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626C65-E214-4D62-80BF-E493676B78AF}">
  <a:tblStyle styleId="{C4626C65-E214-4D62-80BF-E493676B78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11e82eb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11e82eb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1e82eb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11e82eb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11e82eb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11e82eb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16ee1b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16ee1b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16ee1b7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16ee1b7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16ee1b7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16ee1b7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11e82eb9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11e82eb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11e82eb9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11e82eb9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11e82eb9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11e82eb9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11e82eb9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11e82eb9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11e82eb9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11e82eb9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11e82eb9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11e82eb9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11e82eb9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11e82eb9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11e82eb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11e82eb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11e82eb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11e82eb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1e82eb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11e82eb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11e82eb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11e82eb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11e82eb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11e82eb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11e82eb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11e82eb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16ee1b7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16ee1b7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11e82eb9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11e82eb9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ocs.libuv.org/en/v1.x/threadpool.html#c.uv_queue_wor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nodejs.org/en/docs/guides/dont-block-the-event-loop/" TargetMode="External"/><Relationship Id="rId4" Type="http://schemas.openxmlformats.org/officeDocument/2006/relationships/hyperlink" Target="http://docs.libuv.org/en/v1.x/design.html" TargetMode="External"/><Relationship Id="rId5" Type="http://schemas.openxmlformats.org/officeDocument/2006/relationships/hyperlink" Target="https://www.youtube.com/watch?v=zphcsoSJMvM" TargetMode="External"/><Relationship Id="rId6" Type="http://schemas.openxmlformats.org/officeDocument/2006/relationships/hyperlink" Target="https://hermanradtke.com/send-udp-messages-in-nodejs-without-dns-lookup/#preventing-dns-lookup-in-hot-shots-statsd-cli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s.libuv.org/en/v1.x/threadpool.html#c.uv_queue_wor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deep-dive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things can go wrong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wrong?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it only happen sometimes?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50" y="1549625"/>
            <a:ext cx="3598776" cy="15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250" y="3473125"/>
            <a:ext cx="2668700" cy="12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6125" y="1717925"/>
            <a:ext cx="2919424" cy="315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6">
            <a:alphaModFix/>
          </a:blip>
          <a:srcRect b="0" l="0" r="23118" t="0"/>
          <a:stretch/>
        </p:blipFill>
        <p:spPr>
          <a:xfrm>
            <a:off x="5729175" y="565253"/>
            <a:ext cx="3103124" cy="735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our code being executed?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js code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manages kernel async operations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OS/kernel async operations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D9D9D9"/>
                </a:highlight>
              </a:rPr>
              <a:t>network operations (tcp/udp)</a:t>
            </a:r>
            <a:endParaRPr sz="1300">
              <a:highlight>
                <a:srgbClr val="D9D9D9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stdin/stdout/stderr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pipes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signals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361400" y="1152475"/>
            <a:ext cx="4614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 (2)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filesystem operations (no async kernel operations)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long-running CPU intensive (encryption/compression)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DNS functions (lookup)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Other user specified code (via</a:t>
            </a:r>
            <a:r>
              <a:rPr lang="en" sz="1300">
                <a:uFill>
                  <a:noFill/>
                </a:uFill>
                <a:hlinkClick r:id="rId3"/>
              </a:rPr>
              <a:t> uv_queue_work</a:t>
            </a:r>
            <a:r>
              <a:rPr lang="en" sz="1300"/>
              <a:t>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CCCCCC"/>
                </a:highlight>
              </a:rPr>
              <a:t>voiceai-engine (node-add-on api C++)</a:t>
            </a:r>
            <a:endParaRPr sz="1300"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wrong?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liveness endpoint - networking (sqs.getQueueAttributes)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361400" y="1152475"/>
            <a:ext cx="4614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 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1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2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wrong?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liveness endpoint - networking (sqs.getQueueAttributes)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361400" y="1152475"/>
            <a:ext cx="4614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 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highlight>
                  <a:srgbClr val="FCE5CD"/>
                </a:highlight>
              </a:rPr>
              <a:t>Threadpool Contention</a:t>
            </a:r>
            <a:r>
              <a:rPr lang="en" sz="1300">
                <a:solidFill>
                  <a:srgbClr val="FF0000"/>
                </a:solidFill>
                <a:highlight>
                  <a:srgbClr val="FCE5CD"/>
                </a:highlight>
              </a:rPr>
              <a:t>??</a:t>
            </a:r>
            <a:endParaRPr sz="1300">
              <a:solidFill>
                <a:srgbClr val="FF0000"/>
              </a:solidFill>
              <a:highlight>
                <a:srgbClr val="FCE5CD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1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2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Question!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liveness endpoint code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ometimes</a:t>
            </a:r>
            <a:r>
              <a:rPr lang="en"/>
              <a:t> execute on the Background Threads (Worker Pool)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not always in the Main Thread (</a:t>
            </a:r>
            <a:r>
              <a:rPr lang="en"/>
              <a:t>Event Loop</a:t>
            </a:r>
            <a:r>
              <a:rPr lang="en"/>
              <a:t>)?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wrong?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liveness endpoint - networking (sqs.getQueueAttributes)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361400" y="1152475"/>
            <a:ext cx="4614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 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highlight>
                  <a:srgbClr val="FCE5CD"/>
                </a:highlight>
              </a:rPr>
              <a:t>Threadpool Contention??</a:t>
            </a:r>
            <a:endParaRPr sz="1300">
              <a:solidFill>
                <a:srgbClr val="FF0000"/>
              </a:solidFill>
              <a:highlight>
                <a:srgbClr val="FCE5CD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1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2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FCE5CD"/>
                </a:highlight>
              </a:rPr>
              <a:t>liveness endpoint??</a:t>
            </a:r>
            <a:endParaRPr sz="1300">
              <a:highlight>
                <a:srgbClr val="FCE5CD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wrong?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liveness endpoint - networking (</a:t>
            </a:r>
            <a:r>
              <a:rPr lang="en" sz="1300"/>
              <a:t>sqs.getQueueAttributes)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361400" y="1152475"/>
            <a:ext cx="4614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 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highlight>
                  <a:srgbClr val="FCE5CD"/>
                </a:highlight>
              </a:rPr>
              <a:t>Threadpool Contention</a:t>
            </a:r>
            <a:endParaRPr sz="1300">
              <a:solidFill>
                <a:srgbClr val="FF0000"/>
              </a:solidFill>
              <a:highlight>
                <a:srgbClr val="FCE5CD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1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2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liveness endpoint - </a:t>
            </a:r>
            <a:r>
              <a:rPr lang="en" sz="1300">
                <a:solidFill>
                  <a:srgbClr val="FF0000"/>
                </a:solidFill>
                <a:highlight>
                  <a:srgbClr val="FFFF00"/>
                </a:highlight>
              </a:rPr>
              <a:t>dns lookup</a:t>
            </a:r>
            <a:r>
              <a:rPr lang="en" sz="1300"/>
              <a:t> (queue url)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solidFill>
                  <a:srgbClr val="FF0000"/>
                </a:solidFill>
                <a:highlight>
                  <a:srgbClr val="FFFF00"/>
                </a:highlight>
              </a:rPr>
              <a:t>dns caching</a:t>
            </a:r>
            <a:r>
              <a:rPr lang="en" sz="1300"/>
              <a:t> (</a:t>
            </a:r>
            <a:r>
              <a:rPr lang="en" sz="1300">
                <a:solidFill>
                  <a:srgbClr val="FF0000"/>
                </a:solidFill>
                <a:highlight>
                  <a:srgbClr val="FCE5CD"/>
                </a:highlight>
              </a:rPr>
              <a:t>making </a:t>
            </a:r>
            <a:r>
              <a:rPr lang="en" sz="1300">
                <a:solidFill>
                  <a:srgbClr val="FF0000"/>
                </a:solidFill>
                <a:highlight>
                  <a:srgbClr val="FCE5CD"/>
                </a:highlight>
              </a:rPr>
              <a:t>reproducibility</a:t>
            </a:r>
            <a:r>
              <a:rPr lang="en" sz="1300">
                <a:solidFill>
                  <a:srgbClr val="FF0000"/>
                </a:solidFill>
                <a:highlight>
                  <a:srgbClr val="FCE5CD"/>
                </a:highlight>
              </a:rPr>
              <a:t> hard</a:t>
            </a:r>
            <a:r>
              <a:rPr lang="en" sz="1300"/>
              <a:t>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250"/>
            <a:ext cx="8011074" cy="48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025"/>
            <a:ext cx="7275499" cy="48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liveness endpoint - networking (sqs.getQueueAttributes)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4361400" y="1152475"/>
            <a:ext cx="4614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 (</a:t>
            </a:r>
            <a:r>
              <a:rPr lang="en">
                <a:solidFill>
                  <a:srgbClr val="6AA84F"/>
                </a:solidFill>
                <a:highlight>
                  <a:srgbClr val="D0E0E3"/>
                </a:highlight>
              </a:rPr>
              <a:t>2 → 4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  <a:highlight>
                <a:srgbClr val="FCE5CD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1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2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liveness endpoint - dns lookup (queue url)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dns is cached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go wrong?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00" y="1301200"/>
            <a:ext cx="4119800" cy="1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925" y="3231400"/>
            <a:ext cx="3781950" cy="17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6125" y="1717925"/>
            <a:ext cx="2919424" cy="315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6">
            <a:alphaModFix/>
          </a:blip>
          <a:srcRect b="0" l="0" r="23118" t="0"/>
          <a:stretch/>
        </p:blipFill>
        <p:spPr>
          <a:xfrm>
            <a:off x="4522675" y="564800"/>
            <a:ext cx="4174550" cy="9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liveness endpoint - </a:t>
            </a:r>
            <a:r>
              <a:rPr lang="en" sz="1300">
                <a:solidFill>
                  <a:srgbClr val="6AA84F"/>
                </a:solidFill>
                <a:highlight>
                  <a:srgbClr val="D0E0E3"/>
                </a:highlight>
              </a:rPr>
              <a:t>networking only or other main thread operations</a:t>
            </a:r>
            <a:endParaRPr sz="1300">
              <a:solidFill>
                <a:srgbClr val="6AA84F"/>
              </a:solidFill>
              <a:highlight>
                <a:srgbClr val="D0E0E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4361400" y="1152475"/>
            <a:ext cx="4614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 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1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2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can go wrong?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Datadog metrics (statsD) </a:t>
            </a:r>
            <a:r>
              <a:rPr lang="en" sz="1300"/>
              <a:t>- networking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4361400" y="1152475"/>
            <a:ext cx="4614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 (2)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highlight>
                  <a:srgbClr val="FCE5CD"/>
                </a:highlight>
              </a:rPr>
              <a:t>Threadpool Contention</a:t>
            </a:r>
            <a:endParaRPr sz="1300">
              <a:solidFill>
                <a:srgbClr val="FF0000"/>
              </a:solidFill>
              <a:highlight>
                <a:srgbClr val="FCE5CD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1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voiceai-engine decoding - thread 2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Datadog metrics (statsD) - dns lookup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Node.js docs - Don’t block the event loop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libuv docs - Design 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Youtube - Nodejs not so single threaded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Making http calls without dns.lookup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3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Node.js? What problem is it trying to solve?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Web server </a:t>
            </a:r>
            <a:r>
              <a:rPr i="1" lang="en" sz="1600"/>
              <a:t>problem: </a:t>
            </a:r>
            <a:r>
              <a:rPr i="1" lang="en" sz="1600"/>
              <a:t>handle more connections at the same time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616050" y="1693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{C4626C65-E214-4D62-80BF-E493676B78AF}</a:tableStyleId>
              </a:tblPr>
              <a:tblGrid>
                <a:gridCol w="3955950"/>
                <a:gridCol w="3970050"/>
              </a:tblGrid>
              <a:tr h="45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Classic web server (Java)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/>
                        <a:t>Node.js server (libuv)</a:t>
                      </a:r>
                      <a:endParaRPr b="1" i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5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separate thread for each connection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thread for all connections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threads reserved for the duration of the whole connection - mostly waiting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</a:t>
                      </a:r>
                      <a:r>
                        <a:rPr lang="en" sz="1200"/>
                        <a:t>se kernel directly - system calls to poll for I/O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async operations</a:t>
                      </a:r>
                      <a:r>
                        <a:rPr lang="en" sz="1200"/>
                        <a:t> to monitoring sockets for read/write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~1.000s of connections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~10.000s of connections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6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Higher</a:t>
                      </a:r>
                      <a:r>
                        <a:rPr lang="en" sz="1200"/>
                        <a:t> resource cost per connections</a:t>
                      </a:r>
                      <a:br>
                        <a:rPr lang="en" sz="1200"/>
                      </a:br>
                      <a:r>
                        <a:rPr lang="en" sz="1200"/>
                        <a:t>t</a:t>
                      </a:r>
                      <a:r>
                        <a:rPr lang="en" sz="1200"/>
                        <a:t>hreads are heavy-weight OS resource</a:t>
                      </a:r>
                      <a:br>
                        <a:rPr lang="en" sz="1200"/>
                      </a:br>
                      <a:r>
                        <a:rPr lang="en" sz="1200"/>
                        <a:t>does not scale well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l</a:t>
                      </a:r>
                      <a:r>
                        <a:rPr lang="en" sz="1200"/>
                        <a:t>ower resource cost per connection</a:t>
                      </a:r>
                      <a:br>
                        <a:rPr lang="en" sz="1200"/>
                      </a:br>
                      <a:r>
                        <a:rPr lang="en" sz="1200"/>
                        <a:t>kernel operations instead of threads</a:t>
                      </a:r>
                      <a:br>
                        <a:rPr lang="en" sz="1200"/>
                      </a:br>
                      <a:r>
                        <a:rPr lang="en" sz="1200"/>
                        <a:t>scales better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memory read vs Network round trip latency (US-EU)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64000" y="1336125"/>
            <a:ext cx="732900" cy="2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 ns</a:t>
            </a:r>
            <a:endParaRPr sz="1000"/>
          </a:p>
        </p:txBody>
      </p:sp>
      <p:sp>
        <p:nvSpPr>
          <p:cNvPr id="78" name="Google Shape;78;p16"/>
          <p:cNvSpPr/>
          <p:nvPr/>
        </p:nvSpPr>
        <p:spPr>
          <a:xfrm>
            <a:off x="2781650" y="1336125"/>
            <a:ext cx="6050700" cy="3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150,000</a:t>
            </a:r>
            <a:r>
              <a:rPr lang="en" sz="5000"/>
              <a:t>,000</a:t>
            </a:r>
            <a:r>
              <a:rPr lang="en" sz="5000"/>
              <a:t> </a:t>
            </a:r>
            <a:r>
              <a:rPr lang="en" sz="5000"/>
              <a:t>ns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150 ms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loop - main thread to handle connections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 kernel to monitor some sockets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signals back when sockets are ready to read/write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&amp; read/write in a loop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20050" y="3234025"/>
            <a:ext cx="3234000" cy="11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interest list - monitored sockets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ready list - sockets ready for I/O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936575" y="2043325"/>
            <a:ext cx="2595600" cy="18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(libuv)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411225" y="2747900"/>
            <a:ext cx="662400" cy="542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 flipH="1" rot="10800000">
            <a:off x="6308705" y="2712626"/>
            <a:ext cx="703200" cy="521400"/>
          </a:xfrm>
          <a:prstGeom prst="curvedLeftArrow">
            <a:avLst>
              <a:gd fmla="val 25000" name="adj1"/>
              <a:gd fmla="val 39782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7"/>
          <p:cNvCxnSpPr>
            <a:stCxn id="86" idx="1"/>
            <a:endCxn id="85" idx="3"/>
          </p:cNvCxnSpPr>
          <p:nvPr/>
        </p:nvCxnSpPr>
        <p:spPr>
          <a:xfrm flipH="1">
            <a:off x="3854175" y="2973325"/>
            <a:ext cx="1082400" cy="83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 txBox="1"/>
          <p:nvPr/>
        </p:nvSpPr>
        <p:spPr>
          <a:xfrm>
            <a:off x="4199350" y="3325650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is Node.js single-threaded?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yes, and no!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 - 1 main thread for handling network connections </a:t>
            </a:r>
            <a:r>
              <a:rPr lang="en" sz="1000"/>
              <a:t>(*and other things)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- libuv also has a threadpool, to execute expensive tasks outside the main thread, to avoid blocking 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my code </a:t>
            </a:r>
            <a:r>
              <a:rPr lang="en"/>
              <a:t>being executed</a:t>
            </a:r>
            <a:r>
              <a:rPr lang="en"/>
              <a:t>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js code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manages kernel async operations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OS/kernel a</a:t>
            </a:r>
            <a:r>
              <a:rPr lang="en"/>
              <a:t>sync</a:t>
            </a:r>
            <a:r>
              <a:rPr lang="en"/>
              <a:t> operations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</a:t>
            </a:r>
            <a:r>
              <a:rPr lang="en" sz="1300"/>
              <a:t>etwork operations (tcp/udp)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stdin/stdout/stderr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pipes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signals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61400" y="1152475"/>
            <a:ext cx="4614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filesystem operations (no async kernel operations)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long-running CPU intensive (encryption/compression)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DNS functions (lookup)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Other user specified code (via</a:t>
            </a:r>
            <a:r>
              <a:rPr lang="en" sz="1300">
                <a:uFill>
                  <a:noFill/>
                </a:uFill>
                <a:hlinkClick r:id="rId3"/>
              </a:rPr>
              <a:t> uv_queue_work</a:t>
            </a:r>
            <a:r>
              <a:rPr lang="en" sz="1300"/>
              <a:t>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voiceai-engine (node-add-on api C++)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my code being executed?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 === Event Loop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361400" y="1152475"/>
            <a:ext cx="4614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 Threads === Worker Pool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go wrong?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3936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Blocking the Main thread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executing blocking or long-running code in the main thread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blocks the loop, does not allow the loop to check for network IO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result in degraded performance or complete denial of service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361400" y="1152475"/>
            <a:ext cx="4614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Threadpool Contention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executing long-running tasks in the threadpool, will occupy one of the threads until the task is completed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result in degraded performance or complete denial of service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