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Lora"/>
      <p:regular r:id="rId36"/>
      <p:bold r:id="rId37"/>
      <p:italic r:id="rId38"/>
      <p:boldItalic r:id="rId39"/>
    </p:embeddedFont>
    <p:embeddedFont>
      <p:font typeface="Quattrocento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regular.fntdata"/><Relationship Id="rId20" Type="http://schemas.openxmlformats.org/officeDocument/2006/relationships/slide" Target="slides/slide16.xml"/><Relationship Id="rId42" Type="http://schemas.openxmlformats.org/officeDocument/2006/relationships/font" Target="fonts/QuattrocentoSans-italic.fntdata"/><Relationship Id="rId41" Type="http://schemas.openxmlformats.org/officeDocument/2006/relationships/font" Target="fonts/Quattrocento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Quattrocento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Lora-bold.fntdata"/><Relationship Id="rId14" Type="http://schemas.openxmlformats.org/officeDocument/2006/relationships/slide" Target="slides/slide10.xml"/><Relationship Id="rId36" Type="http://schemas.openxmlformats.org/officeDocument/2006/relationships/font" Target="fonts/Lora-regular.fntdata"/><Relationship Id="rId17" Type="http://schemas.openxmlformats.org/officeDocument/2006/relationships/slide" Target="slides/slide13.xml"/><Relationship Id="rId39" Type="http://schemas.openxmlformats.org/officeDocument/2006/relationships/font" Target="fonts/Lora-boldItalic.fntdata"/><Relationship Id="rId16" Type="http://schemas.openxmlformats.org/officeDocument/2006/relationships/slide" Target="slides/slide12.xml"/><Relationship Id="rId38" Type="http://schemas.openxmlformats.org/officeDocument/2006/relationships/font" Target="fonts/Lora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3109f9071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3109f90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3109f9071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3109f90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3109f9071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3109f907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3109f9071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3109f907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3109f9071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3109f90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3109f9071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f3109f907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3109f9071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3109f907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3109f9071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3109f907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3109f9071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3109f907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3109f9071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3109f907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3109f9071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f3109f907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3109f9071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f3109f907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3109f9071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f3109f907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3109f9071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f3109f907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3109f9071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3109f907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3109f9071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f3109f907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f3109f9071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f3109f907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3109f9071_0_2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3109f907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f3109f9071_0_2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f3109f907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3109f9071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3109f907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f3109f9071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f3109f907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f3109f9071_0_2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f3109f907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3109f9071_0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3109f907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3109f9071_0_1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3109f907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3109f9071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3109f907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3109f9071_0_2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3109f907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3109f9071_0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3109f907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3109f9071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3109f907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Databases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/>
              <a:t> </a:t>
            </a:r>
            <a:r>
              <a:rPr lang="en">
                <a:highlight>
                  <a:schemeClr val="accent1"/>
                </a:highlight>
              </a:rPr>
              <a:t>ANN algorithm</a:t>
            </a:r>
            <a:r>
              <a:rPr lang="en"/>
              <a:t> 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99" y="423388"/>
            <a:ext cx="5531400" cy="4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275" y="277375"/>
            <a:ext cx="6300499" cy="443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850" y="436000"/>
            <a:ext cx="5218476" cy="424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950" y="382287"/>
            <a:ext cx="5634026" cy="453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5645300" y="1616475"/>
            <a:ext cx="3355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Number of dimension ~1000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N</a:t>
            </a:r>
            <a:r>
              <a:rPr lang="en" sz="2000"/>
              <a:t>umber of vectors </a:t>
            </a:r>
            <a:br>
              <a:rPr lang="en" sz="2000"/>
            </a:br>
            <a:r>
              <a:rPr lang="en" sz="2000"/>
              <a:t>~millions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Typical query latency ~seconds</a:t>
            </a:r>
            <a:endParaRPr sz="2000"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75" y="1461863"/>
            <a:ext cx="5174374" cy="34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ctrTitle"/>
          </p:nvPr>
        </p:nvSpPr>
        <p:spPr>
          <a:xfrm>
            <a:off x="2022225" y="1960098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rade off</a:t>
            </a:r>
            <a:r>
              <a:rPr lang="en"/>
              <a:t>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performance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7"/>
          <p:cNvSpPr txBox="1"/>
          <p:nvPr>
            <p:ph type="title"/>
          </p:nvPr>
        </p:nvSpPr>
        <p:spPr>
          <a:xfrm>
            <a:off x="1381250" y="896100"/>
            <a:ext cx="4177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</a:t>
            </a:r>
            <a:r>
              <a:rPr lang="en"/>
              <a:t>Nearest</a:t>
            </a:r>
            <a:r>
              <a:rPr lang="en"/>
              <a:t> Neighbour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Preprocess data into efficient index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Speed up search using index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8"/>
          <p:cNvSpPr txBox="1"/>
          <p:nvPr>
            <p:ph type="title"/>
          </p:nvPr>
        </p:nvSpPr>
        <p:spPr>
          <a:xfrm>
            <a:off x="1381250" y="896100"/>
            <a:ext cx="4177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Nearest Neighbour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933050" y="1616475"/>
            <a:ext cx="8083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Tree-based algorithm (ANNOY)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Locality sensitive hashing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Product Quantization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Inverted File Index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b="1" lang="en"/>
              <a:t>Proximity Graph (Hierarchical Navigable Small World)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Navigable Small World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1381250" y="1616475"/>
            <a:ext cx="7565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Six degrees of separation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Hungarian novelist - Karinthy Frigyes - 1929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Better communication tech and travel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Migrations and increasing connectivity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"Shrinking" modern world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Navigable Small World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1381250" y="1616475"/>
            <a:ext cx="7525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every node can be reached with small number of hops from any other node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Build a graph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Every node has M connection to closest nodes </a:t>
            </a:r>
            <a:br>
              <a:rPr lang="en" sz="2000"/>
            </a:br>
            <a:r>
              <a:rPr lang="en" sz="2000"/>
              <a:t>(proximity list, “friend list”)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Random entry node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Greedy </a:t>
            </a:r>
            <a:r>
              <a:rPr lang="en" sz="2000"/>
              <a:t>search, move to closest node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Stop condition, no closer node in friend list</a:t>
            </a:r>
            <a:endParaRPr sz="2000"/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381250" y="2139200"/>
            <a:ext cx="34254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exact term matching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“Top </a:t>
            </a:r>
            <a:r>
              <a:rPr lang="en" sz="1500">
                <a:highlight>
                  <a:srgbClr val="FFD966"/>
                </a:highlight>
              </a:rPr>
              <a:t>smartphones</a:t>
            </a:r>
            <a:r>
              <a:rPr lang="en" sz="1500"/>
              <a:t> on the market…”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“</a:t>
            </a:r>
            <a:r>
              <a:rPr lang="en" sz="1500">
                <a:highlight>
                  <a:srgbClr val="FFD966"/>
                </a:highlight>
              </a:rPr>
              <a:t>Smartphone</a:t>
            </a:r>
            <a:r>
              <a:rPr lang="en" sz="1500"/>
              <a:t> industry struggles…”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5012925" y="2087050"/>
            <a:ext cx="3425400" cy="27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synonyms and other similar/related terms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“Using a </a:t>
            </a:r>
            <a:r>
              <a:rPr lang="en" sz="1500">
                <a:highlight>
                  <a:srgbClr val="FFD966"/>
                </a:highlight>
              </a:rPr>
              <a:t>cell phone</a:t>
            </a:r>
            <a:r>
              <a:rPr lang="en" sz="1500"/>
              <a:t> in Spain…”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“</a:t>
            </a:r>
            <a:r>
              <a:rPr lang="en" sz="1500">
                <a:highlight>
                  <a:srgbClr val="FFD966"/>
                </a:highlight>
              </a:rPr>
              <a:t>Mobile device</a:t>
            </a:r>
            <a:r>
              <a:rPr lang="en" sz="1500"/>
              <a:t> usage on the rise…” </a:t>
            </a:r>
            <a:endParaRPr sz="150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4947475" y="949200"/>
            <a:ext cx="4196400" cy="32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>
            <p:ph type="title"/>
          </p:nvPr>
        </p:nvSpPr>
        <p:spPr>
          <a:xfrm>
            <a:off x="1381250" y="896100"/>
            <a:ext cx="69771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search 			vs Semantic search</a:t>
            </a:r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675" y="1491575"/>
            <a:ext cx="4128950" cy="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463" y="152400"/>
            <a:ext cx="59563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450" y="152400"/>
            <a:ext cx="545640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400" y="408075"/>
            <a:ext cx="6535701" cy="455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25" y="412300"/>
            <a:ext cx="7885325" cy="47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5"/>
          <p:cNvSpPr txBox="1"/>
          <p:nvPr>
            <p:ph idx="4294967295"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1381250" y="1616475"/>
            <a:ext cx="75729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Can get stuck in local minimum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Polylogarithmic complexity, not performant at scale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Searches for multiple nodes, multiple times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650" y="199625"/>
            <a:ext cx="5974174" cy="47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NSW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978125" y="1561575"/>
            <a:ext cx="7565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Multi-layered graph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Base layer has all nodes (dense),</a:t>
            </a:r>
            <a:br>
              <a:rPr lang="en"/>
            </a:br>
            <a:r>
              <a:rPr lang="en"/>
              <a:t>more connections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Higher layer have fewer nodes (sparse) </a:t>
            </a:r>
            <a:br>
              <a:rPr lang="en"/>
            </a:br>
            <a:r>
              <a:rPr lang="en"/>
              <a:t>and fewer connections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Search starts in top layer</a:t>
            </a:r>
            <a:br>
              <a:rPr lang="en"/>
            </a:br>
            <a:r>
              <a:rPr lang="en"/>
              <a:t>descending towards bottom layers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467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4699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120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76" y="684226"/>
            <a:ext cx="1272125" cy="35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0321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5645300" y="1616475"/>
            <a:ext cx="3355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Ensures consistent, </a:t>
            </a:r>
            <a:br>
              <a:rPr lang="en" sz="1800"/>
            </a:br>
            <a:r>
              <a:rPr lang="en" sz="1800"/>
              <a:t>reliable performance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Query time increases logarithmically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Typical query latency ~</a:t>
            </a:r>
            <a:r>
              <a:rPr lang="en" sz="1800"/>
              <a:t>milliseconds</a:t>
            </a:r>
            <a:endParaRPr sz="1800"/>
          </a:p>
        </p:txBody>
      </p:sp>
      <p:sp>
        <p:nvSpPr>
          <p:cNvPr id="284" name="Google Shape;284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75" y="1407775"/>
            <a:ext cx="5561724" cy="344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4012" l="0" r="0" t="0"/>
          <a:stretch/>
        </p:blipFill>
        <p:spPr>
          <a:xfrm>
            <a:off x="208300" y="794325"/>
            <a:ext cx="2850650" cy="33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278225" y="827275"/>
            <a:ext cx="5195550" cy="3488949"/>
            <a:chOff x="411925" y="2354075"/>
            <a:chExt cx="5195550" cy="3488949"/>
          </a:xfrm>
        </p:grpSpPr>
        <p:pic>
          <p:nvPicPr>
            <p:cNvPr id="114" name="Google Shape;11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1925" y="2354075"/>
              <a:ext cx="5079626" cy="3488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6"/>
            <p:cNvSpPr/>
            <p:nvPr/>
          </p:nvSpPr>
          <p:spPr>
            <a:xfrm>
              <a:off x="3963775" y="2579600"/>
              <a:ext cx="1643700" cy="432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>
            <a:off x="152400" y="926400"/>
            <a:ext cx="8839199" cy="354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3877275" y="1266225"/>
            <a:ext cx="1321200" cy="27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1854" l="0" r="0" t="0"/>
          <a:stretch/>
        </p:blipFill>
        <p:spPr>
          <a:xfrm>
            <a:off x="152400" y="947550"/>
            <a:ext cx="8839201" cy="37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ctrTitle"/>
          </p:nvPr>
        </p:nvSpPr>
        <p:spPr>
          <a:xfrm>
            <a:off x="2022225" y="1960100"/>
            <a:ext cx="458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search </a:t>
            </a:r>
            <a:r>
              <a:rPr lang="en"/>
              <a:t>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</a:t>
            </a:r>
            <a:r>
              <a:rPr lang="en"/>
              <a:t>search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Neighbour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1381250" y="1616475"/>
            <a:ext cx="7361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Exhaustive</a:t>
            </a:r>
            <a:r>
              <a:rPr lang="en"/>
              <a:t>, brute-force approach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M</a:t>
            </a:r>
            <a:r>
              <a:rPr lang="en"/>
              <a:t>easure distance from query and all other vectors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Sort distances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Return top K results</a:t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