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Lora"/>
      <p:regular r:id="rId27"/>
      <p:bold r:id="rId28"/>
      <p:italic r:id="rId29"/>
      <p:boldItalic r:id="rId30"/>
    </p:embeddedFont>
    <p:embeddedFont>
      <p:font typeface="Quattrocento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Lora-bold.fntdata"/><Relationship Id="rId27" Type="http://schemas.openxmlformats.org/officeDocument/2006/relationships/font" Target="fonts/Lor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or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QuattrocentoSans-regular.fntdata"/><Relationship Id="rId30" Type="http://schemas.openxmlformats.org/officeDocument/2006/relationships/font" Target="fonts/Lora-boldItalic.fntdata"/><Relationship Id="rId11" Type="http://schemas.openxmlformats.org/officeDocument/2006/relationships/slide" Target="slides/slide7.xml"/><Relationship Id="rId33" Type="http://schemas.openxmlformats.org/officeDocument/2006/relationships/font" Target="fonts/QuattrocentoSans-italic.fntdata"/><Relationship Id="rId10" Type="http://schemas.openxmlformats.org/officeDocument/2006/relationships/slide" Target="slides/slide6.xml"/><Relationship Id="rId32" Type="http://schemas.openxmlformats.org/officeDocument/2006/relationships/font" Target="fonts/Quattrocento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QuattrocentoSans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f3603dc00_2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bf3603dc00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f3603dc00_2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bf3603dc00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f3603dc00_2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bf3603dc00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bf3603dc00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bf3603dc0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bf3603dc00_2_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bf3603dc00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bf3603dc00_2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bf3603dc00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bf3603dc00_2_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bf3603dc00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bf3603dc00_2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bf3603dc00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bf3603dc00_2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bf3603dc00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bf3603dc00_2_1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bf3603dc00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f37dab4d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f37dab4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bf3603dc00_2_1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bf3603dc00_2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bf3603dc00_2_1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bf3603dc00_2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bf3603dc00_2_1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bf3603dc00_2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f37dab4d7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f37dab4d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f37dab4d7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f37dab4d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f37dab4d7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bf37dab4d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faa1261b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faa1261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faa1261b0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faa1261b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faa1261b0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faa1261b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bf3603dc00_2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bf3603dc00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</a:t>
            </a:r>
            <a:r>
              <a:rPr lang="en">
                <a:highlight>
                  <a:schemeClr val="accent1"/>
                </a:highlight>
              </a:rPr>
              <a:t>embeddings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it’s made?</a:t>
            </a:r>
            <a:endParaRPr sz="240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 (2013)</a:t>
            </a:r>
            <a:endParaRPr/>
          </a:p>
        </p:txBody>
      </p:sp>
      <p:sp>
        <p:nvSpPr>
          <p:cNvPr id="158" name="Google Shape;158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9" name="Google Shape;159;p21"/>
          <p:cNvPicPr preferRelativeResize="0"/>
          <p:nvPr/>
        </p:nvPicPr>
        <p:blipFill rotWithShape="1">
          <a:blip r:embed="rId3">
            <a:alphaModFix/>
          </a:blip>
          <a:srcRect b="0" l="645" r="0" t="0"/>
          <a:stretch/>
        </p:blipFill>
        <p:spPr>
          <a:xfrm>
            <a:off x="0" y="1422975"/>
            <a:ext cx="9144002" cy="3367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9850" y="398175"/>
            <a:ext cx="1224325" cy="135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Distributional </a:t>
            </a:r>
            <a:r>
              <a:rPr lang="en"/>
              <a:t>semantics</a:t>
            </a:r>
            <a:endParaRPr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1421825" y="1637650"/>
            <a:ext cx="63096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Words occurring in a similar context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tend to have similar meaning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Context ~ </a:t>
            </a:r>
            <a:r>
              <a:rPr lang="en"/>
              <a:t>Meaning</a:t>
            </a:r>
            <a:endParaRPr/>
          </a:p>
        </p:txBody>
      </p:sp>
      <p:sp>
        <p:nvSpPr>
          <p:cNvPr id="167" name="Google Shape;167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Distributional semantics</a:t>
            </a:r>
            <a:endParaRPr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535450" y="1637650"/>
            <a:ext cx="78696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start my day, I drink hot </a:t>
            </a:r>
            <a:r>
              <a:rPr b="1" lang="en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coffee</a:t>
            </a:r>
            <a:r>
              <a:rPr lang="en"/>
              <a:t> in the mornings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Sipping some warm </a:t>
            </a:r>
            <a:r>
              <a:rPr b="1" lang="en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tea</a:t>
            </a:r>
            <a:r>
              <a:rPr lang="en"/>
              <a:t> helps me wake up in the morning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Context: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coffee</a:t>
            </a:r>
            <a:r>
              <a:rPr lang="en"/>
              <a:t> drink, hot, mornings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tea</a:t>
            </a:r>
            <a:r>
              <a:rPr lang="en"/>
              <a:t> sipping, warm, wake up, morning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Objective</a:t>
            </a:r>
            <a:endParaRPr/>
          </a:p>
        </p:txBody>
      </p:sp>
      <p:sp>
        <p:nvSpPr>
          <p:cNvPr id="180" name="Google Shape;180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4"/>
          <p:cNvSpPr txBox="1"/>
          <p:nvPr>
            <p:ph type="title"/>
          </p:nvPr>
        </p:nvSpPr>
        <p:spPr>
          <a:xfrm>
            <a:off x="1421800" y="3052387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02187"/>
            <a:ext cx="1459450" cy="53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334700" y="1524075"/>
            <a:ext cx="53442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Given context words,</a:t>
            </a:r>
            <a:br>
              <a:rPr lang="en" sz="2100"/>
            </a:br>
            <a:r>
              <a:rPr lang="en" sz="2100"/>
              <a:t>predict target word</a:t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334700" y="3761475"/>
            <a:ext cx="53442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Text corpus (coherent text)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Self supervised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Masked target word, use sliding window</a:t>
            </a:r>
            <a:endParaRPr sz="2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2775" y="405700"/>
            <a:ext cx="3878400" cy="46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up</a:t>
            </a:r>
            <a:endParaRPr/>
          </a:p>
        </p:txBody>
      </p:sp>
      <p:sp>
        <p:nvSpPr>
          <p:cNvPr id="191" name="Google Shape;191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250" y="1514600"/>
            <a:ext cx="3336851" cy="33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  <p:sp>
        <p:nvSpPr>
          <p:cNvPr id="198" name="Google Shape;198;p2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725" y="503750"/>
            <a:ext cx="3348925" cy="122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6"/>
          <p:cNvPicPr preferRelativeResize="0"/>
          <p:nvPr/>
        </p:nvPicPr>
        <p:blipFill rotWithShape="1">
          <a:blip r:embed="rId4">
            <a:alphaModFix/>
          </a:blip>
          <a:srcRect b="8422" l="4944" r="9071" t="4110"/>
          <a:stretch/>
        </p:blipFill>
        <p:spPr>
          <a:xfrm>
            <a:off x="2863100" y="1995100"/>
            <a:ext cx="4947776" cy="30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1375" y="4813473"/>
            <a:ext cx="1362575" cy="26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1381250" y="896100"/>
            <a:ext cx="50571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- Forward Pass</a:t>
            </a:r>
            <a:r>
              <a:rPr lang="en"/>
              <a:t> </a:t>
            </a:r>
            <a:endParaRPr/>
          </a:p>
        </p:txBody>
      </p:sp>
      <p:sp>
        <p:nvSpPr>
          <p:cNvPr id="207" name="Google Shape;207;p2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8" name="Google Shape;2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374" y="1457025"/>
            <a:ext cx="7227175" cy="36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1381250" y="896100"/>
            <a:ext cx="5568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Back Propagation 1</a:t>
            </a:r>
            <a:endParaRPr/>
          </a:p>
        </p:txBody>
      </p:sp>
      <p:sp>
        <p:nvSpPr>
          <p:cNvPr id="214" name="Google Shape;214;p2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150" y="1431200"/>
            <a:ext cx="8238427" cy="3454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8"/>
          <p:cNvPicPr preferRelativeResize="0"/>
          <p:nvPr/>
        </p:nvPicPr>
        <p:blipFill rotWithShape="1">
          <a:blip r:embed="rId4">
            <a:alphaModFix/>
          </a:blip>
          <a:srcRect b="25439" l="0" r="0" t="26232"/>
          <a:stretch/>
        </p:blipFill>
        <p:spPr>
          <a:xfrm>
            <a:off x="6882425" y="1995475"/>
            <a:ext cx="1161675" cy="18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8"/>
          <p:cNvPicPr preferRelativeResize="0"/>
          <p:nvPr/>
        </p:nvPicPr>
        <p:blipFill rotWithShape="1">
          <a:blip r:embed="rId5">
            <a:alphaModFix/>
          </a:blip>
          <a:srcRect b="0" l="0" r="0" t="19555"/>
          <a:stretch/>
        </p:blipFill>
        <p:spPr>
          <a:xfrm>
            <a:off x="6863863" y="4215700"/>
            <a:ext cx="1198800" cy="21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1381250" y="896100"/>
            <a:ext cx="5568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Back Propagation 2</a:t>
            </a:r>
            <a:endParaRPr/>
          </a:p>
        </p:txBody>
      </p:sp>
      <p:sp>
        <p:nvSpPr>
          <p:cNvPr id="223" name="Google Shape;223;p2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4" name="Google Shape;2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25" y="1331700"/>
            <a:ext cx="8673439" cy="38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goal</a:t>
            </a:r>
            <a:endParaRPr/>
          </a:p>
        </p:txBody>
      </p:sp>
      <p:sp>
        <p:nvSpPr>
          <p:cNvPr id="230" name="Google Shape;230;p30"/>
          <p:cNvSpPr txBox="1"/>
          <p:nvPr>
            <p:ph idx="1" type="body"/>
          </p:nvPr>
        </p:nvSpPr>
        <p:spPr>
          <a:xfrm>
            <a:off x="5767900" y="1331700"/>
            <a:ext cx="3122100" cy="3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 sz="2000"/>
              <a:t>target word prediction will not be great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◉"/>
            </a:pPr>
            <a:r>
              <a:rPr lang="en" sz="2000"/>
              <a:t>in the process we generate high-quality word embeddings,</a:t>
            </a:r>
            <a:br>
              <a:rPr lang="en" sz="2000"/>
            </a:br>
            <a:r>
              <a:rPr lang="en" sz="2000"/>
              <a:t>which can be used to train language models more efficiently</a:t>
            </a:r>
            <a:endParaRPr sz="2000"/>
          </a:p>
        </p:txBody>
      </p:sp>
      <p:sp>
        <p:nvSpPr>
          <p:cNvPr id="231" name="Google Shape;231;p3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2" name="Google Shape;2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00" y="1748475"/>
            <a:ext cx="5227450" cy="289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r>
              <a:rPr lang="en"/>
              <a:t> </a:t>
            </a:r>
            <a:r>
              <a:rPr lang="en">
                <a:highlight>
                  <a:schemeClr val="accent1"/>
                </a:highlight>
              </a:rPr>
              <a:t>statement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/>
              <a:t>How to make language computer readable?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238" name="Google Shape;238;p3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25" y="1466462"/>
            <a:ext cx="7979079" cy="3506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Surprising result</a:t>
            </a:r>
            <a:endParaRPr/>
          </a:p>
        </p:txBody>
      </p:sp>
      <p:sp>
        <p:nvSpPr>
          <p:cNvPr id="245" name="Google Shape;245;p32"/>
          <p:cNvSpPr txBox="1"/>
          <p:nvPr>
            <p:ph idx="1" type="body"/>
          </p:nvPr>
        </p:nvSpPr>
        <p:spPr>
          <a:xfrm>
            <a:off x="535450" y="1637650"/>
            <a:ext cx="78696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word meaning can be represented well</a:t>
            </a:r>
            <a:br>
              <a:rPr lang="en"/>
            </a:br>
            <a:r>
              <a:rPr lang="en"/>
              <a:t>using vectors calculated, based on co-</a:t>
            </a:r>
            <a:r>
              <a:rPr lang="en"/>
              <a:t>occurrence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despite starting from a blank state (random vectors)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despite not being taught a single rule of English syntax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d</a:t>
            </a:r>
            <a:r>
              <a:rPr lang="en"/>
              <a:t>espite </a:t>
            </a:r>
            <a:r>
              <a:rPr lang="en"/>
              <a:t>not being associated with a knowledge graph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- How it’s made?</a:t>
            </a:r>
            <a:endParaRPr/>
          </a:p>
        </p:txBody>
      </p:sp>
      <p:sp>
        <p:nvSpPr>
          <p:cNvPr id="252" name="Google Shape;252;p33"/>
          <p:cNvSpPr txBox="1"/>
          <p:nvPr>
            <p:ph idx="1" type="body"/>
          </p:nvPr>
        </p:nvSpPr>
        <p:spPr>
          <a:xfrm>
            <a:off x="535450" y="1637650"/>
            <a:ext cx="78696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First it seems like magic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Matrix </a:t>
            </a:r>
            <a:r>
              <a:rPr lang="en"/>
              <a:t>multiplications</a:t>
            </a:r>
            <a:r>
              <a:rPr lang="en"/>
              <a:t> </a:t>
            </a:r>
            <a:br>
              <a:rPr lang="en"/>
            </a:br>
            <a:r>
              <a:rPr lang="en"/>
              <a:t>and error backpropagation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Still feels like magic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4" name="Google Shape;2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3451" y="1543188"/>
            <a:ext cx="2203400" cy="2444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Ideas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Assign random IDs to words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◉"/>
            </a:pPr>
            <a:r>
              <a:rPr lang="en" sz="2000"/>
              <a:t>eat:1, apple:2, milk:3, drink:4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 sz="2000"/>
              <a:t>apple + apple = drink ???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	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Treat words as categorical, independent variables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◉"/>
            </a:pPr>
            <a:r>
              <a:rPr lang="en" sz="2000"/>
              <a:t>eat:[1,0,0,0]  apple:[0,1,0,0]  milk:[0,0,1,0] drink:[0,0,0,1]</a:t>
            </a:r>
            <a:endParaRPr sz="2000"/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r>
              <a:rPr lang="en">
                <a:highlight>
                  <a:schemeClr val="accent1"/>
                </a:highlight>
              </a:rPr>
              <a:t>statement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/>
              <a:t>How to make language computer readable?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/>
              <a:t>How to encode meaning and similarity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" name="Google Shape;106;p1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07" name="Google Shape;107;p1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Desired solution</a:t>
            </a:r>
            <a:endParaRPr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657125" y="1616475"/>
            <a:ext cx="75339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 sz="2000"/>
              <a:t>A vector space with axis of “meaning” </a:t>
            </a:r>
            <a:br>
              <a:rPr lang="en" sz="2000"/>
            </a:br>
            <a:r>
              <a:rPr lang="en" sz="2000"/>
              <a:t>(semantic features)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◉"/>
            </a:pPr>
            <a:r>
              <a:rPr lang="en" sz="2000"/>
              <a:t>Similar words are closer in the vector space</a:t>
            </a:r>
            <a:br>
              <a:rPr lang="en" sz="2000"/>
            </a:br>
            <a:r>
              <a:rPr lang="en" sz="2000"/>
              <a:t>than non-similar words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	</a:t>
            </a:r>
            <a:endParaRPr sz="2000"/>
          </a:p>
        </p:txBody>
      </p: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7"/>
          <p:cNvGrpSpPr/>
          <p:nvPr/>
        </p:nvGrpSpPr>
        <p:grpSpPr>
          <a:xfrm>
            <a:off x="217300" y="524600"/>
            <a:ext cx="8839203" cy="4149350"/>
            <a:chOff x="217300" y="524600"/>
            <a:chExt cx="8839203" cy="4149350"/>
          </a:xfrm>
        </p:grpSpPr>
        <p:pic>
          <p:nvPicPr>
            <p:cNvPr id="125" name="Google Shape;125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7300" y="524600"/>
              <a:ext cx="8839203" cy="40943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17"/>
            <p:cNvSpPr/>
            <p:nvPr/>
          </p:nvSpPr>
          <p:spPr>
            <a:xfrm>
              <a:off x="308275" y="4107700"/>
              <a:ext cx="705900" cy="51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8143475" y="4162750"/>
              <a:ext cx="705900" cy="51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3" name="Google Shape;133;p18"/>
          <p:cNvGrpSpPr/>
          <p:nvPr/>
        </p:nvGrpSpPr>
        <p:grpSpPr>
          <a:xfrm>
            <a:off x="228600" y="592800"/>
            <a:ext cx="8839202" cy="4210975"/>
            <a:chOff x="152400" y="592800"/>
            <a:chExt cx="8839202" cy="4210975"/>
          </a:xfrm>
        </p:grpSpPr>
        <p:pic>
          <p:nvPicPr>
            <p:cNvPr id="134" name="Google Shape;134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592800"/>
              <a:ext cx="8839202" cy="4157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18"/>
            <p:cNvSpPr/>
            <p:nvPr/>
          </p:nvSpPr>
          <p:spPr>
            <a:xfrm>
              <a:off x="275825" y="4115825"/>
              <a:ext cx="705900" cy="51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8111025" y="4292575"/>
              <a:ext cx="705900" cy="51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2" name="Google Shape;142;p19"/>
          <p:cNvGrpSpPr/>
          <p:nvPr/>
        </p:nvGrpSpPr>
        <p:grpSpPr>
          <a:xfrm>
            <a:off x="152400" y="712200"/>
            <a:ext cx="8839203" cy="4190241"/>
            <a:chOff x="152400" y="712200"/>
            <a:chExt cx="8839203" cy="4190241"/>
          </a:xfrm>
        </p:grpSpPr>
        <p:pic>
          <p:nvPicPr>
            <p:cNvPr id="143" name="Google Shape;143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712200"/>
              <a:ext cx="8839203" cy="41902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19"/>
            <p:cNvSpPr/>
            <p:nvPr/>
          </p:nvSpPr>
          <p:spPr>
            <a:xfrm>
              <a:off x="275825" y="4326750"/>
              <a:ext cx="705900" cy="51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8054250" y="4326750"/>
              <a:ext cx="705900" cy="51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idx="4294967295" type="subTitle"/>
          </p:nvPr>
        </p:nvSpPr>
        <p:spPr>
          <a:xfrm>
            <a:off x="924850" y="1758825"/>
            <a:ext cx="6673500" cy="12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 sz="2000"/>
              <a:t>Word embeddings can be automatically calculated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 sz="2000"/>
              <a:t>Using self-supervised machine learning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</a:pPr>
            <a:r>
              <a:rPr lang="en" sz="2000"/>
              <a:t>Based on word co-occurrences</a:t>
            </a:r>
            <a:endParaRPr sz="1800"/>
          </a:p>
        </p:txBody>
      </p:sp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0"/>
          <p:cNvSpPr txBox="1"/>
          <p:nvPr>
            <p:ph idx="4294967295" type="ctrTitle"/>
          </p:nvPr>
        </p:nvSpPr>
        <p:spPr>
          <a:xfrm>
            <a:off x="1805475" y="485475"/>
            <a:ext cx="5241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chemeClr val="accent1"/>
                </a:highlight>
              </a:rPr>
              <a:t>This can be done!</a:t>
            </a:r>
            <a:endParaRPr sz="4800"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