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oppins"/>
      <p:regular r:id="rId31"/>
      <p:bold r:id="rId32"/>
      <p:italic r:id="rId33"/>
      <p:boldItalic r:id="rId34"/>
    </p:embeddedFont>
    <p:embeddedFont>
      <p:font typeface="Source Code Pro"/>
      <p:regular r:id="rId35"/>
      <p:bold r:id="rId36"/>
      <p:italic r:id="rId37"/>
      <p:boldItalic r:id="rId38"/>
    </p:embeddedFont>
    <p:embeddedFont>
      <p:font typeface="Poppins Light"/>
      <p:regular r:id="rId39"/>
      <p:bold r:id="rId40"/>
      <p:italic r:id="rId41"/>
      <p:boldItalic r:id="rId42"/>
    </p:embeddedFont>
    <p:embeddedFont>
      <p:font typeface="Poppins Medium"/>
      <p:regular r:id="rId43"/>
      <p:bold r:id="rId44"/>
      <p:italic r:id="rId45"/>
      <p:boldItalic r:id="rId46"/>
    </p:embeddedFont>
    <p:embeddedFont>
      <p:font typeface="Poppins SemiBold"/>
      <p:regular r:id="rId47"/>
      <p:bold r:id="rId48"/>
      <p:italic r:id="rId49"/>
      <p:boldItalic r:id="rId50"/>
    </p:embeddedFont>
    <p:embeddedFont>
      <p:font typeface="Oswald"/>
      <p:regular r:id="rId51"/>
      <p:bold r:id="rId52"/>
    </p:embeddedFont>
    <p:embeddedFont>
      <p:font typeface="Poppins Extra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B0CE7A-3B35-41E3-8C65-BE66ADDC15B7}">
  <a:tblStyle styleId="{98B0CE7A-3B35-41E3-8C65-BE66ADDC15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324DBD-C4D3-48BB-A263-6F3882423B9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.fntdata"/><Relationship Id="rId42" Type="http://schemas.openxmlformats.org/officeDocument/2006/relationships/font" Target="fonts/PoppinsLight-boldItalic.fntdata"/><Relationship Id="rId41" Type="http://schemas.openxmlformats.org/officeDocument/2006/relationships/font" Target="fonts/PoppinsLight-italic.fntdata"/><Relationship Id="rId44" Type="http://schemas.openxmlformats.org/officeDocument/2006/relationships/font" Target="fonts/PoppinsMedium-bold.fntdata"/><Relationship Id="rId43" Type="http://schemas.openxmlformats.org/officeDocument/2006/relationships/font" Target="fonts/PoppinsMedium-regular.fntdata"/><Relationship Id="rId46" Type="http://schemas.openxmlformats.org/officeDocument/2006/relationships/font" Target="fonts/PoppinsMedium-boldItalic.fntdata"/><Relationship Id="rId45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SemiBold-bold.fntdata"/><Relationship Id="rId47" Type="http://schemas.openxmlformats.org/officeDocument/2006/relationships/font" Target="fonts/PoppinsSemiBold-regular.fntdata"/><Relationship Id="rId49" Type="http://schemas.openxmlformats.org/officeDocument/2006/relationships/font" Target="fonts/Poppins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regular.fntdata"/><Relationship Id="rId30" Type="http://schemas.openxmlformats.org/officeDocument/2006/relationships/slide" Target="slides/slide24.xml"/><Relationship Id="rId33" Type="http://schemas.openxmlformats.org/officeDocument/2006/relationships/font" Target="fonts/Poppins-italic.fntdata"/><Relationship Id="rId32" Type="http://schemas.openxmlformats.org/officeDocument/2006/relationships/font" Target="fonts/Poppins-bold.fntdata"/><Relationship Id="rId35" Type="http://schemas.openxmlformats.org/officeDocument/2006/relationships/font" Target="fonts/SourceCodePro-regular.fntdata"/><Relationship Id="rId34" Type="http://schemas.openxmlformats.org/officeDocument/2006/relationships/font" Target="fonts/Poppins-boldItalic.fntdata"/><Relationship Id="rId37" Type="http://schemas.openxmlformats.org/officeDocument/2006/relationships/font" Target="fonts/SourceCodePro-italic.fntdata"/><Relationship Id="rId36" Type="http://schemas.openxmlformats.org/officeDocument/2006/relationships/font" Target="fonts/SourceCodePro-bold.fntdata"/><Relationship Id="rId39" Type="http://schemas.openxmlformats.org/officeDocument/2006/relationships/font" Target="fonts/PoppinsLight-regular.fntdata"/><Relationship Id="rId38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regular.fntdata"/><Relationship Id="rId50" Type="http://schemas.openxmlformats.org/officeDocument/2006/relationships/font" Target="fonts/PoppinsSemiBold-boldItalic.fntdata"/><Relationship Id="rId53" Type="http://schemas.openxmlformats.org/officeDocument/2006/relationships/font" Target="fonts/PoppinsExtraLight-regular.fntdata"/><Relationship Id="rId52" Type="http://schemas.openxmlformats.org/officeDocument/2006/relationships/font" Target="fonts/Oswald-bold.fntdata"/><Relationship Id="rId11" Type="http://schemas.openxmlformats.org/officeDocument/2006/relationships/slide" Target="slides/slide5.xml"/><Relationship Id="rId55" Type="http://schemas.openxmlformats.org/officeDocument/2006/relationships/font" Target="fonts/PoppinsExtraLight-italic.fntdata"/><Relationship Id="rId10" Type="http://schemas.openxmlformats.org/officeDocument/2006/relationships/slide" Target="slides/slide4.xml"/><Relationship Id="rId54" Type="http://schemas.openxmlformats.org/officeDocument/2006/relationships/font" Target="fonts/PoppinsExtra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PoppinsExtra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8d8989f0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8d8989f0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8d8989f0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8d8989f0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8d8989f0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8d8989f0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8d8989f0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8d8989f0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8d8989f0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8d8989f0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8d8989f0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8d8989f0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8d8989f0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8d8989f0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8d8989f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8d8989f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8d8989f0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8d8989f0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8d8989f0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38d8989f0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2c62bfd1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2c62bfd1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8d8989f0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8d8989f0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8d8989f0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8d8989f0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8d8989f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8d8989f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8d8989f0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8d8989f0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2c62bfd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2c62bfd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8d8989f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8d8989f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8d8989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8d8989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d8989f0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8d8989f0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d8989f0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8d8989f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8d8989f0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8d8989f0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8d8989f0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8d8989f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8d8989f0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8d8989f0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gQddtTdmG_8" TargetMode="External"/><Relationship Id="rId4" Type="http://schemas.openxmlformats.org/officeDocument/2006/relationships/hyperlink" Target="https://www.youtube.com/watch?v=rmVRLeJRkl4&amp;list=PLoROMvodv4rOSH4v6133s9LFPRHjEmbmJ&amp;index=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https://github.com/semmi88/teaching</a:t>
            </a:r>
            <a:endParaRPr sz="14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22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2"/>
          <p:cNvGraphicFramePr/>
          <p:nvPr/>
        </p:nvGraphicFramePr>
        <p:xfrm>
          <a:off x="311700" y="13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{89324DBD-C4D3-48BB-A263-6F3882423B93}</a:tableStyleId>
              </a:tblPr>
              <a:tblGrid>
                <a:gridCol w="1005025"/>
                <a:gridCol w="1005025"/>
                <a:gridCol w="1005025"/>
              </a:tblGrid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Country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Population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(mil pp)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Size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mil km</a:t>
                      </a:r>
                      <a:r>
                        <a:rPr baseline="30000" lang="en" sz="1100" u="none" cap="none" strike="noStrike">
                          <a:solidFill>
                            <a:srgbClr val="000000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2</a:t>
                      </a: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)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🇫🇷 France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68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🇪🇸 Spain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47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🇧🇷 Brazil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214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8.5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🇮🇸 Iceland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🇨🇦 Canada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38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baseline="30000"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graphicFrame>
        <p:nvGraphicFramePr>
          <p:cNvPr id="174" name="Google Shape;174;p23"/>
          <p:cNvGraphicFramePr/>
          <p:nvPr/>
        </p:nvGraphicFramePr>
        <p:xfrm>
          <a:off x="311700" y="1333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{89324DBD-C4D3-48BB-A263-6F3882423B93}</a:tableStyleId>
              </a:tblPr>
              <a:tblGrid>
                <a:gridCol w="1005025"/>
                <a:gridCol w="1005025"/>
                <a:gridCol w="1005025"/>
              </a:tblGrid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Country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Population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(mil pp)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Size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(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mil km</a:t>
                      </a:r>
                      <a:r>
                        <a:rPr baseline="30000" lang="en" sz="1100" u="none" cap="none" strike="noStrike">
                          <a:solidFill>
                            <a:srgbClr val="000000"/>
                          </a:solidFill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2</a:t>
                      </a:r>
                      <a:r>
                        <a:rPr lang="en" sz="1100" u="none" cap="none" strike="noStrike">
                          <a:latin typeface="Poppins SemiBold"/>
                          <a:ea typeface="Poppins SemiBold"/>
                          <a:cs typeface="Poppins SemiBold"/>
                          <a:sym typeface="Poppins SemiBold"/>
                        </a:rPr>
                        <a:t>)</a:t>
                      </a:r>
                      <a:endParaRPr sz="1100" u="none" cap="none" strike="noStrike">
                        <a:latin typeface="Poppins SemiBold"/>
                        <a:ea typeface="Poppins SemiBold"/>
                        <a:cs typeface="Poppins SemiBold"/>
                        <a:sym typeface="Poppins SemiBold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🇫🇷 France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68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🇪🇸 Spain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47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0.5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🇧🇷 Brazil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214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8.5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🇮🇸 Iceland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0.4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36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🇨🇦 Canada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38</a:t>
                      </a:r>
                      <a:endParaRPr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baseline="30000" sz="11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5" name="Google Shape;175;p23"/>
          <p:cNvCxnSpPr/>
          <p:nvPr/>
        </p:nvCxnSpPr>
        <p:spPr>
          <a:xfrm flipH="1" rot="10800000">
            <a:off x="6144025" y="1549950"/>
            <a:ext cx="2036400" cy="15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23"/>
          <p:cNvSpPr txBox="1"/>
          <p:nvPr/>
        </p:nvSpPr>
        <p:spPr>
          <a:xfrm>
            <a:off x="8215584" y="46169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7" name="Google Shape;177;p23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3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8147950" y="1151775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🇧🇷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151038" y="2445450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🇪🇸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588150" y="89897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🇨🇦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710513" y="2445450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🇫🇷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3649775" y="391492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🇮🇸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 flipH="1" rot="10800000">
            <a:off x="6151050" y="2811325"/>
            <a:ext cx="197400" cy="24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23"/>
          <p:cNvCxnSpPr/>
          <p:nvPr/>
        </p:nvCxnSpPr>
        <p:spPr>
          <a:xfrm rot="10800000">
            <a:off x="5812825" y="1225975"/>
            <a:ext cx="331200" cy="182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3"/>
          <p:cNvCxnSpPr/>
          <p:nvPr/>
        </p:nvCxnSpPr>
        <p:spPr>
          <a:xfrm flipH="1">
            <a:off x="4037425" y="3057925"/>
            <a:ext cx="2092500" cy="101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 flipH="1" rot="10800000">
            <a:off x="6144025" y="2825550"/>
            <a:ext cx="739800" cy="23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cxnSp>
        <p:nvCxnSpPr>
          <p:cNvPr id="197" name="Google Shape;197;p24"/>
          <p:cNvCxnSpPr/>
          <p:nvPr/>
        </p:nvCxnSpPr>
        <p:spPr>
          <a:xfrm flipH="1" rot="10800000">
            <a:off x="6144025" y="1549950"/>
            <a:ext cx="2036400" cy="15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p24"/>
          <p:cNvSpPr txBox="1"/>
          <p:nvPr/>
        </p:nvSpPr>
        <p:spPr>
          <a:xfrm>
            <a:off x="8215584" y="46169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9" name="Google Shape;199;p24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0" name="Google Shape;200;p24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24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8147950" y="1151775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🇧🇷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6151038" y="2445450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🇪🇸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588150" y="89897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🇨🇦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6710513" y="2445450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🇫🇷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3649775" y="391492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🇮🇸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 flipH="1" rot="10800000">
            <a:off x="6151050" y="2811325"/>
            <a:ext cx="197400" cy="24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24"/>
          <p:cNvCxnSpPr/>
          <p:nvPr/>
        </p:nvCxnSpPr>
        <p:spPr>
          <a:xfrm rot="10800000">
            <a:off x="5812825" y="1225975"/>
            <a:ext cx="331200" cy="182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24"/>
          <p:cNvCxnSpPr/>
          <p:nvPr/>
        </p:nvCxnSpPr>
        <p:spPr>
          <a:xfrm flipH="1">
            <a:off x="4037425" y="3057925"/>
            <a:ext cx="2092500" cy="101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24"/>
          <p:cNvCxnSpPr/>
          <p:nvPr/>
        </p:nvCxnSpPr>
        <p:spPr>
          <a:xfrm flipH="1" rot="10800000">
            <a:off x="6144025" y="2825550"/>
            <a:ext cx="739800" cy="23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24"/>
          <p:cNvSpPr txBox="1"/>
          <p:nvPr/>
        </p:nvSpPr>
        <p:spPr>
          <a:xfrm>
            <a:off x="212875" y="1452925"/>
            <a:ext cx="4640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Measured similarity by comparing values along axis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[0.9, 0.8]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[0.3, 0.2]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[0.2, 0.2]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[-.1,  0.9]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[-.8, -.8]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cxnSp>
        <p:nvCxnSpPr>
          <p:cNvPr id="220" name="Google Shape;220;p25"/>
          <p:cNvCxnSpPr/>
          <p:nvPr/>
        </p:nvCxnSpPr>
        <p:spPr>
          <a:xfrm flipH="1" rot="10800000">
            <a:off x="6144025" y="1549950"/>
            <a:ext cx="2036400" cy="15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25"/>
          <p:cNvSpPr txBox="1"/>
          <p:nvPr/>
        </p:nvSpPr>
        <p:spPr>
          <a:xfrm>
            <a:off x="8215584" y="46169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2" name="Google Shape;222;p25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25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8147950" y="1151775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🇧🇷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151038" y="2445450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🇪🇸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588150" y="89897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🇨🇦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6710513" y="2445450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🇫🇷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3649775" y="391492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🇮🇸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 flipH="1" rot="10800000">
            <a:off x="6151050" y="2811325"/>
            <a:ext cx="197400" cy="24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" name="Google Shape;234;p25"/>
          <p:cNvCxnSpPr/>
          <p:nvPr/>
        </p:nvCxnSpPr>
        <p:spPr>
          <a:xfrm rot="10800000">
            <a:off x="5812825" y="1225975"/>
            <a:ext cx="331200" cy="182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" name="Google Shape;235;p25"/>
          <p:cNvCxnSpPr/>
          <p:nvPr/>
        </p:nvCxnSpPr>
        <p:spPr>
          <a:xfrm flipH="1">
            <a:off x="4037425" y="3057925"/>
            <a:ext cx="2092500" cy="101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25"/>
          <p:cNvCxnSpPr/>
          <p:nvPr/>
        </p:nvCxnSpPr>
        <p:spPr>
          <a:xfrm flipH="1" rot="10800000">
            <a:off x="6144025" y="2825550"/>
            <a:ext cx="739800" cy="23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p25"/>
          <p:cNvSpPr txBox="1"/>
          <p:nvPr/>
        </p:nvSpPr>
        <p:spPr>
          <a:xfrm>
            <a:off x="212875" y="1452925"/>
            <a:ext cx="4640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Measured similarity by comparing values along axis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[0.9, 0.8]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[0.3, 0.2]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[0.2, 0.2]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[-.1,  0.9]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[-.8, -.8]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179075" y="3163600"/>
            <a:ext cx="3470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Dot Product similarity 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dot(a,b) = a · b = x</a:t>
            </a:r>
            <a:r>
              <a:rPr baseline="-25000"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8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✕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x</a:t>
            </a:r>
            <a:r>
              <a:rPr baseline="-25000"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+ y</a:t>
            </a:r>
            <a:r>
              <a:rPr baseline="-25000"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8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✕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y</a:t>
            </a:r>
            <a:r>
              <a:rPr baseline="-25000"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· 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 0.1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· 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 0.63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· 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 = -1.36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cxnSp>
        <p:nvCxnSpPr>
          <p:cNvPr id="244" name="Google Shape;244;p26"/>
          <p:cNvCxnSpPr/>
          <p:nvPr/>
        </p:nvCxnSpPr>
        <p:spPr>
          <a:xfrm flipH="1" rot="10800000">
            <a:off x="6144025" y="1549950"/>
            <a:ext cx="2036400" cy="15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p26"/>
          <p:cNvSpPr txBox="1"/>
          <p:nvPr/>
        </p:nvSpPr>
        <p:spPr>
          <a:xfrm>
            <a:off x="8215584" y="46169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6" name="Google Shape;246;p26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26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" name="Google Shape;248;p26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8147950" y="1151775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🇧🇷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6151038" y="2445450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🇪🇸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588150" y="89897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🇨🇦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6710513" y="2445450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🇫🇷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649775" y="391492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🇮🇸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6"/>
          <p:cNvCxnSpPr/>
          <p:nvPr/>
        </p:nvCxnSpPr>
        <p:spPr>
          <a:xfrm flipH="1" rot="10800000">
            <a:off x="6151050" y="2811325"/>
            <a:ext cx="197400" cy="24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6"/>
          <p:cNvCxnSpPr/>
          <p:nvPr/>
        </p:nvCxnSpPr>
        <p:spPr>
          <a:xfrm rot="10800000">
            <a:off x="5812825" y="1225975"/>
            <a:ext cx="331200" cy="182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6"/>
          <p:cNvCxnSpPr/>
          <p:nvPr/>
        </p:nvCxnSpPr>
        <p:spPr>
          <a:xfrm flipH="1">
            <a:off x="4037425" y="3057925"/>
            <a:ext cx="2092500" cy="101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26"/>
          <p:cNvCxnSpPr/>
          <p:nvPr/>
        </p:nvCxnSpPr>
        <p:spPr>
          <a:xfrm flipH="1" rot="10800000">
            <a:off x="6144025" y="2825550"/>
            <a:ext cx="739800" cy="23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26"/>
          <p:cNvSpPr txBox="1"/>
          <p:nvPr/>
        </p:nvSpPr>
        <p:spPr>
          <a:xfrm>
            <a:off x="153125" y="1254475"/>
            <a:ext cx="4640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Normalize by size of vectors, measure similarity by angle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[0.9, 0.8]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- 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1.2</a:t>
            </a:r>
            <a:endParaRPr sz="12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[0.3, 0.2]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- 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0.36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[0.2, 0.2]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-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0.28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[-.1,  0.9]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-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0.9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[-.8, -.8]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-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1.13</a:t>
            </a:r>
            <a:endParaRPr sz="12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 = </a:t>
            </a:r>
            <a:r>
              <a:rPr lang="en" sz="1200">
                <a:solidFill>
                  <a:srgbClr val="101820"/>
                </a:solidFill>
                <a:latin typeface="Poppins Light"/>
                <a:ea typeface="Poppins Light"/>
                <a:cs typeface="Poppins Light"/>
                <a:sym typeface="Poppins Light"/>
              </a:rPr>
              <a:t>√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· b  </a:t>
            </a:r>
            <a:r>
              <a:rPr lang="en" sz="1200">
                <a:solidFill>
                  <a:srgbClr val="10182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100">
                <a:solidFill>
                  <a:srgbClr val="101820"/>
                </a:solidFill>
                <a:latin typeface="Poppins"/>
                <a:ea typeface="Poppins"/>
                <a:cs typeface="Poppins"/>
                <a:sym typeface="Poppins"/>
              </a:rPr>
              <a:t>Euclidean length</a:t>
            </a: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the vector</a:t>
            </a:r>
            <a:r>
              <a:rPr lang="en" sz="1200">
                <a:solidFill>
                  <a:srgbClr val="10182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cxnSp>
        <p:nvCxnSpPr>
          <p:cNvPr id="267" name="Google Shape;267;p27"/>
          <p:cNvCxnSpPr/>
          <p:nvPr/>
        </p:nvCxnSpPr>
        <p:spPr>
          <a:xfrm flipH="1" rot="10800000">
            <a:off x="6144025" y="1549950"/>
            <a:ext cx="2036400" cy="1529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27"/>
          <p:cNvSpPr txBox="1"/>
          <p:nvPr/>
        </p:nvSpPr>
        <p:spPr>
          <a:xfrm>
            <a:off x="8215584" y="461697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69" name="Google Shape;269;p27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27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27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8147950" y="1151775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🇧🇷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6151038" y="2445450"/>
            <a:ext cx="81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🇪🇸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588150" y="89897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🇨🇦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6710513" y="2445450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🇫🇷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3649775" y="3914925"/>
            <a:ext cx="64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🇮🇸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7"/>
          <p:cNvCxnSpPr/>
          <p:nvPr/>
        </p:nvCxnSpPr>
        <p:spPr>
          <a:xfrm flipH="1" rot="10800000">
            <a:off x="6151050" y="2811325"/>
            <a:ext cx="197400" cy="24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7"/>
          <p:cNvCxnSpPr/>
          <p:nvPr/>
        </p:nvCxnSpPr>
        <p:spPr>
          <a:xfrm rot="10800000">
            <a:off x="5812825" y="1225975"/>
            <a:ext cx="331200" cy="1824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27"/>
          <p:cNvCxnSpPr/>
          <p:nvPr/>
        </p:nvCxnSpPr>
        <p:spPr>
          <a:xfrm flipH="1">
            <a:off x="4037425" y="3057925"/>
            <a:ext cx="2092500" cy="1014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27"/>
          <p:cNvCxnSpPr/>
          <p:nvPr/>
        </p:nvCxnSpPr>
        <p:spPr>
          <a:xfrm flipH="1" rot="10800000">
            <a:off x="6144025" y="2825550"/>
            <a:ext cx="739800" cy="239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27"/>
          <p:cNvSpPr txBox="1"/>
          <p:nvPr/>
        </p:nvSpPr>
        <p:spPr>
          <a:xfrm>
            <a:off x="153125" y="1254475"/>
            <a:ext cx="4640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Normalize by size of vectors, measure similarity by angle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[0.9, 0.8]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- 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🇧🇷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1.2</a:t>
            </a:r>
            <a:endParaRPr sz="12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[0.3, 0.2]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- 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🇫🇷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0.36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[0.2, 0.2]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-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0.28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[-.1,  0.9]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-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0.9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[-.8, -.8]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-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🇮🇸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= 1.13</a:t>
            </a:r>
            <a:endParaRPr sz="12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 = </a:t>
            </a:r>
            <a:r>
              <a:rPr lang="en" sz="1200">
                <a:solidFill>
                  <a:srgbClr val="101820"/>
                </a:solidFill>
                <a:latin typeface="Poppins Light"/>
                <a:ea typeface="Poppins Light"/>
                <a:cs typeface="Poppins Light"/>
                <a:sym typeface="Poppins Light"/>
              </a:rPr>
              <a:t>√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· b  </a:t>
            </a:r>
            <a:r>
              <a:rPr lang="en" sz="1200">
                <a:solidFill>
                  <a:srgbClr val="10182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1100">
                <a:solidFill>
                  <a:srgbClr val="101820"/>
                </a:solidFill>
                <a:latin typeface="Poppins"/>
                <a:ea typeface="Poppins"/>
                <a:cs typeface="Poppins"/>
                <a:sym typeface="Poppins"/>
              </a:rPr>
              <a:t>Euclidean length</a:t>
            </a:r>
            <a:r>
              <a:rPr lang="en" sz="1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the vector</a:t>
            </a:r>
            <a:r>
              <a:rPr lang="en" sz="1200">
                <a:solidFill>
                  <a:srgbClr val="101820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153125" y="3287100"/>
            <a:ext cx="34707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857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Cosine similarity - normalized dot product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cosine(a,b) = a · b / (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||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" sz="8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✕  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r>
              <a:rPr lang="en" sz="1200">
                <a:solidFill>
                  <a:srgbClr val="101820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||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) 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01820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cosine(🇫🇷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🇪🇸)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 0.1 / 0.1008 =0.99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cosine(🇧🇷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</a:t>
            </a: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🇨🇦) </a:t>
            </a: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 0.63 / 1.08 = 0.58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cosine(🇧🇷,🇮🇸) = -1.36 / 1.36 = -0.99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182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		Values go from [-1, 1]</a:t>
            </a:r>
            <a:endParaRPr sz="1200">
              <a:solidFill>
                <a:srgbClr val="10182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 1 </a:t>
            </a:r>
            <a:r>
              <a:rPr lang="en"/>
              <a:t>- D</a:t>
            </a:r>
            <a:r>
              <a:rPr lang="en"/>
              <a:t>istributional semantics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Assumption: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two words are similar if they are used in similar context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"a word is characterized by the company it keeps" (J.R. Firth in 1957)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 1 - Distributional Semantics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2212150" y="1154900"/>
            <a:ext cx="6381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Example: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Poppins"/>
                <a:ea typeface="Poppins"/>
                <a:cs typeface="Poppins"/>
                <a:sym typeface="Poppins"/>
              </a:rPr>
              <a:t>To start my day, I drink hot </a:t>
            </a:r>
            <a:r>
              <a:rPr b="1" i="1" lang="en" sz="16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coffee</a:t>
            </a:r>
            <a:r>
              <a:rPr i="1" lang="en" sz="1600">
                <a:latin typeface="Poppins"/>
                <a:ea typeface="Poppins"/>
                <a:cs typeface="Poppins"/>
                <a:sym typeface="Poppins"/>
              </a:rPr>
              <a:t> in the mornings.</a:t>
            </a:r>
            <a:endParaRPr i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Poppins"/>
                <a:ea typeface="Poppins"/>
                <a:cs typeface="Poppins"/>
                <a:sym typeface="Poppins"/>
              </a:rPr>
              <a:t>Sipping some warm </a:t>
            </a:r>
            <a:r>
              <a:rPr b="1" i="1" lang="en" sz="16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tea</a:t>
            </a:r>
            <a:r>
              <a:rPr i="1" lang="en" sz="1600">
                <a:latin typeface="Poppins"/>
                <a:ea typeface="Poppins"/>
                <a:cs typeface="Poppins"/>
                <a:sym typeface="Poppins"/>
              </a:rPr>
              <a:t> helps me wake up in the morning.</a:t>
            </a:r>
            <a:endParaRPr i="1" sz="1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311700" y="2484488"/>
            <a:ext cx="3797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Context: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coffee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: drink, hot, morning, start my day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tea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: sipping, warm, wake up, morning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311700" y="3885196"/>
            <a:ext cx="37977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A86E8"/>
                </a:solidFill>
                <a:latin typeface="Poppins"/>
                <a:ea typeface="Poppins"/>
                <a:cs typeface="Poppins"/>
                <a:sym typeface="Poppins"/>
              </a:rPr>
              <a:t>coffee &amp; tea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both a liquid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are consumed warm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early in the day to activate people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4337100" y="3646700"/>
            <a:ext cx="449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A86E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Let's define a word’s meaning by </a:t>
            </a:r>
            <a:endParaRPr b="0" i="0" sz="1200" u="none" cap="none" strike="noStrike">
              <a:solidFill>
                <a:srgbClr val="4A86E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oppins SemiBold"/>
              <a:buChar char="●"/>
            </a:pPr>
            <a:r>
              <a:rPr b="0" i="0" lang="en" sz="1200" u="none" cap="none" strike="noStrike">
                <a:solidFill>
                  <a:srgbClr val="4A86E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its context</a:t>
            </a:r>
            <a:endParaRPr b="0" i="0" sz="1200" u="none" cap="none" strike="noStrike">
              <a:solidFill>
                <a:srgbClr val="4A86E8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200"/>
              <a:buFont typeface="Poppins SemiBold"/>
              <a:buChar char="●"/>
            </a:pPr>
            <a:r>
              <a:rPr b="0" i="0" lang="en" sz="1200" u="none" cap="none" strike="noStrike">
                <a:solidFill>
                  <a:srgbClr val="4A86E8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its neighboring words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 2 - Self-supervised learning</a:t>
            </a:r>
            <a:endParaRPr/>
          </a:p>
        </p:txBody>
      </p:sp>
      <p:sp>
        <p:nvSpPr>
          <p:cNvPr id="306" name="Google Shape;306;p30"/>
          <p:cNvSpPr txBox="1"/>
          <p:nvPr>
            <p:ph idx="1" type="body"/>
          </p:nvPr>
        </p:nvSpPr>
        <p:spPr>
          <a:xfrm>
            <a:off x="311700" y="13261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Let’s look at words in giant text corpuses and analyze surrounding context: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to find similar words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to automatically determine the “axis of meaning”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and to create a space where the geometry becomes semantically meaningful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7" name="Google Shape;3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23" y="3139300"/>
            <a:ext cx="4044751" cy="17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 2 - Self-supervised learning</a:t>
            </a:r>
            <a:endParaRPr/>
          </a:p>
        </p:txBody>
      </p:sp>
      <p:sp>
        <p:nvSpPr>
          <p:cNvPr id="313" name="Google Shape;313;p31"/>
          <p:cNvSpPr txBox="1"/>
          <p:nvPr>
            <p:ph idx="1" type="body"/>
          </p:nvPr>
        </p:nvSpPr>
        <p:spPr>
          <a:xfrm>
            <a:off x="311700" y="13261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If we use a large enough dataset, we will end up with meaningful word vectors (also called word embeddings)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00" y="2392349"/>
            <a:ext cx="4832175" cy="24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Machine Learning algorithms work with numbers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How can we represent words, language as meaningful numbers?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574" y="587125"/>
            <a:ext cx="5008353" cy="4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does this work so well?</a:t>
            </a:r>
            <a:endParaRPr/>
          </a:p>
        </p:txBody>
      </p:sp>
      <p:sp>
        <p:nvSpPr>
          <p:cNvPr id="332" name="Google Shape;332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This is not obvious, there is nothing in the optimization algorithm that should result in these semantically meaningful linear substructures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There are some theories, but we don’t know yet :)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A surprising result - word meaning can be represented well </a:t>
            </a:r>
            <a:br>
              <a:rPr lang="en" sz="1700">
                <a:latin typeface="Poppins"/>
                <a:ea typeface="Poppins"/>
                <a:cs typeface="Poppins"/>
                <a:sym typeface="Poppins"/>
              </a:rPr>
            </a:b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by large vectors of numbers</a:t>
            </a:r>
            <a:br>
              <a:rPr lang="en" sz="1700">
                <a:latin typeface="Poppins"/>
                <a:ea typeface="Poppins"/>
                <a:cs typeface="Poppins"/>
                <a:sym typeface="Poppins"/>
              </a:rPr>
            </a:b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These vectors can be calculated using a "simple" task </a:t>
            </a:r>
            <a:br>
              <a:rPr lang="en" sz="1700">
                <a:latin typeface="Poppins"/>
                <a:ea typeface="Poppins"/>
                <a:cs typeface="Poppins"/>
                <a:sym typeface="Poppins"/>
              </a:rPr>
            </a:b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of calculating and updating distributional similarities on a large corpus of text</a:t>
            </a:r>
            <a:endParaRPr sz="1300">
              <a:solidFill>
                <a:srgbClr val="00B38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Youtube - Computerphile word vectors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Stanford Online: NLP with Deep Learning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038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System - Predict house prices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911125" y="1037775"/>
            <a:ext cx="49731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Trained on Dataset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Inputs with corresponding Outputs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Poppins"/>
              <a:buChar char="●"/>
            </a:pPr>
            <a:r>
              <a:rPr lang="en" sz="1600">
                <a:latin typeface="Poppins"/>
                <a:ea typeface="Poppins"/>
                <a:cs typeface="Poppins"/>
                <a:sym typeface="Poppins"/>
              </a:rPr>
              <a:t>Used on new/unseen input data</a:t>
            </a:r>
            <a:endParaRPr sz="1600">
              <a:latin typeface="Poppins"/>
              <a:ea typeface="Poppins"/>
              <a:cs typeface="Poppins"/>
              <a:sym typeface="Poppin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○"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to p</a:t>
            </a: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redicts possible outputs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336750" y="1238950"/>
            <a:ext cx="3516070" cy="3732700"/>
            <a:chOff x="440525" y="1238950"/>
            <a:chExt cx="3516070" cy="3732700"/>
          </a:xfrm>
        </p:grpSpPr>
        <p:grpSp>
          <p:nvGrpSpPr>
            <p:cNvPr id="77" name="Google Shape;77;p15"/>
            <p:cNvGrpSpPr/>
            <p:nvPr/>
          </p:nvGrpSpPr>
          <p:grpSpPr>
            <a:xfrm>
              <a:off x="440525" y="1238950"/>
              <a:ext cx="3516070" cy="3732700"/>
              <a:chOff x="5272675" y="1258400"/>
              <a:chExt cx="3516070" cy="3732700"/>
            </a:xfrm>
          </p:grpSpPr>
          <p:grpSp>
            <p:nvGrpSpPr>
              <p:cNvPr id="78" name="Google Shape;78;p15"/>
              <p:cNvGrpSpPr/>
              <p:nvPr/>
            </p:nvGrpSpPr>
            <p:grpSpPr>
              <a:xfrm>
                <a:off x="5272675" y="1258400"/>
                <a:ext cx="3516070" cy="3732700"/>
                <a:chOff x="5272675" y="1258400"/>
                <a:chExt cx="3516070" cy="3732700"/>
              </a:xfrm>
            </p:grpSpPr>
            <p:pic>
              <p:nvPicPr>
                <p:cNvPr id="79" name="Google Shape;79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272675" y="1258400"/>
                  <a:ext cx="3516070" cy="3732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5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506725" y="3126625"/>
                  <a:ext cx="1381550" cy="875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1" name="Google Shape;81;p15"/>
              <p:cNvSpPr txBox="1"/>
              <p:nvPr/>
            </p:nvSpPr>
            <p:spPr>
              <a:xfrm>
                <a:off x="5591050" y="3113350"/>
                <a:ext cx="10506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Code Pro"/>
                    <a:ea typeface="Source Code Pro"/>
                    <a:cs typeface="Source Code Pro"/>
                    <a:sym typeface="Source Code Pro"/>
                  </a:rPr>
                  <a:t>Machine Learning System</a:t>
                </a: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pic>
          <p:nvPicPr>
            <p:cNvPr id="82" name="Google Shape;8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54000" y="1381525"/>
              <a:ext cx="331950" cy="50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79725" y="1582625"/>
              <a:ext cx="480500" cy="2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62000" y="4378125"/>
              <a:ext cx="480500" cy="450469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5" name="Google Shape;85;p15"/>
          <p:cNvGraphicFramePr/>
          <p:nvPr/>
        </p:nvGraphicFramePr>
        <p:xfrm>
          <a:off x="4572000" y="170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352500"/>
                <a:gridCol w="1352500"/>
                <a:gridCol w="1352500"/>
              </a:tblGrid>
              <a:tr h="3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House built in year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in m^2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 in €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1975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200.000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2019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r>
                        <a:rPr lang="en" sz="1000"/>
                        <a:t>.000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2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r>
                        <a:rPr lang="en" sz="1000"/>
                        <a:t>.000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5"/>
          <p:cNvGraphicFramePr/>
          <p:nvPr/>
        </p:nvGraphicFramePr>
        <p:xfrm>
          <a:off x="4572000" y="4061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352500"/>
                <a:gridCol w="1352500"/>
                <a:gridCol w="1352500"/>
              </a:tblGrid>
              <a:tr h="34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House built in year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in m^2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Price in € prediction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225</a:t>
                      </a:r>
                      <a:r>
                        <a:rPr lang="en" sz="1000"/>
                        <a:t>.000  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336750" y="1238950"/>
            <a:ext cx="3516070" cy="3732700"/>
            <a:chOff x="440525" y="1238950"/>
            <a:chExt cx="3516070" cy="3732700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40525" y="1238950"/>
              <a:ext cx="3516070" cy="3732700"/>
              <a:chOff x="5272675" y="1258400"/>
              <a:chExt cx="3516070" cy="3732700"/>
            </a:xfrm>
          </p:grpSpPr>
          <p:grpSp>
            <p:nvGrpSpPr>
              <p:cNvPr id="93" name="Google Shape;93;p16"/>
              <p:cNvGrpSpPr/>
              <p:nvPr/>
            </p:nvGrpSpPr>
            <p:grpSpPr>
              <a:xfrm>
                <a:off x="5272675" y="1258400"/>
                <a:ext cx="3516070" cy="3732700"/>
                <a:chOff x="5272675" y="1258400"/>
                <a:chExt cx="3516070" cy="3732700"/>
              </a:xfrm>
            </p:grpSpPr>
            <p:pic>
              <p:nvPicPr>
                <p:cNvPr id="94" name="Google Shape;94;p1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272675" y="1258400"/>
                  <a:ext cx="3516070" cy="3732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6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506725" y="3126625"/>
                  <a:ext cx="1381550" cy="875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6" name="Google Shape;96;p16"/>
              <p:cNvSpPr txBox="1"/>
              <p:nvPr/>
            </p:nvSpPr>
            <p:spPr>
              <a:xfrm>
                <a:off x="5591050" y="3113350"/>
                <a:ext cx="10506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Code Pro"/>
                    <a:ea typeface="Source Code Pro"/>
                    <a:cs typeface="Source Code Pro"/>
                    <a:sym typeface="Source Code Pro"/>
                  </a:rPr>
                  <a:t>Machine Learning System</a:t>
                </a: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pic>
          <p:nvPicPr>
            <p:cNvPr id="97" name="Google Shape;9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54000" y="1381525"/>
              <a:ext cx="331950" cy="50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79725" y="1582625"/>
              <a:ext cx="480500" cy="2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62000" y="4378125"/>
              <a:ext cx="480500" cy="4504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829250" y="1555350"/>
            <a:ext cx="5461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Numbers help in giving more information, steering the training process (how close are we?)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System - Training process</a:t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504775" y="1401025"/>
            <a:ext cx="70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1975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384775" y="1809950"/>
            <a:ext cx="4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ource Code Pro"/>
                <a:ea typeface="Source Code Pro"/>
                <a:cs typeface="Source Code Pro"/>
                <a:sym typeface="Source Code Pro"/>
              </a:rPr>
              <a:t>90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009525" y="4083325"/>
            <a:ext cx="4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15k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571700" y="3760225"/>
            <a:ext cx="48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220K</a:t>
            </a:r>
            <a:endParaRPr sz="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4062500" y="309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248675"/>
                <a:gridCol w="1248675"/>
                <a:gridCol w="1248675"/>
                <a:gridCol w="1248675"/>
              </a:tblGrid>
              <a:tr h="40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House built in year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 in m^2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</a:t>
                      </a:r>
                      <a:r>
                        <a:rPr lang="en" sz="1000"/>
                        <a:t>Price in €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 Price €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1975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200.000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28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1975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200.000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220</a:t>
                      </a:r>
                      <a:r>
                        <a:rPr lang="en" sz="1000"/>
                        <a:t>.000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System - Translation</a:t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336750" y="1238950"/>
            <a:ext cx="3516070" cy="3732700"/>
            <a:chOff x="440525" y="1238950"/>
            <a:chExt cx="3516070" cy="3732700"/>
          </a:xfrm>
        </p:grpSpPr>
        <p:grpSp>
          <p:nvGrpSpPr>
            <p:cNvPr id="113" name="Google Shape;113;p17"/>
            <p:cNvGrpSpPr/>
            <p:nvPr/>
          </p:nvGrpSpPr>
          <p:grpSpPr>
            <a:xfrm>
              <a:off x="440525" y="1238950"/>
              <a:ext cx="3516070" cy="3732700"/>
              <a:chOff x="5272675" y="1258400"/>
              <a:chExt cx="3516070" cy="3732700"/>
            </a:xfrm>
          </p:grpSpPr>
          <p:grpSp>
            <p:nvGrpSpPr>
              <p:cNvPr id="114" name="Google Shape;114;p17"/>
              <p:cNvGrpSpPr/>
              <p:nvPr/>
            </p:nvGrpSpPr>
            <p:grpSpPr>
              <a:xfrm>
                <a:off x="5272675" y="1258400"/>
                <a:ext cx="3516070" cy="3732700"/>
                <a:chOff x="5272675" y="1258400"/>
                <a:chExt cx="3516070" cy="3732700"/>
              </a:xfrm>
            </p:grpSpPr>
            <p:pic>
              <p:nvPicPr>
                <p:cNvPr id="115" name="Google Shape;115;p1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272675" y="1258400"/>
                  <a:ext cx="3516070" cy="3732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16" name="Google Shape;116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506725" y="3126625"/>
                  <a:ext cx="1381550" cy="875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17" name="Google Shape;117;p17"/>
              <p:cNvSpPr txBox="1"/>
              <p:nvPr/>
            </p:nvSpPr>
            <p:spPr>
              <a:xfrm>
                <a:off x="5591050" y="3113350"/>
                <a:ext cx="10506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Source Code Pro"/>
                    <a:ea typeface="Source Code Pro"/>
                    <a:cs typeface="Source Code Pro"/>
                    <a:sym typeface="Source Code Pro"/>
                  </a:rPr>
                  <a:t>Machine Learning System</a:t>
                </a:r>
                <a:endParaRPr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pic>
          <p:nvPicPr>
            <p:cNvPr id="118" name="Google Shape;11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54000" y="1381525"/>
              <a:ext cx="331950" cy="50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79725" y="1582625"/>
              <a:ext cx="480500" cy="2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62000" y="4378125"/>
              <a:ext cx="480500" cy="4504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852825" y="849675"/>
            <a:ext cx="53250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Trained on Dataset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○"/>
            </a:pP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Inputs with corresponding Outputs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Poppins"/>
              <a:buChar char="●"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How to represent words meaningfully?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122" name="Google Shape;122;p17"/>
          <p:cNvGraphicFramePr/>
          <p:nvPr/>
        </p:nvGraphicFramePr>
        <p:xfrm>
          <a:off x="4572000" y="157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853575"/>
                <a:gridCol w="1853575"/>
              </a:tblGrid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English text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Spanish text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Hello, how are you?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Hola, que tal?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Big dog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Perro grande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Happy birthday!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Feliz cumpleaños!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Google Shape;123;p17"/>
          <p:cNvGraphicFramePr/>
          <p:nvPr/>
        </p:nvGraphicFramePr>
        <p:xfrm>
          <a:off x="4161975" y="387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587050"/>
                <a:gridCol w="1587050"/>
                <a:gridCol w="1587050"/>
              </a:tblGrid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English text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Actual Spanish text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Predicted Spanish text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Big dog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Perro grande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Hola, que tal?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2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Big dog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Perro grande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Gato grande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468825"/>
            <a:ext cx="8520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Just use a large dictionary, and assign an ID to each word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459525" y="199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098025"/>
                <a:gridCol w="1098025"/>
              </a:tblGrid>
              <a:tr h="18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English Words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apartment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apple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ball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big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chicken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doctor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dog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...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zebra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10000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Solution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39275" y="1468825"/>
            <a:ext cx="5693100" cy="32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ID numbers suggests that words that are next to each other in the dictionary are similar, but that is not the case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37" name="Google Shape;137;p19"/>
          <p:cNvGraphicFramePr/>
          <p:nvPr/>
        </p:nvGraphicFramePr>
        <p:xfrm>
          <a:off x="459525" y="199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098025"/>
                <a:gridCol w="1098025"/>
              </a:tblGrid>
              <a:tr h="18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English Words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apartment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apple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ball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big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chicken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doctor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dog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...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zebra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10000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138" name="Google Shape;138;p19"/>
          <p:cNvGraphicFramePr/>
          <p:nvPr/>
        </p:nvGraphicFramePr>
        <p:xfrm>
          <a:off x="4419275" y="27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{98B0CE7A-3B35-41E3-8C65-BE66ADDC15B7}</a:tableStyleId>
              </a:tblPr>
              <a:tblGrid>
                <a:gridCol w="1098025"/>
                <a:gridCol w="1098025"/>
              </a:tblGrid>
              <a:tr h="18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English Words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IDs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>
                    <a:solidFill>
                      <a:srgbClr val="A4C2F4"/>
                    </a:solidFill>
                  </a:tcPr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big cat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[4, 6]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big car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[4, 5]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  <a:tr h="229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big dog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[4, 9]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How can we encode similarity?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Similar words, should be represented by similar vectors?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vectors - intuition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et's represent words: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as fixed sized vectors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with dimensions along axis of "meaning"</a:t>
            </a:r>
            <a:endParaRPr sz="1200">
              <a:solidFill>
                <a:srgbClr val="10182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>
            <a:off x="3522950" y="3050875"/>
            <a:ext cx="5502600" cy="141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21"/>
          <p:cNvCxnSpPr/>
          <p:nvPr/>
        </p:nvCxnSpPr>
        <p:spPr>
          <a:xfrm rot="10800000">
            <a:off x="6126275" y="817375"/>
            <a:ext cx="14100" cy="40302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7565700" y="316360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522950" y="3231450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population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 rot="-5400000">
            <a:off x="5646625" y="77452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Large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 rot="-5400000">
            <a:off x="5646625" y="3991875"/>
            <a:ext cx="157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Small size</a:t>
            </a:r>
            <a:endParaRPr b="0" i="0" sz="10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