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66" r:id="rId2"/>
    <p:sldId id="268" r:id="rId3"/>
    <p:sldId id="269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BE572EC-0C3A-48F1-8CCA-EB6FC87D8B02}" type="slidenum">
              <a:rPr lang="en-US" altLang="id-ID" sz="1200" smtClean="0">
                <a:latin typeface="Arial" pitchFamily="34" charset="0"/>
              </a:rPr>
              <a:pPr eaLnBrk="1" hangingPunct="1"/>
              <a:t>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505D423-FBE6-451E-8C64-100E82EB1059}" type="slidenum">
              <a:rPr lang="en-US" altLang="id-ID" sz="1200" smtClean="0">
                <a:latin typeface="Arial" pitchFamily="34" charset="0"/>
              </a:rPr>
              <a:pPr eaLnBrk="1" hangingPunct="1"/>
              <a:t>11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EADA46F1-4C25-441A-A408-F3EFC8B6CA20}" type="slidenum">
              <a:rPr lang="en-US" altLang="id-ID" sz="1200" smtClean="0">
                <a:latin typeface="Arial" pitchFamily="34" charset="0"/>
              </a:rPr>
              <a:pPr eaLnBrk="1" hangingPunct="1"/>
              <a:t>12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DCDB6A7D-C681-4438-8816-6E86A278D6A8}" type="slidenum">
              <a:rPr lang="en-US" altLang="id-ID" sz="1200" smtClean="0">
                <a:latin typeface="Arial" pitchFamily="34" charset="0"/>
              </a:rPr>
              <a:pPr eaLnBrk="1" hangingPunct="1"/>
              <a:t>13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d-ID" altLang="id-ID" smtClean="0">
                <a:latin typeface="Arial" pitchFamily="34" charset="0"/>
              </a:rPr>
              <a:t>Onal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E752A82C-C4E1-44CF-BCA1-CE3907816B8C}" type="slidenum">
              <a:rPr lang="en-US" altLang="id-ID" sz="1200" smtClean="0">
                <a:latin typeface="Arial" pitchFamily="34" charset="0"/>
              </a:rPr>
              <a:pPr eaLnBrk="1" hangingPunct="1"/>
              <a:t>14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42510F61-1AED-4D42-B01D-66B4226A2921}" type="slidenum">
              <a:rPr lang="en-US" altLang="id-ID" sz="1200" smtClean="0">
                <a:latin typeface="Arial" pitchFamily="34" charset="0"/>
              </a:rPr>
              <a:pPr eaLnBrk="1" hangingPunct="1"/>
              <a:t>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B43EE02A-DF79-4526-8FC0-BBA296176710}" type="slidenum">
              <a:rPr lang="en-US" altLang="id-ID" sz="1200" smtClean="0">
                <a:latin typeface="Arial" pitchFamily="34" charset="0"/>
              </a:rPr>
              <a:pPr eaLnBrk="1" hangingPunct="1"/>
              <a:t>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3834D46-57A4-4A6E-83C9-45AE4FE70CF6}" type="slidenum">
              <a:rPr lang="en-US" altLang="id-ID" sz="1200" smtClean="0">
                <a:latin typeface="Arial" pitchFamily="34" charset="0"/>
              </a:rPr>
              <a:pPr eaLnBrk="1" hangingPunct="1"/>
              <a:t>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1C7BBD55-4C0C-4797-BADF-B2514D858403}" type="slidenum">
              <a:rPr lang="en-US" altLang="id-ID" sz="1200" smtClean="0">
                <a:latin typeface="Arial" pitchFamily="34" charset="0"/>
              </a:rPr>
              <a:pPr eaLnBrk="1" hangingPunct="1"/>
              <a:t>6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5B933A98-55C0-4F1C-A634-48E5565DDA15}" type="slidenum">
              <a:rPr lang="en-US" altLang="id-ID" sz="1200" smtClean="0">
                <a:latin typeface="Arial" pitchFamily="34" charset="0"/>
              </a:rPr>
              <a:pPr eaLnBrk="1" hangingPunct="1"/>
              <a:t>7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F235E194-CBF2-4468-8423-CA3027C4AB5B}" type="slidenum">
              <a:rPr lang="en-US" altLang="id-ID" sz="1200" smtClean="0">
                <a:latin typeface="Arial" pitchFamily="34" charset="0"/>
              </a:rPr>
              <a:pPr eaLnBrk="1" hangingPunct="1"/>
              <a:t>8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E29BF203-590F-44B7-8A26-728FAB3C0056}" type="slidenum">
              <a:rPr lang="en-US" altLang="id-ID" sz="1200" smtClean="0">
                <a:latin typeface="Arial" pitchFamily="34" charset="0"/>
              </a:rPr>
              <a:pPr eaLnBrk="1" hangingPunct="1"/>
              <a:t>9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E80738B5-55D3-4EB0-8E87-B4F4BC5415A9}" type="slidenum">
              <a:rPr lang="en-US" altLang="id-ID" sz="1200" smtClean="0">
                <a:latin typeface="Arial" pitchFamily="34" charset="0"/>
              </a:rPr>
              <a:pPr eaLnBrk="1" hangingPunct="1"/>
              <a:t>10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13/10/2020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3 </a:t>
            </a:r>
            <a:r>
              <a:rPr lang="id-ID" dirty="0" smtClean="0"/>
              <a:t>dan </a:t>
            </a:r>
            <a:r>
              <a:rPr lang="id-ID" dirty="0" smtClean="0"/>
              <a:t>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6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PERPANGKATAN MATRIKS</a:t>
            </a:r>
            <a:endParaRPr lang="id-ID" sz="26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8200" y="13716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Tentukan hasil A² dan A³</a:t>
            </a:r>
          </a:p>
        </p:txBody>
      </p:sp>
      <p:graphicFrame>
        <p:nvGraphicFramePr>
          <p:cNvPr id="188425" name="Object 4"/>
          <p:cNvGraphicFramePr>
            <a:graphicFrameLocks noChangeAspect="1"/>
          </p:cNvGraphicFramePr>
          <p:nvPr/>
        </p:nvGraphicFramePr>
        <p:xfrm>
          <a:off x="990600" y="1905000"/>
          <a:ext cx="108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1082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3"/>
          <p:cNvGraphicFramePr>
            <a:graphicFrameLocks noChangeAspect="1"/>
          </p:cNvGraphicFramePr>
          <p:nvPr/>
        </p:nvGraphicFramePr>
        <p:xfrm>
          <a:off x="990600" y="2667000"/>
          <a:ext cx="3432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2616120" imgH="457200" progId="Equation.3">
                  <p:embed/>
                </p:oleObj>
              </mc:Choice>
              <mc:Fallback>
                <p:oleObj name="Equation" r:id="rId6" imgW="2616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34321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914400" y="3429000"/>
          <a:ext cx="37131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8" imgW="2831760" imgH="457200" progId="Equation.3">
                  <p:embed/>
                </p:oleObj>
              </mc:Choice>
              <mc:Fallback>
                <p:oleObj name="Equation" r:id="rId8" imgW="283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371316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5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6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PERPANGKATAN MATRIKS</a:t>
            </a:r>
            <a:endParaRPr lang="id-ID" sz="26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8200" y="13716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Tentukan hasil 2A² + 3A³</a:t>
            </a:r>
          </a:p>
        </p:txBody>
      </p:sp>
      <p:graphicFrame>
        <p:nvGraphicFramePr>
          <p:cNvPr id="188425" name="Object 4"/>
          <p:cNvGraphicFramePr>
            <a:graphicFrameLocks noChangeAspect="1"/>
          </p:cNvGraphicFramePr>
          <p:nvPr/>
        </p:nvGraphicFramePr>
        <p:xfrm>
          <a:off x="914400" y="1905000"/>
          <a:ext cx="108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1082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3"/>
          <p:cNvGraphicFramePr>
            <a:graphicFrameLocks noChangeAspect="1"/>
          </p:cNvGraphicFramePr>
          <p:nvPr/>
        </p:nvGraphicFramePr>
        <p:xfrm>
          <a:off x="1019175" y="2743200"/>
          <a:ext cx="2714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2070000" imgH="457200" progId="Equation.3">
                  <p:embed/>
                </p:oleObj>
              </mc:Choice>
              <mc:Fallback>
                <p:oleObj name="Equation" r:id="rId6" imgW="207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743200"/>
                        <a:ext cx="27146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066800" y="3667125"/>
          <a:ext cx="24971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8" imgW="1904760" imgH="457200" progId="Equation.3">
                  <p:embed/>
                </p:oleObj>
              </mc:Choice>
              <mc:Fallback>
                <p:oleObj name="Equation" r:id="rId8" imgW="1904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67125"/>
                        <a:ext cx="249713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685800" y="4648200"/>
          <a:ext cx="40274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0" imgW="3073320" imgH="457200" progId="Equation.3">
                  <p:embed/>
                </p:oleObj>
              </mc:Choice>
              <mc:Fallback>
                <p:oleObj name="Equation" r:id="rId10" imgW="3073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40274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6592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JENIS –JENIS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bujursangkar (persegi)</a:t>
            </a:r>
            <a:r>
              <a:rPr lang="id-ID" altLang="id-ID" sz="2000" b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adalah matriks yang berukuran n x n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nol</a:t>
            </a:r>
            <a:r>
              <a:rPr lang="id-ID" altLang="id-ID" sz="2000" b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adalah matriks yang setiap entri atau elemennya adalah bilangan nol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Sifat-sifat dari matriks nol :</a:t>
            </a: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	-A+0=A, jika ukuran matriks A = ukuran matriks 0</a:t>
            </a: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	-A*0=0, begitu juga 0*A=0.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524000" y="2286000"/>
          <a:ext cx="949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9493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371600" y="3810000"/>
          <a:ext cx="11826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901440" imgH="711000" progId="Equation.3">
                  <p:embed/>
                </p:oleObj>
              </mc:Choice>
              <mc:Fallback>
                <p:oleObj name="Equation" r:id="rId6" imgW="901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11826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342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JENIS –JENIS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4400" y="1371600"/>
            <a:ext cx="7620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Diagonal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adalah matriks persegi yang semua elemen diatas dan dibawah diagonalnya adalah nol. Dinotasikan sebagai D.</a:t>
            </a:r>
          </a:p>
          <a:p>
            <a:pPr algn="just" eaLnBrk="1" hangingPunct="1"/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Contoh :</a:t>
            </a:r>
          </a:p>
          <a:p>
            <a:pPr algn="just" eaLnBrk="1" hangingPunct="1"/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Skalar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 adalah matriks diagonal yang semua elemen pada diagonalnya sama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644650" y="2667000"/>
          <a:ext cx="1482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1130040" imgH="711000" progId="Equation.3">
                  <p:embed/>
                </p:oleObj>
              </mc:Choice>
              <mc:Fallback>
                <p:oleObj name="Equation" r:id="rId4" imgW="1130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667000"/>
                        <a:ext cx="14827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1608138" y="4572000"/>
          <a:ext cx="1465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6" imgW="1117440" imgH="711000" progId="Equation.3">
                  <p:embed/>
                </p:oleObj>
              </mc:Choice>
              <mc:Fallback>
                <p:oleObj name="Equation" r:id="rId6" imgW="1117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572000"/>
                        <a:ext cx="14652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59121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JENIS –JENIS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4400" y="1371600"/>
            <a:ext cx="7620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Identitas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adalah matriks skalar yang elemen-elemen pada diagonal utamanya bernilai 1</a:t>
            </a:r>
            <a:r>
              <a:rPr lang="id-ID" altLang="id-ID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pt-BR" altLang="id-ID" sz="2000" dirty="0">
                <a:latin typeface="Arial" pitchFamily="34" charset="0"/>
                <a:cs typeface="Arial" pitchFamily="34" charset="0"/>
              </a:rPr>
              <a:t> Sifat-sifat matriks identitas :</a:t>
            </a: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	</a:t>
            </a:r>
            <a:r>
              <a:rPr lang="pt-BR" altLang="id-ID" sz="2000" dirty="0">
                <a:latin typeface="Arial" pitchFamily="34" charset="0"/>
                <a:cs typeface="Arial" pitchFamily="34" charset="0"/>
              </a:rPr>
              <a:t>A*I=A</a:t>
            </a: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	</a:t>
            </a:r>
            <a:r>
              <a:rPr lang="pt-BR" altLang="id-ID" sz="2000" dirty="0">
                <a:latin typeface="Arial" pitchFamily="34" charset="0"/>
                <a:cs typeface="Arial" pitchFamily="34" charset="0"/>
              </a:rPr>
              <a:t>I*A=A</a:t>
            </a: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</a:t>
            </a:r>
            <a:r>
              <a:rPr lang="id-ID" altLang="id-ID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Segitiga Atas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adalah matriks persegi yang elemen di bawah diagonal utamanya bernilai nol</a:t>
            </a:r>
            <a:endParaRPr lang="id-ID" altLang="id-ID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Segitiga Bawah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adalah matriks persegi yang elemen di atas diagonal utamanya bernilai nol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27598"/>
              </p:ext>
            </p:extLst>
          </p:nvPr>
        </p:nvGraphicFramePr>
        <p:xfrm>
          <a:off x="1447800" y="2639566"/>
          <a:ext cx="1266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965160" imgH="711000" progId="Equation.3">
                  <p:embed/>
                </p:oleObj>
              </mc:Choice>
              <mc:Fallback>
                <p:oleObj name="Equation" r:id="rId4" imgW="965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39566"/>
                        <a:ext cx="12668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21457"/>
              </p:ext>
            </p:extLst>
          </p:nvPr>
        </p:nvGraphicFramePr>
        <p:xfrm>
          <a:off x="1608138" y="5301208"/>
          <a:ext cx="1250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952200" imgH="711000" progId="Equation.3">
                  <p:embed/>
                </p:oleObj>
              </mc:Choice>
              <mc:Fallback>
                <p:oleObj name="Equation" r:id="rId6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301208"/>
                        <a:ext cx="12509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97668"/>
              </p:ext>
            </p:extLst>
          </p:nvPr>
        </p:nvGraphicFramePr>
        <p:xfrm>
          <a:off x="3741738" y="5301208"/>
          <a:ext cx="12493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952200" imgH="711000" progId="Equation.3">
                  <p:embed/>
                </p:oleObj>
              </mc:Choice>
              <mc:Fallback>
                <p:oleObj name="Equation" r:id="rId8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301208"/>
                        <a:ext cx="12493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6705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266700"/>
            <a:ext cx="6046787" cy="8763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 dirty="0">
                <a:solidFill>
                  <a:schemeClr val="bg1"/>
                </a:solidFill>
                <a:latin typeface="Bodoni MT Black" pitchFamily="18" charset="0"/>
              </a:rPr>
              <a:t>PERKALIAN MATRIKS </a:t>
            </a:r>
          </a:p>
          <a:p>
            <a:pPr marL="342900" indent="-342900" algn="ctr">
              <a:defRPr/>
            </a:pPr>
            <a:r>
              <a:rPr lang="id-ID" sz="2800" b="1" dirty="0">
                <a:solidFill>
                  <a:schemeClr val="bg1"/>
                </a:solidFill>
                <a:latin typeface="Bodoni MT Black" pitchFamily="18" charset="0"/>
              </a:rPr>
              <a:t>DENGAN SKALAR </a:t>
            </a:r>
            <a:endParaRPr lang="id-ID" sz="2800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6767" y="1340768"/>
            <a:ext cx="828092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marL="182563" indent="-182563" algn="just">
              <a:buFont typeface="Wingdings" pitchFamily="2" charset="2"/>
              <a:buChar char="q"/>
              <a:defRPr/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a-DK" sz="2000" dirty="0" smtClean="0">
                <a:latin typeface="Arial" pitchFamily="34" charset="0"/>
                <a:cs typeface="Arial" pitchFamily="34" charset="0"/>
              </a:rPr>
              <a:t>Jika 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k adalah suatu bilangan skalar dan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matriks 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A=(a</a:t>
            </a:r>
            <a:r>
              <a:rPr lang="da-DK" sz="2000" baseline="-25000" dirty="0">
                <a:latin typeface="Arial" pitchFamily="34" charset="0"/>
                <a:cs typeface="Arial" pitchFamily="34" charset="0"/>
              </a:rPr>
              <a:t>ij 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) maka matriks kA=(ka</a:t>
            </a:r>
            <a:r>
              <a:rPr lang="da-DK" sz="2000" baseline="-25000" dirty="0">
                <a:latin typeface="Arial" pitchFamily="34" charset="0"/>
                <a:cs typeface="Arial" pitchFamily="34" charset="0"/>
              </a:rPr>
              <a:t>ij 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adalah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 suatu matriks yang diperoleh dengan mengalikan semua elemen matriks A dengan k.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Wingdings" pitchFamily="2" charset="2"/>
              <a:buChar char="q"/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Wingdings" pitchFamily="2" charset="2"/>
              <a:buChar char="q"/>
              <a:defRPr/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a-DK" sz="2000" dirty="0" smtClean="0">
                <a:latin typeface="Arial" pitchFamily="34" charset="0"/>
                <a:cs typeface="Arial" pitchFamily="34" charset="0"/>
              </a:rPr>
              <a:t>Mengalikan </a:t>
            </a:r>
            <a:r>
              <a:rPr lang="da-DK" sz="2000" dirty="0">
                <a:latin typeface="Arial" pitchFamily="34" charset="0"/>
                <a:cs typeface="Arial" pitchFamily="34" charset="0"/>
              </a:rPr>
              <a:t>matriks dengan skalar dapat dituliskan di depan atau dibelakang matriks. 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Wingdings" pitchFamily="2" charset="2"/>
              <a:buChar char="q"/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182563" indent="-182563" algn="just">
              <a:buFont typeface="Wingdings" pitchFamily="2" charset="2"/>
              <a:buChar char="q"/>
              <a:defRPr/>
            </a:pPr>
            <a:r>
              <a:rPr lang="es-E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[C]=k[A]=[A]k</a:t>
            </a:r>
            <a:endParaRPr lang="id-ID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70944"/>
              </p:ext>
            </p:extLst>
          </p:nvPr>
        </p:nvGraphicFramePr>
        <p:xfrm>
          <a:off x="755576" y="4725144"/>
          <a:ext cx="1566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5144"/>
                        <a:ext cx="15668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2158"/>
              </p:ext>
            </p:extLst>
          </p:nvPr>
        </p:nvGraphicFramePr>
        <p:xfrm>
          <a:off x="3000301" y="4725144"/>
          <a:ext cx="2555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180800" imgH="457200" progId="Equation.3">
                  <p:embed/>
                </p:oleObj>
              </mc:Choice>
              <mc:Fallback>
                <p:oleObj name="Equation" r:id="rId6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01" y="4725144"/>
                        <a:ext cx="25558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40741"/>
              </p:ext>
            </p:extLst>
          </p:nvPr>
        </p:nvGraphicFramePr>
        <p:xfrm>
          <a:off x="6394376" y="4725144"/>
          <a:ext cx="2087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965160" imgH="457200" progId="Equation.3">
                  <p:embed/>
                </p:oleObj>
              </mc:Choice>
              <mc:Fallback>
                <p:oleObj name="Equation" r:id="rId8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376" y="4725144"/>
                        <a:ext cx="20875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2355776" y="5029944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2" name="Right Arrow 11"/>
          <p:cNvSpPr/>
          <p:nvPr/>
        </p:nvSpPr>
        <p:spPr>
          <a:xfrm>
            <a:off x="5632376" y="5029944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2750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16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6" grpId="0" animBg="1"/>
      <p:bldP spid="13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692696"/>
            <a:ext cx="6178971" cy="78759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 dirty="0">
                <a:solidFill>
                  <a:schemeClr val="bg1"/>
                </a:solidFill>
                <a:latin typeface="Bodoni MT Black" pitchFamily="18" charset="0"/>
              </a:rPr>
              <a:t>PERKALIAN MATRIKS </a:t>
            </a:r>
          </a:p>
          <a:p>
            <a:pPr marL="342900" indent="-342900" algn="ctr">
              <a:defRPr/>
            </a:pPr>
            <a:r>
              <a:rPr lang="id-ID" sz="2800" b="1" dirty="0">
                <a:solidFill>
                  <a:schemeClr val="bg1"/>
                </a:solidFill>
                <a:latin typeface="Bodoni MT Black" pitchFamily="18" charset="0"/>
              </a:rPr>
              <a:t>DENGAN SKALAR </a:t>
            </a:r>
            <a:endParaRPr lang="id-ID" sz="2800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51790" y="2780928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Sifat-sifat perkalian matriks dengan skalar :</a:t>
            </a:r>
          </a:p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	k(B+C) 	= kB + kC</a:t>
            </a:r>
          </a:p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	k(B-C) 	= kB-kC</a:t>
            </a:r>
          </a:p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	(k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+k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)C 	= 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C + 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	(k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-k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)C	= 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C – 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just" eaLnBrk="1" hangingPunct="1"/>
            <a:r>
              <a:rPr lang="id-ID" altLang="id-ID" sz="2400" dirty="0">
                <a:latin typeface="Arial" pitchFamily="34" charset="0"/>
                <a:cs typeface="Arial" pitchFamily="34" charset="0"/>
              </a:rPr>
              <a:t>	(k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.k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)C 	= 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(k</a:t>
            </a:r>
            <a:r>
              <a:rPr lang="id-ID" altLang="id-ID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id-ID" altLang="id-ID" sz="2400" dirty="0">
                <a:latin typeface="Arial" pitchFamily="34" charset="0"/>
                <a:cs typeface="Arial" pitchFamily="34" charset="0"/>
              </a:rPr>
              <a:t>C) 	</a:t>
            </a:r>
            <a:endParaRPr lang="id-ID" alt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910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Contoh :</a:t>
            </a: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		dengan k = 2, maka</a:t>
            </a: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 smtClean="0">
                <a:latin typeface="Arial" pitchFamily="34" charset="0"/>
                <a:cs typeface="Arial" pitchFamily="34" charset="0"/>
              </a:rPr>
              <a:t>K(A+B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) = 2(A+B) = 2A+2B</a:t>
            </a: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86957"/>
              </p:ext>
            </p:extLst>
          </p:nvPr>
        </p:nvGraphicFramePr>
        <p:xfrm>
          <a:off x="1143000" y="1844824"/>
          <a:ext cx="108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825500" imgH="457200" progId="Equation.3">
                  <p:embed/>
                </p:oleObj>
              </mc:Choice>
              <mc:Fallback>
                <p:oleObj name="Equation" r:id="rId4" imgW="825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44824"/>
                        <a:ext cx="10826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3250"/>
              </p:ext>
            </p:extLst>
          </p:nvPr>
        </p:nvGraphicFramePr>
        <p:xfrm>
          <a:off x="2886075" y="1844824"/>
          <a:ext cx="949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723586" imgH="457002" progId="Equation.3">
                  <p:embed/>
                </p:oleObj>
              </mc:Choice>
              <mc:Fallback>
                <p:oleObj name="Equation" r:id="rId6" imgW="723586" imgH="4570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844824"/>
                        <a:ext cx="9493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008063" y="3763963"/>
          <a:ext cx="50546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3530520" imgH="457200" progId="Equation.3">
                  <p:embed/>
                </p:oleObj>
              </mc:Choice>
              <mc:Fallback>
                <p:oleObj name="Equation" r:id="rId8" imgW="3530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763963"/>
                        <a:ext cx="505460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036638" y="4821238"/>
          <a:ext cx="66198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0" imgW="4089240" imgH="457200" progId="Equation.3">
                  <p:embed/>
                </p:oleObj>
              </mc:Choice>
              <mc:Fallback>
                <p:oleObj name="Equation" r:id="rId10" imgW="4089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821238"/>
                        <a:ext cx="661987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00800" y="4119166"/>
            <a:ext cx="2133600" cy="4619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400" dirty="0"/>
              <a:t>TERBUKTI</a:t>
            </a:r>
          </a:p>
        </p:txBody>
      </p:sp>
    </p:spTree>
    <p:extLst>
      <p:ext uri="{BB962C8B-B14F-4D97-AF65-F5344CB8AC3E}">
        <p14:creationId xmlns:p14="http://schemas.microsoft.com/office/powerpoint/2010/main" val="40815961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277813" y="685800"/>
            <a:ext cx="5894387" cy="116681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PERKALIAN MATRIKS </a:t>
            </a:r>
          </a:p>
          <a:p>
            <a:pPr marL="342900" indent="-342900" algn="ct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DENGAN SKALAR 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4400" y="2001838"/>
            <a:ext cx="76200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Contoh :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		dengan k1 = 2 dan k2 = 3, maka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(k1+k2)C = k1.C + k2.C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143000" y="2459038"/>
          <a:ext cx="108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59038"/>
                        <a:ext cx="1082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066800" y="3763963"/>
          <a:ext cx="51450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3593880" imgH="457200" progId="Equation.3">
                  <p:embed/>
                </p:oleObj>
              </mc:Choice>
              <mc:Fallback>
                <p:oleObj name="Equation" r:id="rId6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63963"/>
                        <a:ext cx="514508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05600" y="2667000"/>
            <a:ext cx="2133600" cy="4619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400"/>
              <a:t>TERBUKTI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1066800" y="4678363"/>
          <a:ext cx="72532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5067000" imgH="457200" progId="Equation.3">
                  <p:embed/>
                </p:oleObj>
              </mc:Choice>
              <mc:Fallback>
                <p:oleObj name="Equation" r:id="rId8" imgW="506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78363"/>
                        <a:ext cx="725328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9121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3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PERKALIAN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8187" y="1412776"/>
            <a:ext cx="7620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da-DK" altLang="id-ID" sz="2000" dirty="0">
                <a:latin typeface="Arial" pitchFamily="34" charset="0"/>
                <a:cs typeface="Arial" pitchFamily="34" charset="0"/>
              </a:rPr>
              <a:t>Perkalian matriks dengan matriks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pada 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umumnya tidak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 bersifat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 komutatif</a:t>
            </a:r>
            <a:r>
              <a:rPr lang="da-DK" altLang="id-ID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altLang="id-ID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da-DK" altLang="id-ID" sz="2000" dirty="0">
                <a:latin typeface="Arial" pitchFamily="34" charset="0"/>
                <a:cs typeface="Arial" pitchFamily="34" charset="0"/>
              </a:rPr>
              <a:t>Syarat perkalian adalah jumlah banyaknya kolom pertama matriks sama dengan jumlah banyaknya baris matriks kedua.</a:t>
            </a: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da-DK" altLang="id-ID" sz="2000" dirty="0">
                <a:latin typeface="Arial" pitchFamily="34" charset="0"/>
                <a:cs typeface="Arial" pitchFamily="34" charset="0"/>
              </a:rPr>
              <a:t>Jika matriks A berukuran mx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 dan matriks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 B berukuran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nxp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 maka 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hasil dari 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perkalian A*B adalah suatu matriks C=(c</a:t>
            </a:r>
            <a:r>
              <a:rPr lang="da-DK" altLang="id-ID" sz="2000" baseline="-25000" dirty="0">
                <a:latin typeface="Arial" pitchFamily="34" charset="0"/>
                <a:cs typeface="Arial" pitchFamily="34" charset="0"/>
              </a:rPr>
              <a:t>ij 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) berukuran mx</a:t>
            </a:r>
            <a:r>
              <a:rPr lang="id-ID" altLang="id-ID" sz="2000" dirty="0">
                <a:latin typeface="Arial" pitchFamily="34" charset="0"/>
                <a:cs typeface="Arial" pitchFamily="34" charset="0"/>
              </a:rPr>
              <a:t>p</a:t>
            </a:r>
            <a:r>
              <a:rPr lang="da-DK" altLang="id-ID" sz="2000" dirty="0">
                <a:latin typeface="Arial" pitchFamily="34" charset="0"/>
                <a:cs typeface="Arial" pitchFamily="34" charset="0"/>
              </a:rPr>
              <a:t> dimana</a:t>
            </a: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624164"/>
            <a:ext cx="5743575" cy="1181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91330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PERKALIAN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Contoh :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276600" y="1930400"/>
          <a:ext cx="76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520560" imgH="711000" progId="Equation.3">
                  <p:embed/>
                </p:oleObj>
              </mc:Choice>
              <mc:Fallback>
                <p:oleObj name="Equation" r:id="rId4" imgW="520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30400"/>
                        <a:ext cx="762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427163" y="3252788"/>
          <a:ext cx="474503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3327120" imgH="711000" progId="Equation.3">
                  <p:embed/>
                </p:oleObj>
              </mc:Choice>
              <mc:Fallback>
                <p:oleObj name="Equation" r:id="rId6" imgW="332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252788"/>
                        <a:ext cx="4745037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371600" y="2303463"/>
          <a:ext cx="14478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8" imgW="863280" imgH="215640" progId="Equation.3">
                  <p:embed/>
                </p:oleObj>
              </mc:Choice>
              <mc:Fallback>
                <p:oleObj name="Equation" r:id="rId8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03463"/>
                        <a:ext cx="14478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406525" y="4552950"/>
          <a:ext cx="50260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0" imgW="3543120" imgH="711000" progId="Equation.3">
                  <p:embed/>
                </p:oleObj>
              </mc:Choice>
              <mc:Fallback>
                <p:oleObj name="Equation" r:id="rId10" imgW="3543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552950"/>
                        <a:ext cx="502602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072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PERKALIAN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/>
          <p:nvPr/>
        </p:nvSpPr>
        <p:spPr>
          <a:xfrm>
            <a:off x="914400" y="1371600"/>
            <a:ext cx="762000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>
              <a:buFont typeface="Wingdings" pitchFamily="2" charset="2"/>
              <a:buChar char="q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Apabila A merupakan suatu matriks persegi, maka  A² = A.A ; A³=A².A dan seterusnya</a:t>
            </a:r>
          </a:p>
          <a:p>
            <a:pPr marL="360363" indent="-360363">
              <a:buFont typeface="Wingdings" pitchFamily="2" charset="2"/>
              <a:buChar char="q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Apabila AB = BC maka tidak dapat disimpulkan bahwa A=C (tidak berlaku sifat penghapusan)</a:t>
            </a:r>
          </a:p>
          <a:p>
            <a:pPr marL="360363" indent="-360363">
              <a:buFont typeface="Wingdings" pitchFamily="2" charset="2"/>
              <a:buChar char="q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Apabila AB = AC belum tentu B = C</a:t>
            </a:r>
          </a:p>
          <a:p>
            <a:pPr marL="360363" indent="-360363">
              <a:buFont typeface="Wingdings" pitchFamily="2" charset="2"/>
              <a:buChar char="q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Apabila AB = 0 maka tidak dapat disimpulkan bahwa A=0 atau B=0</a:t>
            </a:r>
          </a:p>
          <a:p>
            <a:pPr marL="360363" indent="-360363">
              <a:buFont typeface="Wingdings" pitchFamily="2" charset="2"/>
              <a:buChar char="q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Terdapat beberapa hukum perkalian matriks :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A(BC) = (AB)C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A(B+C) = AB+AC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(B+C)A = BA+CA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A(B-C)=AB-AC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(B-C)A = BA-CA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A(BC) = (aB)C= B(aC)</a:t>
            </a:r>
          </a:p>
          <a:p>
            <a:pPr marL="1085850" indent="-457200">
              <a:buFont typeface="+mj-lt"/>
              <a:buAutoNum type="arabicPeriod"/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AI = IA = A</a:t>
            </a:r>
          </a:p>
        </p:txBody>
      </p:sp>
    </p:spTree>
    <p:extLst>
      <p:ext uri="{BB962C8B-B14F-4D97-AF65-F5344CB8AC3E}">
        <p14:creationId xmlns:p14="http://schemas.microsoft.com/office/powerpoint/2010/main" val="4306642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6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PERPANGKATAN MATRIKS</a:t>
            </a:r>
            <a:endParaRPr lang="id-ID" sz="26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/>
          <p:nvPr/>
        </p:nvSpPr>
        <p:spPr>
          <a:xfrm>
            <a:off x="838200" y="1371600"/>
            <a:ext cx="7620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Sifat perpangkatan pada matriks sama seperti sifat perpangkatan pada bilangan-bilangan untuk setiap a bilangan riil, dimana berlaku :</a:t>
            </a:r>
          </a:p>
          <a:p>
            <a:pPr>
              <a:defRPr/>
            </a:pPr>
            <a:endParaRPr lang="id-ID" sz="2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000">
                <a:latin typeface="+mn-lt"/>
              </a:rPr>
              <a:t>	</a:t>
            </a:r>
            <a:r>
              <a:rPr lang="en-US" sz="2000">
                <a:latin typeface="+mn-lt"/>
              </a:rPr>
              <a:t>A</a:t>
            </a:r>
            <a:r>
              <a:rPr lang="en-US" sz="2000" baseline="30000">
                <a:latin typeface="+mn-lt"/>
              </a:rPr>
              <a:t>2</a:t>
            </a:r>
            <a:r>
              <a:rPr lang="en-US" sz="2000">
                <a:latin typeface="+mn-lt"/>
              </a:rPr>
              <a:t> = A A</a:t>
            </a:r>
          </a:p>
          <a:p>
            <a:pPr>
              <a:defRPr/>
            </a:pPr>
            <a:r>
              <a:rPr lang="id-ID" sz="2000">
                <a:latin typeface="+mn-lt"/>
              </a:rPr>
              <a:t>	</a:t>
            </a:r>
            <a:r>
              <a:rPr lang="en-US" sz="2000">
                <a:latin typeface="+mn-lt"/>
              </a:rPr>
              <a:t>A</a:t>
            </a:r>
            <a:r>
              <a:rPr lang="en-US" sz="2000" baseline="30000">
                <a:latin typeface="+mn-lt"/>
              </a:rPr>
              <a:t>3</a:t>
            </a:r>
            <a:r>
              <a:rPr lang="en-US" sz="2000">
                <a:latin typeface="+mn-lt"/>
              </a:rPr>
              <a:t> = A</a:t>
            </a:r>
            <a:r>
              <a:rPr lang="en-US" sz="2000" baseline="30000">
                <a:latin typeface="+mn-lt"/>
              </a:rPr>
              <a:t>2</a:t>
            </a:r>
            <a:r>
              <a:rPr lang="en-US" sz="2000">
                <a:latin typeface="+mn-lt"/>
              </a:rPr>
              <a:t> A</a:t>
            </a:r>
          </a:p>
          <a:p>
            <a:pPr>
              <a:defRPr/>
            </a:pPr>
            <a:r>
              <a:rPr lang="id-ID" sz="2000">
                <a:latin typeface="+mn-lt"/>
              </a:rPr>
              <a:t>	</a:t>
            </a:r>
            <a:r>
              <a:rPr lang="en-US" sz="2000">
                <a:latin typeface="+mn-lt"/>
              </a:rPr>
              <a:t>A</a:t>
            </a:r>
            <a:r>
              <a:rPr lang="en-US" sz="2000" baseline="30000">
                <a:latin typeface="+mn-lt"/>
              </a:rPr>
              <a:t>4</a:t>
            </a:r>
            <a:r>
              <a:rPr lang="en-US" sz="2000">
                <a:latin typeface="+mn-lt"/>
              </a:rPr>
              <a:t> = A</a:t>
            </a:r>
            <a:r>
              <a:rPr lang="en-US" sz="2000" baseline="30000">
                <a:latin typeface="+mn-lt"/>
              </a:rPr>
              <a:t>3</a:t>
            </a:r>
            <a:r>
              <a:rPr lang="en-US" sz="2000">
                <a:latin typeface="+mn-lt"/>
              </a:rPr>
              <a:t> A</a:t>
            </a:r>
          </a:p>
          <a:p>
            <a:pPr>
              <a:defRPr/>
            </a:pPr>
            <a:r>
              <a:rPr lang="id-ID" sz="2000">
                <a:latin typeface="+mn-lt"/>
              </a:rPr>
              <a:t>	</a:t>
            </a:r>
            <a:r>
              <a:rPr lang="en-US" sz="2000">
                <a:latin typeface="+mn-lt"/>
              </a:rPr>
              <a:t>A</a:t>
            </a:r>
            <a:r>
              <a:rPr lang="en-US" sz="2000" baseline="30000">
                <a:latin typeface="+mn-lt"/>
              </a:rPr>
              <a:t>5</a:t>
            </a:r>
            <a:r>
              <a:rPr lang="en-US" sz="2000">
                <a:latin typeface="+mn-lt"/>
              </a:rPr>
              <a:t> = A</a:t>
            </a:r>
            <a:r>
              <a:rPr lang="en-US" sz="2000" baseline="30000">
                <a:latin typeface="+mn-lt"/>
              </a:rPr>
              <a:t>4</a:t>
            </a:r>
            <a:r>
              <a:rPr lang="en-US" sz="2000">
                <a:latin typeface="+mn-lt"/>
              </a:rPr>
              <a:t> A; dan seterusnya</a:t>
            </a:r>
            <a:endParaRPr lang="id-ID" sz="20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431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499</TotalTime>
  <Words>379</Words>
  <Application>Microsoft Office PowerPoint</Application>
  <PresentationFormat>On-screen Show (4:3)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Civic</vt:lpstr>
      <vt:lpstr>Equation</vt:lpstr>
      <vt:lpstr>Pertemuan 3 dan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29</cp:revision>
  <dcterms:created xsi:type="dcterms:W3CDTF">2011-04-17T14:02:17Z</dcterms:created>
  <dcterms:modified xsi:type="dcterms:W3CDTF">2020-10-13T01:03:46Z</dcterms:modified>
</cp:coreProperties>
</file>