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66" r:id="rId2"/>
    <p:sldId id="302" r:id="rId3"/>
    <p:sldId id="303" r:id="rId4"/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9112" autoAdjust="0"/>
  </p:normalViewPr>
  <p:slideViewPr>
    <p:cSldViewPr>
      <p:cViewPr>
        <p:scale>
          <a:sx n="72" d="100"/>
          <a:sy n="72" d="100"/>
        </p:scale>
        <p:origin x="-124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6E54C-DDDF-4B96-98E7-031D40338E6A}" type="datetimeFigureOut">
              <a:rPr lang="id-ID" smtClean="0"/>
              <a:t>08/10/2021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F2C6-BD3C-4801-88C1-36532BE3795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4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5DE42A0B-9D36-413F-BB09-383B70B984DE}" type="slidenum">
              <a:rPr lang="en-US" altLang="id-ID" sz="1200" smtClean="0">
                <a:latin typeface="Arial" pitchFamily="34" charset="0"/>
              </a:rPr>
              <a:pPr eaLnBrk="1" hangingPunct="1"/>
              <a:t>2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A627B06E-69AA-43E0-B0C7-9E4D16B2A69E}" type="slidenum">
              <a:rPr lang="en-US" altLang="id-ID" sz="1200" smtClean="0">
                <a:latin typeface="Arial" pitchFamily="34" charset="0"/>
              </a:rPr>
              <a:pPr eaLnBrk="1" hangingPunct="1"/>
              <a:t>3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5456C6EA-5120-465B-ACEF-B2320C8CCA32}" type="slidenum">
              <a:rPr lang="en-US" altLang="id-ID" sz="1200" smtClean="0">
                <a:latin typeface="Arial" pitchFamily="34" charset="0"/>
              </a:rPr>
              <a:pPr eaLnBrk="1" hangingPunct="1"/>
              <a:t>4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B07D92E1-BD1E-4933-8BD3-72207E3ADA3C}" type="slidenum">
              <a:rPr lang="en-US" altLang="id-ID" sz="1200" smtClean="0">
                <a:latin typeface="Arial" pitchFamily="34" charset="0"/>
              </a:rPr>
              <a:pPr eaLnBrk="1" hangingPunct="1"/>
              <a:t>5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fld id="{6C4AB00E-6748-4B62-BCDC-BCD5AEF82BDE}" type="slidenum">
              <a:rPr lang="en-US" altLang="id-ID" sz="1200" smtClean="0">
                <a:latin typeface="Arial" pitchFamily="34" charset="0"/>
              </a:rPr>
              <a:pPr eaLnBrk="1" hangingPunct="1"/>
              <a:t>6</a:t>
            </a:fld>
            <a:endParaRPr lang="en-US" altLang="id-ID" sz="1200" smtClean="0">
              <a:latin typeface="Arial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r>
              <a:rPr lang="id-ID" smtClean="0">
                <a:latin typeface="Arial" pitchFamily="34" charset="0"/>
              </a:rPr>
              <a:t>Jawaban :</a:t>
            </a:r>
          </a:p>
          <a:p>
            <a:pPr marL="228600" indent="-228600" eaLnBrk="1" hangingPunct="1">
              <a:buFontTx/>
              <a:buAutoNum type="arabicPeriod"/>
              <a:defRPr/>
            </a:pPr>
            <a:r>
              <a:rPr lang="id-ID" smtClean="0">
                <a:latin typeface="Arial" pitchFamily="34" charset="0"/>
              </a:rPr>
              <a:t>a. D = {x | -5 &lt; x &lt; 5, x E N} D= {1,2,3,4}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B = {x | x | -5 &lt; x &lt; 5, x E Z} D= {-4,-3,-2,-1,0,1,2,3,4}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2.  a. Sama</a:t>
            </a:r>
          </a:p>
          <a:p>
            <a:pPr marL="228600" indent="-228600" eaLnBrk="1" hangingPunct="1">
              <a:defRPr/>
            </a:pPr>
            <a:r>
              <a:rPr lang="id-ID" smtClean="0">
                <a:latin typeface="Arial" pitchFamily="34" charset="0"/>
              </a:rPr>
              <a:t>	b. Ekivalen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id-ID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1707E39-5D77-4CEF-8ADC-24B59A20E564}" type="datetimeFigureOut">
              <a:rPr lang="id-ID" smtClean="0"/>
              <a:pPr/>
              <a:t>08/10/2021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878098B-0402-495C-821E-675F53CDEDF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Septiana Ningtyas, M.Kom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Pertemuan </a:t>
            </a:r>
            <a:r>
              <a:rPr lang="id-ID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9610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TRANSPOSE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600200"/>
            <a:ext cx="7620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Arial" pitchFamily="34" charset="0"/>
                <a:cs typeface="Arial" pitchFamily="34" charset="0"/>
              </a:rPr>
              <a:t>Jika A adalah suatu matriks m x n, maka tranpose A dinyatakan oleh Aͭ dan didefinisikan dengan matriks n x m yang kolom pertamanya adalah baris pertama dari A, kolom keduanya adalah baris kedua dari A, demikian juga dengan kolom ketiga adalah baris ketiga dari A dan seterusnya.</a:t>
            </a:r>
          </a:p>
          <a:p>
            <a:pPr algn="just" eaLnBrk="1" hangingPunct="1">
              <a:buFont typeface="Wingdings" pitchFamily="2" charset="2"/>
              <a:buChar char="q"/>
            </a:pPr>
            <a:r>
              <a:rPr lang="id-ID" altLang="id-ID" sz="2000">
                <a:latin typeface="Arial" pitchFamily="34" charset="0"/>
                <a:cs typeface="Arial" pitchFamily="34" charset="0"/>
              </a:rPr>
              <a:t>Contoh : </a:t>
            </a: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matriks A  :			berordo 2 x 3 </a:t>
            </a:r>
          </a:p>
          <a:p>
            <a:pPr algn="just" eaLnBrk="1" hangingPunct="1">
              <a:buFont typeface="Wingdings" pitchFamily="2" charset="2"/>
              <a:buChar char="q"/>
            </a:pPr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 </a:t>
            </a:r>
          </a:p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	transposenya :		  berordo 3 x 2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2819400" y="3352800"/>
          <a:ext cx="12160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4" imgW="927000" imgH="457200" progId="Equation.3">
                  <p:embed/>
                </p:oleObj>
              </mc:Choice>
              <mc:Fallback>
                <p:oleObj name="Equation" r:id="rId4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12160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3"/>
          <p:cNvGraphicFramePr>
            <a:graphicFrameLocks noChangeAspect="1"/>
          </p:cNvGraphicFramePr>
          <p:nvPr/>
        </p:nvGraphicFramePr>
        <p:xfrm>
          <a:off x="3602038" y="4114800"/>
          <a:ext cx="10318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6" imgW="787320" imgH="711000" progId="Equation.3">
                  <p:embed/>
                </p:oleObj>
              </mc:Choice>
              <mc:Fallback>
                <p:oleObj name="Equation" r:id="rId6" imgW="7873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038" y="4114800"/>
                        <a:ext cx="103187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08400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TRANSPOSE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600200"/>
            <a:ext cx="7620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/>
            <a:r>
              <a:rPr lang="da-DK" altLang="id-ID" sz="2000">
                <a:latin typeface="Arial" pitchFamily="34" charset="0"/>
                <a:cs typeface="Arial" pitchFamily="34" charset="0"/>
              </a:rPr>
              <a:t>Beberapa Sifat Matriks Transpose :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1143000" y="2057400"/>
          <a:ext cx="2286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4" imgW="1358640" imgH="965160" progId="Equation.3">
                  <p:embed/>
                </p:oleObj>
              </mc:Choice>
              <mc:Fallback>
                <p:oleObj name="Equation" r:id="rId4" imgW="1358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2286000" cy="162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19716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TRANSPOSE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62000" y="1676400"/>
            <a:ext cx="762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Pembuktian aturan no1 : </a:t>
            </a:r>
          </a:p>
        </p:txBody>
      </p:sp>
      <p:sp>
        <p:nvSpPr>
          <p:cNvPr id="327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763588" y="2490788"/>
          <a:ext cx="62468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4" imgW="4762440" imgH="482400" progId="Equation.3">
                  <p:embed/>
                </p:oleObj>
              </mc:Choice>
              <mc:Fallback>
                <p:oleObj name="Equation" r:id="rId4" imgW="47624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490788"/>
                        <a:ext cx="6246812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5791200" y="1524000"/>
          <a:ext cx="1663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6" imgW="1269720" imgH="482400" progId="Equation.3">
                  <p:embed/>
                </p:oleObj>
              </mc:Choice>
              <mc:Fallback>
                <p:oleObj name="Equation" r:id="rId6" imgW="1269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16637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4"/>
          <p:cNvGraphicFramePr>
            <a:graphicFrameLocks noChangeAspect="1"/>
          </p:cNvGraphicFramePr>
          <p:nvPr/>
        </p:nvGraphicFramePr>
        <p:xfrm>
          <a:off x="3962400" y="1524000"/>
          <a:ext cx="17002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8" imgW="1295280" imgH="482400" progId="Equation.3">
                  <p:embed/>
                </p:oleObj>
              </mc:Choice>
              <mc:Fallback>
                <p:oleObj name="Equation" r:id="rId8" imgW="129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524000"/>
                        <a:ext cx="170021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685800" y="4648200"/>
          <a:ext cx="1384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10" imgW="1054080" imgH="711000" progId="Equation.3">
                  <p:embed/>
                </p:oleObj>
              </mc:Choice>
              <mc:Fallback>
                <p:oleObj name="Equation" r:id="rId10" imgW="105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648200"/>
                        <a:ext cx="13843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2" name="Object 8"/>
          <p:cNvGraphicFramePr>
            <a:graphicFrameLocks noChangeAspect="1"/>
          </p:cNvGraphicFramePr>
          <p:nvPr/>
        </p:nvGraphicFramePr>
        <p:xfrm>
          <a:off x="2209800" y="4648200"/>
          <a:ext cx="13477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2" imgW="1028520" imgH="711000" progId="Equation.3">
                  <p:embed/>
                </p:oleObj>
              </mc:Choice>
              <mc:Fallback>
                <p:oleObj name="Equation" r:id="rId12" imgW="1028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48200"/>
                        <a:ext cx="13477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3810000" y="4572000"/>
          <a:ext cx="47466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4" imgW="3619440" imgH="711000" progId="Equation.3">
                  <p:embed/>
                </p:oleObj>
              </mc:Choice>
              <mc:Fallback>
                <p:oleObj name="Equation" r:id="rId14" imgW="3619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572000"/>
                        <a:ext cx="47466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24400" y="3581400"/>
            <a:ext cx="2133600" cy="4619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id-ID" altLang="id-ID" sz="2400"/>
              <a:t>TERBUKTI</a:t>
            </a:r>
          </a:p>
        </p:txBody>
      </p:sp>
      <p:graphicFrame>
        <p:nvGraphicFramePr>
          <p:cNvPr id="185354" name="Object 8"/>
          <p:cNvGraphicFramePr>
            <a:graphicFrameLocks noChangeAspect="1"/>
          </p:cNvGraphicFramePr>
          <p:nvPr/>
        </p:nvGraphicFramePr>
        <p:xfrm>
          <a:off x="685800" y="3409950"/>
          <a:ext cx="268128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6" imgW="2044440" imgH="711000" progId="Equation.3">
                  <p:embed/>
                </p:oleObj>
              </mc:Choice>
              <mc:Fallback>
                <p:oleObj name="Equation" r:id="rId16" imgW="20444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09950"/>
                        <a:ext cx="2681288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37657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2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2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20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20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20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2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20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4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TRANSPOSE MATRIKS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14400" y="1600200"/>
            <a:ext cx="7620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algn="just" eaLnBrk="1" hangingPunct="1"/>
            <a:r>
              <a:rPr lang="id-ID" altLang="id-ID" sz="2000">
                <a:latin typeface="Arial" pitchFamily="34" charset="0"/>
                <a:cs typeface="Arial" pitchFamily="34" charset="0"/>
              </a:rPr>
              <a:t>Pembuktian aturan no 2 :	</a:t>
            </a:r>
          </a:p>
          <a:p>
            <a:pPr algn="just" eaLnBrk="1" hangingPunct="1"/>
            <a:endParaRPr lang="id-ID" altLang="id-ID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338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81255" name="Object 5"/>
          <p:cNvGraphicFramePr>
            <a:graphicFrameLocks noChangeAspect="1"/>
          </p:cNvGraphicFramePr>
          <p:nvPr/>
        </p:nvGraphicFramePr>
        <p:xfrm>
          <a:off x="990600" y="2209800"/>
          <a:ext cx="17002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4" imgW="1295280" imgH="482400" progId="Equation.3">
                  <p:embed/>
                </p:oleObj>
              </mc:Choice>
              <mc:Fallback>
                <p:oleObj name="Equation" r:id="rId4" imgW="1295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170021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990600" y="3124200"/>
          <a:ext cx="1384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6" imgW="1054080" imgH="711000" progId="Equation.3">
                  <p:embed/>
                </p:oleObj>
              </mc:Choice>
              <mc:Fallback>
                <p:oleObj name="Equation" r:id="rId6" imgW="1054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13843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762000" y="4343400"/>
          <a:ext cx="32480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8" imgW="2476440" imgH="736560" progId="Equation.3">
                  <p:embed/>
                </p:oleObj>
              </mc:Choice>
              <mc:Fallback>
                <p:oleObj name="Equation" r:id="rId8" imgW="24764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343400"/>
                        <a:ext cx="3248025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724400" y="3581400"/>
            <a:ext cx="2133600" cy="461963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r>
              <a:rPr lang="id-ID" altLang="id-ID" sz="2400"/>
              <a:t>TERBUKTI</a:t>
            </a:r>
          </a:p>
        </p:txBody>
      </p:sp>
    </p:spTree>
    <p:extLst>
      <p:ext uri="{BB962C8B-B14F-4D97-AF65-F5344CB8AC3E}">
        <p14:creationId xmlns:p14="http://schemas.microsoft.com/office/powerpoint/2010/main" val="4827052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29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4" grpId="0" animBg="1"/>
      <p:bldP spid="116744" grpId="1" animBg="1"/>
      <p:bldP spid="116746" grpId="0" animBg="1"/>
      <p:bldP spid="14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49213" y="738188"/>
            <a:ext cx="5970587" cy="557212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defRPr/>
            </a:pPr>
            <a:r>
              <a:rPr lang="id-ID" sz="3200" b="1">
                <a:solidFill>
                  <a:schemeClr val="bg1"/>
                </a:solidFill>
                <a:latin typeface="Bodoni MT Black" pitchFamily="18" charset="0"/>
              </a:rPr>
              <a:t>MATRIKS SIMETRI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80963" y="6145213"/>
            <a:ext cx="8966200" cy="4318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  <a:alpha val="70000"/>
            </a:schemeClr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 flipH="1">
            <a:off x="762000" y="6210300"/>
            <a:ext cx="1322388" cy="471488"/>
          </a:xfrm>
          <a:prstGeom prst="parallelogram">
            <a:avLst>
              <a:gd name="adj" fmla="val 90867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 flipH="1">
            <a:off x="774700" y="5997575"/>
            <a:ext cx="1312863" cy="479425"/>
          </a:xfrm>
          <a:prstGeom prst="parallelogram">
            <a:avLst>
              <a:gd name="adj" fmla="val 88719"/>
            </a:avLst>
          </a:prstGeom>
          <a:solidFill>
            <a:schemeClr val="accent1">
              <a:lumMod val="75000"/>
              <a:alpha val="85001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d-ID"/>
          </a:p>
        </p:txBody>
      </p:sp>
      <p:sp>
        <p:nvSpPr>
          <p:cNvPr id="116743" name="Line 7"/>
          <p:cNvSpPr>
            <a:spLocks noChangeShapeType="1"/>
          </p:cNvSpPr>
          <p:nvPr/>
        </p:nvSpPr>
        <p:spPr bwMode="auto">
          <a:xfrm>
            <a:off x="292100" y="-44450"/>
            <a:ext cx="0" cy="6858000"/>
          </a:xfrm>
          <a:prstGeom prst="line">
            <a:avLst/>
          </a:prstGeom>
          <a:noFill/>
          <a:ln w="1143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16744" name="Line 8"/>
          <p:cNvSpPr>
            <a:spLocks noChangeShapeType="1"/>
          </p:cNvSpPr>
          <p:nvPr/>
        </p:nvSpPr>
        <p:spPr bwMode="auto">
          <a:xfrm>
            <a:off x="538163" y="-44450"/>
            <a:ext cx="0" cy="6858000"/>
          </a:xfrm>
          <a:prstGeom prst="line">
            <a:avLst/>
          </a:prstGeom>
          <a:noFill/>
          <a:ln w="1143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 rot="10800000">
            <a:off x="-938213" y="-609600"/>
            <a:ext cx="938213" cy="1752600"/>
          </a:xfrm>
          <a:prstGeom prst="parallelogram">
            <a:avLst>
              <a:gd name="adj" fmla="val 0"/>
            </a:avLst>
          </a:prstGeom>
          <a:gradFill rotWithShape="1"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sp>
        <p:nvSpPr>
          <p:cNvPr id="14" name="TextBox 13"/>
          <p:cNvSpPr txBox="1"/>
          <p:nvPr/>
        </p:nvSpPr>
        <p:spPr>
          <a:xfrm>
            <a:off x="914400" y="1600200"/>
            <a:ext cx="7620000" cy="224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Sebuah matriks dikatakan simetri apabila hasil dari transpose matriks A sama dengan matriks A itu sendiri.</a:t>
            </a:r>
            <a:endParaRPr lang="da-DK" sz="200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defRPr/>
            </a:pPr>
            <a:endParaRPr lang="id-ID" sz="200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defRPr/>
            </a:pPr>
            <a:endParaRPr lang="id-ID" sz="200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defRPr/>
            </a:pPr>
            <a:endParaRPr lang="id-ID" sz="2000">
              <a:latin typeface="Arial" pitchFamily="34" charset="0"/>
              <a:cs typeface="Arial" pitchFamily="34" charset="0"/>
            </a:endParaRPr>
          </a:p>
          <a:p>
            <a:pPr marL="360363" indent="-360363" algn="just"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Contoh :</a:t>
            </a:r>
          </a:p>
          <a:p>
            <a:pPr marL="360363" indent="-360363" algn="just">
              <a:defRPr/>
            </a:pPr>
            <a:r>
              <a:rPr lang="id-ID" sz="2000">
                <a:latin typeface="Arial" pitchFamily="34" charset="0"/>
                <a:cs typeface="Arial" pitchFamily="34" charset="0"/>
              </a:rPr>
              <a:t>1.				2.</a:t>
            </a:r>
          </a:p>
        </p:txBody>
      </p:sp>
      <p:sp>
        <p:nvSpPr>
          <p:cNvPr id="348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Rockwell Extra Bold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Rockwell Extra Bold" pitchFamily="18" charset="0"/>
              </a:defRPr>
            </a:lvl9pPr>
          </a:lstStyle>
          <a:p>
            <a:pPr eaLnBrk="1" hangingPunct="1"/>
            <a:endParaRPr lang="id-ID" altLang="id-ID"/>
          </a:p>
        </p:txBody>
      </p:sp>
      <p:graphicFrame>
        <p:nvGraphicFramePr>
          <p:cNvPr id="181252" name="Object 3"/>
          <p:cNvGraphicFramePr>
            <a:graphicFrameLocks noChangeAspect="1"/>
          </p:cNvGraphicFramePr>
          <p:nvPr/>
        </p:nvGraphicFramePr>
        <p:xfrm>
          <a:off x="1295400" y="3810000"/>
          <a:ext cx="13668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4" imgW="1041120" imgH="1422360" progId="Equation.3">
                  <p:embed/>
                </p:oleObj>
              </mc:Choice>
              <mc:Fallback>
                <p:oleObj name="Equation" r:id="rId4" imgW="1041120" imgH="1422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1366838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4343400" y="3962400"/>
          <a:ext cx="1082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6" imgW="825480" imgH="939600" progId="Equation.3">
                  <p:embed/>
                </p:oleObj>
              </mc:Choice>
              <mc:Fallback>
                <p:oleObj name="Equation" r:id="rId6" imgW="8254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62400"/>
                        <a:ext cx="108267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219200" y="2438400"/>
          <a:ext cx="15192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8" imgW="507960" imgH="190440" progId="Equation.3">
                  <p:embed/>
                </p:oleObj>
              </mc:Choice>
              <mc:Fallback>
                <p:oleObj name="Equation" r:id="rId8" imgW="507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1519238" cy="5715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69995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16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14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9 0.06121 L 1.05122 0.06121 " pathEditMode="relative" rAng="0" ptsTypes="AA">
                                      <p:cBhvr>
                                        <p:cTn id="32" dur="50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00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20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nimBg="1"/>
      <p:bldP spid="116740" grpId="0" animBg="1"/>
      <p:bldP spid="116741" grpId="0" animBg="1"/>
      <p:bldP spid="116742" grpId="0" animBg="1"/>
      <p:bldP spid="116744" grpId="0" animBg="1"/>
      <p:bldP spid="116744" grpId="1" animBg="1"/>
      <p:bldP spid="116746" grpId="0" animBg="1"/>
      <p:bldP spid="1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619</TotalTime>
  <Words>238</Words>
  <Application>Microsoft Office PowerPoint</Application>
  <PresentationFormat>On-screen Show (4:3)</PresentationFormat>
  <Paragraphs>58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Civic</vt:lpstr>
      <vt:lpstr>Equation</vt:lpstr>
      <vt:lpstr>Pertemuan 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>Nur Sucahyo</dc:creator>
  <cp:lastModifiedBy>STMIK SWADHARMA</cp:lastModifiedBy>
  <cp:revision>35</cp:revision>
  <dcterms:created xsi:type="dcterms:W3CDTF">2011-04-17T14:02:17Z</dcterms:created>
  <dcterms:modified xsi:type="dcterms:W3CDTF">2021-10-08T09:20:32Z</dcterms:modified>
</cp:coreProperties>
</file>