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6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9112" autoAdjust="0"/>
  </p:normalViewPr>
  <p:slideViewPr>
    <p:cSldViewPr>
      <p:cViewPr>
        <p:scale>
          <a:sx n="72" d="100"/>
          <a:sy n="72" d="100"/>
        </p:scale>
        <p:origin x="-124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E54C-DDDF-4B96-98E7-031D40338E6A}" type="datetimeFigureOut">
              <a:rPr lang="id-ID" smtClean="0"/>
              <a:t>08/10/2021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F2C6-BD3C-4801-88C1-36532BE379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14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F6E55C3C-9F0E-45A5-BAC3-990A84CAE680}" type="slidenum">
              <a:rPr lang="en-US" altLang="id-ID" sz="1200" smtClean="0">
                <a:latin typeface="Arial" pitchFamily="34" charset="0"/>
              </a:rPr>
              <a:pPr eaLnBrk="1" hangingPunct="1"/>
              <a:t>2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65D407AB-04E4-42CD-81B8-A31A80136FF3}" type="slidenum">
              <a:rPr lang="en-US" altLang="id-ID" sz="1200" smtClean="0">
                <a:latin typeface="Arial" pitchFamily="34" charset="0"/>
              </a:rPr>
              <a:pPr eaLnBrk="1" hangingPunct="1"/>
              <a:t>11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7330E21C-6880-42A6-8C5D-09A41FBFBAAF}" type="slidenum">
              <a:rPr lang="en-US" altLang="id-ID" sz="1200" smtClean="0">
                <a:latin typeface="Arial" pitchFamily="34" charset="0"/>
              </a:rPr>
              <a:pPr eaLnBrk="1" hangingPunct="1"/>
              <a:t>12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21605258-C6F3-46C9-A803-DF70A70037D8}" type="slidenum">
              <a:rPr lang="en-US" altLang="id-ID" sz="1200" smtClean="0">
                <a:latin typeface="Arial" pitchFamily="34" charset="0"/>
              </a:rPr>
              <a:pPr eaLnBrk="1" hangingPunct="1"/>
              <a:t>13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CCF37D52-8B5C-4237-A26F-CFB74FDAEA85}" type="slidenum">
              <a:rPr lang="en-US" altLang="id-ID" sz="1200" smtClean="0">
                <a:latin typeface="Arial" pitchFamily="34" charset="0"/>
              </a:rPr>
              <a:pPr eaLnBrk="1" hangingPunct="1"/>
              <a:t>14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9369B3E0-9649-421B-AD64-A173DFE8F828}" type="slidenum">
              <a:rPr lang="en-US" altLang="id-ID" sz="1200" smtClean="0">
                <a:latin typeface="Arial" pitchFamily="34" charset="0"/>
              </a:rPr>
              <a:pPr eaLnBrk="1" hangingPunct="1"/>
              <a:t>15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BBBA5EAA-1C01-4B8E-8DF1-FAFA1701E515}" type="slidenum">
              <a:rPr lang="en-US" altLang="id-ID" sz="1200" smtClean="0">
                <a:latin typeface="Arial" pitchFamily="34" charset="0"/>
              </a:rPr>
              <a:pPr eaLnBrk="1" hangingPunct="1"/>
              <a:t>3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445C403A-6A97-45CA-9AE4-E411463E6BA1}" type="slidenum">
              <a:rPr lang="en-US" altLang="id-ID" sz="1200" smtClean="0">
                <a:latin typeface="Arial" pitchFamily="34" charset="0"/>
              </a:rPr>
              <a:pPr eaLnBrk="1" hangingPunct="1"/>
              <a:t>4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32C2A4A4-43E6-48C1-AC0C-48A486DEB67E}" type="slidenum">
              <a:rPr lang="en-US" altLang="id-ID" sz="1200" smtClean="0">
                <a:latin typeface="Arial" pitchFamily="34" charset="0"/>
              </a:rPr>
              <a:pPr eaLnBrk="1" hangingPunct="1"/>
              <a:t>5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190B98AC-501C-4497-8364-D51497FF0F54}" type="slidenum">
              <a:rPr lang="en-US" altLang="id-ID" sz="1200" smtClean="0">
                <a:latin typeface="Arial" pitchFamily="34" charset="0"/>
              </a:rPr>
              <a:pPr eaLnBrk="1" hangingPunct="1"/>
              <a:t>6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2AE62E4D-B5C3-4507-BEA9-B7479234C111}" type="slidenum">
              <a:rPr lang="en-US" altLang="id-ID" sz="1200" smtClean="0">
                <a:latin typeface="Arial" pitchFamily="34" charset="0"/>
              </a:rPr>
              <a:pPr eaLnBrk="1" hangingPunct="1"/>
              <a:t>7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EB378792-64EB-412E-AE8D-6202A00F5528}" type="slidenum">
              <a:rPr lang="en-US" altLang="id-ID" sz="1200" smtClean="0">
                <a:latin typeface="Arial" pitchFamily="34" charset="0"/>
              </a:rPr>
              <a:pPr eaLnBrk="1" hangingPunct="1"/>
              <a:t>8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61BB0EB6-D432-4D9F-811C-EAF640A63BD7}" type="slidenum">
              <a:rPr lang="en-US" altLang="id-ID" sz="1200" smtClean="0">
                <a:latin typeface="Arial" pitchFamily="34" charset="0"/>
              </a:rPr>
              <a:pPr eaLnBrk="1" hangingPunct="1"/>
              <a:t>9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4190B840-8ECF-4AD2-BA1A-C723E6AB4F61}" type="slidenum">
              <a:rPr lang="en-US" altLang="id-ID" sz="1200" smtClean="0">
                <a:latin typeface="Arial" pitchFamily="34" charset="0"/>
              </a:rPr>
              <a:pPr eaLnBrk="1" hangingPunct="1"/>
              <a:t>10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Septiana Ningtyas, M.Kom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</a:t>
            </a:r>
            <a:r>
              <a:rPr lang="id-ID" dirty="0"/>
              <a:t>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610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TEOREMA LAPLACE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sv-SE" altLang="id-ID" sz="2400">
                <a:latin typeface="Palatino Linotype" pitchFamily="18" charset="0"/>
              </a:rPr>
              <a:t>Determinan dari suatu matriks sama dengan jumlah</a:t>
            </a:r>
            <a:r>
              <a:rPr lang="id-ID" altLang="id-ID" sz="2400">
                <a:latin typeface="Palatino Linotype" pitchFamily="18" charset="0"/>
              </a:rPr>
              <a:t> </a:t>
            </a:r>
            <a:r>
              <a:rPr lang="sv-SE" altLang="id-ID" sz="2400">
                <a:latin typeface="Palatino Linotype" pitchFamily="18" charset="0"/>
              </a:rPr>
              <a:t>perkalian elemen-elemen dari sembarang baris</a:t>
            </a:r>
            <a:r>
              <a:rPr lang="id-ID" altLang="id-ID" sz="2400">
                <a:latin typeface="Palatino Linotype" pitchFamily="18" charset="0"/>
              </a:rPr>
              <a:t> </a:t>
            </a:r>
            <a:r>
              <a:rPr lang="sv-SE" altLang="id-ID" sz="2400">
                <a:latin typeface="Palatino Linotype" pitchFamily="18" charset="0"/>
              </a:rPr>
              <a:t>atau kolom dengan kofaktor-kofaktornya</a:t>
            </a: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51816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06608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TEOREMA LAPLACE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 flipH="1">
            <a:off x="774700" y="5997575"/>
            <a:ext cx="1312863" cy="479425"/>
          </a:xfrm>
          <a:prstGeom prst="parallelogram">
            <a:avLst>
              <a:gd name="adj" fmla="val 88719"/>
            </a:avLst>
          </a:prstGeom>
          <a:solidFill>
            <a:schemeClr val="accent1">
              <a:lumMod val="75000"/>
              <a:alpha val="85001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/>
            <a:r>
              <a:rPr lang="sv-SE" altLang="id-ID" sz="2400" b="1">
                <a:solidFill>
                  <a:schemeClr val="tx2"/>
                </a:solidFill>
                <a:latin typeface="Palatino Linotype" pitchFamily="18" charset="0"/>
              </a:rPr>
              <a:t>Determinan dengan Ekspansi Kofaktor Pada Baris</a:t>
            </a:r>
            <a:endParaRPr lang="id-ID" altLang="id-ID" sz="2400" b="1">
              <a:solidFill>
                <a:schemeClr val="tx2"/>
              </a:solidFill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Misalkan ada sebuah matriks A berordo 3x3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D</a:t>
            </a:r>
            <a:r>
              <a:rPr lang="sv-SE" altLang="id-ID" sz="2400">
                <a:latin typeface="Palatino Linotype" pitchFamily="18" charset="0"/>
              </a:rPr>
              <a:t>eterminan </a:t>
            </a:r>
            <a:r>
              <a:rPr lang="id-ID" altLang="id-ID" sz="2400">
                <a:latin typeface="Palatino Linotype" pitchFamily="18" charset="0"/>
              </a:rPr>
              <a:t>Matriks </a:t>
            </a:r>
            <a:r>
              <a:rPr lang="sv-SE" altLang="id-ID" sz="2400">
                <a:latin typeface="Palatino Linotype" pitchFamily="18" charset="0"/>
              </a:rPr>
              <a:t>A dengan metode ekspansi kofaktor baris</a:t>
            </a:r>
            <a:r>
              <a:rPr lang="id-ID" altLang="id-ID" sz="2400">
                <a:latin typeface="Palatino Linotype" pitchFamily="18" charset="0"/>
              </a:rPr>
              <a:t> pertama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|A|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</a:t>
            </a:r>
            <a:endParaRPr lang="sv-SE" altLang="id-ID" sz="2400">
              <a:latin typeface="Palatino Linotype" pitchFamily="18" charset="0"/>
            </a:endParaRPr>
          </a:p>
        </p:txBody>
      </p:sp>
      <p:graphicFrame>
        <p:nvGraphicFramePr>
          <p:cNvPr id="138243" name="Object 4"/>
          <p:cNvGraphicFramePr>
            <a:graphicFrameLocks noChangeAspect="1"/>
          </p:cNvGraphicFramePr>
          <p:nvPr/>
        </p:nvGraphicFramePr>
        <p:xfrm>
          <a:off x="1219200" y="2209800"/>
          <a:ext cx="19812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4" imgW="1269720" imgH="711000" progId="Equation.3">
                  <p:embed/>
                </p:oleObj>
              </mc:Choice>
              <mc:Fallback>
                <p:oleObj name="Equation" r:id="rId4" imgW="1269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19812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3"/>
          <p:cNvGraphicFramePr>
            <a:graphicFrameLocks noChangeAspect="1"/>
          </p:cNvGraphicFramePr>
          <p:nvPr/>
        </p:nvGraphicFramePr>
        <p:xfrm>
          <a:off x="1828800" y="4038600"/>
          <a:ext cx="44164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6" imgW="2603160" imgH="965160" progId="Equation.3">
                  <p:embed/>
                </p:oleObj>
              </mc:Choice>
              <mc:Fallback>
                <p:oleObj name="Equation" r:id="rId6" imgW="26031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441642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6755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32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2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TEOREMA LAPLACE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219200"/>
            <a:ext cx="80772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000">
                <a:latin typeface="Palatino Linotype" pitchFamily="18" charset="0"/>
              </a:rPr>
              <a:t>D</a:t>
            </a:r>
            <a:r>
              <a:rPr lang="sv-SE" altLang="id-ID" sz="2000">
                <a:latin typeface="Palatino Linotype" pitchFamily="18" charset="0"/>
              </a:rPr>
              <a:t>eterminan </a:t>
            </a:r>
            <a:r>
              <a:rPr lang="id-ID" altLang="id-ID" sz="2000">
                <a:latin typeface="Palatino Linotype" pitchFamily="18" charset="0"/>
              </a:rPr>
              <a:t>Matriks </a:t>
            </a:r>
            <a:r>
              <a:rPr lang="sv-SE" altLang="id-ID" sz="2000">
                <a:latin typeface="Palatino Linotype" pitchFamily="18" charset="0"/>
              </a:rPr>
              <a:t>A dengan metode ekspansi kofaktor baris</a:t>
            </a:r>
            <a:r>
              <a:rPr lang="id-ID" altLang="id-ID" sz="2000">
                <a:latin typeface="Palatino Linotype" pitchFamily="18" charset="0"/>
              </a:rPr>
              <a:t> kedua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|A|</a:t>
            </a: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000">
                <a:latin typeface="Palatino Linotype" pitchFamily="18" charset="0"/>
              </a:rPr>
              <a:t>D</a:t>
            </a:r>
            <a:r>
              <a:rPr lang="sv-SE" altLang="id-ID" sz="2000">
                <a:latin typeface="Palatino Linotype" pitchFamily="18" charset="0"/>
              </a:rPr>
              <a:t>eterminan </a:t>
            </a:r>
            <a:r>
              <a:rPr lang="id-ID" altLang="id-ID" sz="2000">
                <a:latin typeface="Palatino Linotype" pitchFamily="18" charset="0"/>
              </a:rPr>
              <a:t>Matriks </a:t>
            </a:r>
            <a:r>
              <a:rPr lang="sv-SE" altLang="id-ID" sz="2000">
                <a:latin typeface="Palatino Linotype" pitchFamily="18" charset="0"/>
              </a:rPr>
              <a:t>A dengan metode ekspansi kofaktor baris</a:t>
            </a:r>
            <a:r>
              <a:rPr lang="id-ID" altLang="id-ID" sz="2000">
                <a:latin typeface="Palatino Linotype" pitchFamily="18" charset="0"/>
              </a:rPr>
              <a:t> ketiga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|A| 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</a:t>
            </a:r>
            <a:endParaRPr lang="sv-SE" altLang="id-ID" sz="2400">
              <a:latin typeface="Palatino Linotype" pitchFamily="18" charset="0"/>
            </a:endParaRP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1828800" y="1905000"/>
          <a:ext cx="4610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4" imgW="2717640" imgH="965160" progId="Equation.3">
                  <p:embed/>
                </p:oleObj>
              </mc:Choice>
              <mc:Fallback>
                <p:oleObj name="Equation" r:id="rId4" imgW="27176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46101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3"/>
          <p:cNvGraphicFramePr>
            <a:graphicFrameLocks noChangeAspect="1"/>
          </p:cNvGraphicFramePr>
          <p:nvPr/>
        </p:nvGraphicFramePr>
        <p:xfrm>
          <a:off x="1905000" y="4343400"/>
          <a:ext cx="46307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6" imgW="2730240" imgH="965160" progId="Equation.3">
                  <p:embed/>
                </p:oleObj>
              </mc:Choice>
              <mc:Fallback>
                <p:oleObj name="Equation" r:id="rId6" imgW="27302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463073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7267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TEOREMA LAPLACE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/>
            <a:r>
              <a:rPr lang="sv-SE" altLang="id-ID" sz="2400" b="1">
                <a:solidFill>
                  <a:schemeClr val="tx2"/>
                </a:solidFill>
                <a:latin typeface="Palatino Linotype" pitchFamily="18" charset="0"/>
              </a:rPr>
              <a:t>Determinan dengan Ekspansi Kofaktor Pada </a:t>
            </a:r>
            <a:r>
              <a:rPr lang="id-ID" altLang="id-ID" sz="2400" b="1">
                <a:solidFill>
                  <a:schemeClr val="tx2"/>
                </a:solidFill>
                <a:latin typeface="Palatino Linotype" pitchFamily="18" charset="0"/>
              </a:rPr>
              <a:t>Kolom</a:t>
            </a: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Misalkan ada sebuah matriks A berordo 3x3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D</a:t>
            </a:r>
            <a:r>
              <a:rPr lang="sv-SE" altLang="id-ID" sz="2400">
                <a:latin typeface="Palatino Linotype" pitchFamily="18" charset="0"/>
              </a:rPr>
              <a:t>eterminan </a:t>
            </a:r>
            <a:r>
              <a:rPr lang="id-ID" altLang="id-ID" sz="2400">
                <a:latin typeface="Palatino Linotype" pitchFamily="18" charset="0"/>
              </a:rPr>
              <a:t>Matriks </a:t>
            </a:r>
            <a:r>
              <a:rPr lang="sv-SE" altLang="id-ID" sz="2400">
                <a:latin typeface="Palatino Linotype" pitchFamily="18" charset="0"/>
              </a:rPr>
              <a:t>A dengan metode ekspansi kofaktor </a:t>
            </a:r>
            <a:r>
              <a:rPr lang="id-ID" altLang="id-ID" sz="2400">
                <a:latin typeface="Palatino Linotype" pitchFamily="18" charset="0"/>
              </a:rPr>
              <a:t>kolom pertama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|A|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</a:t>
            </a:r>
            <a:endParaRPr lang="sv-SE" altLang="id-ID" sz="2400">
              <a:latin typeface="Palatino Linotype" pitchFamily="18" charset="0"/>
            </a:endParaRPr>
          </a:p>
        </p:txBody>
      </p:sp>
      <p:graphicFrame>
        <p:nvGraphicFramePr>
          <p:cNvPr id="138243" name="Object 4"/>
          <p:cNvGraphicFramePr>
            <a:graphicFrameLocks noChangeAspect="1"/>
          </p:cNvGraphicFramePr>
          <p:nvPr/>
        </p:nvGraphicFramePr>
        <p:xfrm>
          <a:off x="1219200" y="2209800"/>
          <a:ext cx="19812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4" imgW="1269720" imgH="711000" progId="Equation.3">
                  <p:embed/>
                </p:oleObj>
              </mc:Choice>
              <mc:Fallback>
                <p:oleObj name="Equation" r:id="rId4" imgW="1269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19812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3"/>
          <p:cNvGraphicFramePr>
            <a:graphicFrameLocks noChangeAspect="1"/>
          </p:cNvGraphicFramePr>
          <p:nvPr/>
        </p:nvGraphicFramePr>
        <p:xfrm>
          <a:off x="1817688" y="4038600"/>
          <a:ext cx="4610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6" imgW="2717640" imgH="965160" progId="Equation.3">
                  <p:embed/>
                </p:oleObj>
              </mc:Choice>
              <mc:Fallback>
                <p:oleObj name="Equation" r:id="rId6" imgW="27176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038600"/>
                        <a:ext cx="46101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2304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TEOREMA LAPLACE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219200"/>
            <a:ext cx="80772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000">
                <a:latin typeface="Palatino Linotype" pitchFamily="18" charset="0"/>
              </a:rPr>
              <a:t>D</a:t>
            </a:r>
            <a:r>
              <a:rPr lang="sv-SE" altLang="id-ID" sz="2000">
                <a:latin typeface="Palatino Linotype" pitchFamily="18" charset="0"/>
              </a:rPr>
              <a:t>eterminan </a:t>
            </a:r>
            <a:r>
              <a:rPr lang="id-ID" altLang="id-ID" sz="2000">
                <a:latin typeface="Palatino Linotype" pitchFamily="18" charset="0"/>
              </a:rPr>
              <a:t>Matriks </a:t>
            </a:r>
            <a:r>
              <a:rPr lang="sv-SE" altLang="id-ID" sz="2000">
                <a:latin typeface="Palatino Linotype" pitchFamily="18" charset="0"/>
              </a:rPr>
              <a:t>A dengan metode ekspansi kofaktor </a:t>
            </a:r>
            <a:r>
              <a:rPr lang="id-ID" altLang="id-ID" sz="2000">
                <a:latin typeface="Palatino Linotype" pitchFamily="18" charset="0"/>
              </a:rPr>
              <a:t>kolom kedua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|A|</a:t>
            </a: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000">
                <a:latin typeface="Palatino Linotype" pitchFamily="18" charset="0"/>
              </a:rPr>
              <a:t>D</a:t>
            </a:r>
            <a:r>
              <a:rPr lang="sv-SE" altLang="id-ID" sz="2000">
                <a:latin typeface="Palatino Linotype" pitchFamily="18" charset="0"/>
              </a:rPr>
              <a:t>eterminan </a:t>
            </a:r>
            <a:r>
              <a:rPr lang="id-ID" altLang="id-ID" sz="2000">
                <a:latin typeface="Palatino Linotype" pitchFamily="18" charset="0"/>
              </a:rPr>
              <a:t>Matriks </a:t>
            </a:r>
            <a:r>
              <a:rPr lang="sv-SE" altLang="id-ID" sz="2000">
                <a:latin typeface="Palatino Linotype" pitchFamily="18" charset="0"/>
              </a:rPr>
              <a:t>A dengan metode ekspansi kofaktor </a:t>
            </a:r>
            <a:r>
              <a:rPr lang="id-ID" altLang="id-ID" sz="2000">
                <a:latin typeface="Palatino Linotype" pitchFamily="18" charset="0"/>
              </a:rPr>
              <a:t>kolom ketiga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|A| 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</a:t>
            </a:r>
            <a:endParaRPr lang="sv-SE" altLang="id-ID" sz="2400">
              <a:latin typeface="Palatino Linotype" pitchFamily="18" charset="0"/>
            </a:endParaRP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1828800" y="1905000"/>
          <a:ext cx="4610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4" imgW="2717640" imgH="965160" progId="Equation.3">
                  <p:embed/>
                </p:oleObj>
              </mc:Choice>
              <mc:Fallback>
                <p:oleObj name="Equation" r:id="rId4" imgW="27176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46101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3"/>
          <p:cNvGraphicFramePr>
            <a:graphicFrameLocks noChangeAspect="1"/>
          </p:cNvGraphicFramePr>
          <p:nvPr/>
        </p:nvGraphicFramePr>
        <p:xfrm>
          <a:off x="1914525" y="4343400"/>
          <a:ext cx="4610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6" imgW="2717640" imgH="965160" progId="Equation.3">
                  <p:embed/>
                </p:oleObj>
              </mc:Choice>
              <mc:Fallback>
                <p:oleObj name="Equation" r:id="rId6" imgW="27176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4343400"/>
                        <a:ext cx="46101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5675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DET MATRIKS SEGITIGA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Jika A adalah matriks segitiga bujur sangkar berupa segitiga atas atau segitiga bawah maka nilai det(A) adalah hasil kali diagonal matriks tersebut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Contoh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</a:t>
            </a:r>
            <a:endParaRPr lang="sv-SE" altLang="id-ID" sz="2400">
              <a:latin typeface="Palatino Linotype" pitchFamily="18" charset="0"/>
            </a:endParaRPr>
          </a:p>
        </p:txBody>
      </p:sp>
      <p:graphicFrame>
        <p:nvGraphicFramePr>
          <p:cNvPr id="138243" name="Object 4"/>
          <p:cNvGraphicFramePr>
            <a:graphicFrameLocks noChangeAspect="1"/>
          </p:cNvGraphicFramePr>
          <p:nvPr/>
        </p:nvGraphicFramePr>
        <p:xfrm>
          <a:off x="1219200" y="2743200"/>
          <a:ext cx="27146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4" imgW="1739880" imgH="228600" progId="Equation.3">
                  <p:embed/>
                </p:oleObj>
              </mc:Choice>
              <mc:Fallback>
                <p:oleObj name="Equation" r:id="rId4" imgW="173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2714625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7157" name="Picture 5" descr="http://wapedia.mobi/math/XGJlZ2lue2JtYXRyaXh9IDImNyYtMyY4JjNcXCAwJi0zJjcmNSYxXFwgMCYwJjYmNyY2XFwgMCYwJjAmOSY4XFwgMCYwJjAmMCY0XFwgXGVuZHtibWF0cml4fQ==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1863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7158" name="Object 3"/>
          <p:cNvGraphicFramePr>
            <a:graphicFrameLocks noChangeAspect="1"/>
          </p:cNvGraphicFramePr>
          <p:nvPr/>
        </p:nvGraphicFramePr>
        <p:xfrm>
          <a:off x="3438525" y="4110038"/>
          <a:ext cx="31908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7" imgW="2044440" imgH="203040" progId="Equation.3">
                  <p:embed/>
                </p:oleObj>
              </mc:Choice>
              <mc:Fallback>
                <p:oleObj name="Equation" r:id="rId7" imgW="2044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4110038"/>
                        <a:ext cx="319087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1387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DETERMINAN MATRIKS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15963" y="2848967"/>
            <a:ext cx="7696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Setiap matriks persegi atau bujur sangkar memiliki nilai determinan</a:t>
            </a: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Nilai determinan dari suatu matriks merupakan suatu skalar. </a:t>
            </a: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Jika nilai determinan suatu matriks sama dengan nol, maka matriks tersebut disebut matriks singular.</a:t>
            </a:r>
          </a:p>
        </p:txBody>
      </p:sp>
    </p:spTree>
    <p:extLst>
      <p:ext uri="{BB962C8B-B14F-4D97-AF65-F5344CB8AC3E}">
        <p14:creationId xmlns:p14="http://schemas.microsoft.com/office/powerpoint/2010/main" val="417914386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NOTASI DETERMINAN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2996952"/>
            <a:ext cx="7696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Misalkan matriks A  merupakan sebuah matriks bujur sangkar</a:t>
            </a: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Fungsi determinan dinyatakan oleh det (A)</a:t>
            </a: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Jumlah det(A) disebut determinan A</a:t>
            </a: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det(A) sering dinotasikan |A|</a:t>
            </a:r>
          </a:p>
        </p:txBody>
      </p:sp>
    </p:spTree>
    <p:extLst>
      <p:ext uri="{BB962C8B-B14F-4D97-AF65-F5344CB8AC3E}">
        <p14:creationId xmlns:p14="http://schemas.microsoft.com/office/powerpoint/2010/main" val="4015528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NOTASI DETERMINAN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 flipH="1">
            <a:off x="774700" y="5997575"/>
            <a:ext cx="1312863" cy="479425"/>
          </a:xfrm>
          <a:prstGeom prst="parallelogram">
            <a:avLst>
              <a:gd name="adj" fmla="val 88719"/>
            </a:avLst>
          </a:prstGeom>
          <a:solidFill>
            <a:schemeClr val="accent1">
              <a:lumMod val="75000"/>
              <a:alpha val="85001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219200" y="6019800"/>
            <a:ext cx="463550" cy="34925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100000">
                <a:srgbClr val="00FFFF">
                  <a:gamma/>
                  <a:shade val="31765"/>
                  <a:invGamma/>
                </a:srgbClr>
              </a:gs>
            </a:gsLst>
            <a:lin ang="2700000" scaled="1"/>
          </a:gradFill>
          <a:ln w="12700" cap="sq">
            <a:noFill/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fld id="{C7AC9BBB-824D-425C-A60A-174ED573DF94}" type="slidenum">
              <a:rPr lang="id-ID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taccato222 BT" pitchFamily="66" charset="0"/>
              </a:rPr>
              <a:pPr algn="ctr">
                <a:defRPr/>
              </a:pPr>
              <a:t>4</a:t>
            </a:fld>
            <a:endParaRPr lang="id-ID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accato222 BT" pitchFamily="66" charset="0"/>
            </a:endParaRPr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7696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Pada matriks 2x2 cara menghitung nilai determinannya adalah : 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Contoh :</a:t>
            </a:r>
          </a:p>
        </p:txBody>
      </p:sp>
      <p:graphicFrame>
        <p:nvGraphicFramePr>
          <p:cNvPr id="132098" name="Object 4"/>
          <p:cNvGraphicFramePr>
            <a:graphicFrameLocks noChangeAspect="1"/>
          </p:cNvGraphicFramePr>
          <p:nvPr/>
        </p:nvGraphicFramePr>
        <p:xfrm>
          <a:off x="838200" y="2362200"/>
          <a:ext cx="1905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4" imgW="952200" imgH="482400" progId="Equation.3">
                  <p:embed/>
                </p:oleObj>
              </mc:Choice>
              <mc:Fallback>
                <p:oleObj name="Equation" r:id="rId4" imgW="952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19050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5410200" y="2625725"/>
          <a:ext cx="2768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6" imgW="1384200" imgH="215640" progId="Equation.3">
                  <p:embed/>
                </p:oleObj>
              </mc:Choice>
              <mc:Fallback>
                <p:oleObj name="Equation" r:id="rId6" imgW="1384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25725"/>
                        <a:ext cx="27686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990600" y="4343400"/>
          <a:ext cx="1473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8" imgW="736560" imgH="457200" progId="Equation.3">
                  <p:embed/>
                </p:oleObj>
              </mc:Choice>
              <mc:Fallback>
                <p:oleObj name="Equation" r:id="rId8" imgW="736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14732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5486400" y="4554538"/>
          <a:ext cx="21336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10" imgW="1066680" imgH="203040" progId="Equation.3">
                  <p:embed/>
                </p:oleObj>
              </mc:Choice>
              <mc:Fallback>
                <p:oleObj name="Equation" r:id="rId10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554538"/>
                        <a:ext cx="21336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2895600" y="2362200"/>
          <a:ext cx="2286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12" imgW="1143000" imgH="507960" progId="Equation.3">
                  <p:embed/>
                </p:oleObj>
              </mc:Choice>
              <mc:Fallback>
                <p:oleObj name="Equation" r:id="rId12" imgW="1143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22860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959100" y="4292600"/>
          <a:ext cx="18542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14" imgW="927000" imgH="482400" progId="Equation.3">
                  <p:embed/>
                </p:oleObj>
              </mc:Choice>
              <mc:Fallback>
                <p:oleObj name="Equation" r:id="rId14" imgW="927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292600"/>
                        <a:ext cx="18542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3962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36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10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10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1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4" dur="10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10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2" grpId="0" animBg="1"/>
      <p:bldP spid="116744" grpId="0" animBg="1"/>
      <p:bldP spid="116744" grpId="1" animBg="1"/>
      <p:bldP spid="116745" grpId="0" animBg="1"/>
      <p:bldP spid="11674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METODE SARRUS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7696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>
                <a:latin typeface="Palatino Linotype" pitchFamily="18" charset="0"/>
              </a:rPr>
              <a:t>Pada matriks 3x3 cara menghitung nilai determinannya adalah menggunakan Metode </a:t>
            </a:r>
            <a:r>
              <a:rPr lang="id-ID" altLang="id-ID" sz="2400" dirty="0" smtClean="0">
                <a:latin typeface="Palatino Linotype" pitchFamily="18" charset="0"/>
              </a:rPr>
              <a:t>Sarrus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 dirty="0" smtClean="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 dirty="0" smtClean="0">
                <a:latin typeface="Palatino Linotype" pitchFamily="18" charset="0"/>
              </a:rPr>
              <a:t>Metode </a:t>
            </a:r>
            <a:r>
              <a:rPr lang="id-ID" altLang="id-ID" sz="2400" dirty="0">
                <a:latin typeface="Palatino Linotype" pitchFamily="18" charset="0"/>
              </a:rPr>
              <a:t>Sarrus hanya untuk matrix berdimensi 3x3</a:t>
            </a: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 dirty="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 dirty="0">
              <a:latin typeface="Palatino Linotype" pitchFamily="18" charset="0"/>
            </a:endParaRP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017153"/>
              </p:ext>
            </p:extLst>
          </p:nvPr>
        </p:nvGraphicFramePr>
        <p:xfrm>
          <a:off x="538163" y="4709517"/>
          <a:ext cx="8305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4" imgW="4305240" imgH="228600" progId="Equation.3">
                  <p:embed/>
                </p:oleObj>
              </mc:Choice>
              <mc:Fallback>
                <p:oleObj name="Equation" r:id="rId4" imgW="4305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709517"/>
                        <a:ext cx="83058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7912"/>
            <a:ext cx="3695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060185"/>
              </p:ext>
            </p:extLst>
          </p:nvPr>
        </p:nvGraphicFramePr>
        <p:xfrm>
          <a:off x="1295400" y="3294112"/>
          <a:ext cx="19812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7" imgW="1269720" imgH="711000" progId="Equation.3">
                  <p:embed/>
                </p:oleObj>
              </mc:Choice>
              <mc:Fallback>
                <p:oleObj name="Equation" r:id="rId7" imgW="1269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94112"/>
                        <a:ext cx="19812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40216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10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1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METODE SARRUS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 flipH="1">
            <a:off x="774700" y="5997575"/>
            <a:ext cx="1312863" cy="479425"/>
          </a:xfrm>
          <a:prstGeom prst="parallelogram">
            <a:avLst>
              <a:gd name="adj" fmla="val 88719"/>
            </a:avLst>
          </a:prstGeom>
          <a:solidFill>
            <a:schemeClr val="accent1">
              <a:lumMod val="75000"/>
              <a:alpha val="85001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7696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0363" lvl="1" indent="-360363" algn="just">
              <a:buFont typeface="Wingdings" pitchFamily="2" charset="2"/>
              <a:buChar char="q"/>
              <a:defRPr/>
            </a:pPr>
            <a:r>
              <a:rPr lang="id-ID" sz="2400" dirty="0">
                <a:latin typeface="Palatino Linotype" pitchFamily="18" charset="0"/>
              </a:rPr>
              <a:t>Contoh :</a:t>
            </a:r>
          </a:p>
          <a:p>
            <a:pPr marL="360363" lvl="1" indent="-360363" algn="just">
              <a:buFont typeface="Wingdings" pitchFamily="2" charset="2"/>
              <a:buChar char="q"/>
              <a:defRPr/>
            </a:pP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buFont typeface="Wingdings" pitchFamily="2" charset="2"/>
              <a:buChar char="q"/>
              <a:defRPr/>
            </a:pP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buFont typeface="Wingdings" pitchFamily="2" charset="2"/>
              <a:buChar char="q"/>
              <a:defRPr/>
            </a:pP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buFont typeface="Wingdings" pitchFamily="2" charset="2"/>
              <a:buChar char="q"/>
              <a:defRPr/>
            </a:pP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buFont typeface="Wingdings" pitchFamily="2" charset="2"/>
              <a:buChar char="q"/>
              <a:defRPr/>
            </a:pPr>
            <a:r>
              <a:rPr lang="id-ID" sz="2400" dirty="0">
                <a:latin typeface="Palatino Linotype" pitchFamily="18" charset="0"/>
              </a:rPr>
              <a:t>Nilai Determinan dicari menggunakan metode Sarrus</a:t>
            </a:r>
          </a:p>
          <a:p>
            <a:pPr marL="1255713" lvl="1" indent="-1255713" algn="just">
              <a:defRPr/>
            </a:pPr>
            <a:r>
              <a:rPr lang="id-ID" sz="2400" dirty="0">
                <a:latin typeface="Palatino Linotype" pitchFamily="18" charset="0"/>
              </a:rPr>
              <a:t>det(A) = (-2</a:t>
            </a:r>
            <a:r>
              <a:rPr lang="id-ID" sz="2400" dirty="0">
                <a:latin typeface="Palatino Linotype" pitchFamily="18" charset="0"/>
                <a:sym typeface="Symbol"/>
              </a:rPr>
              <a:t>·1 ·-1) + (2 ·3 ·2) + (-3 ·-1 ·0) – (-3 ·1 ·2) –(-2 ·3 ·0)-(2 ·-1 ·-1)</a:t>
            </a:r>
          </a:p>
          <a:p>
            <a:pPr marL="1255713" lvl="1" indent="-263525" algn="just">
              <a:defRPr/>
            </a:pPr>
            <a:r>
              <a:rPr lang="id-ID" sz="2400" dirty="0">
                <a:latin typeface="Palatino Linotype" pitchFamily="18" charset="0"/>
                <a:sym typeface="Symbol"/>
              </a:rPr>
              <a:t>= 2 +12+0+6-0-2</a:t>
            </a:r>
          </a:p>
          <a:p>
            <a:pPr marL="1255713" lvl="1" indent="-263525" algn="just">
              <a:defRPr/>
            </a:pPr>
            <a:r>
              <a:rPr lang="id-ID" sz="2400" dirty="0">
                <a:latin typeface="Palatino Linotype" pitchFamily="18" charset="0"/>
                <a:sym typeface="Symbol"/>
              </a:rPr>
              <a:t>= 18</a:t>
            </a:r>
            <a:endParaRPr lang="id-ID" sz="2400" dirty="0">
              <a:latin typeface="Palatino Linotype" pitchFamily="18" charset="0"/>
            </a:endParaRPr>
          </a:p>
          <a:p>
            <a:pPr marL="360363" lvl="1" indent="-360363" algn="just">
              <a:buFont typeface="Wingdings" pitchFamily="2" charset="2"/>
              <a:buChar char="q"/>
              <a:defRPr/>
            </a:pPr>
            <a:endParaRPr lang="id-ID" sz="2400" dirty="0">
              <a:latin typeface="Palatino Linotype" pitchFamily="18" charset="0"/>
            </a:endParaRP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1219200" y="1905000"/>
          <a:ext cx="23368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4" imgW="1168200" imgH="711000" progId="Equation.3">
                  <p:embed/>
                </p:oleObj>
              </mc:Choice>
              <mc:Fallback>
                <p:oleObj name="Equation" r:id="rId4" imgW="1168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2336800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50786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32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2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MINOR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7696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Yang dimaksud dengan MINOR unsur a</a:t>
            </a:r>
            <a:r>
              <a:rPr lang="id-ID" altLang="id-ID" sz="1600">
                <a:latin typeface="Palatino Linotype" pitchFamily="18" charset="0"/>
              </a:rPr>
              <a:t>ij </a:t>
            </a:r>
            <a:r>
              <a:rPr lang="id-ID" altLang="id-ID" sz="2400">
                <a:latin typeface="Palatino Linotype" pitchFamily="18" charset="0"/>
              </a:rPr>
              <a:t>adalah determinan yang berasal dari determinan orde ke-n tadi dikurangi dengan baris ke-i dan kolom ke-j.</a:t>
            </a: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Dinotasikan dengan M</a:t>
            </a:r>
            <a:r>
              <a:rPr lang="id-ID" altLang="id-ID" sz="1600">
                <a:solidFill>
                  <a:srgbClr val="000000"/>
                </a:solidFill>
                <a:latin typeface="Palatino Linotype" pitchFamily="18" charset="0"/>
              </a:rPr>
              <a:t>ij</a:t>
            </a: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Contoh Minor dari elemen a</a:t>
            </a:r>
            <a:r>
              <a:rPr lang="id-ID" altLang="id-ID" sz="2000">
                <a:latin typeface="Palatino Linotype" pitchFamily="18" charset="0"/>
              </a:rPr>
              <a:t>₁₁</a:t>
            </a: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</p:txBody>
      </p:sp>
      <p:graphicFrame>
        <p:nvGraphicFramePr>
          <p:cNvPr id="133130" name="Object 4"/>
          <p:cNvGraphicFramePr>
            <a:graphicFrameLocks noChangeAspect="1"/>
          </p:cNvGraphicFramePr>
          <p:nvPr/>
        </p:nvGraphicFramePr>
        <p:xfrm>
          <a:off x="1219200" y="3276600"/>
          <a:ext cx="19812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4" imgW="1269720" imgH="711000" progId="Equation.3">
                  <p:embed/>
                </p:oleObj>
              </mc:Choice>
              <mc:Fallback>
                <p:oleObj name="Equation" r:id="rId4" imgW="1269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19812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1905000" y="3505200"/>
            <a:ext cx="10668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524001" y="3810000"/>
            <a:ext cx="762000" cy="31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5172" name="Object 3"/>
          <p:cNvGraphicFramePr>
            <a:graphicFrameLocks noChangeAspect="1"/>
          </p:cNvGraphicFramePr>
          <p:nvPr/>
        </p:nvGraphicFramePr>
        <p:xfrm>
          <a:off x="4103688" y="3355975"/>
          <a:ext cx="15462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6" imgW="990360" imgH="507960" progId="Equation.3">
                  <p:embed/>
                </p:oleObj>
              </mc:Choice>
              <mc:Fallback>
                <p:oleObj name="Equation" r:id="rId6" imgW="990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3355975"/>
                        <a:ext cx="15462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4"/>
          <p:cNvGraphicFramePr>
            <a:graphicFrameLocks noChangeAspect="1"/>
          </p:cNvGraphicFramePr>
          <p:nvPr/>
        </p:nvGraphicFramePr>
        <p:xfrm>
          <a:off x="1114425" y="4495800"/>
          <a:ext cx="249555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8" imgW="1600200" imgH="939600" progId="Equation.3">
                  <p:embed/>
                </p:oleObj>
              </mc:Choice>
              <mc:Fallback>
                <p:oleObj name="Equation" r:id="rId8" imgW="1600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495800"/>
                        <a:ext cx="2495550" cy="143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752600" y="4724400"/>
            <a:ext cx="16002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181101" y="5295900"/>
            <a:ext cx="1143000" cy="31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5174" name="Object 5"/>
          <p:cNvGraphicFramePr>
            <a:graphicFrameLocks noChangeAspect="1"/>
          </p:cNvGraphicFramePr>
          <p:nvPr/>
        </p:nvGraphicFramePr>
        <p:xfrm>
          <a:off x="4110038" y="4551363"/>
          <a:ext cx="20621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10" imgW="1320480" imgH="736560" progId="Equation.3">
                  <p:embed/>
                </p:oleObj>
              </mc:Choice>
              <mc:Fallback>
                <p:oleObj name="Equation" r:id="rId10" imgW="13204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4551363"/>
                        <a:ext cx="2062162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82849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MINOR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Minor-minor dari Matrik A (ordo 3x3)</a:t>
            </a:r>
          </a:p>
          <a:p>
            <a:pPr lvl="1" algn="just" eaLnBrk="1" hangingPunct="1"/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21768"/>
            <a:ext cx="635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66206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6046787" cy="4048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2800" b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doni MT Black" pitchFamily="18" charset="0"/>
              </a:rPr>
              <a:t>KOFAKTOR MATRIKS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62000" y="1447800"/>
            <a:ext cx="8077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q"/>
            </a:pPr>
            <a:r>
              <a:rPr lang="sv-SE" altLang="id-ID" sz="2400">
                <a:latin typeface="Palatino Linotype" pitchFamily="18" charset="0"/>
              </a:rPr>
              <a:t>Kofaktor dari baris ke-i dan kolom ke-j dituliskan dengan</a:t>
            </a: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endParaRPr lang="id-ID" altLang="id-ID" sz="2400">
              <a:latin typeface="Palatino Linotype" pitchFamily="18" charset="0"/>
            </a:endParaRPr>
          </a:p>
          <a:p>
            <a:pPr lvl="1" algn="just" eaLnBrk="1" hangingPunct="1">
              <a:buFont typeface="Wingdings" pitchFamily="2" charset="2"/>
              <a:buChar char="q"/>
            </a:pPr>
            <a:r>
              <a:rPr lang="id-ID" altLang="id-ID" sz="2400">
                <a:latin typeface="Palatino Linotype" pitchFamily="18" charset="0"/>
              </a:rPr>
              <a:t>Contoh :</a:t>
            </a:r>
          </a:p>
          <a:p>
            <a:pPr lvl="1" algn="just" eaLnBrk="1" hangingPunct="1"/>
            <a:r>
              <a:rPr lang="id-ID" altLang="id-ID" sz="2400">
                <a:latin typeface="Palatino Linotype" pitchFamily="18" charset="0"/>
              </a:rPr>
              <a:t>	Kofaktor dari elemen a</a:t>
            </a:r>
            <a:r>
              <a:rPr lang="en-US" altLang="id-ID" sz="1200">
                <a:latin typeface="Palatino Linotype" pitchFamily="18" charset="0"/>
              </a:rPr>
              <a:t>23</a:t>
            </a:r>
            <a:endParaRPr lang="id-ID" altLang="id-ID" sz="2400">
              <a:latin typeface="Palatino Linotype" pitchFamily="18" charset="0"/>
            </a:endParaRPr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22653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7526" name="Object 2"/>
          <p:cNvGraphicFramePr>
            <a:graphicFrameLocks noChangeAspect="1"/>
          </p:cNvGraphicFramePr>
          <p:nvPr/>
        </p:nvGraphicFramePr>
        <p:xfrm>
          <a:off x="1219200" y="3810000"/>
          <a:ext cx="3048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5" imgW="1523880" imgH="241200" progId="Equation.3">
                  <p:embed/>
                </p:oleObj>
              </mc:Choice>
              <mc:Fallback>
                <p:oleObj name="Equation" r:id="rId5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30480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86200"/>
            <a:ext cx="25241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87789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fixed" rAng="0" ptsTypes="AA">
                                      <p:cBhvr>
                                        <p:cTn id="29" dur="3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617</TotalTime>
  <Words>356</Words>
  <Application>Microsoft Office PowerPoint</Application>
  <PresentationFormat>On-screen Show (4:3)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Civic</vt:lpstr>
      <vt:lpstr>Equation</vt:lpstr>
      <vt:lpstr>Pertemuan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PERSAMAAN LINIER</dc:title>
  <dc:creator>Nur Sucahyo</dc:creator>
  <cp:lastModifiedBy>STMIK SWADHARMA</cp:lastModifiedBy>
  <cp:revision>35</cp:revision>
  <dcterms:created xsi:type="dcterms:W3CDTF">2011-04-17T14:02:17Z</dcterms:created>
  <dcterms:modified xsi:type="dcterms:W3CDTF">2021-10-08T09:21:31Z</dcterms:modified>
</cp:coreProperties>
</file>