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66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9112" autoAdjust="0"/>
  </p:normalViewPr>
  <p:slideViewPr>
    <p:cSldViewPr>
      <p:cViewPr>
        <p:scale>
          <a:sx n="72" d="100"/>
          <a:sy n="72" d="100"/>
        </p:scale>
        <p:origin x="-124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E54C-DDDF-4B96-98E7-031D40338E6A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F2C6-BD3C-4801-88C1-36532BE379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4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8DA99A8A-7E8B-4E54-988A-AA95C748AE3A}" type="slidenum">
              <a:rPr lang="en-US" altLang="id-ID" sz="1200" smtClean="0">
                <a:latin typeface="Arial" pitchFamily="34" charset="0"/>
              </a:rPr>
              <a:pPr eaLnBrk="1" hangingPunct="1"/>
              <a:t>2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19BE8AB1-81CE-4EB8-A11E-A7ED6443B552}" type="slidenum">
              <a:rPr lang="en-US" altLang="id-ID" sz="1200" smtClean="0">
                <a:latin typeface="Arial" pitchFamily="34" charset="0"/>
              </a:rPr>
              <a:pPr eaLnBrk="1" hangingPunct="1"/>
              <a:t>3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1F6C59E9-430E-4EA2-AF95-356348A5E612}" type="slidenum">
              <a:rPr lang="en-US" altLang="id-ID" sz="1200" smtClean="0">
                <a:latin typeface="Arial" pitchFamily="34" charset="0"/>
              </a:rPr>
              <a:pPr eaLnBrk="1" hangingPunct="1"/>
              <a:t>4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62AEA252-7507-49EB-98B3-E22372403276}" type="slidenum">
              <a:rPr lang="en-US" altLang="id-ID" sz="1200" smtClean="0">
                <a:latin typeface="Arial" pitchFamily="34" charset="0"/>
              </a:rPr>
              <a:pPr eaLnBrk="1" hangingPunct="1"/>
              <a:t>5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1FBD2E63-093F-45F7-B655-8367BDBA7C68}" type="slidenum">
              <a:rPr lang="en-US" altLang="id-ID" sz="1200" smtClean="0">
                <a:latin typeface="Arial" pitchFamily="34" charset="0"/>
              </a:rPr>
              <a:pPr eaLnBrk="1" hangingPunct="1"/>
              <a:t>6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1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Septiana Ningtyas, M.Kom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</a:t>
            </a:r>
            <a:r>
              <a:rPr lang="id-ID" dirty="0" smtClean="0"/>
              <a:t>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10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INVERS MATRIKS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lvl="1" indent="-360363" algn="just">
              <a:buFont typeface="Wingdings" pitchFamily="2" charset="2"/>
              <a:buChar char="q"/>
              <a:defRPr/>
            </a:pPr>
            <a:r>
              <a:rPr lang="id-ID" sz="2400">
                <a:latin typeface="Palatino Linotype" pitchFamily="18" charset="0"/>
              </a:rPr>
              <a:t>Matriks invers dari suatu matriks A adalah  matriks B yang apabila dikalikan dengan matriks A memberikan satuan I</a:t>
            </a:r>
          </a:p>
          <a:p>
            <a:pPr marL="360363" lvl="1" indent="-360363" algn="just">
              <a:buFont typeface="Wingdings" pitchFamily="2" charset="2"/>
              <a:buChar char="q"/>
              <a:defRPr/>
            </a:pPr>
            <a:r>
              <a:rPr lang="id-ID" sz="2400" b="1" i="1">
                <a:latin typeface="Palatino Linotype" pitchFamily="18" charset="0"/>
              </a:rPr>
              <a:t>AB = I</a:t>
            </a:r>
          </a:p>
          <a:p>
            <a:pPr marL="360363" lvl="1" indent="-360363" algn="just">
              <a:buFont typeface="Wingdings" pitchFamily="2" charset="2"/>
              <a:buChar char="q"/>
              <a:defRPr/>
            </a:pPr>
            <a:r>
              <a:rPr lang="id-ID" sz="2400">
                <a:latin typeface="Palatino Linotype" pitchFamily="18" charset="0"/>
              </a:rPr>
              <a:t>Notasi matriks invers :</a:t>
            </a:r>
          </a:p>
          <a:p>
            <a:pPr marL="360363" lvl="1" indent="-360363" algn="just">
              <a:buFont typeface="Wingdings" pitchFamily="2" charset="2"/>
              <a:buChar char="q"/>
              <a:defRPr/>
            </a:pPr>
            <a:r>
              <a:rPr lang="id-ID" sz="2400">
                <a:latin typeface="Palatino Linotype" pitchFamily="18" charset="0"/>
              </a:rPr>
              <a:t>Sebuah matriks yang dikalikan matriks inversenya akan menghasilkan matrik satuan</a:t>
            </a:r>
          </a:p>
          <a:p>
            <a:pPr marL="360363" lvl="1" indent="-360363" algn="just">
              <a:defRPr/>
            </a:pPr>
            <a:r>
              <a:rPr lang="id-ID" sz="2400">
                <a:latin typeface="Palatino Linotype" pitchFamily="18" charset="0"/>
              </a:rPr>
              <a:t> </a:t>
            </a:r>
          </a:p>
          <a:p>
            <a:pPr marL="360363" lvl="1" indent="-360363" algn="just">
              <a:buFont typeface="Wingdings" pitchFamily="2" charset="2"/>
              <a:buChar char="q"/>
              <a:defRPr/>
            </a:pPr>
            <a:r>
              <a:rPr lang="id-ID" sz="2400">
                <a:latin typeface="Palatino Linotype" pitchFamily="18" charset="0"/>
              </a:rPr>
              <a:t>Jika </a:t>
            </a:r>
          </a:p>
          <a:p>
            <a:pPr marL="360363" lvl="1" indent="-360363" algn="just">
              <a:defRPr/>
            </a:pPr>
            <a:endParaRPr lang="id-ID" sz="2400">
              <a:latin typeface="Palatino Linotype" pitchFamily="18" charset="0"/>
            </a:endParaRPr>
          </a:p>
          <a:p>
            <a:pPr marL="2189163" lvl="5" indent="-360363" algn="just">
              <a:defRPr/>
            </a:pPr>
            <a:r>
              <a:rPr lang="id-ID" sz="2400">
                <a:latin typeface="Palatino Linotype" pitchFamily="18" charset="0"/>
              </a:rPr>
              <a:t>Maka  </a:t>
            </a:r>
          </a:p>
          <a:p>
            <a:pPr marL="360363" lvl="1" indent="-360363" algn="just">
              <a:defRPr/>
            </a:pPr>
            <a:r>
              <a:rPr lang="id-ID" sz="2400">
                <a:latin typeface="Palatino Linotype" pitchFamily="18" charset="0"/>
              </a:rPr>
              <a:t>	</a:t>
            </a:r>
            <a:endParaRPr lang="sv-SE" sz="2400">
              <a:latin typeface="Palatino Linotype" pitchFamily="18" charset="0"/>
            </a:endParaRPr>
          </a:p>
        </p:txBody>
      </p:sp>
      <p:graphicFrame>
        <p:nvGraphicFramePr>
          <p:cNvPr id="35842" name="Object 6"/>
          <p:cNvGraphicFramePr>
            <a:graphicFrameLocks noChangeAspect="1"/>
          </p:cNvGraphicFramePr>
          <p:nvPr/>
        </p:nvGraphicFramePr>
        <p:xfrm>
          <a:off x="4495800" y="2971800"/>
          <a:ext cx="39528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4" imgW="253800" imgH="190440" progId="Equation.3">
                  <p:embed/>
                </p:oleObj>
              </mc:Choice>
              <mc:Fallback>
                <p:oleObj name="Equation" r:id="rId4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71800"/>
                        <a:ext cx="39528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95400" y="4038600"/>
          <a:ext cx="92868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6" imgW="596880" imgH="190440" progId="Equation.3">
                  <p:embed/>
                </p:oleObj>
              </mc:Choice>
              <mc:Fallback>
                <p:oleObj name="Equation" r:id="rId6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92868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219200" y="4953000"/>
          <a:ext cx="11858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8" imgW="761760" imgH="457200" progId="Equation.3">
                  <p:embed/>
                </p:oleObj>
              </mc:Choice>
              <mc:Fallback>
                <p:oleObj name="Equation" r:id="rId8" imgW="761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1185863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733800" y="5018088"/>
          <a:ext cx="244951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10" imgW="1574640" imgH="457200" progId="Equation.3">
                  <p:embed/>
                </p:oleObj>
              </mc:Choice>
              <mc:Fallback>
                <p:oleObj name="Equation" r:id="rId10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18088"/>
                        <a:ext cx="2449513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3581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INVERS MATRIX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Langkah-langkah untuk mencari invers matriks M yang berordo 3x3 adalah :</a:t>
            </a:r>
          </a:p>
          <a:p>
            <a:pPr lvl="1" algn="just" eaLnBrk="1" hangingPunct="1"/>
            <a:r>
              <a:rPr lang="id-ID" altLang="id-ID" sz="2400" dirty="0">
                <a:latin typeface="Palatino Linotype" pitchFamily="18" charset="0"/>
              </a:rPr>
              <a:t>	-	Cari determinan dari M</a:t>
            </a:r>
          </a:p>
          <a:p>
            <a:pPr lvl="1" algn="just" eaLnBrk="1" hangingPunct="1"/>
            <a:r>
              <a:rPr lang="id-ID" altLang="id-ID" sz="2400" dirty="0">
                <a:latin typeface="Palatino Linotype" pitchFamily="18" charset="0"/>
              </a:rPr>
              <a:t>	-	Transpose matriks M sehingga menjadi</a:t>
            </a:r>
          </a:p>
          <a:p>
            <a:pPr lvl="1" algn="just" eaLnBrk="1" hangingPunct="1"/>
            <a:r>
              <a:rPr lang="id-ID" altLang="id-ID" sz="2400" dirty="0">
                <a:latin typeface="Palatino Linotype" pitchFamily="18" charset="0"/>
              </a:rPr>
              <a:t>	-	Cari adjoin matriks</a:t>
            </a:r>
          </a:p>
          <a:p>
            <a:pPr lvl="1" algn="just" eaLnBrk="1" hangingPunct="1"/>
            <a:r>
              <a:rPr lang="id-ID" altLang="id-ID" sz="2400" dirty="0">
                <a:latin typeface="Palatino Linotype" pitchFamily="18" charset="0"/>
              </a:rPr>
              <a:t>	-	Gunakan rumus </a:t>
            </a:r>
          </a:p>
          <a:p>
            <a:pPr lvl="1" algn="just" eaLnBrk="1" hangingPunct="1"/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/>
            <a:r>
              <a:rPr lang="id-ID" altLang="id-ID" sz="2400" dirty="0">
                <a:latin typeface="Palatino Linotype" pitchFamily="18" charset="0"/>
              </a:rPr>
              <a:t>	</a:t>
            </a:r>
            <a:endParaRPr lang="sv-SE" altLang="id-ID" sz="2400" dirty="0">
              <a:latin typeface="Palatino Linotype" pitchFamily="18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200900" y="2563813"/>
          <a:ext cx="571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4" imgW="266400" imgH="190440" progId="Equation.3">
                  <p:embed/>
                </p:oleObj>
              </mc:Choice>
              <mc:Fallback>
                <p:oleObj name="Equation" r:id="rId4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563813"/>
                        <a:ext cx="5715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67801"/>
              </p:ext>
            </p:extLst>
          </p:nvPr>
        </p:nvGraphicFramePr>
        <p:xfrm>
          <a:off x="1703388" y="3968601"/>
          <a:ext cx="43164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6" imgW="1726920" imgH="419040" progId="Equation.3">
                  <p:embed/>
                </p:oleObj>
              </mc:Choice>
              <mc:Fallback>
                <p:oleObj name="Equation" r:id="rId6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968601"/>
                        <a:ext cx="4316412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29278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INVERS MATRIX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99592" y="1412776"/>
            <a:ext cx="705036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Contoh Soal :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 smtClean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 smtClean="0">
              <a:latin typeface="Palatino Linotype" pitchFamily="18" charset="0"/>
            </a:endParaRPr>
          </a:p>
          <a:p>
            <a:pPr lvl="1" algn="just" eaLnBrk="1" hangingPunct="1"/>
            <a:r>
              <a:rPr lang="id-ID" altLang="id-ID" sz="2400" dirty="0">
                <a:latin typeface="Palatino Linotype" pitchFamily="18" charset="0"/>
              </a:rPr>
              <a:t>	- Cari Determinannya :</a:t>
            </a:r>
          </a:p>
          <a:p>
            <a:pPr lvl="1" algn="just" eaLnBrk="1" hangingPunct="1"/>
            <a:r>
              <a:rPr lang="id-ID" altLang="id-ID" sz="2400" dirty="0">
                <a:latin typeface="Palatino Linotype" pitchFamily="18" charset="0"/>
              </a:rPr>
              <a:t>	 det(M) = 1(0-24)-2(0-20)+3(0-5) = 1</a:t>
            </a:r>
          </a:p>
          <a:p>
            <a:pPr lvl="1" algn="just" eaLnBrk="1" hangingPunct="1"/>
            <a:r>
              <a:rPr lang="id-ID" altLang="id-ID" sz="2400" dirty="0">
                <a:latin typeface="Palatino Linotype" pitchFamily="18" charset="0"/>
              </a:rPr>
              <a:t>	- Transpose matriks M</a:t>
            </a:r>
          </a:p>
          <a:p>
            <a:pPr lvl="1" algn="just" eaLnBrk="1" hangingPunct="1"/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 dirty="0">
              <a:latin typeface="Palatino Linotype" pitchFamily="18" charset="0"/>
            </a:endParaRP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295400" y="1981200"/>
          <a:ext cx="19050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4" imgW="1079280" imgH="711000" progId="Equation.3">
                  <p:embed/>
                </p:oleObj>
              </mc:Choice>
              <mc:Fallback>
                <p:oleObj name="Equation" r:id="rId4" imgW="1079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190500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295400" y="4537075"/>
          <a:ext cx="19272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6" imgW="1091880" imgH="711000" progId="Equation.3">
                  <p:embed/>
                </p:oleObj>
              </mc:Choice>
              <mc:Fallback>
                <p:oleObj name="Equation" r:id="rId6" imgW="1091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37075"/>
                        <a:ext cx="1927225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45669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INVERS MATRIX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lvl="1" indent="-263525" algn="just">
              <a:defRPr/>
            </a:pPr>
            <a:r>
              <a:rPr lang="id-ID" sz="2400" dirty="0">
                <a:latin typeface="Palatino Linotype" pitchFamily="18" charset="0"/>
              </a:rPr>
              <a:t>- Temukan matriks kofaktor dengan menghitung minor-minor matriksnya</a:t>
            </a: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defRPr/>
            </a:pPr>
            <a:r>
              <a:rPr lang="id-ID" sz="2400" dirty="0">
                <a:latin typeface="Palatino Linotype" pitchFamily="18" charset="0"/>
              </a:rPr>
              <a:t>-  Hasilnya :</a:t>
            </a:r>
          </a:p>
          <a:p>
            <a:pPr marL="360363" lvl="1" indent="-360363" algn="just"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defRPr/>
            </a:pPr>
            <a:r>
              <a:rPr lang="id-ID" sz="2400" dirty="0">
                <a:latin typeface="Palatino Linotype" pitchFamily="18" charset="0"/>
              </a:rPr>
              <a:t>				==&gt; 		       </a:t>
            </a:r>
            <a:r>
              <a:rPr lang="id-ID" sz="2400" dirty="0" smtClean="0">
                <a:latin typeface="Palatino Linotype" pitchFamily="18" charset="0"/>
              </a:rPr>
              <a:t>==&gt;</a:t>
            </a: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defRPr/>
            </a:pPr>
            <a:r>
              <a:rPr lang="id-ID" sz="2400" dirty="0">
                <a:latin typeface="Palatino Linotype" pitchFamily="18" charset="0"/>
              </a:rPr>
              <a:t>	</a:t>
            </a:r>
          </a:p>
          <a:p>
            <a:pPr marL="360363" lvl="1" indent="-360363" algn="just">
              <a:defRPr/>
            </a:pPr>
            <a:endParaRPr lang="id-ID" sz="2400" dirty="0">
              <a:latin typeface="Palatino Linotype" pitchFamily="18" charset="0"/>
            </a:endParaRP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1219200" y="4343400"/>
          <a:ext cx="18605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4" imgW="1054080" imgH="711000" progId="Equation.3">
                  <p:embed/>
                </p:oleObj>
              </mc:Choice>
              <mc:Fallback>
                <p:oleObj name="Equation" r:id="rId4" imgW="1054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8605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4" t="38542" r="41875" b="45833"/>
          <a:stretch>
            <a:fillRect/>
          </a:stretch>
        </p:blipFill>
        <p:spPr bwMode="auto">
          <a:xfrm>
            <a:off x="1143000" y="2209800"/>
            <a:ext cx="6308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419600" y="4343400"/>
          <a:ext cx="12779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7" imgW="723600" imgH="711000" progId="Equation.3">
                  <p:embed/>
                </p:oleObj>
              </mc:Choice>
              <mc:Fallback>
                <p:oleObj name="Equation" r:id="rId7" imgW="723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1277938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6711950" y="4343400"/>
          <a:ext cx="20621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9" imgW="1168200" imgH="711000" progId="Equation.3">
                  <p:embed/>
                </p:oleObj>
              </mc:Choice>
              <mc:Fallback>
                <p:oleObj name="Equation" r:id="rId9" imgW="1168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4343400"/>
                        <a:ext cx="20621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8561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INVERS MATRIX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Hasil Adjoinnya :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Hasil akhir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</a:t>
            </a: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664075" y="1655763"/>
          <a:ext cx="201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1655763"/>
                        <a:ext cx="201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219200" y="3429000"/>
          <a:ext cx="52895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6" imgW="2997000" imgH="711000" progId="Equation.3">
                  <p:embed/>
                </p:oleObj>
              </mc:Choice>
              <mc:Fallback>
                <p:oleObj name="Equation" r:id="rId6" imgW="2997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52895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887788" y="1219200"/>
          <a:ext cx="20843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8" imgW="1180800" imgH="711000" progId="Equation.3">
                  <p:embed/>
                </p:oleObj>
              </mc:Choice>
              <mc:Fallback>
                <p:oleObj name="Equation" r:id="rId8" imgW="1180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219200"/>
                        <a:ext cx="2084387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021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617</TotalTime>
  <Words>89</Words>
  <Application>Microsoft Office PowerPoint</Application>
  <PresentationFormat>On-screen Show (4:3)</PresentationFormat>
  <Paragraphs>58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Civic</vt:lpstr>
      <vt:lpstr>Equation</vt:lpstr>
      <vt:lpstr>Pertemuan 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LINIER</dc:title>
  <dc:creator>Nur Sucahyo</dc:creator>
  <cp:lastModifiedBy>STMIK SWADHARMA</cp:lastModifiedBy>
  <cp:revision>39</cp:revision>
  <dcterms:created xsi:type="dcterms:W3CDTF">2011-04-17T14:02:17Z</dcterms:created>
  <dcterms:modified xsi:type="dcterms:W3CDTF">2021-10-16T01:00:41Z</dcterms:modified>
</cp:coreProperties>
</file>