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66" r:id="rId2"/>
    <p:sldId id="307" r:id="rId3"/>
    <p:sldId id="312" r:id="rId4"/>
    <p:sldId id="313" r:id="rId5"/>
    <p:sldId id="314" r:id="rId6"/>
    <p:sldId id="315" r:id="rId7"/>
    <p:sldId id="316" r:id="rId8"/>
    <p:sldId id="317" r:id="rId9"/>
    <p:sldId id="318" r:id="rId10"/>
    <p:sldId id="319"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9112" autoAdjust="0"/>
  </p:normalViewPr>
  <p:slideViewPr>
    <p:cSldViewPr>
      <p:cViewPr>
        <p:scale>
          <a:sx n="72" d="100"/>
          <a:sy n="72" d="100"/>
        </p:scale>
        <p:origin x="-1242"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6E54C-DDDF-4B96-98E7-031D40338E6A}" type="datetimeFigureOut">
              <a:rPr lang="id-ID" smtClean="0"/>
              <a:t>16/10/2021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33F2C6-BD3C-4801-88C1-36532BE3795A}" type="slidenum">
              <a:rPr lang="id-ID" smtClean="0"/>
              <a:t>‹#›</a:t>
            </a:fld>
            <a:endParaRPr lang="id-ID"/>
          </a:p>
        </p:txBody>
      </p:sp>
    </p:spTree>
    <p:extLst>
      <p:ext uri="{BB962C8B-B14F-4D97-AF65-F5344CB8AC3E}">
        <p14:creationId xmlns:p14="http://schemas.microsoft.com/office/powerpoint/2010/main" val="42914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Rockwell Extra Bold" pitchFamily="18" charset="0"/>
              </a:defRPr>
            </a:lvl1pPr>
            <a:lvl2pPr marL="742950" indent="-285750" eaLnBrk="0" hangingPunct="0">
              <a:defRPr sz="4000">
                <a:solidFill>
                  <a:schemeClr val="tx1"/>
                </a:solidFill>
                <a:latin typeface="Rockwell Extra Bold" pitchFamily="18" charset="0"/>
              </a:defRPr>
            </a:lvl2pPr>
            <a:lvl3pPr marL="1143000" indent="-228600" eaLnBrk="0" hangingPunct="0">
              <a:defRPr sz="4000">
                <a:solidFill>
                  <a:schemeClr val="tx1"/>
                </a:solidFill>
                <a:latin typeface="Rockwell Extra Bold" pitchFamily="18" charset="0"/>
              </a:defRPr>
            </a:lvl3pPr>
            <a:lvl4pPr marL="1600200" indent="-228600" eaLnBrk="0" hangingPunct="0">
              <a:defRPr sz="4000">
                <a:solidFill>
                  <a:schemeClr val="tx1"/>
                </a:solidFill>
                <a:latin typeface="Rockwell Extra Bold" pitchFamily="18" charset="0"/>
              </a:defRPr>
            </a:lvl4pPr>
            <a:lvl5pPr marL="2057400" indent="-228600" eaLnBrk="0" hangingPunct="0">
              <a:defRPr sz="4000">
                <a:solidFill>
                  <a:schemeClr val="tx1"/>
                </a:solidFill>
                <a:latin typeface="Rockwell Extra Bold" pitchFamily="18" charset="0"/>
              </a:defRPr>
            </a:lvl5pPr>
            <a:lvl6pPr marL="2514600" indent="-228600" eaLnBrk="0" fontAlgn="base" hangingPunct="0">
              <a:spcBef>
                <a:spcPct val="0"/>
              </a:spcBef>
              <a:spcAft>
                <a:spcPct val="0"/>
              </a:spcAft>
              <a:defRPr sz="4000">
                <a:solidFill>
                  <a:schemeClr val="tx1"/>
                </a:solidFill>
                <a:latin typeface="Rockwell Extra Bold" pitchFamily="18" charset="0"/>
              </a:defRPr>
            </a:lvl6pPr>
            <a:lvl7pPr marL="2971800" indent="-228600" eaLnBrk="0" fontAlgn="base" hangingPunct="0">
              <a:spcBef>
                <a:spcPct val="0"/>
              </a:spcBef>
              <a:spcAft>
                <a:spcPct val="0"/>
              </a:spcAft>
              <a:defRPr sz="4000">
                <a:solidFill>
                  <a:schemeClr val="tx1"/>
                </a:solidFill>
                <a:latin typeface="Rockwell Extra Bold" pitchFamily="18" charset="0"/>
              </a:defRPr>
            </a:lvl7pPr>
            <a:lvl8pPr marL="3429000" indent="-228600" eaLnBrk="0" fontAlgn="base" hangingPunct="0">
              <a:spcBef>
                <a:spcPct val="0"/>
              </a:spcBef>
              <a:spcAft>
                <a:spcPct val="0"/>
              </a:spcAft>
              <a:defRPr sz="4000">
                <a:solidFill>
                  <a:schemeClr val="tx1"/>
                </a:solidFill>
                <a:latin typeface="Rockwell Extra Bold" pitchFamily="18" charset="0"/>
              </a:defRPr>
            </a:lvl8pPr>
            <a:lvl9pPr marL="3886200" indent="-228600" eaLnBrk="0" fontAlgn="base" hangingPunct="0">
              <a:spcBef>
                <a:spcPct val="0"/>
              </a:spcBef>
              <a:spcAft>
                <a:spcPct val="0"/>
              </a:spcAft>
              <a:defRPr sz="4000">
                <a:solidFill>
                  <a:schemeClr val="tx1"/>
                </a:solidFill>
                <a:latin typeface="Rockwell Extra Bold" pitchFamily="18" charset="0"/>
              </a:defRPr>
            </a:lvl9pPr>
          </a:lstStyle>
          <a:p>
            <a:pPr eaLnBrk="1" hangingPunct="1"/>
            <a:fld id="{8DA99A8A-7E8B-4E54-988A-AA95C748AE3A}" type="slidenum">
              <a:rPr lang="en-US" altLang="id-ID" sz="1200" smtClean="0">
                <a:latin typeface="Arial" pitchFamily="34" charset="0"/>
              </a:rPr>
              <a:pPr eaLnBrk="1" hangingPunct="1"/>
              <a:t>2</a:t>
            </a:fld>
            <a:endParaRPr lang="en-US" altLang="id-ID" sz="1200" smtClean="0">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id-ID"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78098B-0402-495C-821E-675F53CDEDF2}"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78098B-0402-495C-821E-675F53CDEDF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878098B-0402-495C-821E-675F53CDEDF2}"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B878098B-0402-495C-821E-675F53CDEDF2}"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78098B-0402-495C-821E-675F53CDEDF2}"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1707E39-5D77-4CEF-8ADC-24B59A20E564}" type="datetimeFigureOut">
              <a:rPr lang="id-ID" smtClean="0"/>
              <a:pPr/>
              <a:t>16/10/2021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878098B-0402-495C-821E-675F53CDEDF2}"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878098B-0402-495C-821E-675F53CDEDF2}"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B878098B-0402-495C-821E-675F53CDEDF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878098B-0402-495C-821E-675F53CDEDF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878098B-0402-495C-821E-675F53CDEDF2}"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1707E39-5D77-4CEF-8ADC-24B59A20E564}" type="datetimeFigureOut">
              <a:rPr lang="id-ID" smtClean="0"/>
              <a:pPr/>
              <a:t>16/10/2021</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878098B-0402-495C-821E-675F53CDEDF2}"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1707E39-5D77-4CEF-8ADC-24B59A20E564}" type="datetimeFigureOut">
              <a:rPr lang="id-ID" smtClean="0"/>
              <a:pPr/>
              <a:t>16/10/2021</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1707E39-5D77-4CEF-8ADC-24B59A20E564}" type="datetimeFigureOut">
              <a:rPr lang="id-ID" smtClean="0"/>
              <a:pPr/>
              <a:t>16/10/2021</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878098B-0402-495C-821E-675F53CDEDF2}"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Septiana Ningtyas, M.Kom</a:t>
            </a:r>
            <a:endParaRPr lang="id-ID" dirty="0"/>
          </a:p>
        </p:txBody>
      </p:sp>
      <p:sp>
        <p:nvSpPr>
          <p:cNvPr id="2" name="Title 1"/>
          <p:cNvSpPr>
            <a:spLocks noGrp="1"/>
          </p:cNvSpPr>
          <p:nvPr>
            <p:ph type="ctrTitle"/>
          </p:nvPr>
        </p:nvSpPr>
        <p:spPr/>
        <p:txBody>
          <a:bodyPr/>
          <a:lstStyle/>
          <a:p>
            <a:r>
              <a:rPr lang="id-ID" dirty="0" smtClean="0"/>
              <a:t>Pertemuan </a:t>
            </a:r>
            <a:r>
              <a:rPr lang="id-ID" dirty="0" smtClean="0"/>
              <a:t>11</a:t>
            </a:r>
            <a:endParaRPr lang="id-ID" dirty="0"/>
          </a:p>
        </p:txBody>
      </p:sp>
    </p:spTree>
    <p:extLst>
      <p:ext uri="{BB962C8B-B14F-4D97-AF65-F5344CB8AC3E}">
        <p14:creationId xmlns:p14="http://schemas.microsoft.com/office/powerpoint/2010/main" val="269610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295400" y="990600"/>
          <a:ext cx="3175000" cy="1689100"/>
        </p:xfrm>
        <a:graphic>
          <a:graphicData uri="http://schemas.openxmlformats.org/presentationml/2006/ole">
            <mc:AlternateContent xmlns:mc="http://schemas.openxmlformats.org/markup-compatibility/2006">
              <mc:Choice xmlns:v="urn:schemas-microsoft-com:vml" Requires="v">
                <p:oleObj spid="_x0000_s41988" name="Equation" r:id="rId3" imgW="1981200" imgH="1054100" progId="Equation.3">
                  <p:embed/>
                </p:oleObj>
              </mc:Choice>
              <mc:Fallback>
                <p:oleObj name="Equation" r:id="rId3" imgW="1981200" imgH="1054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990600"/>
                        <a:ext cx="3175000" cy="168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Box 2"/>
          <p:cNvSpPr txBox="1">
            <a:spLocks noChangeArrowheads="1"/>
          </p:cNvSpPr>
          <p:nvPr/>
        </p:nvSpPr>
        <p:spPr bwMode="auto">
          <a:xfrm>
            <a:off x="685800" y="304800"/>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a:t>Maka hasilnya:</a:t>
            </a:r>
          </a:p>
        </p:txBody>
      </p:sp>
      <p:sp>
        <p:nvSpPr>
          <p:cNvPr id="14340" name="TextBox 4"/>
          <p:cNvSpPr txBox="1">
            <a:spLocks noChangeArrowheads="1"/>
          </p:cNvSpPr>
          <p:nvPr/>
        </p:nvSpPr>
        <p:spPr bwMode="auto">
          <a:xfrm>
            <a:off x="533400" y="28956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a:t>Pada langkah ke-dua ini persamaan diatas sudah sederhana, bentuk akhir dari persamaan diatas dikenal dengan bentuk </a:t>
            </a:r>
            <a:r>
              <a:rPr lang="id-ID" altLang="en-US" sz="2400" i="1"/>
              <a:t>triangular. </a:t>
            </a:r>
            <a:r>
              <a:rPr lang="id-ID" altLang="en-US" sz="2400"/>
              <a:t> Selanjutnya kita dapat mencari nilai pengganti variabelnya dengan mudah dimulai dari </a:t>
            </a:r>
            <a:r>
              <a:rPr lang="id-ID" altLang="en-US" sz="2400" i="1"/>
              <a:t>x</a:t>
            </a:r>
            <a:r>
              <a:rPr lang="id-ID" altLang="en-US" sz="2400" i="1" baseline="-25000"/>
              <a:t>4</a:t>
            </a:r>
            <a:r>
              <a:rPr lang="id-ID" altLang="en-US" sz="2400"/>
              <a:t> proses ini dikenal dengan proses </a:t>
            </a:r>
            <a:r>
              <a:rPr lang="id-ID" altLang="en-US" sz="2400" i="1"/>
              <a:t>backward substitution .</a:t>
            </a:r>
          </a:p>
          <a:p>
            <a:r>
              <a:rPr lang="id-ID" altLang="en-US" sz="2400"/>
              <a:t>Jadi solusinya adalah:</a:t>
            </a:r>
          </a:p>
        </p:txBody>
      </p:sp>
      <p:graphicFrame>
        <p:nvGraphicFramePr>
          <p:cNvPr id="14341" name="Object 3"/>
          <p:cNvGraphicFramePr>
            <a:graphicFrameLocks noChangeAspect="1"/>
          </p:cNvGraphicFramePr>
          <p:nvPr/>
        </p:nvGraphicFramePr>
        <p:xfrm>
          <a:off x="1524000" y="5410200"/>
          <a:ext cx="4318000" cy="385763"/>
        </p:xfrm>
        <a:graphic>
          <a:graphicData uri="http://schemas.openxmlformats.org/presentationml/2006/ole">
            <mc:AlternateContent xmlns:mc="http://schemas.openxmlformats.org/markup-compatibility/2006">
              <mc:Choice xmlns:v="urn:schemas-microsoft-com:vml" Requires="v">
                <p:oleObj spid="_x0000_s41989" name="Equation" r:id="rId5" imgW="2705100" imgH="241300" progId="Equation.3">
                  <p:embed/>
                </p:oleObj>
              </mc:Choice>
              <mc:Fallback>
                <p:oleObj name="Equation" r:id="rId5" imgW="27051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410200"/>
                        <a:ext cx="43180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60615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AutoShape 3"/>
          <p:cNvSpPr>
            <a:spLocks noChangeArrowheads="1"/>
          </p:cNvSpPr>
          <p:nvPr/>
        </p:nvSpPr>
        <p:spPr bwMode="auto">
          <a:xfrm>
            <a:off x="762000" y="738188"/>
            <a:ext cx="6755035" cy="404812"/>
          </a:xfrm>
          <a:prstGeom prst="roundRect">
            <a:avLst>
              <a:gd name="adj" fmla="val 16667"/>
            </a:avLst>
          </a:prstGeom>
          <a:solidFill>
            <a:schemeClr val="accent1">
              <a:lumMod val="75000"/>
              <a:alpha val="70000"/>
            </a:schemeClr>
          </a:solidFill>
          <a:ln w="12700">
            <a:noFill/>
            <a:round/>
            <a:headEnd/>
            <a:tailEnd/>
          </a:ln>
          <a:effectLst/>
        </p:spPr>
        <p:txBody>
          <a:bodyPr wrap="none" anchor="ctr"/>
          <a:lstStyle/>
          <a:p>
            <a:pPr marL="342900" indent="-342900" algn="ctr">
              <a:defRPr/>
            </a:pPr>
            <a:r>
              <a:rPr lang="id-ID" sz="2800" b="1" dirty="0" smtClean="0">
                <a:solidFill>
                  <a:schemeClr val="bg1"/>
                </a:solidFill>
                <a:effectLst>
                  <a:outerShdw blurRad="38100" dist="38100" dir="2700000" algn="tl">
                    <a:srgbClr val="FFFFFF"/>
                  </a:outerShdw>
                </a:effectLst>
                <a:latin typeface="Bodoni MT Black" pitchFamily="18" charset="0"/>
              </a:rPr>
              <a:t>SISTEM PERSAMAAN LINIER</a:t>
            </a:r>
            <a:endParaRPr lang="id-ID" sz="2800" b="1" dirty="0">
              <a:solidFill>
                <a:schemeClr val="bg1"/>
              </a:solidFill>
              <a:effectLst>
                <a:outerShdw blurRad="38100" dist="38100" dir="2700000" algn="tl">
                  <a:srgbClr val="FFFFFF"/>
                </a:outerShdw>
              </a:effectLst>
              <a:latin typeface="Bodoni MT Black" pitchFamily="18" charset="0"/>
            </a:endParaRPr>
          </a:p>
        </p:txBody>
      </p:sp>
      <p:sp>
        <p:nvSpPr>
          <p:cNvPr id="116740" name="AutoShape 4"/>
          <p:cNvSpPr>
            <a:spLocks noChangeArrowheads="1"/>
          </p:cNvSpPr>
          <p:nvPr/>
        </p:nvSpPr>
        <p:spPr bwMode="auto">
          <a:xfrm>
            <a:off x="80963" y="6145213"/>
            <a:ext cx="8966200" cy="431800"/>
          </a:xfrm>
          <a:prstGeom prst="roundRect">
            <a:avLst>
              <a:gd name="adj" fmla="val 16667"/>
            </a:avLst>
          </a:prstGeom>
          <a:solidFill>
            <a:schemeClr val="accent1">
              <a:lumMod val="75000"/>
              <a:alpha val="70000"/>
            </a:schemeClr>
          </a:solidFill>
          <a:ln w="12700">
            <a:noFill/>
            <a:round/>
            <a:headEnd/>
            <a:tailEnd/>
          </a:ln>
          <a:effectLst/>
        </p:spPr>
        <p:txBody>
          <a:bodyPr wrap="none" anchor="ctr"/>
          <a:lstStyle/>
          <a:p>
            <a:pPr>
              <a:defRPr/>
            </a:pPr>
            <a:endParaRPr lang="id-ID"/>
          </a:p>
        </p:txBody>
      </p:sp>
      <p:sp>
        <p:nvSpPr>
          <p:cNvPr id="116741" name="AutoShape 5"/>
          <p:cNvSpPr>
            <a:spLocks noChangeArrowheads="1"/>
          </p:cNvSpPr>
          <p:nvPr/>
        </p:nvSpPr>
        <p:spPr bwMode="auto">
          <a:xfrm flipH="1">
            <a:off x="762000" y="6210300"/>
            <a:ext cx="1322388" cy="471488"/>
          </a:xfrm>
          <a:prstGeom prst="parallelogram">
            <a:avLst>
              <a:gd name="adj" fmla="val 90867"/>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000">
                <a:solidFill>
                  <a:schemeClr val="tx1"/>
                </a:solidFill>
                <a:latin typeface="Rockwell Extra Bold" pitchFamily="18" charset="0"/>
              </a:defRPr>
            </a:lvl1pPr>
            <a:lvl2pPr marL="742950" indent="-285750" eaLnBrk="0" hangingPunct="0">
              <a:defRPr sz="4000">
                <a:solidFill>
                  <a:schemeClr val="tx1"/>
                </a:solidFill>
                <a:latin typeface="Rockwell Extra Bold" pitchFamily="18" charset="0"/>
              </a:defRPr>
            </a:lvl2pPr>
            <a:lvl3pPr marL="1143000" indent="-228600" eaLnBrk="0" hangingPunct="0">
              <a:defRPr sz="4000">
                <a:solidFill>
                  <a:schemeClr val="tx1"/>
                </a:solidFill>
                <a:latin typeface="Rockwell Extra Bold" pitchFamily="18" charset="0"/>
              </a:defRPr>
            </a:lvl3pPr>
            <a:lvl4pPr marL="1600200" indent="-228600" eaLnBrk="0" hangingPunct="0">
              <a:defRPr sz="4000">
                <a:solidFill>
                  <a:schemeClr val="tx1"/>
                </a:solidFill>
                <a:latin typeface="Rockwell Extra Bold" pitchFamily="18" charset="0"/>
              </a:defRPr>
            </a:lvl4pPr>
            <a:lvl5pPr marL="2057400" indent="-228600" eaLnBrk="0" hangingPunct="0">
              <a:defRPr sz="4000">
                <a:solidFill>
                  <a:schemeClr val="tx1"/>
                </a:solidFill>
                <a:latin typeface="Rockwell Extra Bold" pitchFamily="18" charset="0"/>
              </a:defRPr>
            </a:lvl5pPr>
            <a:lvl6pPr marL="2514600" indent="-228600" eaLnBrk="0" fontAlgn="base" hangingPunct="0">
              <a:spcBef>
                <a:spcPct val="0"/>
              </a:spcBef>
              <a:spcAft>
                <a:spcPct val="0"/>
              </a:spcAft>
              <a:defRPr sz="4000">
                <a:solidFill>
                  <a:schemeClr val="tx1"/>
                </a:solidFill>
                <a:latin typeface="Rockwell Extra Bold" pitchFamily="18" charset="0"/>
              </a:defRPr>
            </a:lvl6pPr>
            <a:lvl7pPr marL="2971800" indent="-228600" eaLnBrk="0" fontAlgn="base" hangingPunct="0">
              <a:spcBef>
                <a:spcPct val="0"/>
              </a:spcBef>
              <a:spcAft>
                <a:spcPct val="0"/>
              </a:spcAft>
              <a:defRPr sz="4000">
                <a:solidFill>
                  <a:schemeClr val="tx1"/>
                </a:solidFill>
                <a:latin typeface="Rockwell Extra Bold" pitchFamily="18" charset="0"/>
              </a:defRPr>
            </a:lvl7pPr>
            <a:lvl8pPr marL="3429000" indent="-228600" eaLnBrk="0" fontAlgn="base" hangingPunct="0">
              <a:spcBef>
                <a:spcPct val="0"/>
              </a:spcBef>
              <a:spcAft>
                <a:spcPct val="0"/>
              </a:spcAft>
              <a:defRPr sz="4000">
                <a:solidFill>
                  <a:schemeClr val="tx1"/>
                </a:solidFill>
                <a:latin typeface="Rockwell Extra Bold" pitchFamily="18" charset="0"/>
              </a:defRPr>
            </a:lvl8pPr>
            <a:lvl9pPr marL="3886200" indent="-228600" eaLnBrk="0" fontAlgn="base" hangingPunct="0">
              <a:spcBef>
                <a:spcPct val="0"/>
              </a:spcBef>
              <a:spcAft>
                <a:spcPct val="0"/>
              </a:spcAft>
              <a:defRPr sz="4000">
                <a:solidFill>
                  <a:schemeClr val="tx1"/>
                </a:solidFill>
                <a:latin typeface="Rockwell Extra Bold" pitchFamily="18" charset="0"/>
              </a:defRPr>
            </a:lvl9pPr>
          </a:lstStyle>
          <a:p>
            <a:pPr eaLnBrk="1" hangingPunct="1"/>
            <a:endParaRPr lang="id-ID" altLang="id-ID"/>
          </a:p>
        </p:txBody>
      </p:sp>
      <p:sp>
        <p:nvSpPr>
          <p:cNvPr id="116743" name="Line 7"/>
          <p:cNvSpPr>
            <a:spLocks noChangeShapeType="1"/>
          </p:cNvSpPr>
          <p:nvPr/>
        </p:nvSpPr>
        <p:spPr bwMode="auto">
          <a:xfrm>
            <a:off x="292100" y="-44450"/>
            <a:ext cx="0" cy="6858000"/>
          </a:xfrm>
          <a:prstGeom prst="line">
            <a:avLst/>
          </a:prstGeom>
          <a:noFill/>
          <a:ln w="114300">
            <a:solidFill>
              <a:schemeClr val="accent1">
                <a:lumMod val="40000"/>
                <a:lumOff val="60000"/>
              </a:schemeClr>
            </a:solidFill>
            <a:round/>
            <a:headEnd/>
            <a:tailEnd/>
          </a:ln>
          <a:effectLst/>
        </p:spPr>
        <p:txBody>
          <a:bodyPr/>
          <a:lstStyle/>
          <a:p>
            <a:pPr>
              <a:defRPr/>
            </a:pPr>
            <a:endParaRPr lang="id-ID"/>
          </a:p>
        </p:txBody>
      </p:sp>
      <p:sp>
        <p:nvSpPr>
          <p:cNvPr id="116744" name="Line 8"/>
          <p:cNvSpPr>
            <a:spLocks noChangeShapeType="1"/>
          </p:cNvSpPr>
          <p:nvPr/>
        </p:nvSpPr>
        <p:spPr bwMode="auto">
          <a:xfrm>
            <a:off x="538163" y="-44450"/>
            <a:ext cx="0" cy="6858000"/>
          </a:xfrm>
          <a:prstGeom prst="line">
            <a:avLst/>
          </a:prstGeom>
          <a:noFill/>
          <a:ln w="114300">
            <a:solidFill>
              <a:schemeClr val="accent1"/>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16746" name="AutoShape 10"/>
          <p:cNvSpPr>
            <a:spLocks noChangeArrowheads="1"/>
          </p:cNvSpPr>
          <p:nvPr/>
        </p:nvSpPr>
        <p:spPr bwMode="auto">
          <a:xfrm rot="10800000">
            <a:off x="-938213" y="-609600"/>
            <a:ext cx="938213" cy="1752600"/>
          </a:xfrm>
          <a:prstGeom prst="parallelogram">
            <a:avLst>
              <a:gd name="adj" fmla="val 0"/>
            </a:avLst>
          </a:prstGeom>
          <a:gradFill rotWithShape="1">
            <a:gsLst>
              <a:gs pos="0">
                <a:schemeClr val="bg1">
                  <a:alpha val="70000"/>
                </a:schemeClr>
              </a:gs>
              <a:gs pos="100000">
                <a:schemeClr val="bg1">
                  <a:alpha val="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000">
                <a:solidFill>
                  <a:schemeClr val="tx1"/>
                </a:solidFill>
                <a:latin typeface="Rockwell Extra Bold" pitchFamily="18" charset="0"/>
              </a:defRPr>
            </a:lvl1pPr>
            <a:lvl2pPr marL="742950" indent="-285750" eaLnBrk="0" hangingPunct="0">
              <a:defRPr sz="4000">
                <a:solidFill>
                  <a:schemeClr val="tx1"/>
                </a:solidFill>
                <a:latin typeface="Rockwell Extra Bold" pitchFamily="18" charset="0"/>
              </a:defRPr>
            </a:lvl2pPr>
            <a:lvl3pPr marL="1143000" indent="-228600" eaLnBrk="0" hangingPunct="0">
              <a:defRPr sz="4000">
                <a:solidFill>
                  <a:schemeClr val="tx1"/>
                </a:solidFill>
                <a:latin typeface="Rockwell Extra Bold" pitchFamily="18" charset="0"/>
              </a:defRPr>
            </a:lvl3pPr>
            <a:lvl4pPr marL="1600200" indent="-228600" eaLnBrk="0" hangingPunct="0">
              <a:defRPr sz="4000">
                <a:solidFill>
                  <a:schemeClr val="tx1"/>
                </a:solidFill>
                <a:latin typeface="Rockwell Extra Bold" pitchFamily="18" charset="0"/>
              </a:defRPr>
            </a:lvl4pPr>
            <a:lvl5pPr marL="2057400" indent="-228600" eaLnBrk="0" hangingPunct="0">
              <a:defRPr sz="4000">
                <a:solidFill>
                  <a:schemeClr val="tx1"/>
                </a:solidFill>
                <a:latin typeface="Rockwell Extra Bold" pitchFamily="18" charset="0"/>
              </a:defRPr>
            </a:lvl5pPr>
            <a:lvl6pPr marL="2514600" indent="-228600" eaLnBrk="0" fontAlgn="base" hangingPunct="0">
              <a:spcBef>
                <a:spcPct val="0"/>
              </a:spcBef>
              <a:spcAft>
                <a:spcPct val="0"/>
              </a:spcAft>
              <a:defRPr sz="4000">
                <a:solidFill>
                  <a:schemeClr val="tx1"/>
                </a:solidFill>
                <a:latin typeface="Rockwell Extra Bold" pitchFamily="18" charset="0"/>
              </a:defRPr>
            </a:lvl6pPr>
            <a:lvl7pPr marL="2971800" indent="-228600" eaLnBrk="0" fontAlgn="base" hangingPunct="0">
              <a:spcBef>
                <a:spcPct val="0"/>
              </a:spcBef>
              <a:spcAft>
                <a:spcPct val="0"/>
              </a:spcAft>
              <a:defRPr sz="4000">
                <a:solidFill>
                  <a:schemeClr val="tx1"/>
                </a:solidFill>
                <a:latin typeface="Rockwell Extra Bold" pitchFamily="18" charset="0"/>
              </a:defRPr>
            </a:lvl7pPr>
            <a:lvl8pPr marL="3429000" indent="-228600" eaLnBrk="0" fontAlgn="base" hangingPunct="0">
              <a:spcBef>
                <a:spcPct val="0"/>
              </a:spcBef>
              <a:spcAft>
                <a:spcPct val="0"/>
              </a:spcAft>
              <a:defRPr sz="4000">
                <a:solidFill>
                  <a:schemeClr val="tx1"/>
                </a:solidFill>
                <a:latin typeface="Rockwell Extra Bold" pitchFamily="18" charset="0"/>
              </a:defRPr>
            </a:lvl8pPr>
            <a:lvl9pPr marL="3886200" indent="-228600" eaLnBrk="0" fontAlgn="base" hangingPunct="0">
              <a:spcBef>
                <a:spcPct val="0"/>
              </a:spcBef>
              <a:spcAft>
                <a:spcPct val="0"/>
              </a:spcAft>
              <a:defRPr sz="4000">
                <a:solidFill>
                  <a:schemeClr val="tx1"/>
                </a:solidFill>
                <a:latin typeface="Rockwell Extra Bold" pitchFamily="18" charset="0"/>
              </a:defRPr>
            </a:lvl9pPr>
          </a:lstStyle>
          <a:p>
            <a:pPr eaLnBrk="1" hangingPunct="1"/>
            <a:endParaRPr lang="id-ID" altLang="id-ID"/>
          </a:p>
        </p:txBody>
      </p:sp>
      <p:sp>
        <p:nvSpPr>
          <p:cNvPr id="14" name="Content Placeholder 2"/>
          <p:cNvSpPr txBox="1">
            <a:spLocks/>
          </p:cNvSpPr>
          <p:nvPr/>
        </p:nvSpPr>
        <p:spPr>
          <a:xfrm>
            <a:off x="762000" y="2492896"/>
            <a:ext cx="7958472" cy="2736304"/>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endParaRPr lang="id-ID" dirty="0" smtClean="0">
              <a:solidFill>
                <a:schemeClr val="tx1"/>
              </a:solidFill>
            </a:endParaRPr>
          </a:p>
          <a:p>
            <a:pPr marL="0" lvl="2" algn="just">
              <a:buFont typeface="Wingdings" pitchFamily="2" charset="2"/>
              <a:buNone/>
            </a:pPr>
            <a:r>
              <a:rPr lang="id-ID" sz="4000" b="1" dirty="0" smtClean="0"/>
              <a:t>X  + 	2 Y	=  3	  	X</a:t>
            </a:r>
          </a:p>
          <a:p>
            <a:pPr>
              <a:buFont typeface="Wingdings" pitchFamily="2" charset="2"/>
              <a:buNone/>
            </a:pPr>
            <a:endParaRPr lang="id-ID" sz="4000" dirty="0">
              <a:solidFill>
                <a:schemeClr val="tx1"/>
              </a:solidFill>
            </a:endParaRPr>
          </a:p>
          <a:p>
            <a:pPr algn="l">
              <a:buFont typeface="Wingdings" pitchFamily="2" charset="2"/>
              <a:buNone/>
            </a:pPr>
            <a:r>
              <a:rPr lang="id-ID" sz="4000" dirty="0" smtClean="0">
                <a:solidFill>
                  <a:schemeClr val="tx1"/>
                </a:solidFill>
              </a:rPr>
              <a:t>2 X – 2 Y	=  0		Y</a:t>
            </a:r>
          </a:p>
          <a:p>
            <a:pPr lvl="1"/>
            <a:endParaRPr lang="id-ID" sz="4000" b="1" dirty="0" smtClean="0">
              <a:solidFill>
                <a:schemeClr val="tx1"/>
              </a:solidFill>
            </a:endParaRPr>
          </a:p>
        </p:txBody>
      </p:sp>
      <p:sp>
        <p:nvSpPr>
          <p:cNvPr id="15" name="Right Arrow 14"/>
          <p:cNvSpPr/>
          <p:nvPr/>
        </p:nvSpPr>
        <p:spPr>
          <a:xfrm>
            <a:off x="4741236" y="3861048"/>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6" name="Action Button: Help 15">
            <a:hlinkClick r:id="" action="ppaction://noaction" highlightClick="1"/>
          </p:cNvPr>
          <p:cNvSpPr/>
          <p:nvPr/>
        </p:nvSpPr>
        <p:spPr>
          <a:xfrm>
            <a:off x="7308304" y="3251448"/>
            <a:ext cx="1066800" cy="1752600"/>
          </a:xfrm>
          <a:prstGeom prst="actionButtonHelp">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srgbClr val="FF0000"/>
              </a:solidFill>
            </a:endParaRPr>
          </a:p>
        </p:txBody>
      </p:sp>
    </p:spTree>
    <p:extLst>
      <p:ext uri="{BB962C8B-B14F-4D97-AF65-F5344CB8AC3E}">
        <p14:creationId xmlns:p14="http://schemas.microsoft.com/office/powerpoint/2010/main" val="13873581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slide(fromRight)">
                                      <p:cBhvr>
                                        <p:cTn id="7" dur="1600"/>
                                        <p:tgtEl>
                                          <p:spTgt spid="11673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16740"/>
                                        </p:tgtEl>
                                        <p:attrNameLst>
                                          <p:attrName>style.visibility</p:attrName>
                                        </p:attrNameLst>
                                      </p:cBhvr>
                                      <p:to>
                                        <p:strVal val="visible"/>
                                      </p:to>
                                    </p:set>
                                    <p:animEffect transition="in" filter="slide(fromLeft)">
                                      <p:cBhvr>
                                        <p:cTn id="10" dur="1400"/>
                                        <p:tgtEl>
                                          <p:spTgt spid="1167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741"/>
                                        </p:tgtEl>
                                        <p:attrNameLst>
                                          <p:attrName>style.visibility</p:attrName>
                                        </p:attrNameLst>
                                      </p:cBhvr>
                                      <p:to>
                                        <p:strVal val="visible"/>
                                      </p:to>
                                    </p:set>
                                    <p:animEffect transition="in" filter="fade">
                                      <p:cBhvr>
                                        <p:cTn id="13" dur="2000"/>
                                        <p:tgtEl>
                                          <p:spTgt spid="116741"/>
                                        </p:tgtEl>
                                      </p:cBhvr>
                                    </p:animEffect>
                                  </p:childTnLst>
                                </p:cTn>
                              </p:par>
                              <p:par>
                                <p:cTn id="14" presetID="8" presetClass="entr" presetSubtype="16" fill="hold" nodeType="withEffect">
                                  <p:stCondLst>
                                    <p:cond delay="0"/>
                                  </p:stCondLst>
                                  <p:childTnLst>
                                    <p:set>
                                      <p:cBhvr>
                                        <p:cTn id="15" dur="1" fill="hold">
                                          <p:stCondLst>
                                            <p:cond delay="0"/>
                                          </p:stCondLst>
                                        </p:cTn>
                                        <p:tgtEl>
                                          <p:spTgt spid="116743"/>
                                        </p:tgtEl>
                                        <p:attrNameLst>
                                          <p:attrName>style.visibility</p:attrName>
                                        </p:attrNameLst>
                                      </p:cBhvr>
                                      <p:to>
                                        <p:strVal val="visible"/>
                                      </p:to>
                                    </p:set>
                                    <p:animEffect transition="in" filter="diamond(in)">
                                      <p:cBhvr>
                                        <p:cTn id="16" dur="500"/>
                                        <p:tgtEl>
                                          <p:spTgt spid="116743"/>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6744"/>
                                        </p:tgtEl>
                                        <p:attrNameLst>
                                          <p:attrName>style.visibility</p:attrName>
                                        </p:attrNameLst>
                                      </p:cBhvr>
                                      <p:to>
                                        <p:strVal val="visible"/>
                                      </p:to>
                                    </p:set>
                                    <p:animEffect transition="in" filter="diamond(in)">
                                      <p:cBhvr>
                                        <p:cTn id="19" dur="500"/>
                                        <p:tgtEl>
                                          <p:spTgt spid="116744"/>
                                        </p:tgtEl>
                                      </p:cBhvr>
                                    </p:animEffect>
                                  </p:childTnLst>
                                </p:cTn>
                              </p:par>
                            </p:childTnLst>
                          </p:cTn>
                        </p:par>
                        <p:par>
                          <p:cTn id="20" fill="hold" nodeType="afterGroup">
                            <p:stCondLst>
                              <p:cond delay="2000"/>
                            </p:stCondLst>
                            <p:childTnLst>
                              <p:par>
                                <p:cTn id="21" presetID="5" presetClass="exit" presetSubtype="10" fill="hold" nodeType="afterEffect">
                                  <p:stCondLst>
                                    <p:cond delay="0"/>
                                  </p:stCondLst>
                                  <p:childTnLst>
                                    <p:animEffect transition="out" filter="checkerboard(across)">
                                      <p:cBhvr>
                                        <p:cTn id="22" dur="500"/>
                                        <p:tgtEl>
                                          <p:spTgt spid="116743"/>
                                        </p:tgtEl>
                                      </p:cBhvr>
                                    </p:animEffect>
                                    <p:set>
                                      <p:cBhvr>
                                        <p:cTn id="23" dur="1" fill="hold">
                                          <p:stCondLst>
                                            <p:cond delay="499"/>
                                          </p:stCondLst>
                                        </p:cTn>
                                        <p:tgtEl>
                                          <p:spTgt spid="116743"/>
                                        </p:tgtEl>
                                        <p:attrNameLst>
                                          <p:attrName>style.visibility</p:attrName>
                                        </p:attrNameLst>
                                      </p:cBhvr>
                                      <p:to>
                                        <p:strVal val="hidden"/>
                                      </p:to>
                                    </p:set>
                                  </p:childTnLst>
                                </p:cTn>
                              </p:par>
                            </p:childTnLst>
                          </p:cTn>
                        </p:par>
                        <p:par>
                          <p:cTn id="24" fill="hold" nodeType="afterGroup">
                            <p:stCondLst>
                              <p:cond delay="2500"/>
                            </p:stCondLst>
                            <p:childTnLst>
                              <p:par>
                                <p:cTn id="25" presetID="5" presetClass="exit" presetSubtype="10" fill="hold" grpId="1" nodeType="afterEffect">
                                  <p:stCondLst>
                                    <p:cond delay="0"/>
                                  </p:stCondLst>
                                  <p:childTnLst>
                                    <p:animEffect transition="out" filter="checkerboard(across)">
                                      <p:cBhvr>
                                        <p:cTn id="26" dur="500"/>
                                        <p:tgtEl>
                                          <p:spTgt spid="116744"/>
                                        </p:tgtEl>
                                      </p:cBhvr>
                                    </p:animEffect>
                                    <p:set>
                                      <p:cBhvr>
                                        <p:cTn id="27" dur="1" fill="hold">
                                          <p:stCondLst>
                                            <p:cond delay="499"/>
                                          </p:stCondLst>
                                        </p:cTn>
                                        <p:tgtEl>
                                          <p:spTgt spid="116744"/>
                                        </p:tgtEl>
                                        <p:attrNameLst>
                                          <p:attrName>style.visibility</p:attrName>
                                        </p:attrNameLst>
                                      </p:cBhvr>
                                      <p:to>
                                        <p:strVal val="hidden"/>
                                      </p:to>
                                    </p:set>
                                  </p:childTnLst>
                                </p:cTn>
                              </p:par>
                              <p:par>
                                <p:cTn id="28" presetID="63" presetClass="path" presetSubtype="0" fill="hold" grpId="0" nodeType="withEffect">
                                  <p:stCondLst>
                                    <p:cond delay="0"/>
                                  </p:stCondLst>
                                  <p:childTnLst>
                                    <p:animMotion origin="layout" path="M 0.00539 0.06121 L 1.05122 0.06121 " pathEditMode="fixed" rAng="0" ptsTypes="AA">
                                      <p:cBhvr>
                                        <p:cTn id="29" dur="3000" fill="hold"/>
                                        <p:tgtEl>
                                          <p:spTgt spid="116746"/>
                                        </p:tgtEl>
                                        <p:attrNameLst>
                                          <p:attrName>ppt_x</p:attrName>
                                          <p:attrName>ppt_y</p:attrName>
                                        </p:attrNameLst>
                                      </p:cBhvr>
                                      <p:rCtr x="523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40" grpId="0" animBg="1"/>
      <p:bldP spid="116741" grpId="0" animBg="1"/>
      <p:bldP spid="116744" grpId="0" animBg="1"/>
      <p:bldP spid="116744" grpId="1" animBg="1"/>
      <p:bldP spid="1167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PERSAMAAN LINIER</a:t>
            </a:r>
            <a:endParaRPr lang="id-ID" dirty="0"/>
          </a:p>
        </p:txBody>
      </p:sp>
      <p:sp>
        <p:nvSpPr>
          <p:cNvPr id="3" name="Content Placeholder 2"/>
          <p:cNvSpPr>
            <a:spLocks noGrp="1"/>
          </p:cNvSpPr>
          <p:nvPr>
            <p:ph idx="1"/>
          </p:nvPr>
        </p:nvSpPr>
        <p:spPr>
          <a:xfrm>
            <a:off x="457200" y="1340768"/>
            <a:ext cx="8229600" cy="4785395"/>
          </a:xfrm>
        </p:spPr>
        <p:txBody>
          <a:bodyPr/>
          <a:lstStyle/>
          <a:p>
            <a:pPr>
              <a:buNone/>
            </a:pPr>
            <a:r>
              <a:rPr lang="id-ID" dirty="0" smtClean="0"/>
              <a:t>Eliminasi dan Subsitusi</a:t>
            </a:r>
          </a:p>
          <a:p>
            <a:pPr>
              <a:buNone/>
            </a:pPr>
            <a:r>
              <a:rPr lang="id-ID" dirty="0"/>
              <a:t>	</a:t>
            </a:r>
            <a:r>
              <a:rPr lang="id-ID" dirty="0" smtClean="0"/>
              <a:t>X	+  2 Y	=  </a:t>
            </a:r>
            <a:r>
              <a:rPr lang="en-US" dirty="0" smtClean="0"/>
              <a:t>3</a:t>
            </a:r>
            <a:r>
              <a:rPr lang="id-ID" dirty="0" smtClean="0"/>
              <a:t>   x 2   </a:t>
            </a:r>
            <a:r>
              <a:rPr lang="id-ID" dirty="0" smtClean="0">
                <a:sym typeface="Wingdings" pitchFamily="2" charset="2"/>
              </a:rPr>
              <a:t> 2 X	+  4 Y = </a:t>
            </a:r>
            <a:r>
              <a:rPr lang="en-US" dirty="0" smtClean="0">
                <a:sym typeface="Wingdings" pitchFamily="2" charset="2"/>
              </a:rPr>
              <a:t>6</a:t>
            </a:r>
            <a:endParaRPr lang="id-ID" dirty="0" smtClean="0"/>
          </a:p>
          <a:p>
            <a:pPr>
              <a:buNone/>
            </a:pPr>
            <a:r>
              <a:rPr lang="id-ID" dirty="0" smtClean="0"/>
              <a:t> 2 X	-   2 Y = 0   x 1   </a:t>
            </a:r>
            <a:r>
              <a:rPr lang="id-ID" dirty="0" smtClean="0">
                <a:sym typeface="Wingdings" pitchFamily="2" charset="2"/>
              </a:rPr>
              <a:t> 2 X	-   2 Y = 0</a:t>
            </a:r>
          </a:p>
          <a:p>
            <a:pPr>
              <a:buNone/>
            </a:pPr>
            <a:r>
              <a:rPr lang="id-ID" dirty="0" smtClean="0">
                <a:sym typeface="Wingdings" pitchFamily="2" charset="2"/>
              </a:rPr>
              <a:t>                                                     6 Y  = </a:t>
            </a:r>
            <a:r>
              <a:rPr lang="en-US" dirty="0" smtClean="0">
                <a:sym typeface="Wingdings" pitchFamily="2" charset="2"/>
              </a:rPr>
              <a:t>6</a:t>
            </a:r>
            <a:endParaRPr lang="id-ID" dirty="0">
              <a:sym typeface="Wingdings" pitchFamily="2" charset="2"/>
            </a:endParaRPr>
          </a:p>
          <a:p>
            <a:pPr>
              <a:buNone/>
            </a:pPr>
            <a:r>
              <a:rPr lang="id-ID" dirty="0" smtClean="0"/>
              <a:t>		</a:t>
            </a:r>
            <a:r>
              <a:rPr lang="id-ID" dirty="0" smtClean="0">
                <a:solidFill>
                  <a:srgbClr val="FF0000"/>
                </a:solidFill>
              </a:rPr>
              <a:t>Eliminasi</a:t>
            </a:r>
            <a:r>
              <a:rPr lang="id-ID" dirty="0" smtClean="0"/>
              <a:t>			        Y =  </a:t>
            </a:r>
            <a:r>
              <a:rPr lang="en-US" dirty="0" smtClean="0"/>
              <a:t>1</a:t>
            </a:r>
            <a:endParaRPr lang="id-ID" dirty="0"/>
          </a:p>
          <a:p>
            <a:pPr>
              <a:buNone/>
            </a:pPr>
            <a:r>
              <a:rPr lang="id-ID" dirty="0" smtClean="0">
                <a:solidFill>
                  <a:srgbClr val="FF0000"/>
                </a:solidFill>
              </a:rPr>
              <a:t>                 </a:t>
            </a:r>
            <a:endParaRPr lang="id-ID" dirty="0" smtClean="0">
              <a:solidFill>
                <a:srgbClr val="FF0000"/>
              </a:solidFill>
            </a:endParaRPr>
          </a:p>
          <a:p>
            <a:pPr>
              <a:buNone/>
            </a:pPr>
            <a:r>
              <a:rPr lang="id-ID" dirty="0" smtClean="0">
                <a:solidFill>
                  <a:srgbClr val="FF0000"/>
                </a:solidFill>
              </a:rPr>
              <a:t>                              		Substitusi</a:t>
            </a:r>
            <a:endParaRPr lang="id-ID" dirty="0" smtClean="0">
              <a:solidFill>
                <a:srgbClr val="FF0000"/>
              </a:solidFill>
            </a:endParaRPr>
          </a:p>
          <a:p>
            <a:pPr>
              <a:buNone/>
            </a:pPr>
            <a:r>
              <a:rPr lang="id-ID" dirty="0" smtClean="0"/>
              <a:t>X + 2 Y = </a:t>
            </a:r>
            <a:r>
              <a:rPr lang="en-US" dirty="0" smtClean="0"/>
              <a:t>3</a:t>
            </a:r>
            <a:r>
              <a:rPr lang="id-ID" dirty="0" smtClean="0"/>
              <a:t>        =&gt;            X + 2 ( </a:t>
            </a:r>
            <a:r>
              <a:rPr lang="en-US" dirty="0" smtClean="0"/>
              <a:t>1)</a:t>
            </a:r>
            <a:r>
              <a:rPr lang="id-ID" dirty="0" smtClean="0"/>
              <a:t> = </a:t>
            </a:r>
            <a:r>
              <a:rPr lang="en-US" dirty="0" smtClean="0"/>
              <a:t>3</a:t>
            </a:r>
            <a:endParaRPr lang="id-ID" dirty="0" smtClean="0"/>
          </a:p>
          <a:p>
            <a:pPr>
              <a:buNone/>
            </a:pPr>
            <a:r>
              <a:rPr lang="id-ID" dirty="0"/>
              <a:t>	</a:t>
            </a:r>
            <a:r>
              <a:rPr lang="id-ID" dirty="0" smtClean="0"/>
              <a:t>				   X = </a:t>
            </a:r>
            <a:r>
              <a:rPr lang="en-US" dirty="0" smtClean="0"/>
              <a:t>1</a:t>
            </a:r>
            <a:endParaRPr lang="id-ID" dirty="0"/>
          </a:p>
        </p:txBody>
      </p:sp>
      <p:cxnSp>
        <p:nvCxnSpPr>
          <p:cNvPr id="5" name="Straight Connector 4"/>
          <p:cNvCxnSpPr/>
          <p:nvPr/>
        </p:nvCxnSpPr>
        <p:spPr>
          <a:xfrm rot="5400000">
            <a:off x="2591780" y="2528900"/>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311860" y="2456892"/>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00496" y="3071810"/>
            <a:ext cx="273630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2005503" y="3969060"/>
            <a:ext cx="201622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7" name="Straight Arrow Connector 26"/>
          <p:cNvCxnSpPr/>
          <p:nvPr/>
        </p:nvCxnSpPr>
        <p:spPr>
          <a:xfrm flipH="1">
            <a:off x="1619672" y="4077072"/>
            <a:ext cx="4680520" cy="792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832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id-ID" smtClean="0"/>
              <a:t>SISTEM PERSAMAAN LINIER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0892345"/>
              </p:ext>
            </p:extLst>
          </p:nvPr>
        </p:nvGraphicFramePr>
        <p:xfrm>
          <a:off x="323528" y="1719263"/>
          <a:ext cx="8496944" cy="4302026"/>
        </p:xfrm>
        <a:graphic>
          <a:graphicData uri="http://schemas.openxmlformats.org/drawingml/2006/table">
            <a:tbl>
              <a:tblPr firstRow="1" bandRow="1">
                <a:tableStyleId>{F5AB1C69-6EDB-4FF4-983F-18BD219EF322}</a:tableStyleId>
              </a:tblPr>
              <a:tblGrid>
                <a:gridCol w="1896020"/>
                <a:gridCol w="1776388"/>
                <a:gridCol w="1608597"/>
                <a:gridCol w="1497456"/>
                <a:gridCol w="1718483"/>
              </a:tblGrid>
              <a:tr h="1614781">
                <a:tc>
                  <a:txBody>
                    <a:bodyPr/>
                    <a:lstStyle/>
                    <a:p>
                      <a:r>
                        <a:rPr lang="id-ID" sz="2000" dirty="0" smtClean="0"/>
                        <a:t>Komputer</a:t>
                      </a:r>
                      <a:endParaRPr lang="id-ID" sz="2000" dirty="0">
                        <a:solidFill>
                          <a:srgbClr val="FF0000"/>
                        </a:solidFill>
                      </a:endParaRPr>
                    </a:p>
                  </a:txBody>
                  <a:tcPr/>
                </a:tc>
                <a:tc>
                  <a:txBody>
                    <a:bodyPr/>
                    <a:lstStyle/>
                    <a:p>
                      <a:r>
                        <a:rPr lang="id-ID" sz="2000" dirty="0" smtClean="0"/>
                        <a:t>Jam kerja/komputer</a:t>
                      </a:r>
                      <a:endParaRPr lang="id-ID" sz="2000" dirty="0">
                        <a:solidFill>
                          <a:srgbClr val="FF0000"/>
                        </a:solidFill>
                      </a:endParaRPr>
                    </a:p>
                  </a:txBody>
                  <a:tcPr/>
                </a:tc>
                <a:tc>
                  <a:txBody>
                    <a:bodyPr/>
                    <a:lstStyle/>
                    <a:p>
                      <a:r>
                        <a:rPr lang="id-ID" sz="2000" dirty="0" smtClean="0"/>
                        <a:t>Logam / komputer</a:t>
                      </a:r>
                      <a:endParaRPr lang="id-ID" sz="2000" dirty="0">
                        <a:solidFill>
                          <a:srgbClr val="FF0000"/>
                        </a:solidFill>
                      </a:endParaRPr>
                    </a:p>
                  </a:txBody>
                  <a:tcPr/>
                </a:tc>
                <a:tc>
                  <a:txBody>
                    <a:bodyPr/>
                    <a:lstStyle/>
                    <a:p>
                      <a:r>
                        <a:rPr lang="id-ID" sz="2000" dirty="0" smtClean="0"/>
                        <a:t>Plastik</a:t>
                      </a:r>
                      <a:r>
                        <a:rPr lang="id-ID" sz="2000" baseline="0" dirty="0" smtClean="0"/>
                        <a:t> / komputer</a:t>
                      </a:r>
                      <a:endParaRPr lang="id-ID" sz="2000" dirty="0">
                        <a:solidFill>
                          <a:srgbClr val="FF0000"/>
                        </a:solidFill>
                      </a:endParaRPr>
                    </a:p>
                  </a:txBody>
                  <a:tcPr/>
                </a:tc>
                <a:tc>
                  <a:txBody>
                    <a:bodyPr/>
                    <a:lstStyle/>
                    <a:p>
                      <a:r>
                        <a:rPr lang="id-ID" sz="2000" dirty="0" smtClean="0"/>
                        <a:t>Komponen listrik / komputer</a:t>
                      </a:r>
                      <a:endParaRPr lang="id-ID" sz="2000" dirty="0">
                        <a:solidFill>
                          <a:srgbClr val="FF0000"/>
                        </a:solidFill>
                      </a:endParaRPr>
                    </a:p>
                  </a:txBody>
                  <a:tcPr/>
                </a:tc>
              </a:tr>
              <a:tr h="537449">
                <a:tc>
                  <a:txBody>
                    <a:bodyPr/>
                    <a:lstStyle/>
                    <a:p>
                      <a:pPr algn="ctr"/>
                      <a:r>
                        <a:rPr lang="id-ID" sz="2000" dirty="0" smtClean="0"/>
                        <a:t>I</a:t>
                      </a:r>
                      <a:endParaRPr lang="id-ID" sz="2000" dirty="0">
                        <a:solidFill>
                          <a:srgbClr val="FF0000"/>
                        </a:solidFill>
                      </a:endParaRPr>
                    </a:p>
                  </a:txBody>
                  <a:tcPr/>
                </a:tc>
                <a:tc>
                  <a:txBody>
                    <a:bodyPr/>
                    <a:lstStyle/>
                    <a:p>
                      <a:pPr algn="ctr"/>
                      <a:r>
                        <a:rPr lang="id-ID" sz="2000" dirty="0" smtClean="0"/>
                        <a:t>3</a:t>
                      </a:r>
                      <a:endParaRPr lang="id-ID" sz="2000" dirty="0">
                        <a:solidFill>
                          <a:srgbClr val="FF0000"/>
                        </a:solidFill>
                      </a:endParaRPr>
                    </a:p>
                  </a:txBody>
                  <a:tcPr/>
                </a:tc>
                <a:tc>
                  <a:txBody>
                    <a:bodyPr/>
                    <a:lstStyle/>
                    <a:p>
                      <a:pPr algn="ctr"/>
                      <a:r>
                        <a:rPr lang="id-ID" sz="2000" dirty="0" smtClean="0"/>
                        <a:t>20</a:t>
                      </a:r>
                      <a:endParaRPr lang="id-ID" sz="2000" dirty="0">
                        <a:solidFill>
                          <a:srgbClr val="FF0000"/>
                        </a:solidFill>
                      </a:endParaRPr>
                    </a:p>
                  </a:txBody>
                  <a:tcPr/>
                </a:tc>
                <a:tc>
                  <a:txBody>
                    <a:bodyPr/>
                    <a:lstStyle/>
                    <a:p>
                      <a:pPr algn="ctr"/>
                      <a:r>
                        <a:rPr lang="id-ID" sz="2000" dirty="0" smtClean="0"/>
                        <a:t>10</a:t>
                      </a:r>
                      <a:endParaRPr lang="id-ID" sz="2000" dirty="0">
                        <a:solidFill>
                          <a:srgbClr val="FF0000"/>
                        </a:solidFill>
                      </a:endParaRPr>
                    </a:p>
                  </a:txBody>
                  <a:tcPr/>
                </a:tc>
                <a:tc>
                  <a:txBody>
                    <a:bodyPr/>
                    <a:lstStyle/>
                    <a:p>
                      <a:pPr algn="ctr"/>
                      <a:r>
                        <a:rPr lang="id-ID" sz="2000" dirty="0" smtClean="0"/>
                        <a:t>10</a:t>
                      </a:r>
                      <a:endParaRPr lang="id-ID" sz="2000" dirty="0">
                        <a:solidFill>
                          <a:srgbClr val="FF0000"/>
                        </a:solidFill>
                      </a:endParaRPr>
                    </a:p>
                  </a:txBody>
                  <a:tcPr/>
                </a:tc>
              </a:tr>
              <a:tr h="537449">
                <a:tc>
                  <a:txBody>
                    <a:bodyPr/>
                    <a:lstStyle/>
                    <a:p>
                      <a:pPr algn="ctr"/>
                      <a:r>
                        <a:rPr lang="id-ID" sz="2000" dirty="0" smtClean="0"/>
                        <a:t>II</a:t>
                      </a:r>
                      <a:endParaRPr lang="id-ID" sz="2000" dirty="0">
                        <a:solidFill>
                          <a:srgbClr val="FF0000"/>
                        </a:solidFill>
                      </a:endParaRPr>
                    </a:p>
                  </a:txBody>
                  <a:tcPr/>
                </a:tc>
                <a:tc>
                  <a:txBody>
                    <a:bodyPr/>
                    <a:lstStyle/>
                    <a:p>
                      <a:pPr algn="ctr"/>
                      <a:r>
                        <a:rPr lang="id-ID" sz="2000" dirty="0" smtClean="0"/>
                        <a:t>4</a:t>
                      </a:r>
                      <a:endParaRPr lang="id-ID" sz="2000" dirty="0">
                        <a:solidFill>
                          <a:srgbClr val="FF0000"/>
                        </a:solidFill>
                      </a:endParaRPr>
                    </a:p>
                  </a:txBody>
                  <a:tcPr/>
                </a:tc>
                <a:tc>
                  <a:txBody>
                    <a:bodyPr/>
                    <a:lstStyle/>
                    <a:p>
                      <a:pPr algn="ctr"/>
                      <a:r>
                        <a:rPr lang="id-ID" sz="2000" dirty="0" smtClean="0"/>
                        <a:t>25</a:t>
                      </a:r>
                      <a:endParaRPr lang="id-ID" sz="2000" dirty="0">
                        <a:solidFill>
                          <a:srgbClr val="FF0000"/>
                        </a:solidFill>
                      </a:endParaRPr>
                    </a:p>
                  </a:txBody>
                  <a:tcPr/>
                </a:tc>
                <a:tc>
                  <a:txBody>
                    <a:bodyPr/>
                    <a:lstStyle/>
                    <a:p>
                      <a:pPr algn="ctr"/>
                      <a:r>
                        <a:rPr lang="id-ID" sz="2000" dirty="0" smtClean="0"/>
                        <a:t>15</a:t>
                      </a:r>
                      <a:endParaRPr lang="id-ID" sz="2000" dirty="0">
                        <a:solidFill>
                          <a:srgbClr val="FF0000"/>
                        </a:solidFill>
                      </a:endParaRPr>
                    </a:p>
                  </a:txBody>
                  <a:tcPr/>
                </a:tc>
                <a:tc>
                  <a:txBody>
                    <a:bodyPr/>
                    <a:lstStyle/>
                    <a:p>
                      <a:pPr algn="ctr"/>
                      <a:r>
                        <a:rPr lang="id-ID" sz="2000" dirty="0" smtClean="0"/>
                        <a:t>8</a:t>
                      </a:r>
                      <a:endParaRPr lang="id-ID" sz="2000" dirty="0">
                        <a:solidFill>
                          <a:srgbClr val="FF0000"/>
                        </a:solidFill>
                      </a:endParaRPr>
                    </a:p>
                  </a:txBody>
                  <a:tcPr/>
                </a:tc>
              </a:tr>
              <a:tr h="537449">
                <a:tc>
                  <a:txBody>
                    <a:bodyPr/>
                    <a:lstStyle/>
                    <a:p>
                      <a:pPr algn="ctr"/>
                      <a:r>
                        <a:rPr lang="id-ID" sz="2000" dirty="0" smtClean="0"/>
                        <a:t>III</a:t>
                      </a:r>
                      <a:endParaRPr lang="id-ID" sz="2000" dirty="0">
                        <a:solidFill>
                          <a:srgbClr val="FF0000"/>
                        </a:solidFill>
                      </a:endParaRPr>
                    </a:p>
                  </a:txBody>
                  <a:tcPr/>
                </a:tc>
                <a:tc>
                  <a:txBody>
                    <a:bodyPr/>
                    <a:lstStyle/>
                    <a:p>
                      <a:pPr algn="ctr"/>
                      <a:r>
                        <a:rPr lang="id-ID" sz="2000" dirty="0" smtClean="0"/>
                        <a:t>7</a:t>
                      </a:r>
                      <a:endParaRPr lang="id-ID" sz="2000" dirty="0">
                        <a:solidFill>
                          <a:srgbClr val="FF0000"/>
                        </a:solidFill>
                      </a:endParaRPr>
                    </a:p>
                  </a:txBody>
                  <a:tcPr/>
                </a:tc>
                <a:tc>
                  <a:txBody>
                    <a:bodyPr/>
                    <a:lstStyle/>
                    <a:p>
                      <a:pPr algn="ctr"/>
                      <a:r>
                        <a:rPr lang="id-ID" sz="2000" dirty="0" smtClean="0"/>
                        <a:t>40</a:t>
                      </a:r>
                      <a:endParaRPr lang="id-ID" sz="2000" dirty="0">
                        <a:solidFill>
                          <a:srgbClr val="FF0000"/>
                        </a:solidFill>
                      </a:endParaRPr>
                    </a:p>
                  </a:txBody>
                  <a:tcPr/>
                </a:tc>
                <a:tc>
                  <a:txBody>
                    <a:bodyPr/>
                    <a:lstStyle/>
                    <a:p>
                      <a:pPr algn="ctr"/>
                      <a:r>
                        <a:rPr lang="id-ID" sz="2000" dirty="0" smtClean="0"/>
                        <a:t>20</a:t>
                      </a:r>
                      <a:endParaRPr lang="id-ID" sz="2000" dirty="0">
                        <a:solidFill>
                          <a:srgbClr val="FF0000"/>
                        </a:solidFill>
                      </a:endParaRPr>
                    </a:p>
                  </a:txBody>
                  <a:tcPr/>
                </a:tc>
                <a:tc>
                  <a:txBody>
                    <a:bodyPr/>
                    <a:lstStyle/>
                    <a:p>
                      <a:pPr algn="ctr"/>
                      <a:r>
                        <a:rPr lang="id-ID" sz="2000" dirty="0" smtClean="0"/>
                        <a:t>10</a:t>
                      </a:r>
                      <a:endParaRPr lang="id-ID" sz="2000" dirty="0">
                        <a:solidFill>
                          <a:srgbClr val="FF0000"/>
                        </a:solidFill>
                      </a:endParaRPr>
                    </a:p>
                  </a:txBody>
                  <a:tcPr/>
                </a:tc>
              </a:tr>
              <a:tr h="537449">
                <a:tc>
                  <a:txBody>
                    <a:bodyPr/>
                    <a:lstStyle/>
                    <a:p>
                      <a:pPr algn="ctr"/>
                      <a:r>
                        <a:rPr lang="id-ID" sz="2000" dirty="0" smtClean="0"/>
                        <a:t>IV</a:t>
                      </a:r>
                      <a:endParaRPr lang="id-ID" sz="2000" dirty="0">
                        <a:solidFill>
                          <a:srgbClr val="FF0000"/>
                        </a:solidFill>
                      </a:endParaRPr>
                    </a:p>
                  </a:txBody>
                  <a:tcPr/>
                </a:tc>
                <a:tc>
                  <a:txBody>
                    <a:bodyPr/>
                    <a:lstStyle/>
                    <a:p>
                      <a:pPr algn="ctr"/>
                      <a:r>
                        <a:rPr lang="id-ID" sz="2000" dirty="0" smtClean="0"/>
                        <a:t>20</a:t>
                      </a:r>
                      <a:endParaRPr lang="id-ID" sz="2000" dirty="0">
                        <a:solidFill>
                          <a:srgbClr val="FF0000"/>
                        </a:solidFill>
                      </a:endParaRPr>
                    </a:p>
                  </a:txBody>
                  <a:tcPr/>
                </a:tc>
                <a:tc>
                  <a:txBody>
                    <a:bodyPr/>
                    <a:lstStyle/>
                    <a:p>
                      <a:pPr algn="ctr"/>
                      <a:r>
                        <a:rPr lang="id-ID" sz="2000" dirty="0" smtClean="0"/>
                        <a:t>50</a:t>
                      </a:r>
                      <a:endParaRPr lang="id-ID" sz="2000" dirty="0">
                        <a:solidFill>
                          <a:srgbClr val="FF0000"/>
                        </a:solidFill>
                      </a:endParaRPr>
                    </a:p>
                  </a:txBody>
                  <a:tcPr/>
                </a:tc>
                <a:tc>
                  <a:txBody>
                    <a:bodyPr/>
                    <a:lstStyle/>
                    <a:p>
                      <a:pPr algn="ctr"/>
                      <a:r>
                        <a:rPr lang="id-ID" sz="2000" dirty="0" smtClean="0"/>
                        <a:t>22</a:t>
                      </a:r>
                      <a:endParaRPr lang="id-ID" sz="2000" dirty="0">
                        <a:solidFill>
                          <a:srgbClr val="FF0000"/>
                        </a:solidFill>
                      </a:endParaRPr>
                    </a:p>
                  </a:txBody>
                  <a:tcPr/>
                </a:tc>
                <a:tc>
                  <a:txBody>
                    <a:bodyPr/>
                    <a:lstStyle/>
                    <a:p>
                      <a:pPr algn="ctr"/>
                      <a:r>
                        <a:rPr lang="id-ID" sz="2000" dirty="0" smtClean="0"/>
                        <a:t>15</a:t>
                      </a:r>
                      <a:endParaRPr lang="id-ID" sz="2000" dirty="0">
                        <a:solidFill>
                          <a:srgbClr val="FF0000"/>
                        </a:solidFill>
                      </a:endParaRPr>
                    </a:p>
                  </a:txBody>
                  <a:tcPr/>
                </a:tc>
              </a:tr>
              <a:tr h="537449">
                <a:tc>
                  <a:txBody>
                    <a:bodyPr/>
                    <a:lstStyle/>
                    <a:p>
                      <a:pPr algn="ctr"/>
                      <a:r>
                        <a:rPr lang="id-ID" sz="2000" dirty="0" smtClean="0"/>
                        <a:t>Ketersediaan</a:t>
                      </a:r>
                      <a:endParaRPr lang="id-ID" sz="2000" dirty="0">
                        <a:solidFill>
                          <a:srgbClr val="FF0000"/>
                        </a:solidFill>
                      </a:endParaRPr>
                    </a:p>
                  </a:txBody>
                  <a:tcPr/>
                </a:tc>
                <a:tc>
                  <a:txBody>
                    <a:bodyPr/>
                    <a:lstStyle/>
                    <a:p>
                      <a:pPr algn="ctr"/>
                      <a:r>
                        <a:rPr lang="id-ID" sz="2000" dirty="0" smtClean="0"/>
                        <a:t>504 jam</a:t>
                      </a:r>
                      <a:endParaRPr lang="id-ID" sz="2000" dirty="0">
                        <a:solidFill>
                          <a:srgbClr val="FF0000"/>
                        </a:solidFill>
                      </a:endParaRPr>
                    </a:p>
                  </a:txBody>
                  <a:tcPr/>
                </a:tc>
                <a:tc>
                  <a:txBody>
                    <a:bodyPr/>
                    <a:lstStyle/>
                    <a:p>
                      <a:pPr algn="ctr"/>
                      <a:r>
                        <a:rPr lang="id-ID" sz="2000" dirty="0" smtClean="0"/>
                        <a:t>1.970</a:t>
                      </a:r>
                      <a:endParaRPr lang="id-ID" sz="2000" dirty="0">
                        <a:solidFill>
                          <a:srgbClr val="FF0000"/>
                        </a:solidFill>
                      </a:endParaRPr>
                    </a:p>
                  </a:txBody>
                  <a:tcPr/>
                </a:tc>
                <a:tc>
                  <a:txBody>
                    <a:bodyPr/>
                    <a:lstStyle/>
                    <a:p>
                      <a:pPr algn="ctr"/>
                      <a:r>
                        <a:rPr lang="id-ID" sz="2000" dirty="0" smtClean="0"/>
                        <a:t>970</a:t>
                      </a:r>
                      <a:endParaRPr lang="id-ID" sz="2000" dirty="0">
                        <a:solidFill>
                          <a:srgbClr val="FF0000"/>
                        </a:solidFill>
                      </a:endParaRPr>
                    </a:p>
                  </a:txBody>
                  <a:tcPr/>
                </a:tc>
                <a:tc>
                  <a:txBody>
                    <a:bodyPr/>
                    <a:lstStyle/>
                    <a:p>
                      <a:pPr algn="ctr"/>
                      <a:r>
                        <a:rPr lang="id-ID" sz="2000" dirty="0" smtClean="0"/>
                        <a:t>601</a:t>
                      </a:r>
                      <a:endParaRPr lang="id-ID" sz="2000" dirty="0">
                        <a:solidFill>
                          <a:srgbClr val="FF0000"/>
                        </a:solidFill>
                      </a:endParaRPr>
                    </a:p>
                  </a:txBody>
                  <a:tcPr/>
                </a:tc>
              </a:tr>
            </a:tbl>
          </a:graphicData>
        </a:graphic>
      </p:graphicFrame>
    </p:spTree>
    <p:extLst>
      <p:ext uri="{BB962C8B-B14F-4D97-AF65-F5344CB8AC3E}">
        <p14:creationId xmlns:p14="http://schemas.microsoft.com/office/powerpoint/2010/main" val="26914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id-ID" smtClean="0"/>
              <a:t>SISTEM PERSAMAAN LINIER</a:t>
            </a:r>
          </a:p>
        </p:txBody>
      </p:sp>
      <p:sp>
        <p:nvSpPr>
          <p:cNvPr id="11267" name="Content Placeholder 2"/>
          <p:cNvSpPr>
            <a:spLocks noGrp="1"/>
          </p:cNvSpPr>
          <p:nvPr>
            <p:ph idx="1"/>
          </p:nvPr>
        </p:nvSpPr>
        <p:spPr/>
        <p:txBody>
          <a:bodyPr>
            <a:normAutofit/>
          </a:bodyPr>
          <a:lstStyle/>
          <a:p>
            <a:pPr>
              <a:buFont typeface="Wingdings" pitchFamily="2" charset="2"/>
              <a:buNone/>
            </a:pPr>
            <a:endParaRPr lang="id-ID" dirty="0" smtClean="0"/>
          </a:p>
          <a:p>
            <a:pPr>
              <a:buFont typeface="Wingdings" pitchFamily="2" charset="2"/>
              <a:buNone/>
            </a:pPr>
            <a:r>
              <a:rPr lang="id-ID" dirty="0" smtClean="0"/>
              <a:t>  3 X1 +  4 X2 +   7 X3 + 20 X4 	= 504</a:t>
            </a:r>
          </a:p>
          <a:p>
            <a:pPr>
              <a:buFont typeface="Wingdings" pitchFamily="2" charset="2"/>
              <a:buNone/>
            </a:pPr>
            <a:endParaRPr lang="id-ID" dirty="0" smtClean="0"/>
          </a:p>
          <a:p>
            <a:pPr>
              <a:buFont typeface="Wingdings" pitchFamily="2" charset="2"/>
              <a:buNone/>
            </a:pPr>
            <a:r>
              <a:rPr lang="id-ID" dirty="0" smtClean="0"/>
              <a:t>20 X1 + 25 X2 + 40 X3 + 50 X4	= 1.970</a:t>
            </a:r>
          </a:p>
          <a:p>
            <a:pPr>
              <a:buFont typeface="Wingdings" pitchFamily="2" charset="2"/>
              <a:buNone/>
            </a:pPr>
            <a:endParaRPr lang="id-ID" dirty="0" smtClean="0"/>
          </a:p>
          <a:p>
            <a:pPr>
              <a:buFont typeface="Wingdings" pitchFamily="2" charset="2"/>
              <a:buNone/>
            </a:pPr>
            <a:r>
              <a:rPr lang="id-ID" dirty="0" smtClean="0"/>
              <a:t>10 X1 + 15 X2 + 20 X3 + 22 X4	= 970</a:t>
            </a:r>
          </a:p>
          <a:p>
            <a:pPr>
              <a:buFont typeface="Wingdings" pitchFamily="2" charset="2"/>
              <a:buNone/>
            </a:pPr>
            <a:endParaRPr lang="id-ID" dirty="0" smtClean="0"/>
          </a:p>
          <a:p>
            <a:pPr>
              <a:buFont typeface="Wingdings" pitchFamily="2" charset="2"/>
              <a:buNone/>
            </a:pPr>
            <a:r>
              <a:rPr lang="id-ID" dirty="0" smtClean="0"/>
              <a:t>10 X1 +   8 X2 + 10 X3 + 15 X4	= 601</a:t>
            </a:r>
          </a:p>
          <a:p>
            <a:pPr>
              <a:buFont typeface="Wingdings" pitchFamily="2" charset="2"/>
              <a:buNone/>
            </a:pPr>
            <a:r>
              <a:rPr lang="id-ID" dirty="0" smtClean="0"/>
              <a:t>	 </a:t>
            </a:r>
          </a:p>
        </p:txBody>
      </p:sp>
    </p:spTree>
    <p:extLst>
      <p:ext uri="{BB962C8B-B14F-4D97-AF65-F5344CB8AC3E}">
        <p14:creationId xmlns:p14="http://schemas.microsoft.com/office/powerpoint/2010/main" val="376771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762000" y="228600"/>
            <a:ext cx="7848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b="1" dirty="0" smtClean="0"/>
              <a:t>Sistem </a:t>
            </a:r>
            <a:r>
              <a:rPr lang="id-ID" altLang="en-US" sz="2400" b="1" dirty="0"/>
              <a:t>persamaan linear</a:t>
            </a:r>
          </a:p>
          <a:p>
            <a:endParaRPr lang="id-ID" altLang="en-US" sz="2400" dirty="0"/>
          </a:p>
          <a:p>
            <a:r>
              <a:rPr lang="id-ID" altLang="en-US" sz="2400" dirty="0"/>
              <a:t>Secara umum, sistem persamaan linear dinyatakan sebagai berikut:</a:t>
            </a:r>
          </a:p>
          <a:p>
            <a:endParaRPr lang="id-ID" altLang="en-US" sz="2400" dirty="0"/>
          </a:p>
          <a:p>
            <a:endParaRPr lang="id-ID" altLang="en-US" sz="2400" dirty="0"/>
          </a:p>
          <a:p>
            <a:endParaRPr lang="id-ID" altLang="en-US" sz="2400" dirty="0"/>
          </a:p>
          <a:p>
            <a:r>
              <a:rPr lang="id-ID" altLang="en-US" sz="2400" i="1" dirty="0"/>
              <a:t>dimana a dan b merupakan konstanta, x adalah variable, n = 1, 2, 3, ....</a:t>
            </a:r>
          </a:p>
          <a:p>
            <a:endParaRPr lang="id-ID" altLang="en-US" sz="2400" b="1" dirty="0"/>
          </a:p>
          <a:p>
            <a:endParaRPr lang="id-ID" altLang="en-US" sz="2400" b="1" dirty="0"/>
          </a:p>
        </p:txBody>
      </p:sp>
      <p:graphicFrame>
        <p:nvGraphicFramePr>
          <p:cNvPr id="10243" name="Object 2"/>
          <p:cNvGraphicFramePr>
            <a:graphicFrameLocks noChangeAspect="1"/>
          </p:cNvGraphicFramePr>
          <p:nvPr/>
        </p:nvGraphicFramePr>
        <p:xfrm>
          <a:off x="1143000" y="1701800"/>
          <a:ext cx="6751638" cy="431800"/>
        </p:xfrm>
        <a:graphic>
          <a:graphicData uri="http://schemas.openxmlformats.org/presentationml/2006/ole">
            <mc:AlternateContent xmlns:mc="http://schemas.openxmlformats.org/markup-compatibility/2006">
              <mc:Choice xmlns:v="urn:schemas-microsoft-com:vml" Requires="v">
                <p:oleObj spid="_x0000_s38915" name="Equation" r:id="rId3" imgW="3771900" imgH="241300" progId="Equation.3">
                  <p:embed/>
                </p:oleObj>
              </mc:Choice>
              <mc:Fallback>
                <p:oleObj name="Equation" r:id="rId3" imgW="37719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01800"/>
                        <a:ext cx="67516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402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219200" y="1905000"/>
          <a:ext cx="5127625" cy="1681163"/>
        </p:xfrm>
        <a:graphic>
          <a:graphicData uri="http://schemas.openxmlformats.org/presentationml/2006/ole">
            <mc:AlternateContent xmlns:mc="http://schemas.openxmlformats.org/markup-compatibility/2006">
              <mc:Choice xmlns:v="urn:schemas-microsoft-com:vml" Requires="v">
                <p:oleObj spid="_x0000_s39940" name="Equation" r:id="rId3" imgW="3213100" imgH="1054100" progId="Equation.3">
                  <p:embed/>
                </p:oleObj>
              </mc:Choice>
              <mc:Fallback>
                <p:oleObj name="Equation" r:id="rId3" imgW="3213100" imgH="1054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5127625"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p:nvPr/>
        </p:nvSpPr>
        <p:spPr>
          <a:xfrm>
            <a:off x="533400" y="381000"/>
            <a:ext cx="8001000" cy="1200150"/>
          </a:xfrm>
          <a:prstGeom prst="rect">
            <a:avLst/>
          </a:prstGeom>
        </p:spPr>
        <p:txBody>
          <a:bodyPr>
            <a:spAutoFit/>
          </a:bodyPr>
          <a:lstStyle/>
          <a:p>
            <a:pPr>
              <a:defRPr/>
            </a:pPr>
            <a:r>
              <a:rPr lang="id-ID" sz="2400" b="1" dirty="0"/>
              <a:t>Contoh :</a:t>
            </a:r>
          </a:p>
          <a:p>
            <a:pPr marL="363538" indent="-363538">
              <a:defRPr/>
            </a:pPr>
            <a:r>
              <a:rPr lang="id-ID" sz="2400" dirty="0"/>
              <a:t>1.  Misalnya ada sistem persamaan linear yang terdiri dari empat buah persamaan yaitu: </a:t>
            </a:r>
          </a:p>
        </p:txBody>
      </p:sp>
      <p:graphicFrame>
        <p:nvGraphicFramePr>
          <p:cNvPr id="11268" name="Object 3"/>
          <p:cNvGraphicFramePr>
            <a:graphicFrameLocks noChangeAspect="1"/>
          </p:cNvGraphicFramePr>
          <p:nvPr>
            <p:extLst>
              <p:ext uri="{D42A27DB-BD31-4B8C-83A1-F6EECF244321}">
                <p14:modId xmlns:p14="http://schemas.microsoft.com/office/powerpoint/2010/main" val="2172306543"/>
              </p:ext>
            </p:extLst>
          </p:nvPr>
        </p:nvGraphicFramePr>
        <p:xfrm>
          <a:off x="5156225" y="1165225"/>
          <a:ext cx="2224087" cy="434975"/>
        </p:xfrm>
        <a:graphic>
          <a:graphicData uri="http://schemas.openxmlformats.org/presentationml/2006/ole">
            <mc:AlternateContent xmlns:mc="http://schemas.openxmlformats.org/markup-compatibility/2006">
              <mc:Choice xmlns:v="urn:schemas-microsoft-com:vml" Requires="v">
                <p:oleObj spid="_x0000_s39941" name="Equation" r:id="rId5" imgW="1231366" imgH="241195" progId="Equation.3">
                  <p:embed/>
                </p:oleObj>
              </mc:Choice>
              <mc:Fallback>
                <p:oleObj name="Equation" r:id="rId5" imgW="1231366"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6225" y="1165225"/>
                        <a:ext cx="222408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4"/>
          <p:cNvSpPr>
            <a:spLocks noChangeArrowheads="1"/>
          </p:cNvSpPr>
          <p:nvPr/>
        </p:nvSpPr>
        <p:spPr bwMode="auto">
          <a:xfrm>
            <a:off x="990600" y="4038600"/>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a:t>Problem dari sistem persamaan linear adalah bagaimana mencari nilai pengganti bagi variabel </a:t>
            </a:r>
            <a:r>
              <a:rPr lang="id-ID" altLang="en-US" sz="2400" i="1"/>
              <a:t>x1, x2, x3, dan x4 </a:t>
            </a:r>
            <a:r>
              <a:rPr lang="id-ID" altLang="en-US" sz="2400"/>
              <a:t>sehingga semua persamaan diatas menjadi benar. Langkah awal penyelesaian problem tersebut adalah dengan melakukan penyederhanaan sistem persamaan linear.</a:t>
            </a:r>
          </a:p>
        </p:txBody>
      </p:sp>
    </p:spTree>
    <p:extLst>
      <p:ext uri="{BB962C8B-B14F-4D97-AF65-F5344CB8AC3E}">
        <p14:creationId xmlns:p14="http://schemas.microsoft.com/office/powerpoint/2010/main" val="3339254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533400" y="1219200"/>
            <a:ext cx="8153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800"/>
              <a:t>Persamaan diatas dapat diselesaikan dengan beberapa cara </a:t>
            </a:r>
            <a:r>
              <a:rPr lang="sv-SE" altLang="en-US" sz="2800"/>
              <a:t>untuk mendapatkan bentuk yang lebih sederhana, namun masalahnya, kita</a:t>
            </a:r>
            <a:r>
              <a:rPr lang="id-ID" altLang="en-US" sz="2800"/>
              <a:t> ingin mendapatkan sebuah algoritma program yang nantinya bisa berjalan di komputer, sedemikian rupa sehingga apapun persamaannya, bisa disederhanakan oleh komputer. Kita akan berpatokan pada aturan operasi untuk menyederhanakan sistem persamaan linear di atas, yaitu dengan menghilangkan </a:t>
            </a:r>
            <a:r>
              <a:rPr lang="id-ID" altLang="en-US" sz="2800" i="1"/>
              <a:t>x</a:t>
            </a:r>
            <a:r>
              <a:rPr lang="id-ID" altLang="en-US" sz="2800" i="1" baseline="-25000"/>
              <a:t>1</a:t>
            </a:r>
            <a:r>
              <a:rPr lang="id-ID" altLang="en-US" sz="2800" i="1"/>
              <a:t>, x</a:t>
            </a:r>
            <a:r>
              <a:rPr lang="id-ID" altLang="en-US" sz="2800" i="1" baseline="-25000"/>
              <a:t>2</a:t>
            </a:r>
            <a:r>
              <a:rPr lang="id-ID" altLang="en-US" sz="2800" i="1"/>
              <a:t>, </a:t>
            </a:r>
            <a:r>
              <a:rPr lang="id-ID" altLang="en-US" sz="2800"/>
              <a:t>dst.</a:t>
            </a:r>
          </a:p>
          <a:p>
            <a:r>
              <a:rPr lang="id-ID" altLang="en-US" sz="2800"/>
              <a:t>  </a:t>
            </a:r>
          </a:p>
        </p:txBody>
      </p:sp>
    </p:spTree>
    <p:extLst>
      <p:ext uri="{BB962C8B-B14F-4D97-AF65-F5344CB8AC3E}">
        <p14:creationId xmlns:p14="http://schemas.microsoft.com/office/powerpoint/2010/main" val="571200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609600" y="30480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buFontTx/>
              <a:buAutoNum type="arabicPeriod"/>
            </a:pPr>
            <a:r>
              <a:rPr lang="id-ID" altLang="en-US" sz="2400"/>
              <a:t>Meng-eliminir </a:t>
            </a:r>
            <a:r>
              <a:rPr lang="id-ID" altLang="en-US" sz="2400" i="1"/>
              <a:t>x</a:t>
            </a:r>
            <a:r>
              <a:rPr lang="id-ID" altLang="en-US" sz="2400" i="1" baseline="-25000"/>
              <a:t>1</a:t>
            </a:r>
            <a:r>
              <a:rPr lang="id-ID" altLang="en-US" sz="2400" i="1"/>
              <a:t> ,</a:t>
            </a:r>
            <a:r>
              <a:rPr lang="id-ID" altLang="en-US" sz="2400"/>
              <a:t> yaitu dengan cara: </a:t>
            </a:r>
          </a:p>
          <a:p>
            <a:r>
              <a:rPr lang="id-ID" altLang="en-US" sz="2400"/>
              <a:t>	 </a:t>
            </a:r>
          </a:p>
        </p:txBody>
      </p:sp>
      <p:graphicFrame>
        <p:nvGraphicFramePr>
          <p:cNvPr id="13315" name="Object 2"/>
          <p:cNvGraphicFramePr>
            <a:graphicFrameLocks noChangeAspect="1"/>
          </p:cNvGraphicFramePr>
          <p:nvPr/>
        </p:nvGraphicFramePr>
        <p:xfrm>
          <a:off x="2514600" y="914400"/>
          <a:ext cx="1908175" cy="1238250"/>
        </p:xfrm>
        <a:graphic>
          <a:graphicData uri="http://schemas.openxmlformats.org/presentationml/2006/ole">
            <mc:AlternateContent xmlns:mc="http://schemas.openxmlformats.org/markup-compatibility/2006">
              <mc:Choice xmlns:v="urn:schemas-microsoft-com:vml" Requires="v">
                <p:oleObj spid="_x0000_s40965" name="Equation" r:id="rId3" imgW="1193800" imgH="774700" progId="Equation.3">
                  <p:embed/>
                </p:oleObj>
              </mc:Choice>
              <mc:Fallback>
                <p:oleObj name="Equation" r:id="rId3" imgW="1193800" imgH="774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914400"/>
                        <a:ext cx="190817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3"/>
          <p:cNvGraphicFramePr>
            <a:graphicFrameLocks noChangeAspect="1"/>
          </p:cNvGraphicFramePr>
          <p:nvPr/>
        </p:nvGraphicFramePr>
        <p:xfrm>
          <a:off x="3597275" y="2425700"/>
          <a:ext cx="3336925" cy="1689100"/>
        </p:xfrm>
        <a:graphic>
          <a:graphicData uri="http://schemas.openxmlformats.org/presentationml/2006/ole">
            <mc:AlternateContent xmlns:mc="http://schemas.openxmlformats.org/markup-compatibility/2006">
              <mc:Choice xmlns:v="urn:schemas-microsoft-com:vml" Requires="v">
                <p:oleObj spid="_x0000_s40966" name="Equation" r:id="rId5" imgW="2082800" imgH="1054100" progId="Equation.3">
                  <p:embed/>
                </p:oleObj>
              </mc:Choice>
              <mc:Fallback>
                <p:oleObj name="Equation" r:id="rId5" imgW="2082800" imgH="1054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7275" y="2425700"/>
                        <a:ext cx="3336925" cy="168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Box 4"/>
          <p:cNvSpPr txBox="1">
            <a:spLocks noChangeArrowheads="1"/>
          </p:cNvSpPr>
          <p:nvPr/>
        </p:nvSpPr>
        <p:spPr bwMode="auto">
          <a:xfrm>
            <a:off x="1295400" y="2357438"/>
            <a:ext cx="556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a:t>Maka hasilnya:</a:t>
            </a:r>
          </a:p>
        </p:txBody>
      </p:sp>
      <p:sp>
        <p:nvSpPr>
          <p:cNvPr id="13318" name="TextBox 5"/>
          <p:cNvSpPr txBox="1">
            <a:spLocks noChangeArrowheads="1"/>
          </p:cNvSpPr>
          <p:nvPr/>
        </p:nvSpPr>
        <p:spPr bwMode="auto">
          <a:xfrm>
            <a:off x="609600" y="434340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id-ID" altLang="en-US" sz="2400"/>
              <a:t>2.  Meng-eliminir </a:t>
            </a:r>
            <a:r>
              <a:rPr lang="id-ID" altLang="en-US" sz="2400" i="1"/>
              <a:t>x</a:t>
            </a:r>
            <a:r>
              <a:rPr lang="id-ID" altLang="en-US" sz="2400" i="1" baseline="-25000"/>
              <a:t>2</a:t>
            </a:r>
            <a:r>
              <a:rPr lang="id-ID" altLang="en-US" sz="2400" i="1"/>
              <a:t> ,</a:t>
            </a:r>
            <a:r>
              <a:rPr lang="id-ID" altLang="en-US" sz="2400"/>
              <a:t> yaitu dengan cara: </a:t>
            </a:r>
          </a:p>
          <a:p>
            <a:r>
              <a:rPr lang="id-ID" altLang="en-US" sz="2400"/>
              <a:t>	 </a:t>
            </a:r>
          </a:p>
        </p:txBody>
      </p:sp>
      <p:graphicFrame>
        <p:nvGraphicFramePr>
          <p:cNvPr id="13319" name="Object 4"/>
          <p:cNvGraphicFramePr>
            <a:graphicFrameLocks noChangeAspect="1"/>
          </p:cNvGraphicFramePr>
          <p:nvPr/>
        </p:nvGraphicFramePr>
        <p:xfrm>
          <a:off x="2505075" y="4953000"/>
          <a:ext cx="1928813" cy="831850"/>
        </p:xfrm>
        <a:graphic>
          <a:graphicData uri="http://schemas.openxmlformats.org/presentationml/2006/ole">
            <mc:AlternateContent xmlns:mc="http://schemas.openxmlformats.org/markup-compatibility/2006">
              <mc:Choice xmlns:v="urn:schemas-microsoft-com:vml" Requires="v">
                <p:oleObj spid="_x0000_s40967" name="Equation" r:id="rId7" imgW="1206500" imgH="520700" progId="Equation.3">
                  <p:embed/>
                </p:oleObj>
              </mc:Choice>
              <mc:Fallback>
                <p:oleObj name="Equation" r:id="rId7" imgW="12065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5075" y="4953000"/>
                        <a:ext cx="1928813"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8936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625</TotalTime>
  <Words>295</Words>
  <Application>Microsoft Office PowerPoint</Application>
  <PresentationFormat>On-screen Show (4:3)</PresentationFormat>
  <Paragraphs>79</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Civic</vt:lpstr>
      <vt:lpstr>Microsoft Equation 3.0</vt:lpstr>
      <vt:lpstr>Pertemuan 11</vt:lpstr>
      <vt:lpstr>PowerPoint Presentation</vt:lpstr>
      <vt:lpstr>SISTEM PERSAMAAN LINIER</vt:lpstr>
      <vt:lpstr>SISTEM PERSAMAAN LINIER</vt:lpstr>
      <vt:lpstr>SISTEM PERSAMAAN LINIER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PERSAMAAN LINIER</dc:title>
  <dc:creator>Nur Sucahyo</dc:creator>
  <cp:lastModifiedBy>STMIK SWADHARMA</cp:lastModifiedBy>
  <cp:revision>40</cp:revision>
  <dcterms:created xsi:type="dcterms:W3CDTF">2011-04-17T14:02:17Z</dcterms:created>
  <dcterms:modified xsi:type="dcterms:W3CDTF">2021-10-16T01:20:22Z</dcterms:modified>
</cp:coreProperties>
</file>