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6" r:id="rId2"/>
    <p:sldId id="28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23/10/2021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F6E55C3C-9F0E-45A5-BAC3-990A84CAE680}" type="slidenum">
              <a:rPr lang="en-US" altLang="id-ID" sz="1200" smtClean="0">
                <a:latin typeface="Arial" pitchFamily="34" charset="0"/>
              </a:rPr>
              <a:pPr eaLnBrk="1" hangingPunct="1"/>
              <a:t>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23/10/2021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457200" y="381000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Kemudian kita lakukan operasi triangular terhadap matrik augment, dimulai dari kolom pertama, yaitu mengubah matriks menjadi matriks segitiga atas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2060575" y="4724400"/>
          <a:ext cx="39592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2641600" imgH="1079500" progId="Equation.3">
                  <p:embed/>
                </p:oleObj>
              </mc:Choice>
              <mc:Fallback>
                <p:oleObj name="Equation" r:id="rId3" imgW="2641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4724400"/>
                        <a:ext cx="39592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Box 7"/>
          <p:cNvSpPr txBox="1">
            <a:spLocks noChangeArrowheads="1"/>
          </p:cNvSpPr>
          <p:nvPr/>
        </p:nvSpPr>
        <p:spPr bwMode="auto">
          <a:xfrm>
            <a:off x="609600" y="38100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Selanjutnya dapat diselesaikan dengan teknik </a:t>
            </a:r>
            <a:r>
              <a:rPr lang="id-ID" altLang="en-US" sz="2400" i="1"/>
              <a:t>backward substitution</a:t>
            </a:r>
          </a:p>
        </p:txBody>
      </p: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2114550" y="1752600"/>
            <a:ext cx="3141663" cy="1681163"/>
            <a:chOff x="2114550" y="1905000"/>
            <a:chExt cx="3141663" cy="1681163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3505201" y="2743200"/>
              <a:ext cx="15224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63" name="Object 3"/>
            <p:cNvGraphicFramePr>
              <a:graphicFrameLocks noChangeAspect="1"/>
            </p:cNvGraphicFramePr>
            <p:nvPr/>
          </p:nvGraphicFramePr>
          <p:xfrm>
            <a:off x="2114550" y="1905000"/>
            <a:ext cx="3141663" cy="168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Equation" r:id="rId5" imgW="2095500" imgH="1054100" progId="Equation.3">
                    <p:embed/>
                  </p:oleObj>
                </mc:Choice>
                <mc:Fallback>
                  <p:oleObj name="Equation" r:id="rId5" imgW="2095500" imgH="1054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550" y="1905000"/>
                          <a:ext cx="3141663" cy="168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9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332656"/>
            <a:ext cx="7187083" cy="74659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SISTEM PERSAMAAN LINEAR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844305" y="2356588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dirty="0" smtClean="0"/>
              <a:t>D</a:t>
            </a:r>
            <a:r>
              <a:rPr lang="id-ID" altLang="id-ID" dirty="0" smtClean="0"/>
              <a:t>en</a:t>
            </a:r>
            <a:r>
              <a:rPr lang="en-US" altLang="id-ID" dirty="0" smtClean="0"/>
              <a:t>g</a:t>
            </a:r>
            <a:r>
              <a:rPr lang="id-ID" altLang="id-ID" dirty="0" smtClean="0"/>
              <a:t>an</a:t>
            </a:r>
            <a:r>
              <a:rPr lang="en-US" altLang="id-ID" dirty="0" smtClean="0"/>
              <a:t> </a:t>
            </a:r>
            <a:r>
              <a:rPr lang="en-US" altLang="id-ID" dirty="0" err="1"/>
              <a:t>notasi</a:t>
            </a:r>
            <a:r>
              <a:rPr lang="en-US" altLang="id-ID" dirty="0"/>
              <a:t> </a:t>
            </a:r>
            <a:r>
              <a:rPr lang="en-US" altLang="id-ID" dirty="0" err="1"/>
              <a:t>matriks</a:t>
            </a:r>
            <a:endParaRPr lang="en-US" altLang="id-ID" dirty="0"/>
          </a:p>
        </p:txBody>
      </p:sp>
      <p:graphicFrame>
        <p:nvGraphicFramePr>
          <p:cNvPr id="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41556"/>
              </p:ext>
            </p:extLst>
          </p:nvPr>
        </p:nvGraphicFramePr>
        <p:xfrm>
          <a:off x="2343676" y="2940968"/>
          <a:ext cx="330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4" imgW="330120" imgH="711000" progId="Equation.3">
                  <p:embed/>
                </p:oleObj>
              </mc:Choice>
              <mc:Fallback>
                <p:oleObj name="Equation" r:id="rId4" imgW="33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676" y="2940968"/>
                        <a:ext cx="330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861201" y="3282281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/>
              <a:t>= </a:t>
            </a:r>
          </a:p>
        </p:txBody>
      </p:sp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05274"/>
              </p:ext>
            </p:extLst>
          </p:nvPr>
        </p:nvGraphicFramePr>
        <p:xfrm>
          <a:off x="3213626" y="2940968"/>
          <a:ext cx="26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6" imgW="266400" imgH="711000" progId="Equation.3">
                  <p:embed/>
                </p:oleObj>
              </mc:Choice>
              <mc:Fallback>
                <p:oleObj name="Equation" r:id="rId6" imgW="266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626" y="2940968"/>
                        <a:ext cx="266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1499166" y="4077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330891" y="460870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dirty="0"/>
              <a:t>A</a:t>
            </a: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2516138" y="4077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347863" y="4617641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dirty="0"/>
              <a:t>X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2820938" y="4581128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/>
              <a:t>=</a:t>
            </a: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3331530" y="4077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3201938" y="4581128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/>
              <a:t>G</a:t>
            </a: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899592" y="1268760"/>
            <a:ext cx="20621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/>
              <a:t>2x</a:t>
            </a:r>
            <a:r>
              <a:rPr lang="en-US" altLang="id-ID" baseline="-25000" dirty="0"/>
              <a:t>1</a:t>
            </a:r>
            <a:r>
              <a:rPr lang="en-US" altLang="id-ID" dirty="0"/>
              <a:t> – x</a:t>
            </a:r>
            <a:r>
              <a:rPr lang="en-US" altLang="id-ID" baseline="-25000" dirty="0"/>
              <a:t>2</a:t>
            </a:r>
            <a:r>
              <a:rPr lang="en-US" altLang="id-ID" dirty="0"/>
              <a:t> + 2x</a:t>
            </a:r>
            <a:r>
              <a:rPr lang="en-US" altLang="id-ID" baseline="-25000" dirty="0"/>
              <a:t>3</a:t>
            </a:r>
            <a:r>
              <a:rPr lang="en-US" altLang="id-ID" dirty="0"/>
              <a:t> = 7</a:t>
            </a:r>
          </a:p>
          <a:p>
            <a:pPr eaLnBrk="1" hangingPunct="1"/>
            <a:r>
              <a:rPr lang="en-US" altLang="id-ID" dirty="0"/>
              <a:t>  x</a:t>
            </a:r>
            <a:r>
              <a:rPr lang="en-US" altLang="id-ID" baseline="-25000" dirty="0"/>
              <a:t>1</a:t>
            </a:r>
            <a:r>
              <a:rPr lang="en-US" altLang="id-ID" dirty="0"/>
              <a:t> + 3x</a:t>
            </a:r>
            <a:r>
              <a:rPr lang="en-US" altLang="id-ID" baseline="-25000" dirty="0"/>
              <a:t>2</a:t>
            </a:r>
            <a:r>
              <a:rPr lang="en-US" altLang="id-ID" dirty="0"/>
              <a:t> – 5x</a:t>
            </a:r>
            <a:r>
              <a:rPr lang="en-US" altLang="id-ID" baseline="-25000" dirty="0"/>
              <a:t>3</a:t>
            </a:r>
            <a:r>
              <a:rPr lang="en-US" altLang="id-ID" dirty="0"/>
              <a:t> = 0</a:t>
            </a:r>
          </a:p>
          <a:p>
            <a:pPr eaLnBrk="1" hangingPunct="1"/>
            <a:r>
              <a:rPr lang="en-US" altLang="id-ID" dirty="0"/>
              <a:t>- x</a:t>
            </a:r>
            <a:r>
              <a:rPr lang="en-US" altLang="id-ID" baseline="-25000" dirty="0"/>
              <a:t>1</a:t>
            </a:r>
            <a:r>
              <a:rPr lang="en-US" altLang="id-ID" dirty="0"/>
              <a:t>          + x</a:t>
            </a:r>
            <a:r>
              <a:rPr lang="en-US" altLang="id-ID" baseline="-25000" dirty="0"/>
              <a:t>3</a:t>
            </a:r>
            <a:r>
              <a:rPr lang="en-US" altLang="id-ID" dirty="0"/>
              <a:t> = 4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04086"/>
              </p:ext>
            </p:extLst>
          </p:nvPr>
        </p:nvGraphicFramePr>
        <p:xfrm>
          <a:off x="899592" y="2924944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8" imgW="965200" imgH="711200" progId="Equation.3">
                  <p:embed/>
                </p:oleObj>
              </mc:Choice>
              <mc:Fallback>
                <p:oleObj name="Equation" r:id="rId8" imgW="965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121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05376" y="5013176"/>
            <a:ext cx="431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b="1" i="1" dirty="0"/>
              <a:t>augmented</a:t>
            </a:r>
            <a:r>
              <a:rPr lang="en-US" altLang="id-ID" dirty="0"/>
              <a:t> : </a:t>
            </a:r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dirty="0" err="1"/>
              <a:t>koefisien</a:t>
            </a:r>
            <a:r>
              <a:rPr lang="en-US" altLang="id-ID" dirty="0"/>
              <a:t> A</a:t>
            </a:r>
          </a:p>
          <a:p>
            <a:pPr eaLnBrk="1" hangingPunct="1"/>
            <a:r>
              <a:rPr lang="en-US" altLang="id-ID" dirty="0" err="1"/>
              <a:t>ditambah</a:t>
            </a:r>
            <a:r>
              <a:rPr lang="en-US" altLang="id-ID" dirty="0"/>
              <a:t> </a:t>
            </a:r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dirty="0" err="1"/>
              <a:t>konstanta</a:t>
            </a:r>
            <a:r>
              <a:rPr lang="en-US" altLang="id-ID" dirty="0"/>
              <a:t> G.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6279331" y="1302569"/>
            <a:ext cx="21383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/>
              <a:t>3x</a:t>
            </a:r>
            <a:r>
              <a:rPr lang="en-US" altLang="id-ID" baseline="-25000" dirty="0"/>
              <a:t>1</a:t>
            </a:r>
            <a:r>
              <a:rPr lang="en-US" altLang="id-ID" dirty="0"/>
              <a:t> – 7x</a:t>
            </a:r>
            <a:r>
              <a:rPr lang="en-US" altLang="id-ID" baseline="-25000" dirty="0"/>
              <a:t>2</a:t>
            </a:r>
            <a:r>
              <a:rPr lang="en-US" altLang="id-ID" dirty="0"/>
              <a:t> + x</a:t>
            </a:r>
            <a:r>
              <a:rPr lang="en-US" altLang="id-ID" baseline="-25000" dirty="0"/>
              <a:t>3</a:t>
            </a:r>
            <a:r>
              <a:rPr lang="en-US" altLang="id-ID" dirty="0"/>
              <a:t> = 0</a:t>
            </a:r>
          </a:p>
          <a:p>
            <a:pPr eaLnBrk="1" hangingPunct="1"/>
            <a:endParaRPr lang="en-US" altLang="id-ID" dirty="0"/>
          </a:p>
          <a:p>
            <a:pPr eaLnBrk="1" hangingPunct="1"/>
            <a:r>
              <a:rPr lang="en-US" altLang="id-ID" dirty="0"/>
              <a:t>-2x</a:t>
            </a:r>
            <a:r>
              <a:rPr lang="en-US" altLang="id-ID" baseline="-25000" dirty="0"/>
              <a:t>1</a:t>
            </a:r>
            <a:r>
              <a:rPr lang="en-US" altLang="id-ID" dirty="0"/>
              <a:t> + 3x</a:t>
            </a:r>
            <a:r>
              <a:rPr lang="en-US" altLang="id-ID" baseline="-25000" dirty="0"/>
              <a:t>2</a:t>
            </a:r>
            <a:r>
              <a:rPr lang="en-US" altLang="id-ID" dirty="0"/>
              <a:t> – 4x</a:t>
            </a:r>
            <a:r>
              <a:rPr lang="en-US" altLang="id-ID" baseline="-25000" dirty="0"/>
              <a:t>3</a:t>
            </a:r>
            <a:r>
              <a:rPr lang="en-US" altLang="id-ID" dirty="0"/>
              <a:t> = 0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6142806" y="2409056"/>
            <a:ext cx="207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Dng notasi matriks</a:t>
            </a:r>
          </a:p>
        </p:txBody>
      </p:sp>
      <p:graphicFrame>
        <p:nvGraphicFramePr>
          <p:cNvPr id="6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58059"/>
              </p:ext>
            </p:extLst>
          </p:nvPr>
        </p:nvGraphicFramePr>
        <p:xfrm>
          <a:off x="5533206" y="2866256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0" imgW="1028520" imgH="457200" progId="Equation.3">
                  <p:embed/>
                </p:oleObj>
              </mc:Choice>
              <mc:Fallback>
                <p:oleObj name="Equation" r:id="rId10" imgW="1028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206" y="2866256"/>
                        <a:ext cx="152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74819"/>
              </p:ext>
            </p:extLst>
          </p:nvPr>
        </p:nvGraphicFramePr>
        <p:xfrm>
          <a:off x="7362006" y="2790056"/>
          <a:ext cx="330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12" imgW="330120" imgH="711000" progId="Equation.3">
                  <p:embed/>
                </p:oleObj>
              </mc:Choice>
              <mc:Fallback>
                <p:oleObj name="Equation" r:id="rId12" imgW="33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006" y="2790056"/>
                        <a:ext cx="330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7895406" y="317105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= </a:t>
            </a:r>
          </a:p>
        </p:txBody>
      </p:sp>
      <p:graphicFrame>
        <p:nvGraphicFramePr>
          <p:cNvPr id="6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69961"/>
              </p:ext>
            </p:extLst>
          </p:nvPr>
        </p:nvGraphicFramePr>
        <p:xfrm>
          <a:off x="8276406" y="2866256"/>
          <a:ext cx="40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14" imgW="266400" imgH="457200" progId="Equation.3">
                  <p:embed/>
                </p:oleObj>
              </mc:Choice>
              <mc:Fallback>
                <p:oleObj name="Equation" r:id="rId14" imgW="26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6406" y="2866256"/>
                        <a:ext cx="400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236568" y="38166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7524328" y="393305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8522568" y="38166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6084168" y="436510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/>
              <a:t>A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380312" y="436510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/>
              <a:t>X</a:t>
            </a: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7989168" y="4365104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=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8370168" y="4365104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G</a:t>
            </a: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983109" y="5935489"/>
            <a:ext cx="1112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(A | G) = </a:t>
            </a:r>
          </a:p>
        </p:txBody>
      </p:sp>
      <p:graphicFrame>
        <p:nvGraphicFramePr>
          <p:cNvPr id="7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52495"/>
              </p:ext>
            </p:extLst>
          </p:nvPr>
        </p:nvGraphicFramePr>
        <p:xfrm>
          <a:off x="1989584" y="5594176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16" imgW="1193760" imgH="711000" progId="Equation.3">
                  <p:embed/>
                </p:oleObj>
              </mc:Choice>
              <mc:Fallback>
                <p:oleObj name="Equation" r:id="rId16" imgW="1193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584" y="5594176"/>
                        <a:ext cx="2438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5868144" y="5373216"/>
            <a:ext cx="2962275" cy="92551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dirty="0"/>
              <a:t>A,  </a:t>
            </a:r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dirty="0" err="1"/>
              <a:t>koefisien</a:t>
            </a:r>
            <a:endParaRPr lang="en-US" altLang="id-ID" dirty="0"/>
          </a:p>
          <a:p>
            <a:pPr eaLnBrk="1" hangingPunct="1"/>
            <a:r>
              <a:rPr lang="en-US" altLang="id-ID" dirty="0"/>
              <a:t>X, </a:t>
            </a:r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dirty="0" err="1"/>
              <a:t>variabel</a:t>
            </a:r>
            <a:r>
              <a:rPr lang="en-US" altLang="id-ID" dirty="0"/>
              <a:t> /</a:t>
            </a:r>
            <a:r>
              <a:rPr lang="en-US" altLang="id-ID" dirty="0" err="1"/>
              <a:t>peubah</a:t>
            </a:r>
            <a:endParaRPr lang="en-US" altLang="id-ID" dirty="0"/>
          </a:p>
          <a:p>
            <a:pPr eaLnBrk="1" hangingPunct="1"/>
            <a:r>
              <a:rPr lang="en-US" altLang="id-ID" dirty="0"/>
              <a:t>G, </a:t>
            </a:r>
            <a:r>
              <a:rPr lang="en-US" altLang="id-ID" dirty="0" err="1"/>
              <a:t>matriks</a:t>
            </a:r>
            <a:r>
              <a:rPr lang="en-US" altLang="id-ID" dirty="0"/>
              <a:t> </a:t>
            </a:r>
            <a:r>
              <a:rPr lang="en-US" altLang="id-ID" dirty="0" err="1"/>
              <a:t>konstanta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41791438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42" grpId="0"/>
      <p:bldP spid="44" grpId="0"/>
      <p:bldP spid="46" grpId="0" animBg="1"/>
      <p:bldP spid="47" grpId="0"/>
      <p:bldP spid="48" grpId="0" animBg="1"/>
      <p:bldP spid="49" grpId="0"/>
      <p:bldP spid="50" grpId="0"/>
      <p:bldP spid="51" grpId="0" animBg="1"/>
      <p:bldP spid="52" grpId="0"/>
      <p:bldP spid="57" grpId="0"/>
      <p:bldP spid="58" grpId="0"/>
      <p:bldP spid="59" grpId="0"/>
      <p:bldP spid="60" grpId="0"/>
      <p:bldP spid="63" grpId="0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67000" y="152400"/>
            <a:ext cx="3422650" cy="6413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id-ID" dirty="0"/>
              <a:t>SISTEM PERSAMAAN LINEAR</a:t>
            </a:r>
          </a:p>
          <a:p>
            <a:pPr algn="ctr" eaLnBrk="1" hangingPunct="1"/>
            <a:r>
              <a:rPr lang="en-US" altLang="id-ID" b="1" dirty="0"/>
              <a:t>A X = G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4267200" y="762000"/>
            <a:ext cx="0" cy="914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276600" y="1600200"/>
            <a:ext cx="1981200" cy="1066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id-ID" b="1"/>
              <a:t>G</a:t>
            </a:r>
            <a:r>
              <a:rPr lang="en-US" altLang="id-ID"/>
              <a:t> = </a:t>
            </a:r>
            <a:r>
              <a:rPr lang="en-US" altLang="id-ID" b="1"/>
              <a:t>0</a:t>
            </a:r>
            <a:r>
              <a:rPr lang="en-US" altLang="id-ID"/>
              <a:t> ?</a:t>
            </a: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7239000" y="2133600"/>
            <a:ext cx="0" cy="1219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019800" y="22098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ya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34000" y="3352800"/>
            <a:ext cx="3810000" cy="650875"/>
          </a:xfrm>
          <a:prstGeom prst="rect">
            <a:avLst/>
          </a:prstGeom>
          <a:solidFill>
            <a:srgbClr val="FAFCA2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id-ID" dirty="0" err="1"/>
              <a:t>Sistem</a:t>
            </a:r>
            <a:r>
              <a:rPr lang="en-US" altLang="id-ID" dirty="0"/>
              <a:t> </a:t>
            </a:r>
            <a:r>
              <a:rPr lang="en-US" altLang="id-ID" dirty="0" err="1"/>
              <a:t>persamaan</a:t>
            </a:r>
            <a:r>
              <a:rPr lang="en-US" altLang="id-ID" dirty="0"/>
              <a:t> linear </a:t>
            </a:r>
            <a:r>
              <a:rPr lang="en-US" altLang="id-ID" dirty="0" err="1"/>
              <a:t>homogen</a:t>
            </a:r>
            <a:endParaRPr lang="en-US" altLang="id-ID" dirty="0"/>
          </a:p>
          <a:p>
            <a:pPr algn="ctr" eaLnBrk="1" hangingPunct="1"/>
            <a:r>
              <a:rPr lang="en-US" altLang="id-ID" b="1" dirty="0"/>
              <a:t>A X = 0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181600" y="2133600"/>
            <a:ext cx="2057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219200" y="2133600"/>
            <a:ext cx="2057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752600" y="2209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tidak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219200" y="2133600"/>
            <a:ext cx="0" cy="1219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52400" y="3352800"/>
            <a:ext cx="4114800" cy="650875"/>
          </a:xfrm>
          <a:prstGeom prst="rect">
            <a:avLst/>
          </a:prstGeom>
          <a:solidFill>
            <a:srgbClr val="CC660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id-ID">
                <a:solidFill>
                  <a:srgbClr val="FFFF00"/>
                </a:solidFill>
              </a:rPr>
              <a:t>Sistem persamaan linear nonhomogen</a:t>
            </a:r>
          </a:p>
          <a:p>
            <a:pPr algn="ctr" eaLnBrk="1" hangingPunct="1"/>
            <a:r>
              <a:rPr lang="en-US" altLang="id-ID" b="1">
                <a:solidFill>
                  <a:srgbClr val="FFFF00"/>
                </a:solidFill>
              </a:rPr>
              <a:t>A X = G, </a:t>
            </a:r>
            <a:r>
              <a:rPr lang="en-US" altLang="id-ID">
                <a:solidFill>
                  <a:srgbClr val="FFFF00"/>
                </a:solidFill>
              </a:rPr>
              <a:t> dng </a:t>
            </a:r>
            <a:r>
              <a:rPr lang="en-US" altLang="id-ID" b="1">
                <a:solidFill>
                  <a:srgbClr val="FFFF00"/>
                </a:solidFill>
              </a:rPr>
              <a:t>G </a:t>
            </a:r>
            <a:r>
              <a:rPr lang="en-US" altLang="id-ID" b="1">
                <a:solidFill>
                  <a:srgbClr val="FFFF00"/>
                </a:solidFill>
                <a:cs typeface="Arial" pitchFamily="34" charset="0"/>
              </a:rPr>
              <a:t>≠ 0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394325" y="415131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Contoh :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5486400" y="4495800"/>
            <a:ext cx="3657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/>
              <a:t>3x – 5y + 3z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/>
              <a:t>  x + 2y –  z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/>
              <a:t>2x +  y + 2z = 0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52400" y="41148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Contoh :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66328" y="4495800"/>
            <a:ext cx="3657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dirty="0"/>
              <a:t>2x +  y – 7z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 dirty="0"/>
              <a:t>3x + 2y +  z =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 dirty="0"/>
              <a:t> x – 6y + 2z = 0</a:t>
            </a:r>
          </a:p>
        </p:txBody>
      </p:sp>
    </p:spTree>
    <p:extLst>
      <p:ext uri="{BB962C8B-B14F-4D97-AF65-F5344CB8AC3E}">
        <p14:creationId xmlns:p14="http://schemas.microsoft.com/office/powerpoint/2010/main" val="3868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 animBg="1"/>
      <p:bldP spid="2054" grpId="0" animBg="1"/>
      <p:bldP spid="2056" grpId="0" animBg="1"/>
      <p:bldP spid="2057" grpId="0"/>
      <p:bldP spid="2058" grpId="0" animBg="1"/>
      <p:bldP spid="2059" grpId="0" animBg="1"/>
      <p:bldP spid="2060" grpId="0" animBg="1"/>
      <p:bldP spid="2061" grpId="0"/>
      <p:bldP spid="2062" grpId="0" animBg="1"/>
      <p:bldP spid="2063" grpId="0" animBg="1"/>
      <p:bldP spid="2064" grpId="0"/>
      <p:bldP spid="2065" grpId="0"/>
      <p:bldP spid="2066" grpId="0"/>
      <p:bldP spid="20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PERSAMAAN LINIER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/>
              <a:t>Eliminasi dan Subsitusi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X	+  2 Y	=  </a:t>
            </a:r>
            <a:r>
              <a:rPr lang="en-US" dirty="0" smtClean="0"/>
              <a:t>3</a:t>
            </a:r>
            <a:r>
              <a:rPr lang="id-ID" dirty="0" smtClean="0"/>
              <a:t>   x 2   </a:t>
            </a:r>
            <a:r>
              <a:rPr lang="id-ID" dirty="0" smtClean="0">
                <a:sym typeface="Wingdings" pitchFamily="2" charset="2"/>
              </a:rPr>
              <a:t> 2 X	+  4 Y = </a:t>
            </a:r>
            <a:r>
              <a:rPr lang="en-US" dirty="0" smtClean="0">
                <a:sym typeface="Wingdings" pitchFamily="2" charset="2"/>
              </a:rPr>
              <a:t>6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2 X	-   2 Y = 0   x 1   </a:t>
            </a:r>
            <a:r>
              <a:rPr lang="id-ID" dirty="0" smtClean="0">
                <a:sym typeface="Wingdings" pitchFamily="2" charset="2"/>
              </a:rPr>
              <a:t> 2 X	-   2 Y = 0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                                                           6 Y  = </a:t>
            </a:r>
            <a:r>
              <a:rPr lang="en-US" dirty="0" smtClean="0">
                <a:sym typeface="Wingdings" pitchFamily="2" charset="2"/>
              </a:rPr>
              <a:t>6</a:t>
            </a:r>
            <a:endParaRPr lang="id-ID" dirty="0">
              <a:sym typeface="Wingdings" pitchFamily="2" charset="2"/>
            </a:endParaRPr>
          </a:p>
          <a:p>
            <a:pPr>
              <a:buNone/>
            </a:pPr>
            <a:r>
              <a:rPr lang="id-ID" dirty="0" smtClean="0"/>
              <a:t>		</a:t>
            </a:r>
            <a:r>
              <a:rPr lang="id-ID" dirty="0" smtClean="0">
                <a:solidFill>
                  <a:srgbClr val="FF0000"/>
                </a:solidFill>
              </a:rPr>
              <a:t>Eliminasi</a:t>
            </a:r>
            <a:r>
              <a:rPr lang="id-ID" dirty="0" smtClean="0"/>
              <a:t>			        Y =  </a:t>
            </a:r>
            <a:r>
              <a:rPr lang="en-US" dirty="0" smtClean="0"/>
              <a:t>1</a:t>
            </a:r>
            <a:endParaRPr lang="id-ID" dirty="0"/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                                               </a:t>
            </a:r>
          </a:p>
          <a:p>
            <a:pPr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rgbClr val="FF0000"/>
                </a:solidFill>
              </a:rPr>
              <a:t>					Substitusi</a:t>
            </a:r>
          </a:p>
          <a:p>
            <a:pPr>
              <a:buNone/>
            </a:pPr>
            <a:endParaRPr lang="id-ID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dirty="0" smtClean="0"/>
              <a:t>X + 2 Y = </a:t>
            </a:r>
            <a:r>
              <a:rPr lang="en-US" dirty="0" smtClean="0"/>
              <a:t>3</a:t>
            </a:r>
            <a:r>
              <a:rPr lang="id-ID" dirty="0" smtClean="0"/>
              <a:t>        =&gt;            X + 2 ( </a:t>
            </a:r>
            <a:r>
              <a:rPr lang="en-US" dirty="0" smtClean="0"/>
              <a:t>1)</a:t>
            </a:r>
            <a:r>
              <a:rPr lang="id-ID" dirty="0" smtClean="0"/>
              <a:t> = </a:t>
            </a:r>
            <a:r>
              <a:rPr lang="en-US" dirty="0" smtClean="0"/>
              <a:t>3</a:t>
            </a:r>
            <a:endParaRPr lang="id-ID" dirty="0" smtClean="0"/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				   X = </a:t>
            </a:r>
            <a:r>
              <a:rPr lang="en-US" dirty="0" smtClean="0"/>
              <a:t>1</a:t>
            </a:r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591780" y="252890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311860" y="245689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00496" y="285293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3203848" y="3356992"/>
            <a:ext cx="201622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1664702" y="3861048"/>
            <a:ext cx="41044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8" name="Oval 48"/>
          <p:cNvSpPr>
            <a:spLocks noChangeArrowheads="1"/>
          </p:cNvSpPr>
          <p:nvPr/>
        </p:nvSpPr>
        <p:spPr bwMode="auto">
          <a:xfrm>
            <a:off x="2362200" y="6477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1981200" y="60960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1600200" y="57150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3886200" y="49530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4" name="Oval 44"/>
          <p:cNvSpPr>
            <a:spLocks noChangeArrowheads="1"/>
          </p:cNvSpPr>
          <p:nvPr/>
        </p:nvSpPr>
        <p:spPr bwMode="auto">
          <a:xfrm>
            <a:off x="3505200" y="45720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3" name="Oval 43"/>
          <p:cNvSpPr>
            <a:spLocks noChangeArrowheads="1"/>
          </p:cNvSpPr>
          <p:nvPr/>
        </p:nvSpPr>
        <p:spPr bwMode="auto">
          <a:xfrm>
            <a:off x="1828800" y="48768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2" name="Oval 42"/>
          <p:cNvSpPr>
            <a:spLocks noChangeArrowheads="1"/>
          </p:cNvSpPr>
          <p:nvPr/>
        </p:nvSpPr>
        <p:spPr bwMode="auto">
          <a:xfrm>
            <a:off x="1524000" y="4572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1" name="Oval 41"/>
          <p:cNvSpPr>
            <a:spLocks noChangeArrowheads="1"/>
          </p:cNvSpPr>
          <p:nvPr/>
        </p:nvSpPr>
        <p:spPr bwMode="auto">
          <a:xfrm>
            <a:off x="3962400" y="3810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60" name="Oval 40"/>
          <p:cNvSpPr>
            <a:spLocks noChangeArrowheads="1"/>
          </p:cNvSpPr>
          <p:nvPr/>
        </p:nvSpPr>
        <p:spPr bwMode="auto">
          <a:xfrm>
            <a:off x="3657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59" name="Oval 39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0"/>
            <a:ext cx="6781800" cy="406400"/>
          </a:xfrm>
          <a:prstGeom prst="rect">
            <a:avLst/>
          </a:prstGeom>
          <a:solidFill>
            <a:srgbClr val="FFFF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sz="2000">
                <a:solidFill>
                  <a:srgbClr val="000099"/>
                </a:solidFill>
              </a:rPr>
              <a:t>SPL Nonhomogen dengan penyelesaian tunggal (</a:t>
            </a:r>
            <a:r>
              <a:rPr lang="en-US" altLang="id-ID" sz="2000" b="1" i="1">
                <a:solidFill>
                  <a:srgbClr val="000099"/>
                </a:solidFill>
              </a:rPr>
              <a:t>unique</a:t>
            </a:r>
            <a:r>
              <a:rPr lang="en-US" altLang="id-ID" sz="200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" y="565150"/>
            <a:ext cx="33083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Cari penyelesaian dari sistem 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– 2x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3x</a:t>
            </a:r>
            <a:r>
              <a:rPr lang="en-US" altLang="id-ID" baseline="-25000"/>
              <a:t>1</a:t>
            </a:r>
            <a:r>
              <a:rPr lang="en-US" altLang="id-ID"/>
              <a:t> + x</a:t>
            </a:r>
            <a:r>
              <a:rPr lang="en-US" altLang="id-ID" baseline="-25000"/>
              <a:t>2</a:t>
            </a:r>
            <a:r>
              <a:rPr lang="en-US" altLang="id-ID"/>
              <a:t> – 2x</a:t>
            </a:r>
            <a:r>
              <a:rPr lang="en-US" altLang="id-ID" baseline="-25000"/>
              <a:t>3</a:t>
            </a:r>
            <a:r>
              <a:rPr lang="en-US" altLang="id-ID"/>
              <a:t> = 11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-2x</a:t>
            </a:r>
            <a:r>
              <a:rPr lang="en-US" altLang="id-ID" baseline="-25000"/>
              <a:t>1</a:t>
            </a:r>
            <a:r>
              <a:rPr lang="en-US" altLang="id-ID"/>
              <a:t> + 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-2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36525" y="2097088"/>
            <a:ext cx="2081213" cy="4572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FF00"/>
                </a:solidFill>
              </a:rPr>
              <a:t>Metode </a:t>
            </a:r>
            <a:r>
              <a:rPr lang="en-US" altLang="id-ID" sz="2400">
                <a:solidFill>
                  <a:srgbClr val="FFFF00"/>
                </a:solidFill>
              </a:rPr>
              <a:t>Gauss</a:t>
            </a:r>
            <a:r>
              <a:rPr lang="en-US" altLang="id-ID">
                <a:solidFill>
                  <a:srgbClr val="FFFF00"/>
                </a:solidFill>
              </a:rPr>
              <a:t> :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52400" y="2819400"/>
            <a:ext cx="4168775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id-ID">
                <a:solidFill>
                  <a:srgbClr val="FFFF00"/>
                </a:solidFill>
              </a:rPr>
              <a:t>lakukan OBE, bawa (A G) menjadi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d-ID">
                <a:solidFill>
                  <a:srgbClr val="FFFF00"/>
                </a:solidFill>
              </a:rPr>
              <a:t>      bentuk echelon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93725" y="37703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(A G) = 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447800" y="34290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3" imgW="1358640" imgH="711000" progId="Equation.3">
                  <p:embed/>
                </p:oleObj>
              </mc:Choice>
              <mc:Fallback>
                <p:oleObj name="Equation" r:id="rId3" imgW="1358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276600" y="3810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581400" y="3505200"/>
          <a:ext cx="1760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5" imgW="1307880" imgH="711000" progId="Equation.3">
                  <p:embed/>
                </p:oleObj>
              </mc:Choice>
              <mc:Fallback>
                <p:oleObj name="Equation" r:id="rId5" imgW="130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17605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524000" y="4572000"/>
          <a:ext cx="1657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7" imgW="1231560" imgH="711000" progId="Equation.3">
                  <p:embed/>
                </p:oleObj>
              </mc:Choice>
              <mc:Fallback>
                <p:oleObj name="Equation" r:id="rId7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657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219200" y="4953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200400" y="4953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219200" y="5943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3505200" y="4572000"/>
          <a:ext cx="1657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9" imgW="1231560" imgH="711000" progId="Equation.3">
                  <p:embed/>
                </p:oleObj>
              </mc:Choice>
              <mc:Fallback>
                <p:oleObj name="Equation" r:id="rId9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1657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608138" y="5715000"/>
          <a:ext cx="1639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1" imgW="1218960" imgH="711000" progId="Equation.3">
                  <p:embed/>
                </p:oleObj>
              </mc:Choice>
              <mc:Fallback>
                <p:oleObj name="Equation" r:id="rId11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715000"/>
                        <a:ext cx="16398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638800" y="762000"/>
            <a:ext cx="31019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id-ID"/>
              <a:t>Persamaan baru menjadi 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– 2x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         x</a:t>
            </a:r>
            <a:r>
              <a:rPr lang="en-US" altLang="id-ID" baseline="-25000"/>
              <a:t>2</a:t>
            </a:r>
            <a:r>
              <a:rPr lang="en-US" altLang="id-ID"/>
              <a:t> – x</a:t>
            </a:r>
            <a:r>
              <a:rPr lang="en-US" altLang="id-ID" baseline="-25000"/>
              <a:t>3</a:t>
            </a:r>
            <a:r>
              <a:rPr lang="en-US" altLang="id-ID"/>
              <a:t> = 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               2x</a:t>
            </a:r>
            <a:r>
              <a:rPr lang="en-US" altLang="id-ID" baseline="-25000"/>
              <a:t>3</a:t>
            </a:r>
            <a:r>
              <a:rPr lang="en-US" altLang="id-ID"/>
              <a:t> = -2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715000" y="2362200"/>
            <a:ext cx="27876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FF00"/>
                </a:solidFill>
              </a:rPr>
              <a:t>2. lakukan </a:t>
            </a:r>
            <a:r>
              <a:rPr lang="en-US" altLang="id-ID" i="1">
                <a:solidFill>
                  <a:srgbClr val="FFFF00"/>
                </a:solidFill>
              </a:rPr>
              <a:t>subtitusi balik</a:t>
            </a:r>
            <a:r>
              <a:rPr lang="en-US" altLang="id-ID">
                <a:solidFill>
                  <a:srgbClr val="FFFF00"/>
                </a:solidFill>
              </a:rPr>
              <a:t> :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6019800" y="2971800"/>
            <a:ext cx="973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2x</a:t>
            </a:r>
            <a:r>
              <a:rPr lang="en-US" altLang="id-ID" baseline="-25000"/>
              <a:t>3</a:t>
            </a:r>
            <a:r>
              <a:rPr lang="en-US" altLang="id-ID"/>
              <a:t> = -2</a:t>
            </a: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7086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7543800" y="2971800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x</a:t>
            </a:r>
            <a:r>
              <a:rPr lang="en-US" altLang="id-ID" baseline="-25000"/>
              <a:t>3</a:t>
            </a:r>
            <a:r>
              <a:rPr lang="en-US" altLang="id-ID"/>
              <a:t> = -1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6019800" y="3429000"/>
            <a:ext cx="1222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2</a:t>
            </a:r>
            <a:r>
              <a:rPr lang="en-US" altLang="id-ID"/>
              <a:t> – x</a:t>
            </a:r>
            <a:r>
              <a:rPr lang="en-US" altLang="id-ID" baseline="-25000"/>
              <a:t>3</a:t>
            </a:r>
            <a:r>
              <a:rPr lang="en-US" altLang="id-ID"/>
              <a:t> = 4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7239000" y="3657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7696200" y="3429000"/>
            <a:ext cx="1379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2</a:t>
            </a:r>
            <a:r>
              <a:rPr lang="en-US" altLang="id-ID"/>
              <a:t> – (-1) = 4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7696200" y="3886200"/>
            <a:ext cx="769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2</a:t>
            </a:r>
            <a:r>
              <a:rPr lang="en-US" altLang="id-ID"/>
              <a:t> = 3</a:t>
            </a: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6096000" y="4572000"/>
            <a:ext cx="188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– 2x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-5</a:t>
            </a: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6553200" y="5105400"/>
            <a:ext cx="2185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– 2(3) + (- 1) = -5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8001000" y="4724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8001000" y="548640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= 2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6096000" y="6019800"/>
            <a:ext cx="25082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Jadi penyelesaiannya :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{(2, 3, -1)}.</a:t>
            </a: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28194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48006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27432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4724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2819400" y="579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581400" y="5932488"/>
            <a:ext cx="1203325" cy="925512"/>
          </a:xfrm>
          <a:prstGeom prst="rect">
            <a:avLst/>
          </a:prstGeom>
          <a:solidFill>
            <a:srgbClr val="00CC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r(A) = 3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r(A G) = 3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7510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2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2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2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2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20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6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7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1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8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8" grpId="0" animBg="1"/>
      <p:bldP spid="5167" grpId="0" animBg="1"/>
      <p:bldP spid="5166" grpId="0" animBg="1"/>
      <p:bldP spid="5165" grpId="0" animBg="1"/>
      <p:bldP spid="5164" grpId="0" animBg="1"/>
      <p:bldP spid="5163" grpId="0" animBg="1"/>
      <p:bldP spid="5162" grpId="0" animBg="1"/>
      <p:bldP spid="5161" grpId="0" animBg="1"/>
      <p:bldP spid="5160" grpId="0" animBg="1"/>
      <p:bldP spid="5159" grpId="0" animBg="1"/>
      <p:bldP spid="5124" grpId="0" animBg="1"/>
      <p:bldP spid="5125" grpId="0"/>
      <p:bldP spid="5126" grpId="0" animBg="1"/>
      <p:bldP spid="5127" grpId="0" animBg="1"/>
      <p:bldP spid="5128" grpId="0"/>
      <p:bldP spid="5130" grpId="0"/>
      <p:bldP spid="5133" grpId="0"/>
      <p:bldP spid="5135" grpId="0"/>
      <p:bldP spid="5138" grpId="0"/>
      <p:bldP spid="5139" grpId="0" animBg="1"/>
      <p:bldP spid="5141" grpId="0"/>
      <p:bldP spid="5142" grpId="0" animBg="1"/>
      <p:bldP spid="5143" grpId="0"/>
      <p:bldP spid="5144" grpId="0"/>
      <p:bldP spid="5145" grpId="0" animBg="1"/>
      <p:bldP spid="5146" grpId="0"/>
      <p:bldP spid="5147" grpId="0"/>
      <p:bldP spid="5148" grpId="0"/>
      <p:bldP spid="5149" grpId="0"/>
      <p:bldP spid="5150" grpId="0" animBg="1"/>
      <p:bldP spid="5151" grpId="0"/>
      <p:bldP spid="5152" grpId="0" animBg="1"/>
      <p:bldP spid="5153" grpId="0" animBg="1"/>
      <p:bldP spid="5154" grpId="0" animBg="1"/>
      <p:bldP spid="5155" grpId="0" animBg="1"/>
      <p:bldP spid="5156" grpId="0" animBg="1"/>
      <p:bldP spid="5157" grpId="0" animBg="1"/>
      <p:bldP spid="51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 b="1" dirty="0" smtClean="0"/>
              <a:t>Metode </a:t>
            </a:r>
            <a:r>
              <a:rPr lang="id-ID" altLang="en-US" sz="2400" b="1" dirty="0"/>
              <a:t>Eliminasi Gauss dengan Matriks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Sejumlah matrik bisa digunakan untuk menyatakan suatu sistem persamaan linear.  Sistem persamaan linear secara umum dapat ditulis dalam bentuk seperti berikut ini: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1676400" y="2768600"/>
          <a:ext cx="414178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2590800" imgH="1320800" progId="Equation.3">
                  <p:embed/>
                </p:oleObj>
              </mc:Choice>
              <mc:Fallback>
                <p:oleObj name="Equation" r:id="rId3" imgW="25908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68600"/>
                        <a:ext cx="4141788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6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47900" y="1406525"/>
          <a:ext cx="34813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324100" imgH="939800" progId="Equation.3">
                  <p:embed/>
                </p:oleObj>
              </mc:Choice>
              <mc:Fallback>
                <p:oleObj name="Equation" r:id="rId3" imgW="2324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406525"/>
                        <a:ext cx="3481388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762000" y="381000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Kalau dinyatakan dalam bentuk matriks: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0" y="4092575"/>
            <a:ext cx="7620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Dalam mencari solusi suatu sistem persamaan linear dengan metode eliminasi gauss, bentuk operasi matrik di atas dimanipulasi menjadi suatu matrik yang berukuran  </a:t>
            </a:r>
            <a:r>
              <a:rPr lang="id-ID" altLang="en-US" sz="2400" i="1"/>
              <a:t>n x (n+1), </a:t>
            </a:r>
            <a:r>
              <a:rPr lang="id-ID" altLang="en-US" sz="2400"/>
              <a:t>yaitu mengubah matriks lengkap (matriks augmented) dengan menggunakan operasi baris elementer (OBE) sehingga diperoleh matriks segitiga atas yg baru.</a:t>
            </a:r>
            <a:endParaRPr lang="id-ID" altLang="en-US" sz="2400" i="1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057400" y="33528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 i="1"/>
              <a:t>A x = b</a:t>
            </a:r>
          </a:p>
        </p:txBody>
      </p:sp>
    </p:spTree>
    <p:extLst>
      <p:ext uri="{BB962C8B-B14F-4D97-AF65-F5344CB8AC3E}">
        <p14:creationId xmlns:p14="http://schemas.microsoft.com/office/powerpoint/2010/main" val="2037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5"/>
          <p:cNvGrpSpPr>
            <a:grpSpLocks/>
          </p:cNvGrpSpPr>
          <p:nvPr/>
        </p:nvGrpSpPr>
        <p:grpSpPr bwMode="auto">
          <a:xfrm>
            <a:off x="1828800" y="762000"/>
            <a:ext cx="3254375" cy="1722438"/>
            <a:chOff x="2360613" y="1295400"/>
            <a:chExt cx="3254375" cy="1722438"/>
          </a:xfrm>
        </p:grpSpPr>
        <p:graphicFrame>
          <p:nvGraphicFramePr>
            <p:cNvPr id="17417" name="Object 2"/>
            <p:cNvGraphicFramePr>
              <a:graphicFrameLocks noChangeAspect="1"/>
            </p:cNvGraphicFramePr>
            <p:nvPr/>
          </p:nvGraphicFramePr>
          <p:xfrm>
            <a:off x="2360613" y="1295400"/>
            <a:ext cx="3254375" cy="172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2171700" imgH="1079500" progId="Equation.3">
                    <p:embed/>
                  </p:oleObj>
                </mc:Choice>
                <mc:Fallback>
                  <p:oleObj name="Equation" r:id="rId3" imgW="2171700" imgH="1079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13" y="1295400"/>
                          <a:ext cx="3254375" cy="172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rot="5400000">
              <a:off x="4038601" y="2209800"/>
              <a:ext cx="15224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640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Matriks baru berukuran </a:t>
            </a:r>
            <a:r>
              <a:rPr lang="id-ID" altLang="en-US" sz="2400" i="1"/>
              <a:t>nx(n+1) </a:t>
            </a:r>
            <a:r>
              <a:rPr lang="id-ID" altLang="en-US" sz="2400"/>
              <a:t>dapat ditulis:</a:t>
            </a:r>
            <a:endParaRPr lang="id-ID" altLang="en-US" sz="2400" i="1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990600" y="2667000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Metode eliminasi Gauss bertujuan untuk mengubah matriks A menjadi matriks segitiga atas yang berbentuk: </a:t>
            </a:r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1847850" y="3581400"/>
            <a:ext cx="3216275" cy="1722438"/>
            <a:chOff x="1847850" y="4373563"/>
            <a:chExt cx="3216275" cy="1722437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1847850" y="4373563"/>
            <a:ext cx="3216275" cy="172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5" name="Equation" r:id="rId5" imgW="2146300" imgH="1079500" progId="Equation.3">
                    <p:embed/>
                  </p:oleObj>
                </mc:Choice>
                <mc:Fallback>
                  <p:oleObj name="Equation" r:id="rId5" imgW="2146300" imgH="1079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850" y="4373563"/>
                          <a:ext cx="3216275" cy="172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rot="5400000">
              <a:off x="3581401" y="5256212"/>
              <a:ext cx="137159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4" name="TextBox 14"/>
          <p:cNvSpPr txBox="1">
            <a:spLocks noChangeArrowheads="1"/>
          </p:cNvSpPr>
          <p:nvPr/>
        </p:nvSpPr>
        <p:spPr bwMode="auto">
          <a:xfrm>
            <a:off x="1066800" y="5791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Sehingga dapat diselesaikan dengan teknik </a:t>
            </a:r>
            <a:r>
              <a:rPr lang="id-ID" altLang="en-US" sz="2400" i="1"/>
              <a:t>backward substitution</a:t>
            </a:r>
          </a:p>
        </p:txBody>
      </p:sp>
    </p:spTree>
    <p:extLst>
      <p:ext uri="{BB962C8B-B14F-4D97-AF65-F5344CB8AC3E}">
        <p14:creationId xmlns:p14="http://schemas.microsoft.com/office/powerpoint/2010/main" val="17290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381000" y="3810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Contoh: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57200" y="9144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Hitunglah solusi dari persamaan linier berikut: 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1905000" y="1524000"/>
          <a:ext cx="3303588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2070100" imgH="1054100" progId="Equation.3">
                  <p:embed/>
                </p:oleObj>
              </mc:Choice>
              <mc:Fallback>
                <p:oleObj name="Equation" r:id="rId3" imgW="20701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3303588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533400" y="33528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Penyelesaian: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33400" y="38100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/>
              <a:t>Bentuk matriks lengkapnya: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2057400" y="4572000"/>
            <a:ext cx="2951163" cy="1682750"/>
            <a:chOff x="1979613" y="4794250"/>
            <a:chExt cx="2951162" cy="1682750"/>
          </a:xfrm>
        </p:grpSpPr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1979613" y="4794250"/>
            <a:ext cx="2951162" cy="168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name="Equation" r:id="rId5" imgW="1968500" imgH="1054100" progId="Equation.3">
                    <p:embed/>
                  </p:oleObj>
                </mc:Choice>
                <mc:Fallback>
                  <p:oleObj name="Equation" r:id="rId5" imgW="1968500" imgH="1054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4794250"/>
                          <a:ext cx="2951162" cy="168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rot="5400000">
              <a:off x="3429000" y="5638800"/>
              <a:ext cx="15240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3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640</TotalTime>
  <Words>506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Civic</vt:lpstr>
      <vt:lpstr>Equation</vt:lpstr>
      <vt:lpstr>Microsoft Equation 3.0</vt:lpstr>
      <vt:lpstr>Pertemuan 13</vt:lpstr>
      <vt:lpstr>PowerPoint Presentation</vt:lpstr>
      <vt:lpstr>PowerPoint Presentation</vt:lpstr>
      <vt:lpstr>SISTEM PERSAMAAN LINIER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42</cp:revision>
  <dcterms:created xsi:type="dcterms:W3CDTF">2011-04-17T14:02:17Z</dcterms:created>
  <dcterms:modified xsi:type="dcterms:W3CDTF">2021-10-23T01:37:54Z</dcterms:modified>
</cp:coreProperties>
</file>