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6" r:id="rId2"/>
    <p:sldId id="316" r:id="rId3"/>
    <p:sldId id="315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16/10/2021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16/10/2021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14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81000" y="457200"/>
            <a:ext cx="807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 b="1" dirty="0" smtClean="0"/>
              <a:t>Metode </a:t>
            </a:r>
            <a:r>
              <a:rPr lang="id-ID" altLang="en-US" sz="2400" b="1" dirty="0"/>
              <a:t>Eliminasi Gauss – Jordan 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066800" y="1143000"/>
            <a:ext cx="7620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d-ID" altLang="en-US" sz="2400" dirty="0"/>
              <a:t>Metode ini prosesnya sama dengan eliminasi gauss, metode eliminasi Gauss – Jordan merupakan perluasan dari eliminasi Gauss. Matriks lengkap yang dikenai OBE diubah sedemikian sehingga menjadi matriks satuan.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028825" y="2819400"/>
            <a:ext cx="3313113" cy="1720850"/>
            <a:chOff x="2028825" y="2819400"/>
            <a:chExt cx="3313113" cy="1720850"/>
          </a:xfrm>
        </p:grpSpPr>
        <p:graphicFrame>
          <p:nvGraphicFramePr>
            <p:cNvPr id="21510" name="Object 2"/>
            <p:cNvGraphicFramePr>
              <a:graphicFrameLocks noChangeAspect="1"/>
            </p:cNvGraphicFramePr>
            <p:nvPr/>
          </p:nvGraphicFramePr>
          <p:xfrm>
            <a:off x="2028825" y="2819400"/>
            <a:ext cx="3313113" cy="172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3" name="Equation" r:id="rId3" imgW="2209800" imgH="1079500" progId="Equation.3">
                    <p:embed/>
                  </p:oleObj>
                </mc:Choice>
                <mc:Fallback>
                  <p:oleObj name="Equation" r:id="rId3" imgW="2209800" imgH="1079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825" y="2819400"/>
                          <a:ext cx="3313113" cy="1720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Connector 5"/>
            <p:cNvCxnSpPr/>
            <p:nvPr/>
          </p:nvCxnSpPr>
          <p:spPr>
            <a:xfrm rot="5400000">
              <a:off x="3542507" y="3694906"/>
              <a:ext cx="1447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Oval 55"/>
          <p:cNvSpPr>
            <a:spLocks noChangeArrowheads="1"/>
          </p:cNvSpPr>
          <p:nvPr/>
        </p:nvSpPr>
        <p:spPr bwMode="auto">
          <a:xfrm>
            <a:off x="6781800" y="14478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8" name="Oval 54"/>
          <p:cNvSpPr>
            <a:spLocks noChangeArrowheads="1"/>
          </p:cNvSpPr>
          <p:nvPr/>
        </p:nvSpPr>
        <p:spPr bwMode="auto">
          <a:xfrm>
            <a:off x="6705600" y="2667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7" name="Oval 53"/>
          <p:cNvSpPr>
            <a:spLocks noChangeArrowheads="1"/>
          </p:cNvSpPr>
          <p:nvPr/>
        </p:nvSpPr>
        <p:spPr bwMode="auto">
          <a:xfrm>
            <a:off x="6400800" y="2286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6" name="Oval 52"/>
          <p:cNvSpPr>
            <a:spLocks noChangeArrowheads="1"/>
          </p:cNvSpPr>
          <p:nvPr/>
        </p:nvSpPr>
        <p:spPr bwMode="auto">
          <a:xfrm>
            <a:off x="6172200" y="1905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5" name="Oval 51"/>
          <p:cNvSpPr>
            <a:spLocks noChangeArrowheads="1"/>
          </p:cNvSpPr>
          <p:nvPr/>
        </p:nvSpPr>
        <p:spPr bwMode="auto">
          <a:xfrm>
            <a:off x="6400800" y="10668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4" name="Oval 50"/>
          <p:cNvSpPr>
            <a:spLocks noChangeArrowheads="1"/>
          </p:cNvSpPr>
          <p:nvPr/>
        </p:nvSpPr>
        <p:spPr bwMode="auto">
          <a:xfrm>
            <a:off x="6096000" y="762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4343400" y="6477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3962400" y="6096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3505200" y="5715000"/>
            <a:ext cx="4572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6781800" cy="406400"/>
          </a:xfrm>
          <a:prstGeom prst="rect">
            <a:avLst/>
          </a:prstGeom>
          <a:solidFill>
            <a:srgbClr val="FFFF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sz="2000">
                <a:solidFill>
                  <a:srgbClr val="000099"/>
                </a:solidFill>
              </a:rPr>
              <a:t>SPL Nonhomogen dengan penyelesaian tunggal (</a:t>
            </a:r>
            <a:r>
              <a:rPr lang="en-US" altLang="id-ID" sz="2000" b="1" i="1">
                <a:solidFill>
                  <a:srgbClr val="000099"/>
                </a:solidFill>
              </a:rPr>
              <a:t>unique</a:t>
            </a:r>
            <a:r>
              <a:rPr lang="en-US" altLang="id-ID" sz="200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28600" y="565150"/>
            <a:ext cx="33083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Cari penyelesaian dari sistem 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– 2x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3x</a:t>
            </a:r>
            <a:r>
              <a:rPr lang="en-US" altLang="id-ID" baseline="-25000"/>
              <a:t>1</a:t>
            </a:r>
            <a:r>
              <a:rPr lang="en-US" altLang="id-ID"/>
              <a:t> + x</a:t>
            </a:r>
            <a:r>
              <a:rPr lang="en-US" altLang="id-ID" baseline="-25000"/>
              <a:t>2</a:t>
            </a:r>
            <a:r>
              <a:rPr lang="en-US" altLang="id-ID"/>
              <a:t> – 2x</a:t>
            </a:r>
            <a:r>
              <a:rPr lang="en-US" altLang="id-ID" baseline="-25000"/>
              <a:t>3</a:t>
            </a:r>
            <a:r>
              <a:rPr lang="en-US" altLang="id-ID"/>
              <a:t> = 11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-2x</a:t>
            </a:r>
            <a:r>
              <a:rPr lang="en-US" altLang="id-ID" baseline="-25000"/>
              <a:t>1</a:t>
            </a:r>
            <a:r>
              <a:rPr lang="en-US" altLang="id-ID"/>
              <a:t> + x</a:t>
            </a:r>
            <a:r>
              <a:rPr lang="en-US" altLang="id-ID" baseline="-25000"/>
              <a:t>2</a:t>
            </a:r>
            <a:r>
              <a:rPr lang="en-US" altLang="id-ID"/>
              <a:t> + x</a:t>
            </a:r>
            <a:r>
              <a:rPr lang="en-US" altLang="id-ID" baseline="-25000"/>
              <a:t>3</a:t>
            </a:r>
            <a:r>
              <a:rPr lang="en-US" altLang="id-ID"/>
              <a:t> = -2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36525" y="2097088"/>
            <a:ext cx="3116263" cy="4572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FF00"/>
                </a:solidFill>
              </a:rPr>
              <a:t>Metode </a:t>
            </a:r>
            <a:r>
              <a:rPr lang="en-US" altLang="id-ID" sz="2400">
                <a:solidFill>
                  <a:srgbClr val="FFFF00"/>
                </a:solidFill>
              </a:rPr>
              <a:t>Gauss-Jordan</a:t>
            </a:r>
            <a:r>
              <a:rPr lang="en-US" altLang="id-ID">
                <a:solidFill>
                  <a:srgbClr val="FFFF00"/>
                </a:solidFill>
              </a:rPr>
              <a:t> : 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" y="2819400"/>
            <a:ext cx="4168775" cy="6969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d-ID">
                <a:solidFill>
                  <a:srgbClr val="FFFF00"/>
                </a:solidFill>
              </a:rPr>
              <a:t>lakukan OBE, bawa (A G) menjadi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d-ID">
                <a:solidFill>
                  <a:srgbClr val="FFFF00"/>
                </a:solidFill>
              </a:rPr>
              <a:t>bentuk </a:t>
            </a:r>
            <a:r>
              <a:rPr lang="en-US" altLang="id-ID" b="1" i="1">
                <a:solidFill>
                  <a:srgbClr val="FFFF00"/>
                </a:solidFill>
              </a:rPr>
              <a:t>echelon baris tereduksi.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93725" y="377031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(A G) = 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447800" y="34290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3" imgW="1358640" imgH="711000" progId="Equation.3">
                  <p:embed/>
                </p:oleObj>
              </mc:Choice>
              <mc:Fallback>
                <p:oleObj name="Equation" r:id="rId3" imgW="1358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276600" y="3810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614738" y="3429000"/>
          <a:ext cx="17605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5" imgW="1307880" imgH="711000" progId="Equation.3">
                  <p:embed/>
                </p:oleObj>
              </mc:Choice>
              <mc:Fallback>
                <p:oleObj name="Equation" r:id="rId5" imgW="1307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3429000"/>
                        <a:ext cx="17605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524000" y="4572000"/>
          <a:ext cx="1657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7" imgW="1231560" imgH="711000" progId="Equation.3">
                  <p:embed/>
                </p:oleObj>
              </mc:Choice>
              <mc:Fallback>
                <p:oleObj name="Equation" r:id="rId7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657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19200" y="4953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200400" y="4953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219200" y="5943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505200" y="4572000"/>
          <a:ext cx="1657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9" imgW="1231560" imgH="711000" progId="Equation.3">
                  <p:embed/>
                </p:oleObj>
              </mc:Choice>
              <mc:Fallback>
                <p:oleObj name="Equation" r:id="rId9" imgW="1231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1657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608138" y="5715000"/>
          <a:ext cx="1639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11" imgW="1218960" imgH="711000" progId="Equation.3">
                  <p:embed/>
                </p:oleObj>
              </mc:Choice>
              <mc:Fallback>
                <p:oleObj name="Equation" r:id="rId11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5715000"/>
                        <a:ext cx="16398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5943600" y="5334000"/>
            <a:ext cx="250825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Jadi penyelesaiannya :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{(2, 3, -1)}.</a:t>
            </a: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28194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4800600" y="3505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27432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47244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2819400" y="579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7940675" y="2057400"/>
            <a:ext cx="1203325" cy="925513"/>
          </a:xfrm>
          <a:prstGeom prst="rect">
            <a:avLst/>
          </a:prstGeom>
          <a:solidFill>
            <a:srgbClr val="00CC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r(A) = 3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r(A G) = 3</a:t>
            </a:r>
          </a:p>
          <a:p>
            <a:pPr eaLnBrk="1" hangingPunct="1"/>
            <a:r>
              <a:rPr lang="en-US" altLang="id-ID">
                <a:solidFill>
                  <a:srgbClr val="000099"/>
                </a:solidFill>
              </a:rPr>
              <a:t>n = 3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3276600" y="6019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3581400" y="5715000"/>
          <a:ext cx="1639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13" imgW="1218960" imgH="711000" progId="Equation.3">
                  <p:embed/>
                </p:oleObj>
              </mc:Choice>
              <mc:Fallback>
                <p:oleObj name="Equation" r:id="rId13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15000"/>
                        <a:ext cx="1639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5791200" y="1143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6183" name="Object 39"/>
          <p:cNvGraphicFramePr>
            <a:graphicFrameLocks noChangeAspect="1"/>
          </p:cNvGraphicFramePr>
          <p:nvPr/>
        </p:nvGraphicFramePr>
        <p:xfrm>
          <a:off x="6096000" y="762000"/>
          <a:ext cx="153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15" imgW="1143000" imgH="711000" progId="Equation.3">
                  <p:embed/>
                </p:oleObj>
              </mc:Choice>
              <mc:Fallback>
                <p:oleObj name="Equation" r:id="rId15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762000"/>
                        <a:ext cx="1536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5867400" y="22860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Arial" pitchFamily="34" charset="0"/>
              </a:rPr>
              <a:t>~</a:t>
            </a:r>
          </a:p>
        </p:txBody>
      </p:sp>
      <p:graphicFrame>
        <p:nvGraphicFramePr>
          <p:cNvPr id="6185" name="Object 41"/>
          <p:cNvGraphicFramePr>
            <a:graphicFrameLocks noChangeAspect="1"/>
          </p:cNvGraphicFramePr>
          <p:nvPr/>
        </p:nvGraphicFramePr>
        <p:xfrm>
          <a:off x="6172200" y="1905000"/>
          <a:ext cx="1347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17" imgW="1002960" imgH="711000" progId="Equation.3">
                  <p:embed/>
                </p:oleObj>
              </mc:Choice>
              <mc:Fallback>
                <p:oleObj name="Equation" r:id="rId17" imgW="1002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13477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5791200" y="3276600"/>
            <a:ext cx="310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id-ID"/>
              <a:t>Persamaan terakhir menjadi: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6232525" y="3725863"/>
            <a:ext cx="8461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1</a:t>
            </a:r>
            <a:r>
              <a:rPr lang="en-US" altLang="id-ID"/>
              <a:t> = 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2</a:t>
            </a:r>
            <a:r>
              <a:rPr lang="en-US" altLang="id-ID"/>
              <a:t> = 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id-ID"/>
              <a:t>x</a:t>
            </a:r>
            <a:r>
              <a:rPr lang="en-US" altLang="id-ID" baseline="-25000"/>
              <a:t>3</a:t>
            </a:r>
            <a:r>
              <a:rPr lang="en-US" altLang="id-ID"/>
              <a:t> = -1</a:t>
            </a:r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>
            <a:off x="4800600" y="579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7162800" y="762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90" name="Line 46"/>
          <p:cNvSpPr>
            <a:spLocks noChangeShapeType="1"/>
          </p:cNvSpPr>
          <p:nvPr/>
        </p:nvSpPr>
        <p:spPr bwMode="auto">
          <a:xfrm>
            <a:off x="70866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30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2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20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20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20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20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20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20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2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20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2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2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9" grpId="0" animBg="1"/>
      <p:bldP spid="6198" grpId="0" animBg="1"/>
      <p:bldP spid="6197" grpId="0" animBg="1"/>
      <p:bldP spid="6196" grpId="0" animBg="1"/>
      <p:bldP spid="6195" grpId="0" animBg="1"/>
      <p:bldP spid="6194" grpId="0" animBg="1"/>
      <p:bldP spid="6193" grpId="0" animBg="1"/>
      <p:bldP spid="6192" grpId="0" animBg="1"/>
      <p:bldP spid="6191" grpId="0" animBg="1"/>
      <p:bldP spid="6146" grpId="0" animBg="1"/>
      <p:bldP spid="6147" grpId="0"/>
      <p:bldP spid="6148" grpId="0" animBg="1"/>
      <p:bldP spid="6149" grpId="0" animBg="1"/>
      <p:bldP spid="6150" grpId="0"/>
      <p:bldP spid="6152" grpId="0"/>
      <p:bldP spid="6155" grpId="0"/>
      <p:bldP spid="6157" grpId="0"/>
      <p:bldP spid="6173" grpId="0" animBg="1"/>
      <p:bldP spid="6174" grpId="0" animBg="1"/>
      <p:bldP spid="6175" grpId="0" animBg="1"/>
      <p:bldP spid="6176" grpId="0" animBg="1"/>
      <p:bldP spid="6177" grpId="0" animBg="1"/>
      <p:bldP spid="6178" grpId="0" animBg="1"/>
      <p:bldP spid="6179" grpId="0" animBg="1"/>
      <p:bldP spid="6180" grpId="0"/>
      <p:bldP spid="6182" grpId="0"/>
      <p:bldP spid="6184" grpId="0"/>
      <p:bldP spid="6186" grpId="0"/>
      <p:bldP spid="6187" grpId="0"/>
      <p:bldP spid="6188" grpId="0" animBg="1"/>
      <p:bldP spid="6189" grpId="0" animBg="1"/>
      <p:bldP spid="61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641</TotalTime>
  <Words>145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Civic</vt:lpstr>
      <vt:lpstr>Equation</vt:lpstr>
      <vt:lpstr>Pertemuan 14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41</cp:revision>
  <dcterms:created xsi:type="dcterms:W3CDTF">2011-04-17T14:02:17Z</dcterms:created>
  <dcterms:modified xsi:type="dcterms:W3CDTF">2021-10-16T01:35:48Z</dcterms:modified>
</cp:coreProperties>
</file>