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9112" autoAdjust="0"/>
  </p:normalViewPr>
  <p:slideViewPr>
    <p:cSldViewPr>
      <p:cViewPr>
        <p:scale>
          <a:sx n="72" d="100"/>
          <a:sy n="72" d="100"/>
        </p:scale>
        <p:origin x="-124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6E54C-DDDF-4B96-98E7-031D40338E6A}" type="datetimeFigureOut">
              <a:rPr lang="id-ID" smtClean="0"/>
              <a:t>29/09/2020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3F2C6-BD3C-4801-88C1-36532BE3795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14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CBE572EC-0C3A-48F1-8CCA-EB6FC87D8B02}" type="slidenum">
              <a:rPr lang="en-US" altLang="id-ID" sz="1200" smtClean="0">
                <a:latin typeface="Arial" pitchFamily="34" charset="0"/>
              </a:rPr>
              <a:pPr eaLnBrk="1" hangingPunct="1"/>
              <a:t>3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CB648CD7-0805-4628-A5C9-A5051AA86D75}" type="slidenum">
              <a:rPr lang="en-US" altLang="id-ID" sz="1200" smtClean="0">
                <a:latin typeface="Arial" pitchFamily="34" charset="0"/>
              </a:rPr>
              <a:pPr eaLnBrk="1" hangingPunct="1"/>
              <a:t>12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42510F61-1AED-4D42-B01D-66B4226A2921}" type="slidenum">
              <a:rPr lang="en-US" altLang="id-ID" sz="1200" smtClean="0">
                <a:latin typeface="Arial" pitchFamily="34" charset="0"/>
              </a:rPr>
              <a:pPr eaLnBrk="1" hangingPunct="1"/>
              <a:t>4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B43EE02A-DF79-4526-8FC0-BBA296176710}" type="slidenum">
              <a:rPr lang="en-US" altLang="id-ID" sz="1200" smtClean="0">
                <a:latin typeface="Arial" pitchFamily="34" charset="0"/>
              </a:rPr>
              <a:pPr eaLnBrk="1" hangingPunct="1"/>
              <a:t>5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79F0B4CB-C947-406D-994E-D7CA5B65C46A}" type="slidenum">
              <a:rPr lang="en-US" altLang="id-ID" sz="1200" smtClean="0">
                <a:latin typeface="Arial" pitchFamily="34" charset="0"/>
              </a:rPr>
              <a:pPr eaLnBrk="1" hangingPunct="1"/>
              <a:t>6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8B0636B0-A2F0-4366-B855-6D17D5A0670F}" type="slidenum">
              <a:rPr lang="en-US" altLang="id-ID" sz="1200" smtClean="0">
                <a:latin typeface="Arial" pitchFamily="34" charset="0"/>
              </a:rPr>
              <a:pPr eaLnBrk="1" hangingPunct="1"/>
              <a:t>7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CE628E89-1161-4978-9C3A-A67FCF5904FC}" type="slidenum">
              <a:rPr lang="en-US" altLang="id-ID" sz="1200" smtClean="0">
                <a:latin typeface="Arial" pitchFamily="34" charset="0"/>
              </a:rPr>
              <a:pPr eaLnBrk="1" hangingPunct="1"/>
              <a:t>8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21EA0DB6-B6CF-46AE-B08B-0AA09D3EFA45}" type="slidenum">
              <a:rPr lang="en-US" altLang="id-ID" sz="1200" smtClean="0">
                <a:latin typeface="Arial" pitchFamily="34" charset="0"/>
              </a:rPr>
              <a:pPr eaLnBrk="1" hangingPunct="1"/>
              <a:t>9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id-ID" smtClean="0">
                <a:latin typeface="Arial" pitchFamily="34" charset="0"/>
              </a:rPr>
              <a:t>Jawaban :</a:t>
            </a:r>
          </a:p>
          <a:p>
            <a:pPr marL="228600" indent="-228600" eaLnBrk="1" hangingPunct="1">
              <a:buFontTx/>
              <a:buAutoNum type="arabicPeriod"/>
              <a:defRPr/>
            </a:pPr>
            <a:r>
              <a:rPr lang="id-ID" smtClean="0">
                <a:latin typeface="Arial" pitchFamily="34" charset="0"/>
              </a:rPr>
              <a:t>a. D = {x | -5 &lt; x &lt; 5, x E N} D= {1,2,3,4}</a:t>
            </a:r>
          </a:p>
          <a:p>
            <a:pPr marL="228600" indent="-228600" eaLnBrk="1" hangingPunct="1">
              <a:defRPr/>
            </a:pPr>
            <a:r>
              <a:rPr lang="id-ID" smtClean="0">
                <a:latin typeface="Arial" pitchFamily="34" charset="0"/>
              </a:rPr>
              <a:t>	b. B = {x | x | -5 &lt; x &lt; 5, x E Z} D= {-4,-3,-2,-1,0,1,2,3,4}</a:t>
            </a:r>
          </a:p>
          <a:p>
            <a:pPr marL="228600" indent="-228600" eaLnBrk="1" hangingPunct="1">
              <a:defRPr/>
            </a:pPr>
            <a:r>
              <a:rPr lang="id-ID" smtClean="0">
                <a:latin typeface="Arial" pitchFamily="34" charset="0"/>
              </a:rPr>
              <a:t>2.  a. Sama</a:t>
            </a:r>
          </a:p>
          <a:p>
            <a:pPr marL="228600" indent="-228600" eaLnBrk="1" hangingPunct="1">
              <a:defRPr/>
            </a:pPr>
            <a:r>
              <a:rPr lang="id-ID" smtClean="0">
                <a:latin typeface="Arial" pitchFamily="34" charset="0"/>
              </a:rPr>
              <a:t>	b. Ekivalen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FA68C4AC-44A9-4125-ACCD-5594B60F018A}" type="slidenum">
              <a:rPr lang="en-US" altLang="id-ID" sz="1200" smtClean="0">
                <a:latin typeface="Arial" pitchFamily="34" charset="0"/>
              </a:rPr>
              <a:pPr eaLnBrk="1" hangingPunct="1"/>
              <a:t>10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id-ID" smtClean="0">
                <a:latin typeface="Arial" pitchFamily="34" charset="0"/>
              </a:rPr>
              <a:t>Jawaban :</a:t>
            </a:r>
          </a:p>
          <a:p>
            <a:pPr marL="228600" indent="-228600" eaLnBrk="1" hangingPunct="1">
              <a:buFontTx/>
              <a:buAutoNum type="arabicPeriod"/>
              <a:defRPr/>
            </a:pPr>
            <a:r>
              <a:rPr lang="id-ID" smtClean="0">
                <a:latin typeface="Arial" pitchFamily="34" charset="0"/>
              </a:rPr>
              <a:t>a. D = {x | -5 &lt; x &lt; 5, x E N} D= {1,2,3,4}</a:t>
            </a:r>
          </a:p>
          <a:p>
            <a:pPr marL="228600" indent="-228600" eaLnBrk="1" hangingPunct="1">
              <a:defRPr/>
            </a:pPr>
            <a:r>
              <a:rPr lang="id-ID" smtClean="0">
                <a:latin typeface="Arial" pitchFamily="34" charset="0"/>
              </a:rPr>
              <a:t>	b. B = {x | x | -5 &lt; x &lt; 5, x E Z} D= {-4,-3,-2,-1,0,1,2,3,4}</a:t>
            </a:r>
          </a:p>
          <a:p>
            <a:pPr marL="228600" indent="-228600" eaLnBrk="1" hangingPunct="1">
              <a:defRPr/>
            </a:pPr>
            <a:r>
              <a:rPr lang="id-ID" smtClean="0">
                <a:latin typeface="Arial" pitchFamily="34" charset="0"/>
              </a:rPr>
              <a:t>2.  a. Sama</a:t>
            </a:r>
          </a:p>
          <a:p>
            <a:pPr marL="228600" indent="-228600" eaLnBrk="1" hangingPunct="1">
              <a:defRPr/>
            </a:pPr>
            <a:r>
              <a:rPr lang="id-ID" smtClean="0">
                <a:latin typeface="Arial" pitchFamily="34" charset="0"/>
              </a:rPr>
              <a:t>	b. Ekivalen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FA0CF591-EC26-4861-98D2-C45BAA0196D9}" type="slidenum">
              <a:rPr lang="en-US" altLang="id-ID" sz="1200" smtClean="0">
                <a:latin typeface="Arial" pitchFamily="34" charset="0"/>
              </a:rPr>
              <a:pPr eaLnBrk="1" hangingPunct="1"/>
              <a:t>11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29/09/2020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29/09/2020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29/09/2020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29/09/2020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29/09/2020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1707E39-5D77-4CEF-8ADC-24B59A20E564}" type="datetimeFigureOut">
              <a:rPr lang="id-ID" smtClean="0"/>
              <a:pPr/>
              <a:t>29/09/2020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29/09/2020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29/09/2020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29/09/2020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29/09/2020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1707E39-5D77-4CEF-8ADC-24B59A20E564}" type="datetimeFigureOut">
              <a:rPr lang="id-ID" smtClean="0"/>
              <a:pPr/>
              <a:t>29/09/2020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1707E39-5D77-4CEF-8ADC-24B59A20E564}" type="datetimeFigureOut">
              <a:rPr lang="id-ID" smtClean="0"/>
              <a:pPr/>
              <a:t>29/09/2020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Septiana Ningtyas, M.Kom</a:t>
            </a: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Pertemuan 1 dan 2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96101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738188"/>
            <a:ext cx="5970587" cy="557212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defRPr/>
            </a:pPr>
            <a:r>
              <a:rPr lang="id-ID" sz="2800" b="1">
                <a:solidFill>
                  <a:schemeClr val="bg1"/>
                </a:solidFill>
                <a:latin typeface="Bodoni MT Black" pitchFamily="18" charset="0"/>
              </a:rPr>
              <a:t>PENJUMLAHAN MATRIKS</a:t>
            </a: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538163" y="-44450"/>
            <a:ext cx="0" cy="6858000"/>
          </a:xfrm>
          <a:prstGeom prst="line">
            <a:avLst/>
          </a:prstGeom>
          <a:noFill/>
          <a:ln w="1143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38200" y="1447800"/>
            <a:ext cx="7620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189163" indent="-360363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646363" indent="-360363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3103563" indent="-360363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560763" indent="-360363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4017963" indent="-360363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algn="just" eaLnBrk="1" hangingPunct="1">
              <a:buFont typeface="Wingdings" pitchFamily="2" charset="2"/>
              <a:buChar char="q"/>
            </a:pPr>
            <a:r>
              <a:rPr lang="id-ID" altLang="id-ID" sz="2000">
                <a:latin typeface="Arial" pitchFamily="34" charset="0"/>
                <a:cs typeface="Arial" pitchFamily="34" charset="0"/>
              </a:rPr>
              <a:t>Contoh Soal</a:t>
            </a:r>
          </a:p>
          <a:p>
            <a:pPr lvl="4" algn="just" eaLnBrk="1" hangingPunct="1"/>
            <a:endParaRPr lang="id-ID" altLang="id-ID" sz="2000">
              <a:latin typeface="Arial" pitchFamily="34" charset="0"/>
              <a:cs typeface="Arial" pitchFamily="34" charset="0"/>
            </a:endParaRPr>
          </a:p>
          <a:p>
            <a:pPr lvl="4" algn="just" eaLnBrk="1" hangingPunct="1"/>
            <a:r>
              <a:rPr lang="id-ID" altLang="id-ID" sz="2000">
                <a:latin typeface="Arial" pitchFamily="34" charset="0"/>
                <a:cs typeface="Arial" pitchFamily="34" charset="0"/>
              </a:rPr>
              <a:t>	</a:t>
            </a:r>
          </a:p>
          <a:p>
            <a:pPr lvl="4" algn="just" eaLnBrk="1" hangingPunct="1"/>
            <a:r>
              <a:rPr lang="id-ID" altLang="id-ID" sz="2000">
                <a:latin typeface="Arial" pitchFamily="34" charset="0"/>
                <a:cs typeface="Arial" pitchFamily="34" charset="0"/>
              </a:rPr>
              <a:t>	</a:t>
            </a:r>
          </a:p>
          <a:p>
            <a:pPr algn="just" eaLnBrk="1" hangingPunct="1">
              <a:buFont typeface="Wingdings" pitchFamily="2" charset="2"/>
              <a:buChar char="q"/>
            </a:pPr>
            <a:endParaRPr lang="id-ID" altLang="id-ID" sz="200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r>
              <a:rPr lang="id-ID" altLang="id-ID" sz="2000">
                <a:latin typeface="Arial" pitchFamily="34" charset="0"/>
                <a:cs typeface="Arial" pitchFamily="34" charset="0"/>
              </a:rPr>
              <a:t>				</a:t>
            </a:r>
          </a:p>
          <a:p>
            <a:pPr algn="just" eaLnBrk="1" hangingPunct="1"/>
            <a:endParaRPr lang="id-ID" altLang="id-ID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820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137219" name="Object 5"/>
          <p:cNvGraphicFramePr>
            <a:graphicFrameLocks noChangeAspect="1"/>
          </p:cNvGraphicFramePr>
          <p:nvPr/>
        </p:nvGraphicFramePr>
        <p:xfrm>
          <a:off x="1593850" y="1973263"/>
          <a:ext cx="1149350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4" imgW="939600" imgH="711000" progId="Equation.3">
                  <p:embed/>
                </p:oleObj>
              </mc:Choice>
              <mc:Fallback>
                <p:oleObj name="Equation" r:id="rId4" imgW="9396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1973263"/>
                        <a:ext cx="1149350" cy="1074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0" name="Object 3"/>
          <p:cNvGraphicFramePr>
            <a:graphicFrameLocks noChangeAspect="1"/>
          </p:cNvGraphicFramePr>
          <p:nvPr/>
        </p:nvGraphicFramePr>
        <p:xfrm>
          <a:off x="3048000" y="1981200"/>
          <a:ext cx="12715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6" imgW="850680" imgH="711000" progId="Equation.3">
                  <p:embed/>
                </p:oleObj>
              </mc:Choice>
              <mc:Fallback>
                <p:oleObj name="Equation" r:id="rId6" imgW="8506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981200"/>
                        <a:ext cx="1271588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1" name="Object 4"/>
          <p:cNvGraphicFramePr>
            <a:graphicFrameLocks noChangeAspect="1"/>
          </p:cNvGraphicFramePr>
          <p:nvPr/>
        </p:nvGraphicFramePr>
        <p:xfrm>
          <a:off x="1600200" y="3200400"/>
          <a:ext cx="26416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8" imgW="1625400" imgH="711000" progId="Equation.3">
                  <p:embed/>
                </p:oleObj>
              </mc:Choice>
              <mc:Fallback>
                <p:oleObj name="Equation" r:id="rId8" imgW="16254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00400"/>
                        <a:ext cx="2641600" cy="1157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7" name="Object 5"/>
          <p:cNvGraphicFramePr>
            <a:graphicFrameLocks noChangeAspect="1"/>
          </p:cNvGraphicFramePr>
          <p:nvPr/>
        </p:nvGraphicFramePr>
        <p:xfrm>
          <a:off x="1600200" y="4572000"/>
          <a:ext cx="182880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10" imgW="1104840" imgH="711000" progId="Equation.3">
                  <p:embed/>
                </p:oleObj>
              </mc:Choice>
              <mc:Fallback>
                <p:oleObj name="Equation" r:id="rId10" imgW="11048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572000"/>
                        <a:ext cx="1828800" cy="122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343752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5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19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relative" rAng="0" ptsTypes="AA">
                                      <p:cBhvr>
                                        <p:cTn id="23" dur="5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20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4" grpId="0" animBg="1"/>
      <p:bldP spid="116744" grpId="1" animBg="1"/>
      <p:bldP spid="116746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404664"/>
            <a:ext cx="5970587" cy="557212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defRPr/>
            </a:pPr>
            <a:r>
              <a:rPr lang="id-ID" sz="2800" b="1">
                <a:solidFill>
                  <a:schemeClr val="bg1"/>
                </a:solidFill>
                <a:latin typeface="Bodoni MT Black" pitchFamily="18" charset="0"/>
              </a:rPr>
              <a:t>PENGURANGAN MATRIKS</a:t>
            </a: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538163" y="-44450"/>
            <a:ext cx="0" cy="6858000"/>
          </a:xfrm>
          <a:prstGeom prst="line">
            <a:avLst/>
          </a:prstGeom>
          <a:noFill/>
          <a:ln w="1143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38200" y="980728"/>
            <a:ext cx="7620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algn="just" eaLnBrk="1" hangingPunct="1">
              <a:buFont typeface="Wingdings" pitchFamily="2" charset="2"/>
              <a:buChar char="q"/>
            </a:pPr>
            <a:r>
              <a:rPr lang="id-ID" altLang="id-ID" sz="2000" dirty="0">
                <a:latin typeface="Arial" pitchFamily="34" charset="0"/>
                <a:cs typeface="Arial" pitchFamily="34" charset="0"/>
              </a:rPr>
              <a:t>A dan B adalah suatu dua matriks yang ukurannya sama, maka A-B adalah matriks yang diperoleh dengan mengurangkan bersama-sama entri yang seletak/bersesuaian dalam kedua matriks tersebut.</a:t>
            </a:r>
          </a:p>
          <a:p>
            <a:pPr algn="just" eaLnBrk="1" hangingPunct="1">
              <a:buFont typeface="Wingdings" pitchFamily="2" charset="2"/>
              <a:buChar char="q"/>
            </a:pPr>
            <a:endParaRPr lang="id-ID" altLang="id-ID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q"/>
            </a:pPr>
            <a:r>
              <a:rPr lang="id-ID" altLang="id-ID" sz="2000" dirty="0">
                <a:latin typeface="Arial" pitchFamily="34" charset="0"/>
                <a:cs typeface="Arial" pitchFamily="34" charset="0"/>
              </a:rPr>
              <a:t>Matriks-matriks yang ordo/ukurannya berbeda tidak dapat dikurangkan.</a:t>
            </a:r>
          </a:p>
          <a:p>
            <a:pPr algn="just" eaLnBrk="1" hangingPunct="1">
              <a:buFont typeface="Wingdings" pitchFamily="2" charset="2"/>
              <a:buChar char="q"/>
            </a:pPr>
            <a:endParaRPr lang="id-ID" altLang="id-ID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r>
              <a:rPr lang="id-ID" altLang="id-ID" sz="2000" dirty="0">
                <a:latin typeface="Arial" pitchFamily="34" charset="0"/>
                <a:cs typeface="Arial" pitchFamily="34" charset="0"/>
              </a:rPr>
              <a:t>				</a:t>
            </a:r>
            <a:endParaRPr lang="id-ID" altLang="id-ID" sz="2000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endParaRPr lang="id-ID" altLang="id-ID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r>
              <a:rPr lang="id-ID" altLang="id-ID" sz="2000" dirty="0" smtClean="0">
                <a:latin typeface="Arial" pitchFamily="34" charset="0"/>
                <a:cs typeface="Arial" pitchFamily="34" charset="0"/>
              </a:rPr>
              <a:t>				dan</a:t>
            </a:r>
            <a:endParaRPr lang="id-ID" altLang="id-ID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endParaRPr lang="id-ID" altLang="id-ID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137219" name="Object 5"/>
          <p:cNvGraphicFramePr>
            <a:graphicFrameLocks noChangeAspect="1"/>
          </p:cNvGraphicFramePr>
          <p:nvPr/>
        </p:nvGraphicFramePr>
        <p:xfrm>
          <a:off x="1600200" y="3714750"/>
          <a:ext cx="169703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4" imgW="1295280" imgH="711000" progId="Equation.3">
                  <p:embed/>
                </p:oleObj>
              </mc:Choice>
              <mc:Fallback>
                <p:oleObj name="Equation" r:id="rId4" imgW="12952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714750"/>
                        <a:ext cx="1697038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0" name="Object 4"/>
          <p:cNvGraphicFramePr>
            <a:graphicFrameLocks noChangeAspect="1"/>
          </p:cNvGraphicFramePr>
          <p:nvPr/>
        </p:nvGraphicFramePr>
        <p:xfrm>
          <a:off x="4419600" y="3657600"/>
          <a:ext cx="16637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6" imgW="1269720" imgH="711000" progId="Equation.3">
                  <p:embed/>
                </p:oleObj>
              </mc:Choice>
              <mc:Fallback>
                <p:oleObj name="Equation" r:id="rId6" imgW="12697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657600"/>
                        <a:ext cx="166370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219200" y="4953000"/>
          <a:ext cx="32940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8" imgW="2514600" imgH="711000" progId="Equation.3">
                  <p:embed/>
                </p:oleObj>
              </mc:Choice>
              <mc:Fallback>
                <p:oleObj name="Equation" r:id="rId8" imgW="25146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953000"/>
                        <a:ext cx="3294063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882392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5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19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relative" rAng="0" ptsTypes="AA">
                                      <p:cBhvr>
                                        <p:cTn id="23" dur="5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4" grpId="0" animBg="1"/>
      <p:bldP spid="116744" grpId="1" animBg="1"/>
      <p:bldP spid="116746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738188"/>
            <a:ext cx="5970587" cy="557212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defRPr/>
            </a:pPr>
            <a:r>
              <a:rPr lang="id-ID" sz="2800" b="1">
                <a:solidFill>
                  <a:schemeClr val="bg1"/>
                </a:solidFill>
                <a:latin typeface="Bodoni MT Black" pitchFamily="18" charset="0"/>
              </a:rPr>
              <a:t>PENGURANGAN MATRIKS</a:t>
            </a: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538163" y="-44450"/>
            <a:ext cx="0" cy="6858000"/>
          </a:xfrm>
          <a:prstGeom prst="line">
            <a:avLst/>
          </a:prstGeom>
          <a:noFill/>
          <a:ln w="1143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914400" y="1447800"/>
            <a:ext cx="7620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algn="just" eaLnBrk="1" hangingPunct="1">
              <a:buFont typeface="Wingdings" pitchFamily="2" charset="2"/>
              <a:buChar char="q"/>
            </a:pPr>
            <a:r>
              <a:rPr lang="id-ID" altLang="id-ID" sz="2000" b="1">
                <a:latin typeface="Arial" pitchFamily="34" charset="0"/>
                <a:cs typeface="Arial" pitchFamily="34" charset="0"/>
              </a:rPr>
              <a:t>Contoh </a:t>
            </a:r>
            <a:r>
              <a:rPr lang="id-ID" altLang="id-ID" sz="2000">
                <a:latin typeface="Arial" pitchFamily="34" charset="0"/>
                <a:cs typeface="Arial" pitchFamily="34" charset="0"/>
              </a:rPr>
              <a:t>:</a:t>
            </a:r>
          </a:p>
          <a:p>
            <a:pPr algn="just" eaLnBrk="1" hangingPunct="1">
              <a:buFont typeface="Wingdings" pitchFamily="2" charset="2"/>
              <a:buChar char="q"/>
            </a:pPr>
            <a:endParaRPr lang="id-ID" altLang="id-ID" sz="200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q"/>
            </a:pPr>
            <a:endParaRPr lang="id-ID" altLang="id-ID" sz="200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q"/>
            </a:pPr>
            <a:endParaRPr lang="id-ID" altLang="id-ID" sz="200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endParaRPr lang="id-ID" altLang="id-ID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138245" name="Object 5"/>
          <p:cNvGraphicFramePr>
            <a:graphicFrameLocks noChangeAspect="1"/>
          </p:cNvGraphicFramePr>
          <p:nvPr/>
        </p:nvGraphicFramePr>
        <p:xfrm>
          <a:off x="1371600" y="2057400"/>
          <a:ext cx="17129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4" imgW="1066680" imgH="711000" progId="Equation.3">
                  <p:embed/>
                </p:oleObj>
              </mc:Choice>
              <mc:Fallback>
                <p:oleObj name="Equation" r:id="rId4" imgW="10666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057400"/>
                        <a:ext cx="1712913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3" name="Object 3"/>
          <p:cNvGraphicFramePr>
            <a:graphicFrameLocks noChangeAspect="1"/>
          </p:cNvGraphicFramePr>
          <p:nvPr/>
        </p:nvGraphicFramePr>
        <p:xfrm>
          <a:off x="3521075" y="2057400"/>
          <a:ext cx="16732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6" imgW="1041120" imgH="711000" progId="Equation.3">
                  <p:embed/>
                </p:oleObj>
              </mc:Choice>
              <mc:Fallback>
                <p:oleObj name="Equation" r:id="rId6" imgW="10411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2057400"/>
                        <a:ext cx="1673225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4" name="Object 4"/>
          <p:cNvGraphicFramePr>
            <a:graphicFrameLocks noChangeAspect="1"/>
          </p:cNvGraphicFramePr>
          <p:nvPr/>
        </p:nvGraphicFramePr>
        <p:xfrm>
          <a:off x="1066800" y="3352800"/>
          <a:ext cx="3327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8" imgW="1942920" imgH="711000" progId="Equation.3">
                  <p:embed/>
                </p:oleObj>
              </mc:Choice>
              <mc:Fallback>
                <p:oleObj name="Equation" r:id="rId8" imgW="19429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352800"/>
                        <a:ext cx="33274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066800" y="4724400"/>
          <a:ext cx="22860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10" imgW="1396800" imgH="711000" progId="Equation.3">
                  <p:embed/>
                </p:oleObj>
              </mc:Choice>
              <mc:Fallback>
                <p:oleObj name="Equation" r:id="rId10" imgW="13968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724400"/>
                        <a:ext cx="2286000" cy="116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284815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5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19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relative" rAng="0" ptsTypes="AA">
                                      <p:cBhvr>
                                        <p:cTn id="23" dur="5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4" grpId="0" animBg="1"/>
      <p:bldP spid="116744" grpId="1" animBg="1"/>
      <p:bldP spid="116746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altLang="id-ID" dirty="0">
                <a:latin typeface="Plantagenet Cherokee" panose="02020602070100000000" pitchFamily="18" charset="0"/>
              </a:rPr>
              <a:t>Apakah yang dimaksud dengan Matriks </a:t>
            </a:r>
            <a:r>
              <a:rPr lang="id-ID" altLang="id-ID" dirty="0" smtClean="0">
                <a:latin typeface="Plantagenet Cherokee" panose="02020602070100000000" pitchFamily="18" charset="0"/>
              </a:rPr>
              <a:t>?</a:t>
            </a:r>
            <a:endParaRPr lang="id-ID" dirty="0">
              <a:latin typeface="Plantagenet Cherokee" panose="02020602070100000000" pitchFamily="18" charset="0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762000" y="2133600"/>
            <a:ext cx="7696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marL="0" lvl="1" algn="just" eaLnBrk="1" hangingPunct="1"/>
            <a:r>
              <a:rPr lang="id-ID" altLang="id-ID" sz="2400" dirty="0">
                <a:latin typeface="Palatino Linotype" pitchFamily="18" charset="0"/>
              </a:rPr>
              <a:t>kumpulan bilangan yang disajikan secara teratur dalam baris dan kolom yang membentuk suatu persegi panjang, serta termuat diantara sepasang tanda kurung.</a:t>
            </a:r>
          </a:p>
        </p:txBody>
      </p:sp>
    </p:spTree>
    <p:extLst>
      <p:ext uri="{BB962C8B-B14F-4D97-AF65-F5344CB8AC3E}">
        <p14:creationId xmlns:p14="http://schemas.microsoft.com/office/powerpoint/2010/main" val="107867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738188"/>
            <a:ext cx="6046787" cy="404812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defRPr/>
            </a:pPr>
            <a:r>
              <a:rPr lang="id-ID" sz="28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 Black" pitchFamily="18" charset="0"/>
              </a:rPr>
              <a:t>NOTASI MATRIKS</a:t>
            </a:r>
            <a:endParaRPr lang="id-ID" sz="2800" b="1" dirty="0"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Bodoni MT Black" pitchFamily="18" charset="0"/>
            </a:endParaRP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95536" y="1340768"/>
            <a:ext cx="828092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360363" indent="-360363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lvl="1" algn="just" eaLnBrk="1" hangingPunct="1">
              <a:buFont typeface="Wingdings" pitchFamily="2" charset="2"/>
              <a:buChar char="q"/>
            </a:pPr>
            <a:r>
              <a:rPr lang="id-ID" altLang="id-ID" sz="2400" b="1" dirty="0">
                <a:solidFill>
                  <a:schemeClr val="tx2"/>
                </a:solidFill>
                <a:latin typeface="Palatino Linotype" pitchFamily="18" charset="0"/>
              </a:rPr>
              <a:t>Nama matriks </a:t>
            </a:r>
            <a:r>
              <a:rPr lang="id-ID" altLang="id-ID" sz="2400" dirty="0">
                <a:latin typeface="Palatino Linotype" pitchFamily="18" charset="0"/>
              </a:rPr>
              <a:t>menggunakan huruf besar</a:t>
            </a:r>
          </a:p>
          <a:p>
            <a:pPr lvl="1" algn="just" eaLnBrk="1" hangingPunct="1">
              <a:buFont typeface="Wingdings" pitchFamily="2" charset="2"/>
              <a:buChar char="q"/>
            </a:pPr>
            <a:r>
              <a:rPr lang="id-ID" altLang="id-ID" sz="2400" dirty="0">
                <a:latin typeface="Palatino Linotype" pitchFamily="18" charset="0"/>
              </a:rPr>
              <a:t>Anggota-anggota matriks dapat berupa huruf kecil maupun angka</a:t>
            </a:r>
          </a:p>
          <a:p>
            <a:pPr lvl="1" algn="just" eaLnBrk="1" hangingPunct="1">
              <a:buFont typeface="Wingdings" pitchFamily="2" charset="2"/>
              <a:buChar char="q"/>
            </a:pPr>
            <a:r>
              <a:rPr lang="id-ID" altLang="id-ID" sz="2400" dirty="0">
                <a:latin typeface="Palatino Linotype" pitchFamily="18" charset="0"/>
              </a:rPr>
              <a:t>Digunakan kurung biasa atau kurung siku</a:t>
            </a:r>
          </a:p>
          <a:p>
            <a:pPr lvl="1" algn="just" eaLnBrk="1" hangingPunct="1">
              <a:buFont typeface="Wingdings" pitchFamily="2" charset="2"/>
              <a:buChar char="q"/>
            </a:pPr>
            <a:endParaRPr lang="id-ID" altLang="id-ID" sz="2400" dirty="0">
              <a:latin typeface="Palatino Linotype" pitchFamily="18" charset="0"/>
            </a:endParaRPr>
          </a:p>
          <a:p>
            <a:pPr lvl="1" algn="just" eaLnBrk="1" hangingPunct="1">
              <a:buFont typeface="Wingdings" pitchFamily="2" charset="2"/>
              <a:buChar char="q"/>
            </a:pPr>
            <a:endParaRPr lang="id-ID" altLang="id-ID" sz="2400" dirty="0">
              <a:latin typeface="Palatino Linotype" pitchFamily="18" charset="0"/>
            </a:endParaRPr>
          </a:p>
          <a:p>
            <a:pPr lvl="1" algn="just" eaLnBrk="1" hangingPunct="1">
              <a:buFont typeface="Wingdings" pitchFamily="2" charset="2"/>
              <a:buChar char="q"/>
            </a:pPr>
            <a:endParaRPr lang="id-ID" altLang="id-ID" sz="2400" dirty="0">
              <a:latin typeface="Palatino Linotype" pitchFamily="18" charset="0"/>
            </a:endParaRPr>
          </a:p>
          <a:p>
            <a:pPr lvl="1" algn="just" eaLnBrk="1" hangingPunct="1">
              <a:buFont typeface="Wingdings" pitchFamily="2" charset="2"/>
              <a:buChar char="q"/>
            </a:pPr>
            <a:endParaRPr lang="id-ID" altLang="id-ID" sz="2400" dirty="0">
              <a:latin typeface="Palatino Linotype" pitchFamily="18" charset="0"/>
            </a:endParaRPr>
          </a:p>
          <a:p>
            <a:pPr lvl="1" algn="just" eaLnBrk="1" hangingPunct="1">
              <a:buFont typeface="Wingdings" pitchFamily="2" charset="2"/>
              <a:buChar char="q"/>
            </a:pPr>
            <a:r>
              <a:rPr lang="id-ID" altLang="id-ID" sz="2400" b="1" dirty="0">
                <a:solidFill>
                  <a:schemeClr val="tx2"/>
                </a:solidFill>
                <a:latin typeface="Palatino Linotype" pitchFamily="18" charset="0"/>
              </a:rPr>
              <a:t>Ordo matriks</a:t>
            </a:r>
            <a:r>
              <a:rPr lang="id-ID" altLang="id-ID" sz="2400" dirty="0">
                <a:latin typeface="Palatino Linotype" pitchFamily="18" charset="0"/>
              </a:rPr>
              <a:t> atau ukuran matriks merupakan banyaknya baris (garis horizontal) dan banyaknya kolom (garis vertikal) yang terdapat dalam matriks tersebut. </a:t>
            </a: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1676400" y="3200400"/>
          <a:ext cx="17160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1054080" imgH="457200" progId="Equation.3">
                  <p:embed/>
                </p:oleObj>
              </mc:Choice>
              <mc:Fallback>
                <p:oleObj name="Equation" r:id="rId4" imgW="1054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200400"/>
                        <a:ext cx="1716088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"/>
          <p:cNvGraphicFramePr>
            <a:graphicFrameLocks noChangeAspect="1"/>
          </p:cNvGraphicFramePr>
          <p:nvPr/>
        </p:nvGraphicFramePr>
        <p:xfrm>
          <a:off x="4495800" y="3048000"/>
          <a:ext cx="1828800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6" imgW="1041120" imgH="711000" progId="Equation.3">
                  <p:embed/>
                </p:oleObj>
              </mc:Choice>
              <mc:Fallback>
                <p:oleObj name="Equation" r:id="rId6" imgW="10411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048000"/>
                        <a:ext cx="1828800" cy="1316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727503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2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fixed" rAng="0" ptsTypes="AA">
                                      <p:cBhvr>
                                        <p:cTn id="16" dur="3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6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738188"/>
            <a:ext cx="6046787" cy="404812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defRPr/>
            </a:pPr>
            <a:r>
              <a:rPr lang="id-ID" sz="28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 Black" pitchFamily="18" charset="0"/>
              </a:rPr>
              <a:t>NOTASI MATRIKS</a:t>
            </a:r>
            <a:endParaRPr lang="id-ID" sz="2800" b="1" dirty="0"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Bodoni MT Black" pitchFamily="18" charset="0"/>
            </a:endParaRP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538163" y="-44450"/>
            <a:ext cx="0" cy="6858000"/>
          </a:xfrm>
          <a:prstGeom prst="line">
            <a:avLst/>
          </a:prstGeom>
          <a:noFill/>
          <a:ln w="1143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62000" y="1447800"/>
            <a:ext cx="8077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360363" indent="-360363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lvl="1" algn="just" eaLnBrk="1" hangingPunct="1">
              <a:buFont typeface="Wingdings" pitchFamily="2" charset="2"/>
              <a:buChar char="q"/>
            </a:pPr>
            <a:r>
              <a:rPr lang="id-ID" altLang="id-ID" sz="2400">
                <a:latin typeface="Palatino Linotype" pitchFamily="18" charset="0"/>
              </a:rPr>
              <a:t>Jadi, suatu matriks yang mempunyai m baris dan n kolom disebut matriks berordo atau berukuran m x n.</a:t>
            </a:r>
          </a:p>
          <a:p>
            <a:pPr lvl="1" algn="just" eaLnBrk="1" hangingPunct="1">
              <a:buFont typeface="Wingdings" pitchFamily="2" charset="2"/>
              <a:buChar char="q"/>
            </a:pPr>
            <a:endParaRPr lang="id-ID" altLang="id-ID" sz="2400">
              <a:latin typeface="Palatino Linotype" pitchFamily="18" charset="0"/>
            </a:endParaRPr>
          </a:p>
          <a:p>
            <a:pPr lvl="1" algn="just" eaLnBrk="1" hangingPunct="1">
              <a:buFont typeface="Wingdings" pitchFamily="2" charset="2"/>
              <a:buChar char="q"/>
            </a:pPr>
            <a:endParaRPr lang="id-ID" altLang="id-ID" sz="2400">
              <a:latin typeface="Palatino Linotype" pitchFamily="18" charset="0"/>
            </a:endParaRPr>
          </a:p>
          <a:p>
            <a:pPr lvl="1" algn="just" eaLnBrk="1" hangingPunct="1">
              <a:buFont typeface="Wingdings" pitchFamily="2" charset="2"/>
              <a:buChar char="q"/>
            </a:pPr>
            <a:r>
              <a:rPr lang="id-ID" altLang="id-ID" sz="2400">
                <a:latin typeface="Palatino Linotype" pitchFamily="18" charset="0"/>
              </a:rPr>
              <a:t>Memudahkan menunjuk anggota suatu matriks</a:t>
            </a:r>
          </a:p>
          <a:p>
            <a:pPr lvl="1" algn="just" eaLnBrk="1" hangingPunct="1"/>
            <a:endParaRPr lang="id-ID" altLang="id-ID" sz="2400">
              <a:latin typeface="Palatino Linotype" pitchFamily="18" charset="0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331640" y="2420888"/>
            <a:ext cx="2286000" cy="533400"/>
          </a:xfrm>
          <a:prstGeom prst="rect">
            <a:avLst/>
          </a:prstGeom>
        </p:spPr>
        <p:txBody>
          <a:bodyPr anchor="ctr">
            <a:normAutofit fontScale="6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 err="1">
                <a:latin typeface="+mj-lt"/>
                <a:ea typeface="+mj-ea"/>
                <a:cs typeface="+mj-cs"/>
              </a:rPr>
              <a:t>Notasi</a:t>
            </a:r>
            <a:r>
              <a:rPr lang="en-US" sz="3600" dirty="0">
                <a:latin typeface="+mj-lt"/>
                <a:ea typeface="+mj-ea"/>
                <a:cs typeface="+mj-cs"/>
              </a:rPr>
              <a:t>  A = (</a:t>
            </a:r>
            <a:r>
              <a:rPr lang="en-US" sz="3600" dirty="0" err="1">
                <a:latin typeface="+mj-lt"/>
                <a:ea typeface="+mj-ea"/>
                <a:cs typeface="+mj-cs"/>
              </a:rPr>
              <a:t>a</a:t>
            </a:r>
            <a:r>
              <a:rPr lang="en-US" sz="3600" baseline="-25000" dirty="0" err="1">
                <a:latin typeface="Century" pitchFamily="18" charset="0"/>
                <a:ea typeface="+mj-ea"/>
                <a:cs typeface="+mj-cs"/>
              </a:rPr>
              <a:t>ij</a:t>
            </a:r>
            <a:r>
              <a:rPr lang="en-US" sz="3600" dirty="0">
                <a:latin typeface="+mj-lt"/>
                <a:ea typeface="+mj-ea"/>
                <a:cs typeface="+mj-cs"/>
              </a:rPr>
              <a:t>)</a:t>
            </a:r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1447800" y="3581400"/>
          <a:ext cx="33528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4" imgW="1676160" imgH="1168200" progId="Equation.3">
                  <p:embed/>
                </p:oleObj>
              </mc:Choice>
              <mc:Fallback>
                <p:oleObj name="Equation" r:id="rId4" imgW="167616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81400"/>
                        <a:ext cx="3352800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823913" y="4359275"/>
            <a:ext cx="700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r>
              <a:rPr lang="en-US" altLang="id-ID" sz="2400"/>
              <a:t>A =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029200" y="3733800"/>
            <a:ext cx="1701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d-ID" sz="2400">
                <a:latin typeface="Palatino Linotype" pitchFamily="18" charset="0"/>
                <a:sym typeface="Wingdings" pitchFamily="2" charset="2"/>
              </a:rPr>
              <a:t>D</a:t>
            </a:r>
            <a:r>
              <a:rPr lang="id-ID" altLang="id-ID" sz="2400">
                <a:latin typeface="Palatino Linotype" pitchFamily="18" charset="0"/>
                <a:sym typeface="Wingdings" pitchFamily="2" charset="2"/>
              </a:rPr>
              <a:t>engan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id-ID" sz="2400">
                <a:latin typeface="Palatino Linotype" pitchFamily="18" charset="0"/>
                <a:sym typeface="Wingdings" pitchFamily="2" charset="2"/>
              </a:rPr>
              <a:t> i = 1,2,...,m</a:t>
            </a:r>
          </a:p>
          <a:p>
            <a:pPr eaLnBrk="1" hangingPunct="1">
              <a:buFont typeface="Wingdings" pitchFamily="2" charset="2"/>
              <a:buNone/>
            </a:pPr>
            <a:r>
              <a:rPr lang="id-ID" altLang="id-ID" sz="2400">
                <a:latin typeface="Palatino Linotype" pitchFamily="18" charset="0"/>
                <a:sym typeface="Wingdings" pitchFamily="2" charset="2"/>
              </a:rPr>
              <a:t> </a:t>
            </a:r>
            <a:r>
              <a:rPr lang="en-US" altLang="id-ID" sz="2400">
                <a:latin typeface="Palatino Linotype" pitchFamily="18" charset="0"/>
                <a:sym typeface="Wingdings" pitchFamily="2" charset="2"/>
              </a:rPr>
              <a:t>j = 1,2,...,n</a:t>
            </a:r>
            <a:endParaRPr lang="en-US" altLang="id-ID" sz="240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9105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5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19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fixed" rAng="0" ptsTypes="AA">
                                      <p:cBhvr>
                                        <p:cTn id="23" dur="3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4" grpId="0" animBg="1"/>
      <p:bldP spid="116744" grpId="1" animBg="1"/>
      <p:bldP spid="116746" grpId="0" animBg="1"/>
      <p:bldP spid="13" grpId="0"/>
      <p:bldP spid="15" grpId="0"/>
      <p:bldP spid="17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738188"/>
            <a:ext cx="6046787" cy="404812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defRPr/>
            </a:pPr>
            <a:r>
              <a:rPr lang="id-ID" sz="28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 Black" pitchFamily="18" charset="0"/>
              </a:rPr>
              <a:t>MATRIKS</a:t>
            </a:r>
            <a:endParaRPr lang="id-ID" sz="2800" b="1" dirty="0"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Bodoni MT Black" pitchFamily="18" charset="0"/>
            </a:endParaRP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538163" y="-44450"/>
            <a:ext cx="0" cy="6858000"/>
          </a:xfrm>
          <a:prstGeom prst="line">
            <a:avLst/>
          </a:prstGeom>
          <a:noFill/>
          <a:ln w="1143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62000" y="1447800"/>
            <a:ext cx="8077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360363" indent="-360363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lvl="1" algn="just" eaLnBrk="1" hangingPunct="1">
              <a:buFont typeface="Wingdings" pitchFamily="2" charset="2"/>
              <a:buChar char="q"/>
            </a:pPr>
            <a:r>
              <a:rPr lang="id-ID" altLang="id-ID" sz="2400">
                <a:latin typeface="Palatino Linotype" pitchFamily="18" charset="0"/>
              </a:rPr>
              <a:t>Contoh : Matriks A merupakan matriks berordo 4x2</a:t>
            </a:r>
          </a:p>
          <a:p>
            <a:pPr lvl="1" algn="just" eaLnBrk="1" hangingPunct="1">
              <a:buFont typeface="Wingdings" pitchFamily="2" charset="2"/>
              <a:buChar char="q"/>
            </a:pPr>
            <a:endParaRPr lang="id-ID" altLang="id-ID" sz="2400">
              <a:latin typeface="Palatino Linotype" pitchFamily="18" charset="0"/>
            </a:endParaRPr>
          </a:p>
          <a:p>
            <a:pPr lvl="1" algn="just" eaLnBrk="1" hangingPunct="1">
              <a:buFont typeface="Wingdings" pitchFamily="2" charset="2"/>
              <a:buChar char="q"/>
            </a:pPr>
            <a:endParaRPr lang="id-ID" altLang="id-ID" sz="2400">
              <a:latin typeface="Palatino Linotype" pitchFamily="18" charset="0"/>
            </a:endParaRPr>
          </a:p>
          <a:p>
            <a:pPr lvl="1" algn="just" eaLnBrk="1" hangingPunct="1">
              <a:buFont typeface="Wingdings" pitchFamily="2" charset="2"/>
              <a:buChar char="q"/>
            </a:pPr>
            <a:endParaRPr lang="id-ID" altLang="id-ID" sz="2400">
              <a:latin typeface="Palatino Linotype" pitchFamily="18" charset="0"/>
            </a:endParaRPr>
          </a:p>
          <a:p>
            <a:pPr lvl="1" algn="just" eaLnBrk="1" hangingPunct="1">
              <a:buFont typeface="Wingdings" pitchFamily="2" charset="2"/>
              <a:buChar char="q"/>
            </a:pPr>
            <a:endParaRPr lang="id-ID" altLang="id-ID" sz="2400">
              <a:latin typeface="Palatino Linotype" pitchFamily="18" charset="0"/>
            </a:endParaRPr>
          </a:p>
          <a:p>
            <a:pPr lvl="1" algn="just" eaLnBrk="1" hangingPunct="1">
              <a:buFont typeface="Wingdings" pitchFamily="2" charset="2"/>
              <a:buChar char="q"/>
            </a:pPr>
            <a:endParaRPr lang="id-ID" altLang="id-ID" sz="2400">
              <a:latin typeface="Palatino Linotype" pitchFamily="18" charset="0"/>
            </a:endParaRPr>
          </a:p>
          <a:p>
            <a:pPr lvl="1" algn="just" eaLnBrk="1" hangingPunct="1">
              <a:buFont typeface="Wingdings" pitchFamily="2" charset="2"/>
              <a:buChar char="q"/>
            </a:pPr>
            <a:endParaRPr lang="id-ID" altLang="id-ID" sz="2400">
              <a:latin typeface="Palatino Linotype" pitchFamily="18" charset="0"/>
            </a:endParaRPr>
          </a:p>
          <a:p>
            <a:pPr lvl="1" algn="just" eaLnBrk="1" hangingPunct="1">
              <a:buFont typeface="Wingdings" pitchFamily="2" charset="2"/>
              <a:buChar char="q"/>
            </a:pPr>
            <a:r>
              <a:rPr lang="id-ID" altLang="id-ID" sz="2400">
                <a:latin typeface="Palatino Linotype" pitchFamily="18" charset="0"/>
              </a:rPr>
              <a:t>Bilangan-bilangan yang terdapat dalam sebuah matriks dinamakan entri dalam matriks atau disebut juga </a:t>
            </a:r>
            <a:r>
              <a:rPr lang="id-ID" altLang="id-ID" sz="2400" b="1">
                <a:solidFill>
                  <a:schemeClr val="tx2"/>
                </a:solidFill>
                <a:latin typeface="Palatino Linotype" pitchFamily="18" charset="0"/>
              </a:rPr>
              <a:t>elemen atau unsur</a:t>
            </a:r>
            <a:r>
              <a:rPr lang="id-ID" altLang="id-ID" sz="2400">
                <a:latin typeface="Palatino Linotype" pitchFamily="18" charset="0"/>
              </a:rPr>
              <a:t>.</a:t>
            </a:r>
          </a:p>
          <a:p>
            <a:pPr lvl="1" algn="just" eaLnBrk="1" hangingPunct="1">
              <a:buFont typeface="Wingdings" pitchFamily="2" charset="2"/>
              <a:buChar char="q"/>
            </a:pPr>
            <a:endParaRPr lang="id-ID" altLang="id-ID" sz="2400">
              <a:latin typeface="Palatino Linotype" pitchFamily="18" charset="0"/>
            </a:endParaRPr>
          </a:p>
          <a:p>
            <a:pPr lvl="1" algn="just" eaLnBrk="1" hangingPunct="1"/>
            <a:endParaRPr lang="id-ID" altLang="id-ID" sz="2400">
              <a:latin typeface="Palatino Linotype" pitchFamily="18" charset="0"/>
            </a:endParaRPr>
          </a:p>
        </p:txBody>
      </p:sp>
      <p:graphicFrame>
        <p:nvGraphicFramePr>
          <p:cNvPr id="108547" name="Object 4"/>
          <p:cNvGraphicFramePr>
            <a:graphicFrameLocks noChangeAspect="1"/>
          </p:cNvGraphicFramePr>
          <p:nvPr/>
        </p:nvGraphicFramePr>
        <p:xfrm>
          <a:off x="1676400" y="1828800"/>
          <a:ext cx="171767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4" imgW="825480" imgH="914400" progId="Equation.3">
                  <p:embed/>
                </p:oleObj>
              </mc:Choice>
              <mc:Fallback>
                <p:oleObj name="Equation" r:id="rId4" imgW="8254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0"/>
                        <a:ext cx="1717675" cy="190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159619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5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19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fixed" rAng="0" ptsTypes="AA">
                                      <p:cBhvr>
                                        <p:cTn id="23" dur="3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4" grpId="0" animBg="1"/>
      <p:bldP spid="116744" grpId="1" animBg="1"/>
      <p:bldP spid="116746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304800"/>
            <a:ext cx="6046787" cy="404813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defRPr/>
            </a:pPr>
            <a:r>
              <a:rPr lang="id-ID" sz="28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 Black" pitchFamily="18" charset="0"/>
              </a:rPr>
              <a:t>NOTASI MATRIKS</a:t>
            </a:r>
            <a:endParaRPr lang="id-ID" sz="2800" b="1" dirty="0"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Bodoni MT Black" pitchFamily="18" charset="0"/>
            </a:endParaRP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538163" y="-44450"/>
            <a:ext cx="0" cy="6858000"/>
          </a:xfrm>
          <a:prstGeom prst="line">
            <a:avLst/>
          </a:prstGeom>
          <a:noFill/>
          <a:ln w="1143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992188" y="914400"/>
          <a:ext cx="5635625" cy="330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4" imgW="1600200" imgH="939600" progId="Equation.3">
                  <p:embed/>
                </p:oleObj>
              </mc:Choice>
              <mc:Fallback>
                <p:oleObj name="Equation" r:id="rId4" imgW="16002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914400"/>
                        <a:ext cx="5635625" cy="330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8348663" y="6111875"/>
            <a:ext cx="457200" cy="365125"/>
          </a:xfrm>
        </p:spPr>
        <p:txBody>
          <a:bodyPr/>
          <a:lstStyle/>
          <a:p>
            <a:pPr>
              <a:defRPr/>
            </a:pPr>
            <a:fld id="{FF08E983-12DD-4D46-8491-29D41D8FECF4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7" name="AutoShape 12"/>
          <p:cNvSpPr>
            <a:spLocks noChangeArrowheads="1"/>
          </p:cNvSpPr>
          <p:nvPr/>
        </p:nvSpPr>
        <p:spPr bwMode="auto">
          <a:xfrm>
            <a:off x="2133600" y="1143000"/>
            <a:ext cx="41910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0" name="AutoShape 13"/>
          <p:cNvSpPr>
            <a:spLocks noChangeArrowheads="1"/>
          </p:cNvSpPr>
          <p:nvPr/>
        </p:nvSpPr>
        <p:spPr bwMode="auto">
          <a:xfrm>
            <a:off x="2133600" y="1143000"/>
            <a:ext cx="685800" cy="2971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 flipV="1">
            <a:off x="5943600" y="6096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6400800" y="228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 sz="2400">
                <a:latin typeface="Times New Roman" pitchFamily="18" charset="0"/>
              </a:rPr>
              <a:t>Baris</a:t>
            </a: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>
            <a:off x="23622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1981200" y="44196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 sz="2400">
                <a:latin typeface="Times New Roman" pitchFamily="18" charset="0"/>
              </a:rPr>
              <a:t>Kolom</a:t>
            </a:r>
          </a:p>
        </p:txBody>
      </p:sp>
      <p:sp>
        <p:nvSpPr>
          <p:cNvPr id="25" name="Oval 18"/>
          <p:cNvSpPr>
            <a:spLocks noChangeArrowheads="1"/>
          </p:cNvSpPr>
          <p:nvPr/>
        </p:nvSpPr>
        <p:spPr bwMode="auto">
          <a:xfrm>
            <a:off x="5486400" y="34290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>
            <a:off x="6172200" y="4267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6096000" y="46482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 sz="2400">
                <a:latin typeface="Times New Roman" pitchFamily="18" charset="0"/>
              </a:rPr>
              <a:t>Unsur Matriks</a:t>
            </a:r>
          </a:p>
        </p:txBody>
      </p:sp>
      <p:sp>
        <p:nvSpPr>
          <p:cNvPr id="28" name="Oval 21"/>
          <p:cNvSpPr>
            <a:spLocks noChangeArrowheads="1"/>
          </p:cNvSpPr>
          <p:nvPr/>
        </p:nvSpPr>
        <p:spPr bwMode="auto">
          <a:xfrm>
            <a:off x="5791200" y="1371600"/>
            <a:ext cx="304800" cy="304800"/>
          </a:xfrm>
          <a:prstGeom prst="ellips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9" name="Oval 22"/>
          <p:cNvSpPr>
            <a:spLocks noChangeArrowheads="1"/>
          </p:cNvSpPr>
          <p:nvPr/>
        </p:nvSpPr>
        <p:spPr bwMode="auto">
          <a:xfrm>
            <a:off x="2590800" y="3733800"/>
            <a:ext cx="381000" cy="381000"/>
          </a:xfrm>
          <a:prstGeom prst="ellips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1219200" y="5181600"/>
            <a:ext cx="3505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 sz="2400">
                <a:latin typeface="Times New Roman" pitchFamily="18" charset="0"/>
              </a:rPr>
              <a:t>Matriks berukuran m x n atau berorde m x n</a:t>
            </a:r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flipH="1">
            <a:off x="3657600" y="44196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68529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5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19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fixed" rAng="0" ptsTypes="AA">
                                      <p:cBhvr>
                                        <p:cTn id="23" dur="3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4" grpId="0" animBg="1"/>
      <p:bldP spid="116744" grpId="1" animBg="1"/>
      <p:bldP spid="116746" grpId="0" animBg="1"/>
      <p:bldP spid="17" grpId="0" animBg="1"/>
      <p:bldP spid="20" grpId="0" animBg="1"/>
      <p:bldP spid="21" grpId="0" animBg="1"/>
      <p:bldP spid="22" grpId="0"/>
      <p:bldP spid="23" grpId="0" animBg="1"/>
      <p:bldP spid="24" grpId="0"/>
      <p:bldP spid="25" grpId="0" animBg="1"/>
      <p:bldP spid="26" grpId="0" animBg="1"/>
      <p:bldP spid="27" grpId="0"/>
      <p:bldP spid="28" grpId="0" animBg="1"/>
      <p:bldP spid="29" grpId="0" animBg="1"/>
      <p:bldP spid="30" grpId="0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738188"/>
            <a:ext cx="6046787" cy="404812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defRPr/>
            </a:pPr>
            <a:r>
              <a:rPr lang="id-ID" sz="24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 Black" pitchFamily="18" charset="0"/>
              </a:rPr>
              <a:t>MATRIKS BARIS DAN KOLOM</a:t>
            </a:r>
            <a:endParaRPr lang="id-ID" sz="2400" b="1" dirty="0"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Bodoni MT Black" pitchFamily="18" charset="0"/>
            </a:endParaRP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914400" y="1600200"/>
            <a:ext cx="7620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817563" indent="-360363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algn="just" eaLnBrk="1" hangingPunct="1">
              <a:buFont typeface="Wingdings" pitchFamily="2" charset="2"/>
              <a:buChar char="q"/>
            </a:pPr>
            <a:r>
              <a:rPr lang="id-ID" altLang="id-ID" sz="2000" b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Matriks baris</a:t>
            </a:r>
            <a:r>
              <a:rPr lang="id-ID" altLang="id-ID" sz="2000" b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d-ID" altLang="id-ID" sz="2000">
                <a:latin typeface="Arial" pitchFamily="34" charset="0"/>
                <a:cs typeface="Arial" pitchFamily="34" charset="0"/>
              </a:rPr>
              <a:t>adalah matriks yang hanya mempunyai satu baris</a:t>
            </a:r>
          </a:p>
          <a:p>
            <a:pPr algn="just" eaLnBrk="1" hangingPunct="1">
              <a:buFont typeface="Wingdings" pitchFamily="2" charset="2"/>
              <a:buChar char="q"/>
            </a:pPr>
            <a:endParaRPr lang="id-ID" altLang="id-ID" sz="200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q"/>
            </a:pPr>
            <a:endParaRPr lang="id-ID" altLang="id-ID" sz="200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q"/>
            </a:pPr>
            <a:r>
              <a:rPr lang="id-ID" altLang="id-ID" sz="2000" b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Matriks kolom </a:t>
            </a:r>
            <a:r>
              <a:rPr lang="id-ID" altLang="id-ID" sz="2000">
                <a:latin typeface="Arial" pitchFamily="34" charset="0"/>
                <a:cs typeface="Arial" pitchFamily="34" charset="0"/>
              </a:rPr>
              <a:t>adalah matriks yang hanya mempunyai satu kolom.</a:t>
            </a:r>
          </a:p>
          <a:p>
            <a:pPr lvl="1" algn="just" eaLnBrk="1" hangingPunct="1"/>
            <a:endParaRPr lang="id-ID" altLang="id-ID" sz="20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1371600" y="2362200"/>
          <a:ext cx="2286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4" imgW="1054080" imgH="215640" progId="Equation.3">
                  <p:embed/>
                </p:oleObj>
              </mc:Choice>
              <mc:Fallback>
                <p:oleObj name="Equation" r:id="rId4" imgW="1054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362200"/>
                        <a:ext cx="2286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0" name="Object 4"/>
          <p:cNvGraphicFramePr>
            <a:graphicFrameLocks noChangeAspect="1"/>
          </p:cNvGraphicFramePr>
          <p:nvPr/>
        </p:nvGraphicFramePr>
        <p:xfrm>
          <a:off x="1371600" y="3581400"/>
          <a:ext cx="1066800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6" imgW="507960" imgH="711000" progId="Equation.3">
                  <p:embed/>
                </p:oleObj>
              </mc:Choice>
              <mc:Fallback>
                <p:oleObj name="Equation" r:id="rId6" imgW="5079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81400"/>
                        <a:ext cx="1066800" cy="149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831161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2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fixed" rAng="0" ptsTypes="AA">
                                      <p:cBhvr>
                                        <p:cTn id="16" dur="3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" dur="20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6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476672"/>
            <a:ext cx="6046787" cy="404812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defRPr/>
            </a:pPr>
            <a:r>
              <a:rPr lang="id-ID" sz="28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 Black" pitchFamily="18" charset="0"/>
              </a:rPr>
              <a:t>MATRIKS A = B</a:t>
            </a:r>
            <a:endParaRPr lang="id-ID" sz="2800" b="1" dirty="0"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Bodoni MT Black" pitchFamily="18" charset="0"/>
            </a:endParaRP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538163" y="-44450"/>
            <a:ext cx="0" cy="6858000"/>
          </a:xfrm>
          <a:prstGeom prst="line">
            <a:avLst/>
          </a:prstGeom>
          <a:noFill/>
          <a:ln w="1143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9" name="TextBox 18"/>
          <p:cNvSpPr txBox="1"/>
          <p:nvPr/>
        </p:nvSpPr>
        <p:spPr>
          <a:xfrm>
            <a:off x="914400" y="1124744"/>
            <a:ext cx="7620000" cy="4400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60363" indent="-360363" algn="just">
              <a:buFont typeface="Wingdings" pitchFamily="2" charset="2"/>
              <a:buChar char="q"/>
              <a:defRPr/>
            </a:pPr>
            <a:r>
              <a:rPr lang="id-ID" sz="2000" dirty="0">
                <a:latin typeface="Arial" pitchFamily="34" charset="0"/>
                <a:cs typeface="Arial" pitchFamily="34" charset="0"/>
              </a:rPr>
              <a:t>Dua buah matriks A dan B dikatakan sama (A = B) apabila A dan B mempunyai jumlah baris dan kolom yang sama (berordo sama) dan semua unsur yang terkandung di dalamnya sama.</a:t>
            </a:r>
          </a:p>
          <a:p>
            <a:pPr marL="360363" indent="-360363" algn="just">
              <a:buFont typeface="Wingdings" pitchFamily="2" charset="2"/>
              <a:buChar char="q"/>
              <a:defRPr/>
            </a:pPr>
            <a:endParaRPr lang="id-ID" sz="2000" dirty="0">
              <a:latin typeface="Arial" pitchFamily="34" charset="0"/>
              <a:cs typeface="Arial" pitchFamily="34" charset="0"/>
            </a:endParaRPr>
          </a:p>
          <a:p>
            <a:pPr marL="360363" indent="-360363" algn="just">
              <a:buFont typeface="Wingdings" pitchFamily="2" charset="2"/>
              <a:buChar char="q"/>
              <a:defRPr/>
            </a:pPr>
            <a:r>
              <a:rPr lang="id-ID" sz="2000" dirty="0">
                <a:latin typeface="Arial" pitchFamily="34" charset="0"/>
                <a:cs typeface="Arial" pitchFamily="34" charset="0"/>
              </a:rPr>
              <a:t>a</a:t>
            </a:r>
            <a:r>
              <a:rPr lang="id-ID" sz="1400" dirty="0">
                <a:latin typeface="Arial" pitchFamily="34" charset="0"/>
                <a:cs typeface="Arial" pitchFamily="34" charset="0"/>
              </a:rPr>
              <a:t>ij</a:t>
            </a:r>
            <a:r>
              <a:rPr lang="id-ID" sz="2000" dirty="0">
                <a:latin typeface="Arial" pitchFamily="34" charset="0"/>
                <a:cs typeface="Arial" pitchFamily="34" charset="0"/>
              </a:rPr>
              <a:t> = b</a:t>
            </a:r>
            <a:r>
              <a:rPr lang="id-ID" sz="1400" dirty="0">
                <a:latin typeface="Arial" pitchFamily="34" charset="0"/>
                <a:cs typeface="Arial" pitchFamily="34" charset="0"/>
              </a:rPr>
              <a:t>ij  </a:t>
            </a:r>
            <a:r>
              <a:rPr lang="id-ID" sz="2000" dirty="0">
                <a:latin typeface="Arial" pitchFamily="34" charset="0"/>
                <a:cs typeface="Arial" pitchFamily="34" charset="0"/>
              </a:rPr>
              <a:t>dimana</a:t>
            </a:r>
          </a:p>
          <a:p>
            <a:pPr marL="360363" indent="-360363" algn="just">
              <a:defRPr/>
            </a:pPr>
            <a:r>
              <a:rPr lang="id-ID" sz="2000" dirty="0">
                <a:latin typeface="Arial" pitchFamily="34" charset="0"/>
                <a:cs typeface="Arial" pitchFamily="34" charset="0"/>
              </a:rPr>
              <a:t>	- a</a:t>
            </a:r>
            <a:r>
              <a:rPr lang="id-ID" sz="1400" dirty="0">
                <a:latin typeface="Arial" pitchFamily="34" charset="0"/>
                <a:cs typeface="Arial" pitchFamily="34" charset="0"/>
              </a:rPr>
              <a:t>ij</a:t>
            </a:r>
            <a:r>
              <a:rPr lang="id-ID" sz="2000" dirty="0">
                <a:latin typeface="Arial" pitchFamily="34" charset="0"/>
                <a:cs typeface="Arial" pitchFamily="34" charset="0"/>
              </a:rPr>
              <a:t> = elemen matriks A dari baris i dan kolom j</a:t>
            </a:r>
          </a:p>
          <a:p>
            <a:pPr marL="360363" indent="-360363" algn="just">
              <a:defRPr/>
            </a:pPr>
            <a:r>
              <a:rPr lang="id-ID" sz="2000" dirty="0">
                <a:latin typeface="Arial" pitchFamily="34" charset="0"/>
                <a:cs typeface="Arial" pitchFamily="34" charset="0"/>
              </a:rPr>
              <a:t>	- b</a:t>
            </a:r>
            <a:r>
              <a:rPr lang="id-ID" sz="1400" dirty="0">
                <a:latin typeface="Arial" pitchFamily="34" charset="0"/>
                <a:cs typeface="Arial" pitchFamily="34" charset="0"/>
              </a:rPr>
              <a:t>ij</a:t>
            </a:r>
            <a:r>
              <a:rPr lang="id-ID" sz="2000" dirty="0">
                <a:latin typeface="Arial" pitchFamily="34" charset="0"/>
                <a:cs typeface="Arial" pitchFamily="34" charset="0"/>
              </a:rPr>
              <a:t> = elemen matriks B dari baris i dan kolom j</a:t>
            </a:r>
          </a:p>
          <a:p>
            <a:pPr marL="360363" indent="-360363" algn="just">
              <a:defRPr/>
            </a:pPr>
            <a:endParaRPr lang="id-ID" sz="2000" dirty="0">
              <a:latin typeface="Arial" pitchFamily="34" charset="0"/>
              <a:cs typeface="Arial" pitchFamily="34" charset="0"/>
            </a:endParaRPr>
          </a:p>
          <a:p>
            <a:pPr marL="360363" indent="-360363" algn="just">
              <a:buFont typeface="Wingdings" pitchFamily="2" charset="2"/>
              <a:buChar char="q"/>
              <a:defRPr/>
            </a:pPr>
            <a:r>
              <a:rPr lang="id-ID" sz="2000" dirty="0">
                <a:latin typeface="Arial" pitchFamily="34" charset="0"/>
                <a:cs typeface="Arial" pitchFamily="34" charset="0"/>
              </a:rPr>
              <a:t>A = B</a:t>
            </a:r>
          </a:p>
          <a:p>
            <a:pPr marL="817563" lvl="1" indent="-360363" algn="just">
              <a:defRPr/>
            </a:pPr>
            <a:r>
              <a:rPr lang="id-ID" sz="2000" dirty="0">
                <a:latin typeface="Arial" pitchFamily="34" charset="0"/>
                <a:cs typeface="Arial" pitchFamily="34" charset="0"/>
              </a:rPr>
              <a:t>				dan	</a:t>
            </a:r>
          </a:p>
          <a:p>
            <a:pPr marL="817563" lvl="1" indent="-360363" algn="just">
              <a:defRPr/>
            </a:pPr>
            <a:endParaRPr lang="id-ID" sz="2000" dirty="0">
              <a:latin typeface="Arial" pitchFamily="34" charset="0"/>
              <a:cs typeface="Arial" pitchFamily="34" charset="0"/>
            </a:endParaRPr>
          </a:p>
          <a:p>
            <a:pPr marL="360363" lvl="1" indent="-360363" algn="just">
              <a:buFont typeface="Wingdings" pitchFamily="2" charset="2"/>
              <a:buChar char="q"/>
              <a:defRPr/>
            </a:pPr>
            <a:r>
              <a:rPr lang="id-ID" sz="2000" dirty="0">
                <a:latin typeface="Arial" pitchFamily="34" charset="0"/>
                <a:cs typeface="Arial" pitchFamily="34" charset="0"/>
              </a:rPr>
              <a:t>A ≠ B</a:t>
            </a:r>
          </a:p>
          <a:p>
            <a:pPr marL="360363" indent="-360363" algn="just">
              <a:defRPr/>
            </a:pPr>
            <a:endParaRPr lang="id-ID" sz="2000" dirty="0">
              <a:latin typeface="Arial" pitchFamily="34" charset="0"/>
              <a:cs typeface="Arial" pitchFamily="34" charset="0"/>
            </a:endParaRPr>
          </a:p>
          <a:p>
            <a:pPr marL="360363" indent="-360363" algn="just">
              <a:defRPr/>
            </a:pPr>
            <a:r>
              <a:rPr lang="id-ID" sz="2000" dirty="0">
                <a:latin typeface="Arial" pitchFamily="34" charset="0"/>
                <a:cs typeface="Arial" pitchFamily="34" charset="0"/>
              </a:rPr>
              <a:t>				dan</a:t>
            </a:r>
          </a:p>
        </p:txBody>
      </p:sp>
      <p:graphicFrame>
        <p:nvGraphicFramePr>
          <p:cNvPr id="136196" name="Object 4"/>
          <p:cNvGraphicFramePr>
            <a:graphicFrameLocks noChangeAspect="1"/>
          </p:cNvGraphicFramePr>
          <p:nvPr/>
        </p:nvGraphicFramePr>
        <p:xfrm>
          <a:off x="2438400" y="3962400"/>
          <a:ext cx="96678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4" imgW="736560" imgH="457200" progId="Equation.3">
                  <p:embed/>
                </p:oleObj>
              </mc:Choice>
              <mc:Fallback>
                <p:oleObj name="Equation" r:id="rId4" imgW="7365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962400"/>
                        <a:ext cx="966788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5"/>
          <p:cNvGraphicFramePr>
            <a:graphicFrameLocks noChangeAspect="1"/>
          </p:cNvGraphicFramePr>
          <p:nvPr/>
        </p:nvGraphicFramePr>
        <p:xfrm>
          <a:off x="4495800" y="3962400"/>
          <a:ext cx="9652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6" imgW="736560" imgH="457200" progId="Equation.3">
                  <p:embed/>
                </p:oleObj>
              </mc:Choice>
              <mc:Fallback>
                <p:oleObj name="Equation" r:id="rId6" imgW="7365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962400"/>
                        <a:ext cx="96520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3" name="Object 4"/>
          <p:cNvGraphicFramePr>
            <a:graphicFrameLocks noChangeAspect="1"/>
          </p:cNvGraphicFramePr>
          <p:nvPr/>
        </p:nvGraphicFramePr>
        <p:xfrm>
          <a:off x="2286000" y="5267325"/>
          <a:ext cx="12509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8" imgW="952200" imgH="457200" progId="Equation.3">
                  <p:embed/>
                </p:oleObj>
              </mc:Choice>
              <mc:Fallback>
                <p:oleObj name="Equation" r:id="rId8" imgW="952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267325"/>
                        <a:ext cx="125095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4" name="Object 6"/>
          <p:cNvGraphicFramePr>
            <a:graphicFrameLocks noChangeAspect="1"/>
          </p:cNvGraphicFramePr>
          <p:nvPr/>
        </p:nvGraphicFramePr>
        <p:xfrm>
          <a:off x="4572000" y="5257800"/>
          <a:ext cx="9493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10" imgW="723600" imgH="457200" progId="Equation.3">
                  <p:embed/>
                </p:oleObj>
              </mc:Choice>
              <mc:Fallback>
                <p:oleObj name="Equation" r:id="rId10" imgW="723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257800"/>
                        <a:ext cx="949325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86436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5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19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fixed" rAng="0" ptsTypes="AA">
                                      <p:cBhvr>
                                        <p:cTn id="23" dur="3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9" dur="20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20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5" dur="20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8" dur="20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4" grpId="0" animBg="1"/>
      <p:bldP spid="116744" grpId="1" animBg="1"/>
      <p:bldP spid="116746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404664"/>
            <a:ext cx="5970587" cy="557212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defRPr/>
            </a:pPr>
            <a:r>
              <a:rPr lang="id-ID" sz="2800" b="1">
                <a:solidFill>
                  <a:schemeClr val="bg1"/>
                </a:solidFill>
                <a:latin typeface="Bodoni MT Black" pitchFamily="18" charset="0"/>
              </a:rPr>
              <a:t>PENJUMLAHAN MATRIKS</a:t>
            </a: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538163" y="-44450"/>
            <a:ext cx="0" cy="6858000"/>
          </a:xfrm>
          <a:prstGeom prst="line">
            <a:avLst/>
          </a:prstGeom>
          <a:noFill/>
          <a:ln w="1143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17434" y="980728"/>
            <a:ext cx="813048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0363" indent="-360363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algn="just" eaLnBrk="1" hangingPunct="1">
              <a:buFont typeface="Wingdings" pitchFamily="2" charset="2"/>
              <a:buChar char="q"/>
            </a:pPr>
            <a:r>
              <a:rPr lang="id-ID" altLang="id-ID" sz="2000" dirty="0">
                <a:latin typeface="Arial" pitchFamily="34" charset="0"/>
                <a:cs typeface="Arial" pitchFamily="34" charset="0"/>
              </a:rPr>
              <a:t>Apabila A dan B merupakan dua matriks yang ukurannya sama, maka hasil penjumlahan (A + B) adalah matriks yang diperoleh dengan menambahkan bersama-sama entri yang seletak/bersesuaian dalam kedua matriks tersebut.</a:t>
            </a:r>
          </a:p>
          <a:p>
            <a:pPr algn="just" eaLnBrk="1" hangingPunct="1"/>
            <a:endParaRPr lang="id-ID" altLang="id-ID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q"/>
            </a:pPr>
            <a:r>
              <a:rPr lang="id-ID" altLang="id-ID" sz="2000" dirty="0">
                <a:latin typeface="Arial" pitchFamily="34" charset="0"/>
                <a:cs typeface="Arial" pitchFamily="34" charset="0"/>
              </a:rPr>
              <a:t>Matriks-matriks yang ordo/ukurannya berbeda tidak dapat ditambahkan.</a:t>
            </a:r>
          </a:p>
          <a:p>
            <a:pPr algn="just" eaLnBrk="1" hangingPunct="1">
              <a:buFont typeface="Wingdings" pitchFamily="2" charset="2"/>
              <a:buChar char="q"/>
            </a:pPr>
            <a:endParaRPr lang="id-ID" altLang="id-ID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r>
              <a:rPr lang="id-ID" altLang="id-ID" sz="2000" dirty="0">
                <a:latin typeface="Arial" pitchFamily="34" charset="0"/>
                <a:cs typeface="Arial" pitchFamily="34" charset="0"/>
              </a:rPr>
              <a:t>				</a:t>
            </a:r>
            <a:r>
              <a:rPr lang="id-ID" altLang="id-ID" sz="2000" dirty="0" smtClean="0">
                <a:latin typeface="Arial" pitchFamily="34" charset="0"/>
                <a:cs typeface="Arial" pitchFamily="34" charset="0"/>
              </a:rPr>
              <a:t> dan</a:t>
            </a:r>
            <a:endParaRPr lang="id-ID" altLang="id-ID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endParaRPr lang="id-ID" altLang="id-ID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1372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96852"/>
              </p:ext>
            </p:extLst>
          </p:nvPr>
        </p:nvGraphicFramePr>
        <p:xfrm>
          <a:off x="1600200" y="3284984"/>
          <a:ext cx="169703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4" imgW="1295280" imgH="711000" progId="Equation.3">
                  <p:embed/>
                </p:oleObj>
              </mc:Choice>
              <mc:Fallback>
                <p:oleObj name="Equation" r:id="rId4" imgW="12952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84984"/>
                        <a:ext cx="1697038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781854"/>
              </p:ext>
            </p:extLst>
          </p:nvPr>
        </p:nvGraphicFramePr>
        <p:xfrm>
          <a:off x="4419600" y="3284984"/>
          <a:ext cx="16637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6" imgW="1269720" imgH="711000" progId="Equation.3">
                  <p:embed/>
                </p:oleObj>
              </mc:Choice>
              <mc:Fallback>
                <p:oleObj name="Equation" r:id="rId6" imgW="12697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284984"/>
                        <a:ext cx="166370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373970"/>
              </p:ext>
            </p:extLst>
          </p:nvPr>
        </p:nvGraphicFramePr>
        <p:xfrm>
          <a:off x="1600200" y="4653136"/>
          <a:ext cx="32940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8" imgW="2514600" imgH="711000" progId="Equation.3">
                  <p:embed/>
                </p:oleObj>
              </mc:Choice>
              <mc:Fallback>
                <p:oleObj name="Equation" r:id="rId8" imgW="25146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653136"/>
                        <a:ext cx="3294063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984167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5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19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relative" rAng="0" ptsTypes="AA">
                                      <p:cBhvr>
                                        <p:cTn id="23" dur="5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4" grpId="0" animBg="1"/>
      <p:bldP spid="116744" grpId="1" animBg="1"/>
      <p:bldP spid="116746" grpId="0" animBg="1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485</TotalTime>
  <Words>393</Words>
  <Application>Microsoft Office PowerPoint</Application>
  <PresentationFormat>On-screen Show (4:3)</PresentationFormat>
  <Paragraphs>101</Paragraphs>
  <Slides>12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Civic</vt:lpstr>
      <vt:lpstr>Equation</vt:lpstr>
      <vt:lpstr>Pertemuan 1 dan 2</vt:lpstr>
      <vt:lpstr>Apakah yang dimaksud dengan Matriks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PERSAMAAN LINIER</dc:title>
  <dc:creator>Nur Sucahyo</dc:creator>
  <cp:lastModifiedBy>STMIK SWADHARMA</cp:lastModifiedBy>
  <cp:revision>27</cp:revision>
  <dcterms:created xsi:type="dcterms:W3CDTF">2011-04-17T14:02:17Z</dcterms:created>
  <dcterms:modified xsi:type="dcterms:W3CDTF">2020-09-29T04:23:22Z</dcterms:modified>
</cp:coreProperties>
</file>