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5" r:id="rId13"/>
    <p:sldId id="262" r:id="rId14"/>
    <p:sldId id="275" r:id="rId15"/>
    <p:sldId id="277" r:id="rId16"/>
    <p:sldId id="276" r:id="rId17"/>
    <p:sldId id="278" r:id="rId18"/>
    <p:sldId id="280" r:id="rId19"/>
    <p:sldId id="281" r:id="rId20"/>
    <p:sldId id="282" r:id="rId21"/>
    <p:sldId id="285" r:id="rId22"/>
    <p:sldId id="284" r:id="rId23"/>
    <p:sldId id="286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0BEFF-55F1-421C-A2D2-B0B86455F8D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0EEA4-66E0-45D0-BD94-D915024A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0EEA4-66E0-45D0-BD94-D915024A6F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B013-C2F8-46D8-9E27-8683AA4FBC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6AF-5B32-4B18-B46B-4908B660D1FD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99C0-1F2D-47B2-8988-664087308F4C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3CF1-577C-4E29-85EF-EBDA0C51F2F9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9F93-D5F0-4D9C-871F-02171C88D1E7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F0F6-CA80-432A-B8B9-D888B43F9138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CA84-B42F-4705-A0C7-610918390D0C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D42A-2079-4E36-B077-E907B340B298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5CF2-5B4D-483E-BEED-5FC96E465140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C8E5-EFF2-4DA1-AF83-134C1219467D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27D3-F49E-4092-8A4D-CC3A0060466D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E8BC-4B8B-44DC-BD89-DB5A8CDFFB20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F046-8DE7-4C70-A245-D47C5CCAE590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English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Tools </a:t>
            </a:r>
            <a:r>
              <a:rPr lang="en-US" sz="3200" b="1" smtClean="0"/>
              <a:t>for Communication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>
                <a:latin typeface="Arial Narrow" pitchFamily="34" charset="0"/>
              </a:rPr>
              <a:t>Which word in the parentheses is fit to the sentences</a:t>
            </a:r>
            <a:endParaRPr lang="en-US" sz="70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endParaRPr lang="en-US" sz="3000" b="1" dirty="0" smtClean="0"/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/>
              <a:t>My, but this (current, currant) jelly is good</a:t>
            </a:r>
            <a:endParaRPr lang="en-US" sz="5500" dirty="0" smtClean="0"/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Yes, I (ought, aught) to open saving account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They searched the attic but found no one (their, there)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Two large ocean liners docked at adjoining (piers, peers) this morning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As I don’t pretend to be a (profit, prophet) I can’t forecast the results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At the end of the first (scene, seen) all the characters had been introduced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We were (shone, shown) many courtesies in our tour through the plant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No one is (aloud, allowed) through these gates !</a:t>
            </a:r>
            <a:endParaRPr lang="en-US" sz="5500" dirty="0" smtClean="0">
              <a:latin typeface="Arial Narrow" pitchFamily="34" charset="0"/>
            </a:endParaRPr>
          </a:p>
          <a:p>
            <a:pPr marL="515938" lvl="0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Because of the high humidity, the pipes in our (seller, cellar) are dripping</a:t>
            </a:r>
            <a:endParaRPr lang="en-US" sz="5500" dirty="0" smtClean="0">
              <a:latin typeface="Arial Narrow" pitchFamily="34" charset="0"/>
            </a:endParaRPr>
          </a:p>
          <a:p>
            <a:pPr marL="515938" indent="-279400">
              <a:buFont typeface="+mj-lt"/>
              <a:buAutoNum type="alphaLcPeriod"/>
            </a:pPr>
            <a:r>
              <a:rPr lang="en-US" sz="5500" b="1" dirty="0" smtClean="0">
                <a:latin typeface="Arial Narrow" pitchFamily="34" charset="0"/>
              </a:rPr>
              <a:t>Stainless (steal, steel) is increasingly popular for tableware</a:t>
            </a:r>
            <a:endParaRPr lang="en-US" sz="5500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Sentences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972452" cy="512605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expression that is use to communicate with other</a:t>
            </a:r>
          </a:p>
          <a:p>
            <a:r>
              <a:rPr lang="en-US" sz="2400" dirty="0" smtClean="0"/>
              <a:t>The basic sentence, a group of words that must mean something</a:t>
            </a:r>
          </a:p>
          <a:p>
            <a:r>
              <a:rPr lang="en-US" sz="2400" dirty="0" smtClean="0"/>
              <a:t>There must be a sense, if no sense it is not a sentence</a:t>
            </a:r>
          </a:p>
          <a:p>
            <a:r>
              <a:rPr lang="en-US" sz="2400" dirty="0" smtClean="0"/>
              <a:t>If no meaning receive form what is supposed to be a sentence, the communication will be disrupted and confusion will arise</a:t>
            </a:r>
          </a:p>
          <a:p>
            <a:r>
              <a:rPr lang="en-US" sz="2400" dirty="0" smtClean="0"/>
              <a:t>Therefore, a sentence should express a complete thoughts</a:t>
            </a:r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 :</a:t>
            </a:r>
          </a:p>
          <a:p>
            <a:pPr lvl="1"/>
            <a:r>
              <a:rPr lang="en-US" sz="2000" dirty="0" smtClean="0"/>
              <a:t>All bills must be paid within 30 days</a:t>
            </a:r>
          </a:p>
          <a:p>
            <a:pPr lvl="1"/>
            <a:r>
              <a:rPr lang="en-US" sz="2000" dirty="0" smtClean="0"/>
              <a:t>As we are not in a position to advertise now </a:t>
            </a:r>
          </a:p>
          <a:p>
            <a:pPr lvl="1"/>
            <a:r>
              <a:rPr lang="en-US" sz="2000" dirty="0" smtClean="0"/>
              <a:t>Although the note is not yet due</a:t>
            </a:r>
          </a:p>
          <a:p>
            <a:pPr lvl="1"/>
            <a:r>
              <a:rPr lang="en-US" sz="2000" dirty="0" smtClean="0"/>
              <a:t>That telephone operator has a pleasant voice</a:t>
            </a:r>
          </a:p>
          <a:p>
            <a:pPr lvl="1"/>
            <a:r>
              <a:rPr lang="en-US" sz="2000" dirty="0" smtClean="0"/>
              <a:t>Because of lack of warehouse space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8043890" cy="505461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Which is sentence among the following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 </a:t>
            </a:r>
            <a:r>
              <a:rPr lang="en-US" sz="2400" b="1" dirty="0" smtClean="0"/>
              <a:t>The typist say that posture chairs are very comfortable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Promotion is the result of honest effort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Although the coal deposit is still abundance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Because of lack of warehouse space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Since we are not ready to advertise the new product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The stapler is a “must” in any office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Planned for quick reproduction of transcripts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The teller of the bank is energetic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As we are in an embarrassing position</a:t>
            </a:r>
            <a:endParaRPr lang="en-US" sz="2400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/>
              <a:t>The very fast technology obsolescence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Sentences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8001056" cy="498317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sentence, is composed of a subject and a predicate</a:t>
            </a:r>
          </a:p>
          <a:p>
            <a:r>
              <a:rPr lang="en-US" sz="2400" dirty="0" smtClean="0"/>
              <a:t>Subject, </a:t>
            </a:r>
          </a:p>
          <a:p>
            <a:pPr lvl="1"/>
            <a:r>
              <a:rPr lang="en-US" sz="2000" dirty="0" smtClean="0"/>
              <a:t>Is the most important part of the sentence</a:t>
            </a:r>
          </a:p>
          <a:p>
            <a:pPr lvl="1"/>
            <a:r>
              <a:rPr lang="en-US" sz="2000" dirty="0" smtClean="0"/>
              <a:t>Is the part of the sentence that shows who is speaking or is spoken to of the person ort thing spoken about</a:t>
            </a:r>
          </a:p>
          <a:p>
            <a:pPr lvl="1"/>
            <a:r>
              <a:rPr lang="en-US" sz="2000" dirty="0" smtClean="0"/>
              <a:t>May be single word or a group of words</a:t>
            </a:r>
          </a:p>
          <a:p>
            <a:r>
              <a:rPr lang="en-US" sz="2400" dirty="0" smtClean="0"/>
              <a:t>Predicate,</a:t>
            </a:r>
          </a:p>
          <a:p>
            <a:pPr lvl="1"/>
            <a:r>
              <a:rPr lang="en-US" sz="2000" dirty="0" smtClean="0"/>
              <a:t>Is part of the sentence that says something about the subject</a:t>
            </a:r>
          </a:p>
          <a:p>
            <a:pPr lvl="1"/>
            <a:r>
              <a:rPr lang="en-US" sz="2000" dirty="0" smtClean="0"/>
              <a:t>The core of the predicate is the verb</a:t>
            </a:r>
          </a:p>
          <a:p>
            <a:r>
              <a:rPr lang="en-US" sz="2400" dirty="0" smtClean="0"/>
              <a:t>Example,</a:t>
            </a:r>
          </a:p>
          <a:p>
            <a:pPr lvl="1"/>
            <a:r>
              <a:rPr lang="en-US" sz="2000" dirty="0" smtClean="0"/>
              <a:t>(I) am going to the bank this morning</a:t>
            </a:r>
          </a:p>
          <a:p>
            <a:pPr lvl="1"/>
            <a:r>
              <a:rPr lang="en-US" sz="2000" dirty="0" smtClean="0"/>
              <a:t>(You) are to report to Mr. Edi</a:t>
            </a:r>
          </a:p>
          <a:p>
            <a:pPr lvl="1"/>
            <a:r>
              <a:rPr lang="en-US" sz="2000" dirty="0" smtClean="0"/>
              <a:t>(The typist whom we hired last week) is very efficient</a:t>
            </a:r>
          </a:p>
          <a:p>
            <a:pPr lvl="1"/>
            <a:r>
              <a:rPr lang="en-US" sz="2000" dirty="0" smtClean="0"/>
              <a:t>(Our out-of-date computer) have been sold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8043890" cy="5054617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Select the complete subject of the following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Data processing equipment is in use in more offices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Preliminary examination are to be given tomorrow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You will be pleased with the new carbonized paper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Mr. Goo has decided to resign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The purpose of the meeting is to determine the reason for increasing cost of sales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Many persons in their late teens are obtaining food office position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I am not sure about the wording of that order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smtClean="0">
                <a:latin typeface="Arial Narrow" pitchFamily="34" charset="0"/>
              </a:rPr>
              <a:t>Improvement in electric typewriters has not been made anymore</a:t>
            </a:r>
          </a:p>
          <a:p>
            <a:pPr marL="914400" lvl="1" indent="-457200">
              <a:buFont typeface="+mj-lt"/>
              <a:buAutoNum type="alphaLcPeriod"/>
            </a:pPr>
            <a:endParaRPr lang="en-US" sz="2400" dirty="0" smtClean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Sentences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972452" cy="5126055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sentence, is composed of a subject, a predicate and an adverb or adjectives</a:t>
            </a:r>
          </a:p>
          <a:p>
            <a:r>
              <a:rPr lang="en-US" sz="2400" dirty="0" smtClean="0"/>
              <a:t>Subject, </a:t>
            </a:r>
          </a:p>
          <a:p>
            <a:pPr lvl="1"/>
            <a:r>
              <a:rPr lang="en-US" sz="2000" dirty="0" smtClean="0"/>
              <a:t>Is the most important part of the sentence</a:t>
            </a:r>
          </a:p>
          <a:p>
            <a:pPr lvl="1"/>
            <a:r>
              <a:rPr lang="en-US" sz="2000" dirty="0" smtClean="0"/>
              <a:t>Is the part of the sentence that shows who is speaking or is spoken to of the person ort thing spoken about</a:t>
            </a:r>
          </a:p>
          <a:p>
            <a:pPr lvl="1"/>
            <a:r>
              <a:rPr lang="en-US" sz="2000" dirty="0" smtClean="0"/>
              <a:t>May be single word or a group of words</a:t>
            </a:r>
          </a:p>
          <a:p>
            <a:r>
              <a:rPr lang="en-US" sz="2400" dirty="0" smtClean="0"/>
              <a:t>Predicate,</a:t>
            </a:r>
          </a:p>
          <a:p>
            <a:pPr lvl="1"/>
            <a:r>
              <a:rPr lang="en-US" sz="2000" dirty="0" smtClean="0"/>
              <a:t>Is part of the sentence that says something about the subject</a:t>
            </a:r>
          </a:p>
          <a:p>
            <a:pPr lvl="1"/>
            <a:r>
              <a:rPr lang="en-US" sz="2000" dirty="0" smtClean="0"/>
              <a:t>The core of the predicate is the verb</a:t>
            </a:r>
          </a:p>
          <a:p>
            <a:r>
              <a:rPr lang="en-US" sz="2400" dirty="0" smtClean="0"/>
              <a:t>Adverbs,</a:t>
            </a:r>
          </a:p>
          <a:p>
            <a:pPr lvl="1"/>
            <a:r>
              <a:rPr lang="en-US" sz="2000" dirty="0" smtClean="0"/>
              <a:t>Is part of the sentence that explains or describes the Subject or Predicates</a:t>
            </a:r>
          </a:p>
          <a:p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is</a:t>
            </a:r>
            <a:r>
              <a:rPr lang="en-US" dirty="0" smtClean="0"/>
              <a:t>   </a:t>
            </a:r>
            <a:r>
              <a:rPr lang="en-US" u="sng" dirty="0" smtClean="0"/>
              <a:t>device</a:t>
            </a:r>
            <a:r>
              <a:rPr lang="en-US" dirty="0" smtClean="0"/>
              <a:t>    </a:t>
            </a:r>
            <a:r>
              <a:rPr lang="en-US" u="sng" dirty="0" smtClean="0"/>
              <a:t>computer </a:t>
            </a:r>
            <a:r>
              <a:rPr lang="en-US" dirty="0" smtClean="0"/>
              <a:t>   </a:t>
            </a:r>
            <a:r>
              <a:rPr lang="en-US" u="sng" dirty="0" smtClean="0"/>
              <a:t>programmable</a:t>
            </a:r>
            <a:r>
              <a:rPr lang="en-US" dirty="0" smtClean="0"/>
              <a:t>   </a:t>
            </a:r>
            <a:r>
              <a:rPr lang="en-US" u="sng" dirty="0" smtClean="0"/>
              <a:t>data </a:t>
            </a:r>
            <a:r>
              <a:rPr lang="en-US" dirty="0" smtClean="0"/>
              <a:t>  </a:t>
            </a:r>
            <a:r>
              <a:rPr lang="en-US" u="sng" dirty="0" smtClean="0"/>
              <a:t>to</a:t>
            </a:r>
            <a:r>
              <a:rPr lang="en-US" dirty="0" smtClean="0"/>
              <a:t>  </a:t>
            </a:r>
            <a:r>
              <a:rPr lang="en-US" u="sng" dirty="0" smtClean="0"/>
              <a:t>information</a:t>
            </a:r>
            <a:r>
              <a:rPr lang="en-US" dirty="0" smtClean="0"/>
              <a:t>   </a:t>
            </a:r>
            <a:r>
              <a:rPr lang="en-US" u="sng" dirty="0" smtClean="0"/>
              <a:t>a</a:t>
            </a:r>
            <a:r>
              <a:rPr lang="en-US" dirty="0" smtClean="0"/>
              <a:t>   </a:t>
            </a:r>
            <a:r>
              <a:rPr lang="en-US" u="sng" dirty="0" smtClean="0"/>
              <a:t>process</a:t>
            </a:r>
            <a:r>
              <a:rPr lang="en-US" dirty="0" smtClean="0"/>
              <a:t>   </a:t>
            </a:r>
            <a:r>
              <a:rPr lang="en-US" u="sng" dirty="0" smtClean="0"/>
              <a:t>into</a:t>
            </a:r>
          </a:p>
          <a:p>
            <a:pPr marL="514350" indent="-514350">
              <a:buNone/>
            </a:pPr>
            <a:endParaRPr lang="en-US" sz="1500" dirty="0" smtClean="0"/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u="sng" dirty="0" smtClean="0"/>
              <a:t>process</a:t>
            </a:r>
            <a:r>
              <a:rPr lang="en-US" dirty="0" smtClean="0"/>
              <a:t>   </a:t>
            </a:r>
            <a:r>
              <a:rPr lang="en-US" u="sng" dirty="0" smtClean="0"/>
              <a:t>processing</a:t>
            </a:r>
            <a:r>
              <a:rPr lang="en-US" dirty="0" smtClean="0"/>
              <a:t>   </a:t>
            </a:r>
            <a:r>
              <a:rPr lang="en-US" u="sng" dirty="0" smtClean="0"/>
              <a:t>input</a:t>
            </a:r>
            <a:r>
              <a:rPr lang="en-US" dirty="0" smtClean="0"/>
              <a:t>   </a:t>
            </a:r>
            <a:r>
              <a:rPr lang="en-US" u="sng" dirty="0" smtClean="0"/>
              <a:t>cycle</a:t>
            </a:r>
            <a:r>
              <a:rPr lang="en-US" dirty="0" smtClean="0"/>
              <a:t>   </a:t>
            </a:r>
            <a:r>
              <a:rPr lang="en-US" u="sng" dirty="0" smtClean="0"/>
              <a:t>output</a:t>
            </a:r>
            <a:r>
              <a:rPr lang="en-US" dirty="0" smtClean="0"/>
              <a:t>   </a:t>
            </a:r>
            <a:r>
              <a:rPr lang="en-US" u="sng" dirty="0" smtClean="0"/>
              <a:t>the</a:t>
            </a:r>
            <a:r>
              <a:rPr lang="en-US" dirty="0" smtClean="0"/>
              <a:t>   </a:t>
            </a:r>
            <a:r>
              <a:rPr lang="en-US" u="sng" dirty="0" smtClean="0"/>
              <a:t>is</a:t>
            </a:r>
            <a:r>
              <a:rPr lang="en-US" dirty="0" smtClean="0"/>
              <a:t>   </a:t>
            </a:r>
            <a:r>
              <a:rPr lang="en-US" u="sng" dirty="0" smtClean="0"/>
              <a:t>computer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 </a:t>
            </a:r>
            <a:endParaRPr lang="en-US" sz="1400" dirty="0" smtClean="0"/>
          </a:p>
          <a:p>
            <a:pPr marL="514350" indent="-514350">
              <a:buAutoNum type="arabicPeriod" startAt="3"/>
            </a:pPr>
            <a:r>
              <a:rPr lang="en-US" u="sng" dirty="0" smtClean="0"/>
              <a:t>the</a:t>
            </a:r>
            <a:r>
              <a:rPr lang="en-US" dirty="0" smtClean="0"/>
              <a:t>   </a:t>
            </a:r>
            <a:r>
              <a:rPr lang="en-US" u="sng" dirty="0" smtClean="0"/>
              <a:t>transistor</a:t>
            </a:r>
            <a:r>
              <a:rPr lang="en-US" dirty="0" smtClean="0"/>
              <a:t>  </a:t>
            </a:r>
            <a:r>
              <a:rPr lang="en-US" u="sng" dirty="0" smtClean="0"/>
              <a:t>was</a:t>
            </a:r>
            <a:r>
              <a:rPr lang="en-US" dirty="0" smtClean="0"/>
              <a:t>   </a:t>
            </a:r>
            <a:r>
              <a:rPr lang="en-US" u="sng" dirty="0" smtClean="0"/>
              <a:t>processor</a:t>
            </a:r>
            <a:r>
              <a:rPr lang="en-US" dirty="0" smtClean="0"/>
              <a:t>   </a:t>
            </a:r>
            <a:r>
              <a:rPr lang="en-US" u="sng" dirty="0" smtClean="0"/>
              <a:t>made</a:t>
            </a:r>
            <a:r>
              <a:rPr lang="en-US" dirty="0" smtClean="0"/>
              <a:t>   </a:t>
            </a:r>
            <a:r>
              <a:rPr lang="en-US" u="sng" dirty="0" smtClean="0"/>
              <a:t>old </a:t>
            </a:r>
            <a:r>
              <a:rPr lang="en-US" dirty="0" smtClean="0"/>
              <a:t>   </a:t>
            </a:r>
            <a:r>
              <a:rPr lang="en-US" u="sng" dirty="0" smtClean="0"/>
              <a:t>of </a:t>
            </a:r>
            <a:r>
              <a:rPr lang="en-US" dirty="0" smtClean="0"/>
              <a:t>  </a:t>
            </a:r>
            <a:r>
              <a:rPr lang="en-US" u="sng" dirty="0" smtClean="0"/>
              <a:t>computer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sz="1500" dirty="0" smtClean="0"/>
          </a:p>
          <a:p>
            <a:pPr marL="514350" indent="-514350">
              <a:buNone/>
            </a:pPr>
            <a:r>
              <a:rPr lang="en-US" dirty="0" smtClean="0"/>
              <a:t>4.	</a:t>
            </a:r>
            <a:r>
              <a:rPr lang="en-US" u="sng" dirty="0" smtClean="0"/>
              <a:t>computer</a:t>
            </a:r>
            <a:r>
              <a:rPr lang="en-US" dirty="0" smtClean="0"/>
              <a:t>   </a:t>
            </a:r>
            <a:r>
              <a:rPr lang="en-US" u="sng" dirty="0" smtClean="0"/>
              <a:t>was</a:t>
            </a:r>
            <a:r>
              <a:rPr lang="en-US" dirty="0" smtClean="0"/>
              <a:t>   </a:t>
            </a:r>
            <a:r>
              <a:rPr lang="en-US" u="sng" dirty="0" smtClean="0"/>
              <a:t>the first </a:t>
            </a:r>
            <a:r>
              <a:rPr lang="en-US" dirty="0" smtClean="0"/>
              <a:t>   </a:t>
            </a:r>
            <a:r>
              <a:rPr lang="en-US" u="sng" dirty="0" smtClean="0"/>
              <a:t>digital</a:t>
            </a:r>
            <a:r>
              <a:rPr lang="en-US" dirty="0" smtClean="0"/>
              <a:t>   </a:t>
            </a:r>
            <a:r>
              <a:rPr lang="en-US" u="sng" dirty="0" smtClean="0"/>
              <a:t>electronic</a:t>
            </a:r>
            <a:r>
              <a:rPr lang="en-US" dirty="0" smtClean="0"/>
              <a:t>   </a:t>
            </a:r>
            <a:r>
              <a:rPr lang="en-US" u="sng" dirty="0" smtClean="0"/>
              <a:t>the ABC</a:t>
            </a:r>
            <a:r>
              <a:rPr lang="en-US" dirty="0" smtClean="0"/>
              <a:t>   </a:t>
            </a:r>
          </a:p>
          <a:p>
            <a:pPr marL="514350" indent="-514350">
              <a:buNone/>
            </a:pPr>
            <a:r>
              <a:rPr lang="en-US" sz="1400" dirty="0" smtClean="0"/>
              <a:t> </a:t>
            </a:r>
          </a:p>
          <a:p>
            <a:pPr marL="514350" indent="-514350">
              <a:buNone/>
            </a:pPr>
            <a:r>
              <a:rPr lang="en-US" dirty="0" smtClean="0"/>
              <a:t>5.	</a:t>
            </a:r>
            <a:r>
              <a:rPr lang="en-US" u="sng" dirty="0" smtClean="0"/>
              <a:t>one </a:t>
            </a:r>
            <a:r>
              <a:rPr lang="en-US" dirty="0" smtClean="0"/>
              <a:t>   </a:t>
            </a:r>
            <a:r>
              <a:rPr lang="en-US" u="sng" dirty="0" smtClean="0"/>
              <a:t>related</a:t>
            </a:r>
            <a:r>
              <a:rPr lang="en-US" dirty="0" smtClean="0"/>
              <a:t>    </a:t>
            </a:r>
            <a:r>
              <a:rPr lang="en-US" u="sng" dirty="0" smtClean="0"/>
              <a:t>generate</a:t>
            </a:r>
            <a:r>
              <a:rPr lang="en-US" dirty="0" smtClean="0"/>
              <a:t>    </a:t>
            </a:r>
            <a:r>
              <a:rPr lang="en-US" u="sng" dirty="0" smtClean="0"/>
              <a:t>the</a:t>
            </a:r>
            <a:r>
              <a:rPr lang="en-US" dirty="0" smtClean="0"/>
              <a:t>   </a:t>
            </a:r>
            <a:r>
              <a:rPr lang="en-US" u="sng" dirty="0" smtClean="0"/>
              <a:t>problems</a:t>
            </a:r>
            <a:r>
              <a:rPr lang="en-US" dirty="0" smtClean="0"/>
              <a:t>   </a:t>
            </a:r>
            <a:r>
              <a:rPr lang="en-US" u="sng" dirty="0" smtClean="0"/>
              <a:t>of</a:t>
            </a:r>
            <a:r>
              <a:rPr lang="en-US" dirty="0" smtClean="0"/>
              <a:t>   </a:t>
            </a:r>
            <a:r>
              <a:rPr lang="en-US" u="sng" dirty="0" smtClean="0"/>
              <a:t>is</a:t>
            </a:r>
            <a:r>
              <a:rPr lang="en-US" dirty="0" smtClean="0"/>
              <a:t>    </a:t>
            </a:r>
            <a:r>
              <a:rPr lang="en-US" u="sng" dirty="0" smtClean="0"/>
              <a:t>by computer </a:t>
            </a:r>
            <a:r>
              <a:rPr lang="en-US" dirty="0" smtClean="0"/>
              <a:t>   </a:t>
            </a:r>
            <a:r>
              <a:rPr lang="en-US" u="sng" dirty="0" smtClean="0"/>
              <a:t>e-waste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00108"/>
            <a:ext cx="8001056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Verbs</a:t>
            </a:r>
          </a:p>
          <a:p>
            <a:pPr lvl="1"/>
            <a:r>
              <a:rPr lang="en-US" sz="2000" dirty="0" smtClean="0"/>
              <a:t>Part of the predicate that says something about subject</a:t>
            </a:r>
          </a:p>
          <a:p>
            <a:pPr lvl="1"/>
            <a:r>
              <a:rPr lang="en-US" sz="2000" dirty="0" smtClean="0"/>
              <a:t> The core of the predicate is verbs</a:t>
            </a:r>
          </a:p>
          <a:p>
            <a:pPr lvl="1"/>
            <a:r>
              <a:rPr lang="en-US" sz="2000" dirty="0" smtClean="0"/>
              <a:t>Its function looks like a motor in the automobile</a:t>
            </a:r>
          </a:p>
          <a:p>
            <a:pPr lvl="1"/>
            <a:r>
              <a:rPr lang="en-US" sz="2000" dirty="0" smtClean="0"/>
              <a:t>Verb tells where the sentence will go, without verb, a sentence will not go</a:t>
            </a:r>
          </a:p>
          <a:p>
            <a:pPr lvl="1"/>
            <a:r>
              <a:rPr lang="en-US" sz="2000" dirty="0" smtClean="0"/>
              <a:t>Words that express :</a:t>
            </a:r>
          </a:p>
          <a:p>
            <a:pPr lvl="2"/>
            <a:r>
              <a:rPr lang="en-US" sz="1600" dirty="0" smtClean="0"/>
              <a:t>Action         	-   He ran across the street</a:t>
            </a:r>
          </a:p>
          <a:p>
            <a:pPr lvl="2"/>
            <a:r>
              <a:rPr lang="en-US" sz="1600" dirty="0" smtClean="0"/>
              <a:t>Condition	-   This food tastes sour</a:t>
            </a:r>
          </a:p>
          <a:p>
            <a:pPr lvl="2"/>
            <a:r>
              <a:rPr lang="en-US" sz="1600" dirty="0" smtClean="0"/>
              <a:t>A state of being	-   My mother is in the kitchen</a:t>
            </a:r>
          </a:p>
          <a:p>
            <a:pPr lvl="1"/>
            <a:r>
              <a:rPr lang="en-US" sz="2000" dirty="0" smtClean="0"/>
              <a:t>According to the rule, some words are needed to make sentence go, in this case by using a verb phrase,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Verbs phrase is needed to make a sentence go, i.e.</a:t>
            </a:r>
          </a:p>
          <a:p>
            <a:pPr lvl="1"/>
            <a:r>
              <a:rPr lang="en-US" sz="2000" dirty="0" smtClean="0"/>
              <a:t>A student </a:t>
            </a:r>
            <a:r>
              <a:rPr lang="en-US" sz="2000" i="1" u="sng" dirty="0" smtClean="0"/>
              <a:t>was answering </a:t>
            </a:r>
            <a:r>
              <a:rPr lang="en-US" sz="2000" dirty="0" smtClean="0"/>
              <a:t>the question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i="1" u="sng" dirty="0" smtClean="0"/>
              <a:t>should have asked </a:t>
            </a:r>
            <a:r>
              <a:rPr lang="en-US" sz="2000" dirty="0" smtClean="0"/>
              <a:t>permission to use the telephone</a:t>
            </a:r>
          </a:p>
          <a:p>
            <a:r>
              <a:rPr lang="en-US" sz="2000" dirty="0" smtClean="0"/>
              <a:t>A verb phrase has a main (principal) verb and one or more helping (auxiliary) verbs</a:t>
            </a:r>
            <a:endParaRPr lang="en-US" sz="1600" dirty="0" smtClean="0"/>
          </a:p>
          <a:p>
            <a:r>
              <a:rPr lang="en-US" sz="2000" dirty="0" smtClean="0"/>
              <a:t>In the verb phrase, the last verb is the main verb, the preceding verbs are helpers :</a:t>
            </a:r>
          </a:p>
          <a:p>
            <a:pPr lvl="1"/>
            <a:r>
              <a:rPr lang="en-US" sz="1600" dirty="0" smtClean="0"/>
              <a:t>The caller </a:t>
            </a:r>
            <a:r>
              <a:rPr lang="en-US" sz="1600" i="1" u="sng" dirty="0" smtClean="0"/>
              <a:t>has been</a:t>
            </a:r>
            <a:r>
              <a:rPr lang="en-US" sz="1600" i="1" dirty="0" smtClean="0"/>
              <a:t>  </a:t>
            </a:r>
            <a:r>
              <a:rPr lang="en-US" sz="1600" dirty="0" smtClean="0"/>
              <a:t>here twice this week	(main verb </a:t>
            </a:r>
            <a:r>
              <a:rPr lang="en-US" sz="1600" b="1" i="1" dirty="0" smtClean="0"/>
              <a:t>been</a:t>
            </a:r>
            <a:r>
              <a:rPr lang="en-US" sz="1600" dirty="0" smtClean="0"/>
              <a:t> helping verb </a:t>
            </a:r>
            <a:r>
              <a:rPr lang="en-US" sz="1600" b="1" i="1" dirty="0" smtClean="0"/>
              <a:t>has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The bulletin </a:t>
            </a:r>
            <a:r>
              <a:rPr lang="en-US" sz="1600" i="1" u="sng" dirty="0" smtClean="0"/>
              <a:t>has been read  </a:t>
            </a:r>
            <a:r>
              <a:rPr lang="en-US" sz="1600" dirty="0" smtClean="0"/>
              <a:t>by the entire staff   (main verb </a:t>
            </a:r>
            <a:r>
              <a:rPr lang="en-US" sz="1600" b="1" i="1" dirty="0" smtClean="0"/>
              <a:t>read</a:t>
            </a:r>
            <a:r>
              <a:rPr lang="en-US" sz="1600" dirty="0" smtClean="0"/>
              <a:t>, helpers  </a:t>
            </a:r>
            <a:r>
              <a:rPr lang="en-US" sz="1600" b="1" i="1" dirty="0" smtClean="0"/>
              <a:t>has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been</a:t>
            </a:r>
            <a:r>
              <a:rPr lang="en-US" sz="16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Some of the common helpers are :</a:t>
            </a:r>
          </a:p>
          <a:p>
            <a:pPr lvl="1"/>
            <a:r>
              <a:rPr lang="en-US" sz="1600" dirty="0" smtClean="0"/>
              <a:t>Is,  was,  has,  had,  has been,  had been</a:t>
            </a:r>
          </a:p>
          <a:p>
            <a:pPr lvl="1"/>
            <a:r>
              <a:rPr lang="en-US" sz="1600" dirty="0" smtClean="0"/>
              <a:t>May have , may have been, might have, might have been, will have will have been</a:t>
            </a:r>
          </a:p>
          <a:p>
            <a:pPr lvl="1"/>
            <a:r>
              <a:rPr lang="en-US" sz="1600" dirty="0" smtClean="0"/>
              <a:t>Could have, could have been, should have, should have been, would have, would have been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42984"/>
            <a:ext cx="7829576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Select the verb phrase in the sentence and determine which is the main and helping verb or verbs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Everybody should choose his career early in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folders must be placed correctly in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Have you written to Mr. James this week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Your manner might be misunderstood by the 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Can you think of any necessary improvement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surely have been instructed in mailing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Joan is failing her efforts to keep up her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calculator has been there for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Dahlia has become a name of a flower for a couple decades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have been taught an English for more than 10 years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Languages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85860"/>
            <a:ext cx="7972452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Language is a mean of people to communicate with </a:t>
            </a:r>
          </a:p>
          <a:p>
            <a:pPr lvl="0"/>
            <a:r>
              <a:rPr lang="en-US" sz="2400" dirty="0" smtClean="0"/>
              <a:t>Communication takes place when one person transmits ideas or feelings to another person or group of people.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dirty="0" smtClean="0"/>
              <a:t>The effectiveness is measured by the similarity of under-standing between the idea transmitted &amp; the idea received.</a:t>
            </a:r>
          </a:p>
          <a:p>
            <a:r>
              <a:rPr lang="en-US" sz="2400" dirty="0" smtClean="0"/>
              <a:t>Understanding words, sentences, structures &amp; composition tend to make the communication more effective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2933696"/>
            <a:ext cx="16764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Sender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76706" y="2933696"/>
            <a:ext cx="16764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Receiver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00430" y="2857496"/>
            <a:ext cx="2286016" cy="1143000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 Narrow" pitchFamily="34" charset="0"/>
              </a:rPr>
              <a:t>Message  or Idea</a:t>
            </a:r>
            <a:endParaRPr lang="en-US" sz="24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57488" y="3286124"/>
            <a:ext cx="642942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857488" y="3500438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17328" y="3346652"/>
            <a:ext cx="612060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86446" y="3509328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0550"/>
            <a:ext cx="8229600" cy="645244"/>
          </a:xfrm>
        </p:spPr>
        <p:txBody>
          <a:bodyPr>
            <a:noAutofit/>
          </a:bodyPr>
          <a:lstStyle/>
          <a:p>
            <a:r>
              <a:rPr lang="en-US" sz="3200" dirty="0" smtClean="0"/>
              <a:t>Principal Part of 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principal part of verbs are the forms used for expressing the time of action (tense) of a verb.</a:t>
            </a:r>
          </a:p>
          <a:p>
            <a:pPr lvl="1"/>
            <a:r>
              <a:rPr lang="en-US" sz="2000" dirty="0" smtClean="0"/>
              <a:t>The past participle is used to form the present perfect tense, indicating action that has been completed before the present time.</a:t>
            </a:r>
          </a:p>
          <a:p>
            <a:pPr lvl="2"/>
            <a:r>
              <a:rPr lang="en-US" sz="1600" dirty="0" smtClean="0"/>
              <a:t>We have fulfilled his request    (present perfect)</a:t>
            </a:r>
          </a:p>
          <a:p>
            <a:pPr lvl="2"/>
            <a:r>
              <a:rPr lang="en-US" sz="1600" dirty="0" smtClean="0"/>
              <a:t>We have been here for 5 hours  (present perfect)</a:t>
            </a:r>
          </a:p>
          <a:p>
            <a:pPr lvl="1"/>
            <a:r>
              <a:rPr lang="en-US" sz="2000" dirty="0" smtClean="0"/>
              <a:t>The past perfect tense, indicating action completed before another past action</a:t>
            </a:r>
          </a:p>
          <a:p>
            <a:pPr lvl="2"/>
            <a:r>
              <a:rPr lang="en-US" sz="1600" dirty="0" smtClean="0"/>
              <a:t>We had fulfilled his request before she wrote his second notice  (past perfect)</a:t>
            </a:r>
          </a:p>
          <a:p>
            <a:pPr lvl="2"/>
            <a:r>
              <a:rPr lang="en-US" sz="1600" dirty="0" smtClean="0"/>
              <a:t>I had arrived in the office before my supervisor came (past perfect)</a:t>
            </a:r>
          </a:p>
          <a:p>
            <a:pPr lvl="1"/>
            <a:r>
              <a:rPr lang="en-US" sz="2000" dirty="0" smtClean="0"/>
              <a:t>The future perfect tense, indicating action that will be completed at a certain time in the future</a:t>
            </a:r>
          </a:p>
          <a:p>
            <a:pPr lvl="2"/>
            <a:r>
              <a:rPr lang="en-US" sz="1600" dirty="0" smtClean="0"/>
              <a:t>I will have  answered his questions by that  time.</a:t>
            </a:r>
          </a:p>
          <a:p>
            <a:pPr lvl="2"/>
            <a:r>
              <a:rPr lang="en-US" sz="1600" dirty="0" err="1" smtClean="0"/>
              <a:t>Lia</a:t>
            </a:r>
            <a:r>
              <a:rPr lang="en-US" sz="1600" dirty="0" smtClean="0"/>
              <a:t> will have completed its monthly report before her manager come the day after tomorrow. 	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055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Principal Part of 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Regular and Irregular Verbs</a:t>
            </a:r>
            <a:endParaRPr lang="en-US" sz="1600" dirty="0" smtClean="0"/>
          </a:p>
          <a:p>
            <a:pPr lvl="1"/>
            <a:r>
              <a:rPr lang="en-US" sz="2000" dirty="0" smtClean="0"/>
              <a:t>There are about 60 important Irregular verbs</a:t>
            </a:r>
          </a:p>
          <a:p>
            <a:pPr lvl="1"/>
            <a:r>
              <a:rPr lang="en-US" sz="2000" dirty="0" smtClean="0"/>
              <a:t> Past tense never has any helping verb, whereas a past participle is always use with a helper, some time more than one. i.e.</a:t>
            </a:r>
            <a:endParaRPr lang="en-US" sz="1200" dirty="0" smtClean="0"/>
          </a:p>
          <a:p>
            <a:pPr lvl="2"/>
            <a:r>
              <a:rPr lang="en-US" sz="1600" dirty="0" smtClean="0"/>
              <a:t>We went to theater last Monday</a:t>
            </a:r>
          </a:p>
          <a:p>
            <a:pPr lvl="2"/>
            <a:r>
              <a:rPr lang="en-US" sz="1600" dirty="0" smtClean="0"/>
              <a:t>We have gone to the theater many times since we moved here</a:t>
            </a:r>
          </a:p>
          <a:p>
            <a:pPr lvl="2"/>
            <a:r>
              <a:rPr lang="en-US" sz="1600" dirty="0" smtClean="0"/>
              <a:t>We shall have gone three times in one week, counting tomorrow</a:t>
            </a:r>
          </a:p>
          <a:p>
            <a:r>
              <a:rPr lang="en-US" sz="2400" dirty="0" smtClean="0"/>
              <a:t>Infinitives</a:t>
            </a:r>
          </a:p>
          <a:p>
            <a:pPr lvl="1"/>
            <a:r>
              <a:rPr lang="en-US" sz="2000" dirty="0" smtClean="0"/>
              <a:t>A verb preceded by </a:t>
            </a:r>
            <a:r>
              <a:rPr lang="en-US" sz="2000" i="1" dirty="0" smtClean="0"/>
              <a:t>to</a:t>
            </a:r>
            <a:r>
              <a:rPr lang="en-US" sz="2000" dirty="0" smtClean="0"/>
              <a:t> is known as an infinitive, i.e. : to run,  to do,  to be,  to say,  to think,  to have</a:t>
            </a:r>
          </a:p>
          <a:p>
            <a:pPr lvl="1"/>
            <a:r>
              <a:rPr lang="en-US" sz="2000" dirty="0" smtClean="0"/>
              <a:t>Sometimes (not recommended) writers place any word or words between the to and the verb ; i.e.</a:t>
            </a:r>
          </a:p>
          <a:p>
            <a:pPr lvl="1">
              <a:buNone/>
            </a:pPr>
            <a:r>
              <a:rPr lang="en-US" sz="2000" dirty="0" smtClean="0"/>
              <a:t>	poor  :  to quickly run (split infinitives)	better  : to run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055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Principal Part of 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Regular and Irregular Verbs</a:t>
            </a:r>
            <a:endParaRPr lang="en-US" sz="1600" dirty="0" smtClean="0"/>
          </a:p>
          <a:p>
            <a:pPr lvl="1"/>
            <a:r>
              <a:rPr lang="en-US" sz="2000" dirty="0" smtClean="0"/>
              <a:t>Verbs are classified as regular or irregular according to the way their principal parts are formed</a:t>
            </a:r>
          </a:p>
          <a:p>
            <a:pPr lvl="1"/>
            <a:r>
              <a:rPr lang="en-US" sz="2000" dirty="0" smtClean="0"/>
              <a:t>Regular verb forms the past tense and past participle by adding d or </a:t>
            </a:r>
            <a:r>
              <a:rPr lang="en-US" sz="2000" dirty="0" err="1" smtClean="0"/>
              <a:t>ed</a:t>
            </a:r>
            <a:r>
              <a:rPr lang="en-US" sz="2000" dirty="0" smtClean="0"/>
              <a:t> to the present form, i.e. </a:t>
            </a:r>
          </a:p>
          <a:p>
            <a:pPr lvl="2">
              <a:buNone/>
            </a:pPr>
            <a:r>
              <a:rPr lang="en-US" sz="1600" dirty="0" smtClean="0"/>
              <a:t>walk		walked		</a:t>
            </a:r>
            <a:r>
              <a:rPr lang="en-US" sz="1600" dirty="0" err="1" smtClean="0"/>
              <a:t>walked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call		called		</a:t>
            </a:r>
            <a:r>
              <a:rPr lang="en-US" sz="1600" dirty="0" err="1" smtClean="0"/>
              <a:t>called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work		worked		</a:t>
            </a:r>
            <a:r>
              <a:rPr lang="en-US" sz="1600" dirty="0" err="1" smtClean="0"/>
              <a:t>worked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talk		talked		</a:t>
            </a:r>
            <a:r>
              <a:rPr lang="en-US" sz="1600" dirty="0" err="1" smtClean="0"/>
              <a:t>talked</a:t>
            </a:r>
            <a:endParaRPr lang="en-US" sz="1600" dirty="0" smtClean="0"/>
          </a:p>
          <a:p>
            <a:pPr lvl="1"/>
            <a:r>
              <a:rPr lang="en-US" sz="2000" dirty="0" smtClean="0"/>
              <a:t>Irregular verb forms the past tense and the past participle in various ways, frequently by changing to a different word, i.e. </a:t>
            </a:r>
          </a:p>
          <a:p>
            <a:pPr lvl="2">
              <a:buNone/>
            </a:pPr>
            <a:r>
              <a:rPr lang="en-US" sz="1600" dirty="0" smtClean="0"/>
              <a:t>sing 		sang		sung</a:t>
            </a:r>
          </a:p>
          <a:p>
            <a:pPr lvl="2">
              <a:buNone/>
            </a:pPr>
            <a:r>
              <a:rPr lang="en-US" sz="1600" dirty="0" smtClean="0"/>
              <a:t>drink		drank		drunk</a:t>
            </a:r>
          </a:p>
          <a:p>
            <a:pPr lvl="2">
              <a:buNone/>
            </a:pPr>
            <a:r>
              <a:rPr lang="en-US" sz="1600" dirty="0" smtClean="0"/>
              <a:t>drive		drove		driven</a:t>
            </a:r>
          </a:p>
          <a:p>
            <a:pPr lvl="2">
              <a:buNone/>
            </a:pPr>
            <a:r>
              <a:rPr lang="en-US" sz="1600" dirty="0" smtClean="0"/>
              <a:t>go			went		gone</a:t>
            </a:r>
          </a:p>
          <a:p>
            <a:pPr lvl="2">
              <a:buNone/>
            </a:pPr>
            <a:r>
              <a:rPr lang="en-US" sz="1600" dirty="0" smtClean="0"/>
              <a:t>be			was		been</a:t>
            </a:r>
          </a:p>
          <a:p>
            <a:pPr lvl="2">
              <a:buNone/>
            </a:pPr>
            <a:r>
              <a:rPr lang="en-US" sz="1600" dirty="0" smtClean="0"/>
              <a:t>have		had		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42984"/>
            <a:ext cx="7829576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Find and correct all verb form errors in the following sentences</a:t>
            </a:r>
          </a:p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Joyce begun to wonder if she would ever finish transcribing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Charles and Eugene done much for office morale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That man was drove by his ambition to become vice president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door opened and in come Martha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Have you ever ate in the cafeteria on the first floor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rain had went before he reached the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Beverly seen the first draft of the monthly bulletin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Mr. Dean has often spoke to Jean about her untidy erasures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Mahmud has not send the report until now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 will be there when you come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00108"/>
            <a:ext cx="8043890" cy="512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a sentence in the following exercise is correct, write OK. If it is incorrect write the correction and the reason for doing so</a:t>
            </a:r>
          </a:p>
          <a:p>
            <a:pPr>
              <a:buNone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Last week </a:t>
            </a:r>
            <a:r>
              <a:rPr lang="en-US" sz="2000" dirty="0" err="1" smtClean="0"/>
              <a:t>Bahn</a:t>
            </a:r>
            <a:r>
              <a:rPr lang="en-US" sz="2000" dirty="0" smtClean="0"/>
              <a:t> Brother run an advertisement in the newspaper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Did you know that our president has broke his lease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Angela has driven her own car for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Were you </a:t>
            </a:r>
            <a:r>
              <a:rPr lang="en-US" sz="2000" dirty="0" err="1" smtClean="0"/>
              <a:t>choosen</a:t>
            </a:r>
            <a:r>
              <a:rPr lang="en-US" sz="2000" dirty="0" smtClean="0"/>
              <a:t> to represent the office staff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Have you ever sang in a TV Shows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Please try to never refuse a reasonable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Prices have rose faster than wages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package you were looking for has 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Have you </a:t>
            </a:r>
            <a:r>
              <a:rPr lang="en-US" sz="2000" dirty="0" err="1" smtClean="0"/>
              <a:t>payed</a:t>
            </a:r>
            <a:r>
              <a:rPr lang="en-US" sz="2000" dirty="0" smtClean="0"/>
              <a:t> your monthly dues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Steel companies have began to shorten working hours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86724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sz="2800" dirty="0" smtClean="0"/>
              <a:t>Being” verbs</a:t>
            </a:r>
          </a:p>
          <a:p>
            <a:pPr lvl="1"/>
            <a:r>
              <a:rPr lang="en-US" sz="2400" dirty="0" smtClean="0"/>
              <a:t>Is the form of be in verbs</a:t>
            </a:r>
          </a:p>
          <a:p>
            <a:pPr lvl="2"/>
            <a:r>
              <a:rPr lang="en-US" sz="2000" dirty="0" smtClean="0"/>
              <a:t>The verb “be” have different forms : am, is, are, was, were</a:t>
            </a:r>
          </a:p>
          <a:p>
            <a:pPr lvl="2"/>
            <a:r>
              <a:rPr lang="en-US" sz="2000" dirty="0" smtClean="0"/>
              <a:t>The verb “be” with helper : shall be, will be, may be, can be, might be etc</a:t>
            </a:r>
          </a:p>
          <a:p>
            <a:pPr lvl="2"/>
            <a:r>
              <a:rPr lang="en-US" sz="2000" dirty="0" smtClean="0"/>
              <a:t>Been with helper(s) : has been, have been, had been, shall have been, will have been, could have been, might have been etc</a:t>
            </a:r>
          </a:p>
          <a:p>
            <a:pPr lvl="1"/>
            <a:r>
              <a:rPr lang="en-US" sz="2400" dirty="0" smtClean="0"/>
              <a:t>Be are “being” verbs only when they are used as main verbs, not when they are used as helpers </a:t>
            </a:r>
          </a:p>
          <a:p>
            <a:pPr lvl="1"/>
            <a:r>
              <a:rPr lang="en-US" sz="2400" dirty="0" smtClean="0"/>
              <a:t>Main verb is always the last verb in a verb phrase</a:t>
            </a:r>
          </a:p>
          <a:p>
            <a:pPr lvl="2"/>
            <a:r>
              <a:rPr lang="en-US" sz="2000" dirty="0" smtClean="0"/>
              <a:t>Example 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86724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sz="2800" dirty="0" smtClean="0"/>
          </a:p>
          <a:p>
            <a:pPr lvl="1"/>
            <a:r>
              <a:rPr lang="en-US" sz="2400" dirty="0" err="1" smtClean="0"/>
              <a:t>Mr</a:t>
            </a:r>
            <a:r>
              <a:rPr lang="en-US" sz="2400" dirty="0" smtClean="0"/>
              <a:t> </a:t>
            </a:r>
            <a:r>
              <a:rPr lang="en-US" sz="2400" dirty="0" err="1" smtClean="0"/>
              <a:t>Gogo</a:t>
            </a:r>
            <a:r>
              <a:rPr lang="en-US" sz="2400" dirty="0" smtClean="0"/>
              <a:t> </a:t>
            </a:r>
            <a:r>
              <a:rPr lang="en-US" sz="2400" i="1" u="sng" dirty="0" smtClean="0"/>
              <a:t>was</a:t>
            </a:r>
            <a:r>
              <a:rPr lang="en-US" sz="2400" dirty="0" smtClean="0"/>
              <a:t> not in the office today </a:t>
            </a:r>
            <a:r>
              <a:rPr lang="en-US" sz="2400" i="1" dirty="0" smtClean="0"/>
              <a:t>(the only verb is be)</a:t>
            </a:r>
          </a:p>
          <a:p>
            <a:pPr lvl="1"/>
            <a:r>
              <a:rPr lang="en-US" sz="2400" dirty="0" smtClean="0"/>
              <a:t>The winners of the bonus should have </a:t>
            </a:r>
            <a:r>
              <a:rPr lang="en-US" sz="2400" i="1" u="sng" dirty="0" smtClean="0"/>
              <a:t>been</a:t>
            </a:r>
            <a:r>
              <a:rPr lang="en-US" sz="2400" dirty="0" smtClean="0"/>
              <a:t> Grace and he (be is in the last verb phrase)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report have been </a:t>
            </a:r>
            <a:r>
              <a:rPr lang="en-US" sz="2400" i="1" dirty="0" smtClean="0"/>
              <a:t>placed</a:t>
            </a:r>
            <a:r>
              <a:rPr lang="en-US" sz="2400" dirty="0" smtClean="0"/>
              <a:t> correctly in the files (the last verb in the verb phrase is placed, so been is not verb)</a:t>
            </a:r>
          </a:p>
          <a:p>
            <a:pPr lvl="1"/>
            <a:r>
              <a:rPr lang="en-US" sz="2400" dirty="0" smtClean="0"/>
              <a:t>Who is </a:t>
            </a:r>
            <a:r>
              <a:rPr lang="en-US" sz="2400" i="1" u="sng" dirty="0" smtClean="0"/>
              <a:t>going</a:t>
            </a:r>
            <a:r>
              <a:rPr lang="en-US" sz="2400" dirty="0" smtClean="0"/>
              <a:t> to the station ? (the last verb in the verb phrase is going)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42984"/>
            <a:ext cx="7829576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Tell which of the following sentences contain being verbs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Your printer ribbon is worn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must be some reason for his failing to check his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At the bottom of the wastebasket is a dollar bill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will the salesman be leaving for his trip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treasurer’s report were read and filed every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His check should have been in the mail this morning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Next to our office is a large vacant warehouse 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Mr</a:t>
            </a:r>
            <a:r>
              <a:rPr lang="en-US" sz="2000" dirty="0" smtClean="0"/>
              <a:t> Budi might be our next IT Manager.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oil price’s strikes have been more often nowadays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salary should have been increased accordingly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086724" cy="521497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Transitive v</a:t>
            </a:r>
            <a:r>
              <a:rPr lang="en-US" sz="2800" b="1" u="sng" dirty="0" smtClean="0"/>
              <a:t>erbs</a:t>
            </a:r>
          </a:p>
          <a:p>
            <a:pPr lvl="1"/>
            <a:r>
              <a:rPr lang="en-US" sz="2600" dirty="0" smtClean="0"/>
              <a:t>Is the verb that regularly has an object (a word that tells what or who receives the action expressed by the verb)</a:t>
            </a:r>
          </a:p>
          <a:p>
            <a:pPr lvl="1"/>
            <a:endParaRPr lang="en-US" sz="1200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The boy delivered the groceries according to schedule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The car caller place Ella in an embarrassing position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Birds sing sweet songs in the early morning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Billy found his mother unconscious in her bed room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Most student in the class got not to good grade of their final exam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The office boy cleans all the desk every morning before classes start</a:t>
            </a:r>
          </a:p>
          <a:p>
            <a:pPr marL="971550" lvl="1" indent="-457200"/>
            <a:r>
              <a:rPr lang="en-US" dirty="0" smtClean="0"/>
              <a:t>Ask by using “what” or “Whom” after a verb. If the answer fit to the question, the verb must be transitive, else, the verb must be intransitive</a:t>
            </a:r>
          </a:p>
          <a:p>
            <a:pPr lvl="2">
              <a:buNone/>
            </a:pP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086724" cy="5214974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Intransitive v</a:t>
            </a:r>
            <a:r>
              <a:rPr lang="en-US" sz="2800" b="1" u="sng" dirty="0" smtClean="0"/>
              <a:t>erbs</a:t>
            </a:r>
          </a:p>
          <a:p>
            <a:pPr lvl="1"/>
            <a:r>
              <a:rPr lang="en-US" sz="2600" dirty="0" smtClean="0"/>
              <a:t>Is the verb that does not has an object</a:t>
            </a:r>
          </a:p>
          <a:p>
            <a:pPr lvl="1"/>
            <a:endParaRPr lang="en-US" sz="1900" dirty="0" smtClean="0"/>
          </a:p>
          <a:p>
            <a:pPr marL="1150938" lvl="2" indent="-412750">
              <a:buFont typeface="+mj-lt"/>
              <a:buAutoNum type="alphaLcParenR"/>
            </a:pPr>
            <a:r>
              <a:rPr lang="en-US" dirty="0" smtClean="0"/>
              <a:t>Birds sing sweetly in the early morning</a:t>
            </a:r>
          </a:p>
          <a:p>
            <a:pPr marL="1150938" lvl="2" indent="-412750">
              <a:buFont typeface="+mj-lt"/>
              <a:buAutoNum type="alphaLcParenR"/>
            </a:pPr>
            <a:r>
              <a:rPr lang="en-US" dirty="0" smtClean="0"/>
              <a:t>The car caller calls patiently</a:t>
            </a:r>
          </a:p>
          <a:p>
            <a:pPr marL="1150938" lvl="2" indent="-412750">
              <a:buFont typeface="+mj-lt"/>
              <a:buAutoNum type="alphaLcParenR"/>
            </a:pPr>
            <a:r>
              <a:rPr lang="en-US" dirty="0" smtClean="0"/>
              <a:t>The foods taste very sweet</a:t>
            </a:r>
          </a:p>
          <a:p>
            <a:pPr marL="1150938" lvl="2" indent="-412750">
              <a:buFont typeface="+mj-lt"/>
              <a:buAutoNum type="alphaLcParenR"/>
            </a:pPr>
            <a:r>
              <a:rPr lang="en-US" dirty="0" smtClean="0"/>
              <a:t>Billy’s mother has been unconscious for three hours</a:t>
            </a:r>
          </a:p>
          <a:p>
            <a:pPr marL="1150938" lvl="2" indent="-412750">
              <a:buFont typeface="+mj-lt"/>
              <a:buAutoNum type="alphaLcParenR"/>
            </a:pPr>
            <a:r>
              <a:rPr lang="en-US" dirty="0" smtClean="0"/>
              <a:t>My parents have already been passed away</a:t>
            </a:r>
          </a:p>
          <a:p>
            <a:pPr lvl="2">
              <a:buNone/>
            </a:pP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7829576" cy="49117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Words – chief means of communication</a:t>
            </a:r>
          </a:p>
          <a:p>
            <a:r>
              <a:rPr lang="en-US" sz="2400" dirty="0" smtClean="0"/>
              <a:t>Understanding words, means good vocabulary, is the key for the effective communication</a:t>
            </a:r>
          </a:p>
          <a:p>
            <a:r>
              <a:rPr lang="en-US" sz="2400" dirty="0" smtClean="0"/>
              <a:t>Words can make another person happy or sad, angry or subdued, proud or humble</a:t>
            </a:r>
          </a:p>
          <a:p>
            <a:r>
              <a:rPr lang="en-US" sz="2400" dirty="0" smtClean="0"/>
              <a:t>Choice of words may label people as tactful or insulting, articulate or bumbling, up-to-date or old-fashioned.</a:t>
            </a:r>
          </a:p>
          <a:p>
            <a:endParaRPr lang="en-US" sz="2400" dirty="0" smtClean="0"/>
          </a:p>
          <a:p>
            <a:r>
              <a:rPr lang="en-US" sz="2400" dirty="0" smtClean="0"/>
              <a:t>Having  inventory  of words makes the communication effective.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Good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85860"/>
            <a:ext cx="7572428" cy="50720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Good vocabulary is not only having a large store of words</a:t>
            </a:r>
          </a:p>
          <a:p>
            <a:r>
              <a:rPr lang="en-US" sz="2400" dirty="0" smtClean="0"/>
              <a:t>Good vocabulary may be described as good when it enables someone  to :</a:t>
            </a:r>
          </a:p>
          <a:p>
            <a:pPr lvl="1"/>
            <a:r>
              <a:rPr lang="en-US" sz="2000" dirty="0" smtClean="0"/>
              <a:t>Understand fully what he hears and reads</a:t>
            </a:r>
          </a:p>
          <a:p>
            <a:pPr lvl="1"/>
            <a:r>
              <a:rPr lang="en-US" sz="2000" dirty="0" smtClean="0"/>
              <a:t>Say and write precisely what someone means</a:t>
            </a:r>
          </a:p>
          <a:p>
            <a:r>
              <a:rPr lang="en-US" sz="2400" dirty="0" smtClean="0"/>
              <a:t>The keywords are fully and precisely</a:t>
            </a:r>
          </a:p>
          <a:p>
            <a:r>
              <a:rPr lang="en-US" sz="2400" dirty="0" smtClean="0"/>
              <a:t>Weakness in either area results in mistakes and embarrassment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Good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7572428" cy="49117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Someone has good vocabulary if the possessor 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understands the meaning of the words most frequently used</a:t>
            </a:r>
          </a:p>
          <a:p>
            <a:pPr lvl="1"/>
            <a:r>
              <a:rPr lang="en-US" sz="2000" dirty="0" smtClean="0"/>
              <a:t>uses precise words to express his meaning</a:t>
            </a:r>
          </a:p>
          <a:p>
            <a:pPr lvl="1"/>
            <a:r>
              <a:rPr lang="en-US" sz="2000" dirty="0" smtClean="0"/>
              <a:t>Is familiar with those words that are pronounced exactly alike but are spelled differently and have different meaning</a:t>
            </a:r>
          </a:p>
          <a:p>
            <a:pPr lvl="1"/>
            <a:r>
              <a:rPr lang="en-US" sz="2000" dirty="0" smtClean="0"/>
              <a:t>Able to distinguishes between words that look or sound somewhat alike</a:t>
            </a:r>
          </a:p>
          <a:p>
            <a:pPr lvl="1"/>
            <a:r>
              <a:rPr lang="en-US" sz="2000" dirty="0" smtClean="0"/>
              <a:t>Achieves variety in his communications by the use of synonyms</a:t>
            </a:r>
          </a:p>
          <a:p>
            <a:pPr lvl="1"/>
            <a:r>
              <a:rPr lang="en-US" sz="2000" dirty="0" smtClean="0"/>
              <a:t>Pronounces word correctly</a:t>
            </a:r>
          </a:p>
          <a:p>
            <a:pPr lvl="1"/>
            <a:r>
              <a:rPr lang="en-US" sz="2000" dirty="0" smtClean="0"/>
              <a:t>Spells word correctly</a:t>
            </a:r>
          </a:p>
          <a:p>
            <a:r>
              <a:rPr lang="en-US" sz="2400" dirty="0" smtClean="0"/>
              <a:t>Incorrect word, spelling, or pronounce could make the communication in-effective, and the messages could not be delivered or received correctly.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Good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7572428" cy="491174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Understand  the correct meaning of the word (correct word to express an idea), </a:t>
            </a:r>
            <a:r>
              <a:rPr lang="en-US" sz="2400" dirty="0" err="1" smtClean="0"/>
              <a:t>ie</a:t>
            </a:r>
            <a:endParaRPr lang="en-US" sz="2400" dirty="0" smtClean="0"/>
          </a:p>
          <a:p>
            <a:pPr lvl="1"/>
            <a:r>
              <a:rPr lang="en-US" sz="2000" dirty="0" smtClean="0"/>
              <a:t>Date</a:t>
            </a:r>
          </a:p>
          <a:p>
            <a:pPr lvl="1"/>
            <a:r>
              <a:rPr lang="en-US" sz="2000" dirty="0" smtClean="0"/>
              <a:t>Point</a:t>
            </a:r>
          </a:p>
          <a:p>
            <a:pPr lvl="1"/>
            <a:r>
              <a:rPr lang="en-US" sz="2000" dirty="0" smtClean="0"/>
              <a:t>Install</a:t>
            </a:r>
          </a:p>
          <a:p>
            <a:pPr lvl="1"/>
            <a:r>
              <a:rPr lang="en-US" sz="2000" dirty="0" smtClean="0"/>
              <a:t>medium</a:t>
            </a:r>
          </a:p>
          <a:p>
            <a:pPr lvl="1"/>
            <a:r>
              <a:rPr lang="en-US" sz="2000" dirty="0" smtClean="0"/>
              <a:t>mean</a:t>
            </a:r>
          </a:p>
          <a:p>
            <a:r>
              <a:rPr lang="en-US" sz="2400" dirty="0" smtClean="0"/>
              <a:t>Correct  spelling (spelled correctly), i.e. compare :</a:t>
            </a:r>
          </a:p>
          <a:p>
            <a:pPr lvl="1"/>
            <a:r>
              <a:rPr lang="en-US" sz="2000" dirty="0" smtClean="0"/>
              <a:t>dad  </a:t>
            </a:r>
            <a:r>
              <a:rPr lang="en-US" sz="2000" dirty="0" err="1" smtClean="0"/>
              <a:t>vs</a:t>
            </a:r>
            <a:r>
              <a:rPr lang="en-US" sz="2000" dirty="0" smtClean="0"/>
              <a:t>  dead</a:t>
            </a:r>
          </a:p>
          <a:p>
            <a:pPr lvl="1"/>
            <a:r>
              <a:rPr lang="en-US" sz="2000" dirty="0" smtClean="0"/>
              <a:t>bed  </a:t>
            </a:r>
            <a:r>
              <a:rPr lang="en-US" sz="2000" dirty="0" err="1" smtClean="0"/>
              <a:t>vs</a:t>
            </a:r>
            <a:r>
              <a:rPr lang="en-US" sz="2000" dirty="0" smtClean="0"/>
              <a:t>  bad</a:t>
            </a:r>
          </a:p>
          <a:p>
            <a:pPr lvl="1"/>
            <a:r>
              <a:rPr lang="en-US" sz="2000" dirty="0" smtClean="0"/>
              <a:t>great </a:t>
            </a:r>
            <a:r>
              <a:rPr lang="en-US" sz="2000" dirty="0" err="1" smtClean="0"/>
              <a:t>vs</a:t>
            </a:r>
            <a:r>
              <a:rPr lang="en-US" sz="2000" dirty="0" smtClean="0"/>
              <a:t>  grade</a:t>
            </a:r>
          </a:p>
          <a:p>
            <a:pPr lvl="1"/>
            <a:r>
              <a:rPr lang="en-US" sz="2000" dirty="0" smtClean="0"/>
              <a:t>there  </a:t>
            </a:r>
            <a:r>
              <a:rPr lang="en-US" sz="2000" dirty="0" err="1" smtClean="0"/>
              <a:t>vs</a:t>
            </a:r>
            <a:r>
              <a:rPr lang="en-US" sz="2000" dirty="0" smtClean="0"/>
              <a:t>  their</a:t>
            </a:r>
          </a:p>
          <a:p>
            <a:pPr lvl="1"/>
            <a:r>
              <a:rPr lang="en-US" sz="2000" dirty="0" smtClean="0"/>
              <a:t>steel  </a:t>
            </a:r>
            <a:r>
              <a:rPr lang="en-US" sz="2000" dirty="0" err="1" smtClean="0"/>
              <a:t>vs</a:t>
            </a:r>
            <a:r>
              <a:rPr lang="en-US" sz="2000" dirty="0" smtClean="0"/>
              <a:t>  steal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Good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142984"/>
            <a:ext cx="7572428" cy="52149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Correct pronounces (words has similar pronounce but spelled differently)</a:t>
            </a:r>
          </a:p>
          <a:p>
            <a:pPr lvl="1"/>
            <a:r>
              <a:rPr lang="en-US" sz="2000" dirty="0" smtClean="0"/>
              <a:t>dog     </a:t>
            </a:r>
            <a:r>
              <a:rPr lang="en-US" sz="2000" dirty="0" err="1" smtClean="0"/>
              <a:t>vs</a:t>
            </a:r>
            <a:r>
              <a:rPr lang="en-US" sz="2000" dirty="0" smtClean="0"/>
              <a:t>  dock</a:t>
            </a:r>
          </a:p>
          <a:p>
            <a:pPr lvl="1"/>
            <a:r>
              <a:rPr lang="en-US" sz="2000" dirty="0" smtClean="0"/>
              <a:t>next    </a:t>
            </a:r>
            <a:r>
              <a:rPr lang="en-US" sz="2000" dirty="0" err="1" smtClean="0"/>
              <a:t>vs</a:t>
            </a:r>
            <a:r>
              <a:rPr lang="en-US" sz="2000" dirty="0" smtClean="0"/>
              <a:t>  necks</a:t>
            </a:r>
          </a:p>
          <a:p>
            <a:pPr lvl="1"/>
            <a:r>
              <a:rPr lang="en-US" sz="2000" dirty="0" smtClean="0"/>
              <a:t>scene   </a:t>
            </a:r>
            <a:r>
              <a:rPr lang="en-US" sz="2000" dirty="0" err="1" smtClean="0"/>
              <a:t>vs</a:t>
            </a:r>
            <a:r>
              <a:rPr lang="en-US" sz="2000" dirty="0" smtClean="0"/>
              <a:t>  seen</a:t>
            </a:r>
          </a:p>
          <a:p>
            <a:pPr lvl="1"/>
            <a:r>
              <a:rPr lang="en-US" sz="2000" dirty="0" smtClean="0"/>
              <a:t>allowed  </a:t>
            </a:r>
            <a:r>
              <a:rPr lang="en-US" sz="2000" dirty="0" err="1" smtClean="0"/>
              <a:t>vs</a:t>
            </a:r>
            <a:r>
              <a:rPr lang="en-US" sz="2000" dirty="0" smtClean="0"/>
              <a:t>  aloud </a:t>
            </a:r>
          </a:p>
          <a:p>
            <a:pPr lvl="1"/>
            <a:r>
              <a:rPr lang="en-US" sz="2000" dirty="0" smtClean="0"/>
              <a:t>shone   </a:t>
            </a:r>
            <a:r>
              <a:rPr lang="en-US" sz="2000" dirty="0" err="1" smtClean="0"/>
              <a:t>vs</a:t>
            </a:r>
            <a:r>
              <a:rPr lang="en-US" sz="2000" dirty="0" smtClean="0"/>
              <a:t>  shown</a:t>
            </a:r>
          </a:p>
          <a:p>
            <a:pPr lvl="1"/>
            <a:r>
              <a:rPr lang="en-US" sz="2000" dirty="0" smtClean="0"/>
              <a:t>sign     </a:t>
            </a:r>
            <a:r>
              <a:rPr lang="en-US" sz="2000" dirty="0" err="1" smtClean="0"/>
              <a:t>vs</a:t>
            </a:r>
            <a:r>
              <a:rPr lang="en-US" sz="2000" dirty="0" smtClean="0"/>
              <a:t>   shine</a:t>
            </a:r>
          </a:p>
          <a:p>
            <a:r>
              <a:rPr lang="en-US" sz="2400" dirty="0" smtClean="0"/>
              <a:t>Understand  the synonyms (use synonymous word to understand the context)</a:t>
            </a:r>
          </a:p>
          <a:p>
            <a:pPr lvl="1"/>
            <a:r>
              <a:rPr lang="en-US" sz="2000" dirty="0" smtClean="0"/>
              <a:t>scatter   (a 7-letter word starting with s)</a:t>
            </a:r>
          </a:p>
          <a:p>
            <a:pPr lvl="1"/>
            <a:r>
              <a:rPr lang="en-US" sz="2000" dirty="0" smtClean="0"/>
              <a:t>humorous ( a 3-letter word starting with f)</a:t>
            </a:r>
          </a:p>
          <a:p>
            <a:pPr lvl="1"/>
            <a:r>
              <a:rPr lang="en-US" sz="2000" dirty="0" smtClean="0"/>
              <a:t>colossal  ( a 4-letter word starting with h)</a:t>
            </a:r>
          </a:p>
          <a:p>
            <a:pPr lvl="1"/>
            <a:r>
              <a:rPr lang="en-US" sz="2000" dirty="0" smtClean="0"/>
              <a:t>Date (a 11-letter word starting with a)</a:t>
            </a:r>
          </a:p>
          <a:p>
            <a:pPr lvl="1"/>
            <a:r>
              <a:rPr lang="en-US" sz="2000" dirty="0" smtClean="0"/>
              <a:t>procure ( a 6-letter word starting with o)</a:t>
            </a:r>
          </a:p>
          <a:p>
            <a:pPr lvl="1"/>
            <a:r>
              <a:rPr lang="en-US" sz="2000" dirty="0" smtClean="0"/>
              <a:t>procure ( a 7-letter word starting with p)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Improving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Becoming word conscious</a:t>
            </a:r>
          </a:p>
          <a:p>
            <a:pPr lvl="1"/>
            <a:r>
              <a:rPr lang="en-US" sz="2000" dirty="0" smtClean="0"/>
              <a:t>Being curious about and interested in words</a:t>
            </a:r>
          </a:p>
          <a:p>
            <a:pPr lvl="1"/>
            <a:r>
              <a:rPr lang="en-US" sz="2000" dirty="0" smtClean="0"/>
              <a:t>Understands the origins, development and synonyms of the word</a:t>
            </a:r>
          </a:p>
          <a:p>
            <a:r>
              <a:rPr lang="en-US" sz="2400" dirty="0" smtClean="0"/>
              <a:t>Find meaning from the context</a:t>
            </a:r>
          </a:p>
          <a:p>
            <a:pPr lvl="1"/>
            <a:r>
              <a:rPr lang="en-US" sz="2000" dirty="0" smtClean="0"/>
              <a:t>Discover the meaning of a word or expression from the sentence in which it is used, or from the surrounding sentences</a:t>
            </a:r>
          </a:p>
          <a:p>
            <a:pPr lvl="1"/>
            <a:r>
              <a:rPr lang="en-US" sz="2000" dirty="0" smtClean="0"/>
              <a:t>Use common sense to guess at a word’s meaning from the clues given</a:t>
            </a:r>
          </a:p>
          <a:p>
            <a:r>
              <a:rPr lang="en-US" sz="2400" dirty="0" smtClean="0"/>
              <a:t>Consult your dictionary</a:t>
            </a:r>
          </a:p>
          <a:p>
            <a:pPr lvl="1"/>
            <a:r>
              <a:rPr lang="en-US" sz="2000" dirty="0" smtClean="0"/>
              <a:t>Check the correct meaning the word in the dictionary</a:t>
            </a:r>
          </a:p>
          <a:p>
            <a:pPr lvl="1"/>
            <a:r>
              <a:rPr lang="en-US" sz="2000" dirty="0" smtClean="0"/>
              <a:t>If there are some meaning, choose the most fit with the context of the sentences</a:t>
            </a:r>
          </a:p>
          <a:p>
            <a:r>
              <a:rPr lang="en-US" sz="2400" dirty="0" smtClean="0"/>
              <a:t>Study thru a practice,</a:t>
            </a:r>
          </a:p>
          <a:p>
            <a:pPr lvl="1"/>
            <a:r>
              <a:rPr lang="en-US" sz="2000" dirty="0" smtClean="0"/>
              <a:t>Absorbs the new word into your active vocabulary, takes practice in using word, as well as study</a:t>
            </a:r>
          </a:p>
          <a:p>
            <a:pPr lvl="1"/>
            <a:r>
              <a:rPr lang="en-US" sz="2000" dirty="0" smtClean="0"/>
              <a:t>Keep a note in which you write all unfamiliar words, both in writing and spelling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Word study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Distinguish between the meaning and spelling of the following words that are often confused :</a:t>
            </a:r>
          </a:p>
          <a:p>
            <a:pPr>
              <a:buNone/>
            </a:pPr>
            <a:r>
              <a:rPr lang="en-US" sz="2400" dirty="0" smtClean="0"/>
              <a:t>		mood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mode              	command   </a:t>
            </a:r>
            <a:r>
              <a:rPr lang="en-US" sz="2400" dirty="0" err="1" smtClean="0"/>
              <a:t>vs</a:t>
            </a:r>
            <a:r>
              <a:rPr lang="en-US" sz="2400" dirty="0" smtClean="0"/>
              <a:t>  commend</a:t>
            </a:r>
          </a:p>
          <a:p>
            <a:pPr>
              <a:buNone/>
            </a:pPr>
            <a:r>
              <a:rPr lang="en-US" sz="2400" dirty="0" smtClean="0"/>
              <a:t>		piers 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peers		currant   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current</a:t>
            </a:r>
          </a:p>
          <a:p>
            <a:r>
              <a:rPr lang="en-US" sz="2400" dirty="0" smtClean="0"/>
              <a:t>Which of the following word are misspelled</a:t>
            </a:r>
          </a:p>
          <a:p>
            <a:pPr>
              <a:buNone/>
            </a:pPr>
            <a:r>
              <a:rPr lang="en-US" sz="2400" dirty="0" smtClean="0"/>
              <a:t>		apologize      -   </a:t>
            </a:r>
            <a:r>
              <a:rPr lang="en-US" sz="2400" dirty="0" err="1" smtClean="0"/>
              <a:t>realise</a:t>
            </a:r>
            <a:r>
              <a:rPr lang="en-US" sz="2400" dirty="0" smtClean="0"/>
              <a:t>     -  exercise    -  merchandise</a:t>
            </a:r>
          </a:p>
          <a:p>
            <a:pPr>
              <a:buNone/>
            </a:pPr>
            <a:r>
              <a:rPr lang="en-US" sz="2400" dirty="0" smtClean="0"/>
              <a:t>		advertise       -  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  -  </a:t>
            </a:r>
            <a:r>
              <a:rPr lang="en-US" sz="2400" dirty="0" err="1" smtClean="0"/>
              <a:t>atheletic</a:t>
            </a:r>
            <a:r>
              <a:rPr lang="en-US" sz="2400" dirty="0" smtClean="0"/>
              <a:t>   -  </a:t>
            </a:r>
            <a:r>
              <a:rPr lang="en-US" sz="2400" dirty="0" err="1" smtClean="0"/>
              <a:t>paralel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2510</Words>
  <Application>Microsoft Office PowerPoint</Application>
  <PresentationFormat>On-screen Show (4:3)</PresentationFormat>
  <Paragraphs>350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English</vt:lpstr>
      <vt:lpstr>Learning Languages</vt:lpstr>
      <vt:lpstr>Words</vt:lpstr>
      <vt:lpstr>Good Vocabulary</vt:lpstr>
      <vt:lpstr>Good Vocabulary</vt:lpstr>
      <vt:lpstr>Good Vocabulary</vt:lpstr>
      <vt:lpstr>Good Vocabulary</vt:lpstr>
      <vt:lpstr>Improving Vocabulary</vt:lpstr>
      <vt:lpstr>Word study</vt:lpstr>
      <vt:lpstr>Class Practice</vt:lpstr>
      <vt:lpstr>Sentences</vt:lpstr>
      <vt:lpstr>Class Practice</vt:lpstr>
      <vt:lpstr>Sentences</vt:lpstr>
      <vt:lpstr>Class Practice</vt:lpstr>
      <vt:lpstr>Sentences</vt:lpstr>
      <vt:lpstr>Class Practices</vt:lpstr>
      <vt:lpstr>Verbs</vt:lpstr>
      <vt:lpstr>Verbs</vt:lpstr>
      <vt:lpstr>Class Practice 2</vt:lpstr>
      <vt:lpstr>Principal Part of Verbs</vt:lpstr>
      <vt:lpstr>Principal Part of Verbs</vt:lpstr>
      <vt:lpstr>Principal Part of Verbs</vt:lpstr>
      <vt:lpstr>Class Practice 3</vt:lpstr>
      <vt:lpstr>Class Practice 4</vt:lpstr>
      <vt:lpstr>VERBS</vt:lpstr>
      <vt:lpstr>VERBS</vt:lpstr>
      <vt:lpstr>Class Practice</vt:lpstr>
      <vt:lpstr>VERBS</vt:lpstr>
      <vt:lpstr>VERBS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V.Kun Mardjonohadi</dc:creator>
  <cp:lastModifiedBy>User</cp:lastModifiedBy>
  <cp:revision>86</cp:revision>
  <dcterms:created xsi:type="dcterms:W3CDTF">2011-03-23T01:39:25Z</dcterms:created>
  <dcterms:modified xsi:type="dcterms:W3CDTF">2021-12-02T02:58:49Z</dcterms:modified>
</cp:coreProperties>
</file>