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261" r:id="rId4"/>
    <p:sldId id="287" r:id="rId5"/>
    <p:sldId id="288" r:id="rId6"/>
    <p:sldId id="28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1" r:id="rId17"/>
    <p:sldId id="282" r:id="rId18"/>
    <p:sldId id="283" r:id="rId19"/>
    <p:sldId id="284" r:id="rId20"/>
    <p:sldId id="285" r:id="rId21"/>
    <p:sldId id="272" r:id="rId22"/>
    <p:sldId id="294" r:id="rId23"/>
    <p:sldId id="295" r:id="rId24"/>
    <p:sldId id="297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E8"/>
    <a:srgbClr val="FAFABC"/>
    <a:srgbClr val="41B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3606E-0422-479E-8949-8114C4EF7D94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EB013-C2F8-46D8-9E27-8683AA4FB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B013-C2F8-46D8-9E27-8683AA4FBC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2000">
              <a:srgbClr val="CFFFE8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26C02C-82B9-4FC5-81EB-AC4B7BA2A4CC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5B3872-C467-4C68-92AA-6D845070A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Nouns,  Adjectives &amp; Adverbs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13725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English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Nouns &amp; Pronouns -  possessive Forms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928670"/>
            <a:ext cx="8115328" cy="564360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/>
              <a:t>Joint or Separate Ownership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Joint ownership </a:t>
            </a:r>
            <a:r>
              <a:rPr lang="en-US" sz="2000" dirty="0" smtClean="0"/>
              <a:t>is indicated by placing the apostrophe with the last word in the combination. i.e. </a:t>
            </a:r>
          </a:p>
          <a:p>
            <a:pPr marL="1341438" lvl="2" indent="-265113">
              <a:buNone/>
            </a:pPr>
            <a:r>
              <a:rPr lang="en-US" sz="1600" dirty="0" smtClean="0"/>
              <a:t>Jack  and  Bill’s desk is usually cluttered with paper.</a:t>
            </a:r>
          </a:p>
          <a:p>
            <a:pPr marL="1341438" lvl="2" indent="-265113">
              <a:buNone/>
            </a:pPr>
            <a:r>
              <a:rPr lang="en-US" sz="1600" dirty="0" smtClean="0"/>
              <a:t>Have you received Sue and Julia’s supply list ?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2000" i="1" dirty="0" smtClean="0"/>
              <a:t>Separate ownership </a:t>
            </a:r>
            <a:r>
              <a:rPr lang="en-US" sz="2000" dirty="0" smtClean="0"/>
              <a:t>is indicated by placing the apostrophe with each member of the combination. i.e. </a:t>
            </a:r>
          </a:p>
          <a:p>
            <a:pPr marL="1341438" lvl="2" indent="-265113">
              <a:buNone/>
            </a:pPr>
            <a:r>
              <a:rPr lang="en-US" sz="1600" dirty="0" smtClean="0"/>
              <a:t>Jack ‘s and  Bill’s desk are usually cluttered with paper.</a:t>
            </a:r>
          </a:p>
          <a:p>
            <a:pPr marL="1341438" lvl="2" indent="-265113">
              <a:buNone/>
            </a:pPr>
            <a:r>
              <a:rPr lang="en-US" sz="1600" dirty="0" smtClean="0"/>
              <a:t>Have you received Sue’s and Julia’s supply lists ?</a:t>
            </a:r>
          </a:p>
          <a:p>
            <a:pPr marL="1341438" lvl="2" indent="-265113">
              <a:buNone/>
            </a:pPr>
            <a:endParaRPr lang="en-US" sz="1600" dirty="0" smtClean="0"/>
          </a:p>
          <a:p>
            <a:pPr lvl="1"/>
            <a:r>
              <a:rPr lang="en-US" sz="2000" b="1" dirty="0" smtClean="0"/>
              <a:t>Appositive Showing Possession</a:t>
            </a:r>
          </a:p>
          <a:p>
            <a:pPr lvl="1">
              <a:buNone/>
            </a:pPr>
            <a:r>
              <a:rPr lang="en-US" sz="2000" dirty="0" smtClean="0"/>
              <a:t>	Sometimes a noun that ordinarily would be in the possessive is followed by an explanatory word or words, called an appositive. In this cases, the apostrophe (or the apostrophe and s ) is added only to the explanatory element. i.e.</a:t>
            </a:r>
          </a:p>
          <a:p>
            <a:pPr lvl="1">
              <a:buNone/>
            </a:pPr>
            <a:r>
              <a:rPr lang="en-US" sz="2000" dirty="0" smtClean="0"/>
              <a:t>		That is Miss Forbes, the file clerk’s, responsibility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Nouns &amp; Pronouns -  possessive Forms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329642" cy="564360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b="1" dirty="0" smtClean="0"/>
              <a:t>Possessive of Personal Pronouns</a:t>
            </a:r>
            <a:r>
              <a:rPr lang="en-US" sz="2000" dirty="0" smtClean="0"/>
              <a:t>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Whereas the apostrophe is the signal of ownership when used with a noun, the possessive form of personal pronouns never take an apostrophe   </a:t>
            </a:r>
            <a:r>
              <a:rPr lang="en-US" sz="2000" dirty="0" smtClean="0"/>
              <a:t>i.e. </a:t>
            </a:r>
          </a:p>
          <a:p>
            <a:pPr marL="1341438" lvl="2" indent="-265113">
              <a:buNone/>
            </a:pPr>
            <a:r>
              <a:rPr lang="en-US" sz="1700" dirty="0" smtClean="0"/>
              <a:t>Every incoming letter has </a:t>
            </a:r>
            <a:r>
              <a:rPr lang="en-US" sz="1700" i="1" dirty="0" smtClean="0"/>
              <a:t>its </a:t>
            </a:r>
            <a:r>
              <a:rPr lang="en-US" sz="1700" dirty="0" smtClean="0"/>
              <a:t>own place.</a:t>
            </a:r>
          </a:p>
          <a:p>
            <a:pPr marL="1341438" lvl="2" indent="-265113">
              <a:buNone/>
            </a:pPr>
            <a:r>
              <a:rPr lang="en-US" sz="1700" dirty="0" smtClean="0"/>
              <a:t>If it is misplaced, the fault is </a:t>
            </a:r>
            <a:r>
              <a:rPr lang="en-US" sz="1700" i="1" dirty="0" smtClean="0"/>
              <a:t>yours</a:t>
            </a:r>
            <a:r>
              <a:rPr lang="en-US" sz="1700" dirty="0" smtClean="0"/>
              <a:t> </a:t>
            </a:r>
          </a:p>
          <a:p>
            <a:pPr marL="1341438" lvl="2" indent="-265113">
              <a:buNone/>
            </a:pPr>
            <a:r>
              <a:rPr lang="en-US" sz="1700" dirty="0" smtClean="0"/>
              <a:t>Alice, however, insists that the mistake is </a:t>
            </a:r>
            <a:r>
              <a:rPr lang="en-US" sz="1700" i="1" dirty="0" smtClean="0"/>
              <a:t>hers</a:t>
            </a:r>
            <a:endParaRPr lang="en-US" sz="1700" dirty="0" smtClean="0"/>
          </a:p>
          <a:p>
            <a:pPr lvl="1"/>
            <a:r>
              <a:rPr lang="en-US" sz="2000" b="1" dirty="0" smtClean="0"/>
              <a:t>Confusions to Avoid</a:t>
            </a:r>
          </a:p>
          <a:p>
            <a:pPr lvl="1">
              <a:buNone/>
            </a:pPr>
            <a:r>
              <a:rPr lang="en-US" sz="2000" dirty="0" smtClean="0"/>
              <a:t>	The possessive case forms of certain personal pronouns sound exactly like other words that have different meanings and different spelling  (homonyms) i.e. :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its    -  it’s      		-  the personal pronoun of  it is its</a:t>
            </a:r>
          </a:p>
          <a:p>
            <a:pPr lvl="1">
              <a:buNone/>
            </a:pPr>
            <a:r>
              <a:rPr lang="en-US" sz="1800" dirty="0" smtClean="0"/>
              <a:t>		Their – they’re – there 	-  the personal pronoun of they is their</a:t>
            </a:r>
          </a:p>
          <a:p>
            <a:pPr lvl="1">
              <a:buNone/>
            </a:pPr>
            <a:r>
              <a:rPr lang="en-US" sz="1800" dirty="0" smtClean="0"/>
              <a:t>		your  -  you’re		-   the personal pronoun of you is your</a:t>
            </a:r>
          </a:p>
          <a:p>
            <a:pPr lvl="1">
              <a:buNone/>
            </a:pPr>
            <a:r>
              <a:rPr lang="en-US" sz="1800" dirty="0" smtClean="0"/>
              <a:t>		0ur    -  are  (diff sound)	-   the personal pronoun of we is  our</a:t>
            </a:r>
          </a:p>
          <a:p>
            <a:pPr lvl="1">
              <a:buNone/>
            </a:pPr>
            <a:r>
              <a:rPr lang="en-US" sz="1800" dirty="0" smtClean="0"/>
              <a:t>		Whose – who’s		-   The personal pronoun of who is whose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Possessive before Gerund</a:t>
            </a:r>
          </a:p>
          <a:p>
            <a:pPr lvl="1">
              <a:buNone/>
            </a:pPr>
            <a:r>
              <a:rPr lang="en-US" sz="2000" dirty="0" smtClean="0"/>
              <a:t>	A gerund is a verb ending in </a:t>
            </a:r>
            <a:r>
              <a:rPr lang="en-US" sz="2000" i="1" dirty="0" err="1" smtClean="0"/>
              <a:t>ing</a:t>
            </a:r>
            <a:r>
              <a:rPr lang="en-US" sz="2000" dirty="0" smtClean="0"/>
              <a:t>, use as a noun, i.e.</a:t>
            </a:r>
          </a:p>
          <a:p>
            <a:pPr lvl="1">
              <a:buNone/>
            </a:pPr>
            <a:r>
              <a:rPr lang="en-US" sz="2000" dirty="0" smtClean="0"/>
              <a:t>		Can you imagine Ray’s being late ?</a:t>
            </a:r>
          </a:p>
          <a:p>
            <a:pPr lvl="1">
              <a:buNone/>
            </a:pPr>
            <a:r>
              <a:rPr lang="en-US" sz="2000" dirty="0" smtClean="0"/>
              <a:t>		You can depend on his doing a thorough job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Forms of  Pronouns</a:t>
            </a:r>
            <a:r>
              <a:rPr lang="en-US" sz="2400" dirty="0" smtClean="0"/>
              <a:t>;</a:t>
            </a:r>
          </a:p>
          <a:p>
            <a:pPr marL="339725" lvl="1" indent="-339725"/>
            <a:r>
              <a:rPr lang="en-US" sz="2400" dirty="0" smtClean="0"/>
              <a:t>There are three forms of a noun or pronoun that indicates the relation of that word to other words in the sentence,  that are  :  </a:t>
            </a:r>
            <a:r>
              <a:rPr lang="en-US" sz="2400" i="1" u="sng" dirty="0" smtClean="0"/>
              <a:t>nominative</a:t>
            </a:r>
            <a:r>
              <a:rPr lang="en-US" sz="2400" dirty="0" smtClean="0"/>
              <a:t>, </a:t>
            </a:r>
            <a:r>
              <a:rPr lang="en-US" sz="2400" i="1" u="sng" dirty="0" smtClean="0"/>
              <a:t>objective</a:t>
            </a:r>
            <a:r>
              <a:rPr lang="en-US" sz="2400" dirty="0" smtClean="0"/>
              <a:t> and </a:t>
            </a:r>
            <a:r>
              <a:rPr lang="en-US" sz="2400" i="1" u="sng" dirty="0" smtClean="0"/>
              <a:t>possessive  i.e.</a:t>
            </a:r>
          </a:p>
          <a:p>
            <a:pPr lvl="1" indent="-300038">
              <a:buNone/>
            </a:pPr>
            <a:r>
              <a:rPr lang="en-US" sz="2400" i="1" dirty="0" smtClean="0"/>
              <a:t>			</a:t>
            </a:r>
            <a:r>
              <a:rPr lang="en-US" sz="2400" b="1" i="1" dirty="0" smtClean="0"/>
              <a:t>He </a:t>
            </a:r>
            <a:r>
              <a:rPr lang="en-US" sz="2400" dirty="0" smtClean="0"/>
              <a:t>threw the ball</a:t>
            </a:r>
          </a:p>
          <a:p>
            <a:pPr lvl="1" indent="-300038">
              <a:buNone/>
            </a:pPr>
            <a:r>
              <a:rPr lang="en-US" sz="2400" dirty="0" smtClean="0"/>
              <a:t>			Ted threw the ball to </a:t>
            </a:r>
            <a:r>
              <a:rPr lang="en-US" sz="2400" b="1" i="1" dirty="0" smtClean="0"/>
              <a:t>him</a:t>
            </a:r>
          </a:p>
          <a:p>
            <a:pPr lvl="1" indent="-300038">
              <a:buNone/>
            </a:pPr>
            <a:r>
              <a:rPr lang="en-US" sz="2400" dirty="0" smtClean="0"/>
              <a:t>			He said he wanted </a:t>
            </a:r>
            <a:r>
              <a:rPr lang="en-US" sz="2400" b="1" i="1" dirty="0" smtClean="0"/>
              <a:t>his</a:t>
            </a:r>
            <a:r>
              <a:rPr lang="en-US" sz="2400" dirty="0" smtClean="0"/>
              <a:t> ball</a:t>
            </a:r>
          </a:p>
          <a:p>
            <a:pPr marL="339725" lvl="1" indent="-339725"/>
            <a:r>
              <a:rPr lang="en-US" sz="2400" dirty="0" smtClean="0"/>
              <a:t>Only pronoun changes its form from the nominative to the objective case</a:t>
            </a:r>
          </a:p>
          <a:p>
            <a:pPr>
              <a:buFontTx/>
              <a:buChar char="-"/>
            </a:pPr>
            <a:endParaRPr lang="en-US" sz="2400" b="1" dirty="0" smtClean="0"/>
          </a:p>
          <a:p>
            <a:pPr>
              <a:buFontTx/>
              <a:buChar char="-"/>
            </a:pPr>
            <a:r>
              <a:rPr lang="en-US" sz="2400" b="1" dirty="0" smtClean="0"/>
              <a:t>Nominative and objective case</a:t>
            </a:r>
          </a:p>
          <a:p>
            <a:pPr lvl="1">
              <a:buNone/>
            </a:pPr>
            <a:r>
              <a:rPr lang="en-US" sz="2000" b="1" dirty="0" smtClean="0"/>
              <a:t>Nominative    	:   I      you    he    she    it     we     you     they       who</a:t>
            </a:r>
          </a:p>
          <a:p>
            <a:pPr lvl="1">
              <a:buNone/>
            </a:pPr>
            <a:r>
              <a:rPr lang="en-US" sz="2000" b="1" dirty="0" smtClean="0"/>
              <a:t>Objective 	:  me  you   him  her    it      us      you     them      whom   </a:t>
            </a:r>
          </a:p>
          <a:p>
            <a:pPr>
              <a:buNone/>
            </a:pPr>
            <a:endParaRPr lang="en-US" sz="1300" b="1" dirty="0" smtClean="0"/>
          </a:p>
          <a:p>
            <a:pPr>
              <a:buFontTx/>
              <a:buChar char="-"/>
            </a:pPr>
            <a:r>
              <a:rPr lang="en-US" sz="2400" b="1" dirty="0" smtClean="0"/>
              <a:t>Nominative case</a:t>
            </a:r>
          </a:p>
          <a:p>
            <a:pPr lvl="1">
              <a:buFontTx/>
              <a:buChar char="-"/>
            </a:pPr>
            <a:r>
              <a:rPr lang="en-US" sz="2000" dirty="0" smtClean="0"/>
              <a:t>Any pronoun that is the subject of a verb is in the nominative case. i.e.</a:t>
            </a:r>
          </a:p>
          <a:p>
            <a:pPr lvl="1">
              <a:buNone/>
            </a:pPr>
            <a:r>
              <a:rPr lang="en-US" sz="2000" dirty="0" smtClean="0"/>
              <a:t>		I likes apples</a:t>
            </a:r>
          </a:p>
          <a:p>
            <a:pPr lvl="1">
              <a:buNone/>
            </a:pPr>
            <a:r>
              <a:rPr lang="en-US" sz="2000" dirty="0" smtClean="0"/>
              <a:t>		John and he are fine workers</a:t>
            </a:r>
          </a:p>
          <a:p>
            <a:pPr lvl="1">
              <a:buNone/>
            </a:pPr>
            <a:r>
              <a:rPr lang="en-US" sz="2000" dirty="0" smtClean="0"/>
              <a:t>- 	Any noun or pronoun that completes the meaning of a being verb is a predicate nominatives   (being verb – am, is, are, was, were, helper be and helpers been). i.e.</a:t>
            </a:r>
          </a:p>
          <a:p>
            <a:pPr lvl="1">
              <a:buNone/>
            </a:pPr>
            <a:r>
              <a:rPr lang="en-US" sz="2000" dirty="0" smtClean="0"/>
              <a:t>		Yes, this is </a:t>
            </a:r>
            <a:r>
              <a:rPr lang="en-US" sz="2000" i="1" dirty="0" smtClean="0"/>
              <a:t>she</a:t>
            </a:r>
          </a:p>
          <a:p>
            <a:pPr lvl="1">
              <a:buNone/>
            </a:pPr>
            <a:r>
              <a:rPr lang="en-US" sz="2000" dirty="0" smtClean="0"/>
              <a:t>		It must have been </a:t>
            </a:r>
            <a:r>
              <a:rPr lang="en-US" sz="2000" i="1" dirty="0" smtClean="0"/>
              <a:t>they</a:t>
            </a:r>
            <a:r>
              <a:rPr lang="en-US" sz="2000" dirty="0" smtClean="0"/>
              <a:t> after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1" dirty="0" smtClean="0"/>
              <a:t>Nominative case</a:t>
            </a:r>
          </a:p>
          <a:p>
            <a:pPr lvl="1">
              <a:buFontTx/>
              <a:buChar char="-"/>
            </a:pPr>
            <a:r>
              <a:rPr lang="en-US" sz="2000" dirty="0" smtClean="0"/>
              <a:t>Complement of infinitive “to be” when “to be” has no Subject. Two things to be remembered :</a:t>
            </a:r>
          </a:p>
          <a:p>
            <a:pPr lvl="2">
              <a:buFontTx/>
              <a:buChar char="-"/>
            </a:pPr>
            <a:r>
              <a:rPr lang="en-US" sz="1600" dirty="0" smtClean="0"/>
              <a:t>This rule applies only to the infinitive </a:t>
            </a:r>
            <a:r>
              <a:rPr lang="en-US" sz="1600" i="1" dirty="0" smtClean="0"/>
              <a:t>‘to be’</a:t>
            </a:r>
          </a:p>
          <a:p>
            <a:pPr lvl="2">
              <a:buFontTx/>
              <a:buChar char="-"/>
            </a:pPr>
            <a:r>
              <a:rPr lang="en-US" sz="1600" dirty="0" smtClean="0"/>
              <a:t>The infinitive </a:t>
            </a:r>
            <a:r>
              <a:rPr lang="en-US" sz="1600" i="1" dirty="0" smtClean="0"/>
              <a:t>‘to be’ </a:t>
            </a:r>
            <a:r>
              <a:rPr lang="en-US" sz="1600" dirty="0" smtClean="0"/>
              <a:t>will have a subject only when a noun or a pronoun immediately precedes it</a:t>
            </a:r>
          </a:p>
          <a:p>
            <a:pPr lvl="1">
              <a:buNone/>
            </a:pPr>
            <a:r>
              <a:rPr lang="en-US" sz="2000" dirty="0" smtClean="0"/>
              <a:t>		i.e. 	Who would ever wish to be I ?</a:t>
            </a:r>
          </a:p>
          <a:p>
            <a:pPr lvl="1">
              <a:buNone/>
            </a:pPr>
            <a:r>
              <a:rPr lang="en-US" sz="2000" dirty="0" smtClean="0"/>
              <a:t>			The visitors would seem to be they.</a:t>
            </a:r>
          </a:p>
          <a:p>
            <a:pPr lvl="1"/>
            <a:r>
              <a:rPr lang="en-US" sz="2000" dirty="0" smtClean="0"/>
              <a:t>Whenever a pronoun is a compound, mentally omit everything in the compound except the pronoun. i.e.</a:t>
            </a:r>
          </a:p>
          <a:p>
            <a:pPr lvl="1">
              <a:buNone/>
            </a:pPr>
            <a:r>
              <a:rPr lang="en-US" sz="2000" dirty="0" smtClean="0"/>
              <a:t>			Sam and (I, me) will carry out the invoice extensions</a:t>
            </a:r>
          </a:p>
          <a:p>
            <a:pPr lvl="1">
              <a:buNone/>
            </a:pPr>
            <a:r>
              <a:rPr lang="en-US" sz="2000" dirty="0" smtClean="0"/>
              <a:t>			Mr. Sears, told Sam and (I, me) to carry out the 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Objective case</a:t>
            </a:r>
          </a:p>
          <a:p>
            <a:pPr lvl="1"/>
            <a:r>
              <a:rPr lang="en-US" sz="2000" dirty="0" smtClean="0"/>
              <a:t>The objective case forms of personal pronouns and of who (whom) are used when :</a:t>
            </a:r>
          </a:p>
          <a:p>
            <a:pPr lvl="2"/>
            <a:r>
              <a:rPr lang="en-US" sz="1600" dirty="0" smtClean="0"/>
              <a:t>The object of a verb or of a preposition or the subject of object of an infinitive</a:t>
            </a:r>
          </a:p>
          <a:p>
            <a:pPr lvl="2"/>
            <a:r>
              <a:rPr lang="en-US" sz="1600" dirty="0" smtClean="0"/>
              <a:t>The complement of the infinitive </a:t>
            </a:r>
            <a:r>
              <a:rPr lang="en-US" sz="1600" i="1" dirty="0" smtClean="0"/>
              <a:t>to be </a:t>
            </a:r>
            <a:r>
              <a:rPr lang="en-US" sz="1600" dirty="0" smtClean="0"/>
              <a:t>when </a:t>
            </a:r>
            <a:r>
              <a:rPr lang="en-US" sz="1600" i="1" dirty="0" smtClean="0"/>
              <a:t>to be </a:t>
            </a:r>
            <a:r>
              <a:rPr lang="en-US" sz="1600" dirty="0" smtClean="0"/>
              <a:t>does have a subject of its owns</a:t>
            </a:r>
          </a:p>
          <a:p>
            <a:pPr lvl="1"/>
            <a:r>
              <a:rPr lang="en-US" sz="2000" dirty="0" smtClean="0"/>
              <a:t>i.e. :</a:t>
            </a:r>
          </a:p>
          <a:p>
            <a:pPr lvl="1">
              <a:buNone/>
            </a:pPr>
            <a:r>
              <a:rPr lang="en-US" sz="2000" dirty="0" smtClean="0"/>
              <a:t>		Susan introduced him at the meeting 	(object of verb)</a:t>
            </a:r>
          </a:p>
          <a:p>
            <a:pPr lvl="1">
              <a:buNone/>
            </a:pPr>
            <a:r>
              <a:rPr lang="en-US" sz="2000" dirty="0" smtClean="0"/>
              <a:t>		Whom did she introduce at the meeting ?  	(object of a verb)</a:t>
            </a:r>
          </a:p>
          <a:p>
            <a:pPr lvl="1">
              <a:buNone/>
            </a:pPr>
            <a:r>
              <a:rPr lang="en-US" sz="2000" dirty="0" smtClean="0"/>
              <a:t>		Tony was introduced by her   		(object of preposition)</a:t>
            </a:r>
          </a:p>
          <a:p>
            <a:pPr lvl="1">
              <a:buNone/>
            </a:pPr>
            <a:r>
              <a:rPr lang="en-US" sz="2000" dirty="0" smtClean="0"/>
              <a:t>		They waited an hour for Mary and me 	(object of preposition)</a:t>
            </a:r>
          </a:p>
          <a:p>
            <a:pPr lvl="1">
              <a:buNone/>
            </a:pPr>
            <a:r>
              <a:rPr lang="en-US" sz="2000" dirty="0" smtClean="0"/>
              <a:t>		We wished them to get the prize		 (subject of to get)</a:t>
            </a:r>
          </a:p>
          <a:p>
            <a:pPr lvl="1">
              <a:buNone/>
            </a:pPr>
            <a:r>
              <a:rPr lang="en-US" sz="2000" dirty="0" smtClean="0"/>
              <a:t>		Would you like to help me ?  		(Object of to help)</a:t>
            </a:r>
          </a:p>
          <a:p>
            <a:pPr lvl="1">
              <a:buNone/>
            </a:pPr>
            <a:r>
              <a:rPr lang="en-US" sz="2000" dirty="0" smtClean="0"/>
              <a:t>		Ray taught </a:t>
            </a:r>
            <a:r>
              <a:rPr lang="en-US" sz="2000" i="1" dirty="0" smtClean="0"/>
              <a:t>me</a:t>
            </a:r>
            <a:r>
              <a:rPr lang="en-US" sz="2000" dirty="0" smtClean="0"/>
              <a:t> to like </a:t>
            </a:r>
            <a:r>
              <a:rPr lang="en-US" sz="2000" i="1" dirty="0" smtClean="0"/>
              <a:t>them</a:t>
            </a:r>
            <a:r>
              <a:rPr lang="en-US" sz="2000" dirty="0" smtClean="0"/>
              <a:t> 		(subject &amp; object)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We wanted the winners to be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Pronouns -  Nominative and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28670"/>
            <a:ext cx="8329642" cy="5715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Other Forms</a:t>
            </a:r>
          </a:p>
          <a:p>
            <a:pPr lvl="1"/>
            <a:r>
              <a:rPr lang="en-US" sz="2000" dirty="0" smtClean="0"/>
              <a:t>Beside who and whom, there are other forms of personal pronouns, like whoever, or whomever</a:t>
            </a:r>
          </a:p>
          <a:p>
            <a:pPr lvl="1"/>
            <a:r>
              <a:rPr lang="en-US" sz="2000" dirty="0" smtClean="0"/>
              <a:t>The other forms are pronouns with “Self’ ending, i.e.  myself, yourself, himself, herself, itself, ourselves, themselves, that are used to emphasize and to reflect a noun or pronoun already expressed, i.e.</a:t>
            </a:r>
          </a:p>
          <a:p>
            <a:pPr lvl="2">
              <a:buNone/>
            </a:pPr>
            <a:r>
              <a:rPr lang="en-US" sz="1600" dirty="0" smtClean="0"/>
              <a:t>	Mary herself  told me the news</a:t>
            </a:r>
          </a:p>
          <a:p>
            <a:pPr lvl="2">
              <a:buNone/>
            </a:pPr>
            <a:r>
              <a:rPr lang="en-US" sz="1600" dirty="0" smtClean="0"/>
              <a:t>	I did all the work myself</a:t>
            </a:r>
          </a:p>
          <a:p>
            <a:pPr lvl="2">
              <a:buNone/>
            </a:pPr>
            <a:r>
              <a:rPr lang="en-US" sz="1600" dirty="0" smtClean="0"/>
              <a:t>	Jack mentally gave himself a pat on the back</a:t>
            </a:r>
          </a:p>
          <a:p>
            <a:pPr lvl="2">
              <a:buNone/>
            </a:pPr>
            <a:r>
              <a:rPr lang="en-US" sz="1600" dirty="0" smtClean="0"/>
              <a:t>	Public official should not vote themselves increases in salary</a:t>
            </a:r>
          </a:p>
          <a:p>
            <a:pPr lvl="1"/>
            <a:r>
              <a:rPr lang="en-US" sz="2000" dirty="0" smtClean="0"/>
              <a:t>Pronoun as appositives, that is a word or group of words used to explain or to give additional information about a preceding word or phrase. i.e.</a:t>
            </a:r>
          </a:p>
          <a:p>
            <a:pPr lvl="1">
              <a:buNone/>
            </a:pPr>
            <a:r>
              <a:rPr lang="en-US" sz="2000" dirty="0" smtClean="0"/>
              <a:t>		Mr. Barnes, the author and lecturer, is one of my friends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Class Practice 7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000108"/>
            <a:ext cx="8043890" cy="5126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Choose the correct pronoun that is fittest to the context</a:t>
            </a:r>
          </a:p>
          <a:p>
            <a:pPr>
              <a:buNone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Dorothy is often taken to be (I, me)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(She, Her) is going to the 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you were (I, me) would you look for another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Mr. Sims thought the blonde to be (she, 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Why did you think it was (we, us)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Who is there ? It is (he, him)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producer would not allow me to be (he, him) in the drama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are much quicker at adding figures than (we, us)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 do hope they give you better treatment than (we, us)?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Martha can do that job just as well as (she, her)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Our office force works much harder than (they, them)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you think you have been as faithful as (he, him)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8329642" cy="55721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Adjectives is a word that modified noun or pronoun</a:t>
            </a:r>
          </a:p>
          <a:p>
            <a:r>
              <a:rPr lang="en-US" sz="2400" dirty="0" smtClean="0"/>
              <a:t>General types of adjectives</a:t>
            </a:r>
          </a:p>
          <a:p>
            <a:pPr lvl="1"/>
            <a:r>
              <a:rPr lang="en-US" sz="2000" dirty="0" smtClean="0"/>
              <a:t>Descriptive adjectives – which are picture making words that answer the question “what kind of ?”</a:t>
            </a:r>
          </a:p>
          <a:p>
            <a:pPr lvl="1"/>
            <a:r>
              <a:rPr lang="en-US" sz="2000" dirty="0" smtClean="0"/>
              <a:t>Limiting adjectives, -  which point out an object or indicate its number or quantity. They answer the question of “which ?” or “how many ?“</a:t>
            </a:r>
          </a:p>
          <a:p>
            <a:r>
              <a:rPr lang="en-US" sz="2400" dirty="0" smtClean="0"/>
              <a:t>Comparison of adjectives</a:t>
            </a:r>
          </a:p>
          <a:p>
            <a:pPr lvl="1"/>
            <a:r>
              <a:rPr lang="en-US" sz="2000" dirty="0" smtClean="0"/>
              <a:t>Adjectives change their forms to express different degrees of quality</a:t>
            </a:r>
          </a:p>
          <a:p>
            <a:pPr lvl="1"/>
            <a:r>
              <a:rPr lang="en-US" sz="2000" dirty="0" smtClean="0"/>
              <a:t>Three forms or degrees of adjectives comparison :</a:t>
            </a:r>
          </a:p>
          <a:p>
            <a:pPr lvl="2"/>
            <a:r>
              <a:rPr lang="en-US" sz="1600" dirty="0" smtClean="0"/>
              <a:t>Positive – is used when the adjectives is not compared with anything</a:t>
            </a:r>
          </a:p>
          <a:p>
            <a:pPr lvl="2"/>
            <a:r>
              <a:rPr lang="en-US" sz="1600" dirty="0" smtClean="0"/>
              <a:t>Comparative – is used to express a higher or lower degree than expressed by the positive degree</a:t>
            </a:r>
          </a:p>
          <a:p>
            <a:pPr lvl="2"/>
            <a:r>
              <a:rPr lang="en-US" sz="1600" dirty="0" smtClean="0"/>
              <a:t>Superlative – is used to denote the highest or lowest degree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857232"/>
            <a:ext cx="8329642" cy="578647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Forms of Adjectives comparison</a:t>
            </a:r>
          </a:p>
          <a:p>
            <a:pPr lvl="1"/>
            <a:r>
              <a:rPr lang="en-US" sz="2000" dirty="0" smtClean="0"/>
              <a:t>By adding  </a:t>
            </a:r>
            <a:r>
              <a:rPr lang="en-US" sz="2000" dirty="0" err="1" smtClean="0"/>
              <a:t>er</a:t>
            </a:r>
            <a:r>
              <a:rPr lang="en-US" sz="2000" dirty="0" smtClean="0"/>
              <a:t> and  </a:t>
            </a:r>
            <a:r>
              <a:rPr lang="en-US" sz="2000" dirty="0" err="1" smtClean="0"/>
              <a:t>est</a:t>
            </a:r>
            <a:r>
              <a:rPr lang="en-US" sz="2000" dirty="0" smtClean="0"/>
              <a:t> to the positive forms</a:t>
            </a:r>
          </a:p>
          <a:p>
            <a:pPr marL="811213" lvl="1" indent="-354013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Positive</a:t>
            </a:r>
            <a:r>
              <a:rPr lang="en-US" sz="2000" dirty="0" smtClean="0"/>
              <a:t>		</a:t>
            </a:r>
            <a:r>
              <a:rPr lang="en-US" sz="2000" u="sng" dirty="0" smtClean="0"/>
              <a:t>Comparative</a:t>
            </a:r>
            <a:r>
              <a:rPr lang="en-US" sz="2000" dirty="0" smtClean="0"/>
              <a:t>		</a:t>
            </a:r>
            <a:r>
              <a:rPr lang="en-US" sz="2000" u="sng" dirty="0" smtClean="0"/>
              <a:t>Superlative</a:t>
            </a:r>
          </a:p>
          <a:p>
            <a:pPr marL="811213" lvl="1" indent="-354013">
              <a:buNone/>
            </a:pPr>
            <a:r>
              <a:rPr lang="en-US" sz="2000" dirty="0" smtClean="0"/>
              <a:t>	fine		finer			finest</a:t>
            </a:r>
          </a:p>
          <a:p>
            <a:pPr marL="811213" lvl="1" indent="-354013">
              <a:buNone/>
            </a:pPr>
            <a:r>
              <a:rPr lang="en-US" sz="2000" dirty="0" smtClean="0"/>
              <a:t>	friendly		friendlier			friendliest</a:t>
            </a:r>
          </a:p>
          <a:p>
            <a:pPr marL="811213" lvl="1" indent="-354013">
              <a:buNone/>
            </a:pPr>
            <a:r>
              <a:rPr lang="en-US" sz="2000" dirty="0" smtClean="0"/>
              <a:t>	strong		stronger			strongest</a:t>
            </a:r>
          </a:p>
          <a:p>
            <a:pPr lvl="1"/>
            <a:r>
              <a:rPr lang="en-US" sz="2000" dirty="0" smtClean="0"/>
              <a:t> By adding  </a:t>
            </a:r>
            <a:r>
              <a:rPr lang="en-US" sz="2000" i="1" dirty="0" smtClean="0"/>
              <a:t>more</a:t>
            </a:r>
            <a:r>
              <a:rPr lang="en-US" sz="2000" dirty="0" smtClean="0"/>
              <a:t> and </a:t>
            </a:r>
            <a:r>
              <a:rPr lang="en-US" sz="2000" i="1" dirty="0" smtClean="0"/>
              <a:t>most</a:t>
            </a:r>
            <a:r>
              <a:rPr lang="en-US" sz="2000" dirty="0" smtClean="0"/>
              <a:t>  or </a:t>
            </a:r>
            <a:r>
              <a:rPr lang="en-US" sz="2000" i="1" dirty="0" smtClean="0"/>
              <a:t>less </a:t>
            </a:r>
            <a:r>
              <a:rPr lang="en-US" sz="2000" dirty="0" smtClean="0"/>
              <a:t> and </a:t>
            </a:r>
            <a:r>
              <a:rPr lang="en-US" sz="2000" i="1" dirty="0" smtClean="0"/>
              <a:t>least</a:t>
            </a:r>
            <a:r>
              <a:rPr lang="en-US" sz="2000" dirty="0" smtClean="0"/>
              <a:t>  to the positive forms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Positive</a:t>
            </a:r>
            <a:r>
              <a:rPr lang="en-US" sz="2000" dirty="0" smtClean="0"/>
              <a:t>		</a:t>
            </a:r>
            <a:r>
              <a:rPr lang="en-US" sz="2000" u="sng" dirty="0" smtClean="0"/>
              <a:t>Comparative</a:t>
            </a:r>
            <a:r>
              <a:rPr lang="en-US" sz="2000" dirty="0" smtClean="0"/>
              <a:t>		</a:t>
            </a:r>
            <a:r>
              <a:rPr lang="en-US" sz="2000" u="sng" dirty="0" smtClean="0"/>
              <a:t>Superlative</a:t>
            </a:r>
          </a:p>
          <a:p>
            <a:pPr marL="900113" lvl="1" indent="-442913">
              <a:buNone/>
            </a:pPr>
            <a:r>
              <a:rPr lang="en-US" sz="2000" dirty="0" smtClean="0"/>
              <a:t>	patient		more/less patient 	most/least patient</a:t>
            </a:r>
          </a:p>
          <a:p>
            <a:pPr marL="900113" lvl="1" indent="-442913">
              <a:buNone/>
            </a:pPr>
            <a:r>
              <a:rPr lang="en-US" sz="2000" dirty="0" smtClean="0"/>
              <a:t>	amusing		more/less amusing	most/least amusing</a:t>
            </a:r>
          </a:p>
          <a:p>
            <a:pPr marL="900113" lvl="1" indent="-442913">
              <a:buNone/>
            </a:pPr>
            <a:r>
              <a:rPr lang="en-US" sz="2000" dirty="0" smtClean="0"/>
              <a:t>	personable	more/less personable	most/least personable 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u="sng" dirty="0" smtClean="0"/>
              <a:t>changing the form </a:t>
            </a:r>
            <a:r>
              <a:rPr lang="en-US" sz="2000" dirty="0" smtClean="0"/>
              <a:t>of the word completely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Positive</a:t>
            </a:r>
            <a:r>
              <a:rPr lang="en-US" sz="2000" dirty="0" smtClean="0"/>
              <a:t>		</a:t>
            </a:r>
            <a:r>
              <a:rPr lang="en-US" sz="2000" u="sng" dirty="0" smtClean="0"/>
              <a:t>Comparative</a:t>
            </a:r>
            <a:r>
              <a:rPr lang="en-US" sz="2000" dirty="0" smtClean="0"/>
              <a:t>		</a:t>
            </a:r>
            <a:r>
              <a:rPr lang="en-US" sz="2000" u="sng" dirty="0" smtClean="0"/>
              <a:t>Superlative</a:t>
            </a:r>
          </a:p>
          <a:p>
            <a:pPr marL="900113" lvl="1" indent="-442913">
              <a:buNone/>
            </a:pPr>
            <a:r>
              <a:rPr lang="en-US" sz="2000" dirty="0" smtClean="0"/>
              <a:t>	much, many	more		 	most</a:t>
            </a:r>
          </a:p>
          <a:p>
            <a:pPr marL="900113" lvl="1" indent="-442913">
              <a:buNone/>
            </a:pPr>
            <a:r>
              <a:rPr lang="en-US" sz="2000" dirty="0" smtClean="0"/>
              <a:t>	little		less 			least </a:t>
            </a:r>
          </a:p>
          <a:p>
            <a:pPr marL="900113" lvl="1" indent="-442913">
              <a:buNone/>
            </a:pPr>
            <a:r>
              <a:rPr lang="en-US" sz="2000" dirty="0" smtClean="0"/>
              <a:t>	good		better			best </a:t>
            </a:r>
          </a:p>
          <a:p>
            <a:pPr marL="900113" lvl="1" indent="-442913">
              <a:buNone/>
            </a:pPr>
            <a:r>
              <a:rPr lang="en-US" sz="2000" dirty="0" smtClean="0"/>
              <a:t>	bad		worse			worst	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857232"/>
            <a:ext cx="8329642" cy="57864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Forms of Adjectives comparison</a:t>
            </a:r>
          </a:p>
          <a:p>
            <a:pPr lvl="1"/>
            <a:r>
              <a:rPr lang="en-US" sz="2000" u="sng" dirty="0" smtClean="0"/>
              <a:t>“Other” and “all“ in comparison</a:t>
            </a:r>
            <a:r>
              <a:rPr lang="en-US" sz="2000" dirty="0" smtClean="0"/>
              <a:t>;  is used in comparing a particular person or things with a group of which it is a part, use comparative degree and the word “other” or ‘else’ i.e.</a:t>
            </a:r>
          </a:p>
          <a:p>
            <a:pPr marL="811213" lvl="1" indent="-354013">
              <a:buNone/>
            </a:pPr>
            <a:r>
              <a:rPr lang="en-US" sz="2000" dirty="0" smtClean="0"/>
              <a:t>	There are more office worker in Jakarta than in any other city in Indonesia</a:t>
            </a:r>
          </a:p>
          <a:p>
            <a:pPr marL="811213" lvl="1" indent="-354013">
              <a:buNone/>
            </a:pPr>
            <a:r>
              <a:rPr lang="en-US" sz="2000" dirty="0" smtClean="0"/>
              <a:t>	Tony worked harder than anyone else in the group.</a:t>
            </a:r>
          </a:p>
          <a:p>
            <a:pPr marL="811213" lvl="1" indent="-354013"/>
            <a:r>
              <a:rPr lang="en-US" sz="2000" u="sng" dirty="0" smtClean="0"/>
              <a:t>Adjectives that can not be compared</a:t>
            </a:r>
            <a:r>
              <a:rPr lang="en-US" sz="2000" dirty="0" smtClean="0"/>
              <a:t>;   Some adjectives, called ‘absolute’ adjective can not be compared because in the positive degree they are already the ultimate. Some example of absolute adjectives :</a:t>
            </a:r>
          </a:p>
          <a:p>
            <a:pPr marL="1211263" lvl="2" indent="-354013">
              <a:buNone/>
            </a:pPr>
            <a:endParaRPr lang="en-US" sz="600" dirty="0" smtClean="0"/>
          </a:p>
          <a:p>
            <a:pPr marL="811213" lvl="1" indent="-354013">
              <a:buNone/>
            </a:pPr>
            <a:r>
              <a:rPr lang="en-US" sz="2000" dirty="0" smtClean="0"/>
              <a:t>	complete		immaculate		round</a:t>
            </a:r>
          </a:p>
          <a:p>
            <a:pPr marL="811213" lvl="1" indent="-354013">
              <a:buNone/>
            </a:pPr>
            <a:r>
              <a:rPr lang="en-US" sz="2000" dirty="0" smtClean="0"/>
              <a:t>	conclusive		level			spotless</a:t>
            </a:r>
          </a:p>
          <a:p>
            <a:pPr marL="811213" lvl="1" indent="-354013">
              <a:buNone/>
            </a:pPr>
            <a:r>
              <a:rPr lang="en-US" sz="2000" dirty="0" smtClean="0"/>
              <a:t>	correct		perfect			square</a:t>
            </a:r>
          </a:p>
          <a:p>
            <a:pPr marL="811213" lvl="1" indent="-354013">
              <a:buNone/>
            </a:pPr>
            <a:r>
              <a:rPr lang="en-US" sz="2000" dirty="0" smtClean="0"/>
              <a:t>	dead		perpendicular		supreme</a:t>
            </a:r>
          </a:p>
          <a:p>
            <a:pPr marL="811213" lvl="1" indent="-354013">
              <a:buNone/>
            </a:pPr>
            <a:r>
              <a:rPr lang="en-US" sz="2000" dirty="0" smtClean="0"/>
              <a:t>	eternal		perpetual			unanimous</a:t>
            </a:r>
          </a:p>
          <a:p>
            <a:pPr marL="811213" lvl="1" indent="-354013">
              <a:buNone/>
            </a:pPr>
            <a:r>
              <a:rPr lang="en-US" sz="2000" dirty="0" smtClean="0"/>
              <a:t>	final		right			unique</a:t>
            </a:r>
          </a:p>
          <a:p>
            <a:pPr marL="811213" lvl="1" indent="-354013"/>
            <a:r>
              <a:rPr lang="en-US" sz="2000" dirty="0" smtClean="0"/>
              <a:t>Repeat modifier is a repeating modifier ( a, the or my before successive noun) to make two or more person or things are meant. </a:t>
            </a:r>
            <a:r>
              <a:rPr lang="en-US" sz="2000" dirty="0" err="1" smtClean="0"/>
              <a:t>Ie</a:t>
            </a:r>
            <a:r>
              <a:rPr lang="en-US" sz="2000" dirty="0" smtClean="0"/>
              <a:t>.</a:t>
            </a:r>
          </a:p>
          <a:p>
            <a:pPr marL="811213" lvl="1" indent="-354013">
              <a:buNone/>
            </a:pPr>
            <a:r>
              <a:rPr lang="en-US" sz="2000" dirty="0" smtClean="0"/>
              <a:t>		A stenographer and </a:t>
            </a:r>
            <a:r>
              <a:rPr lang="en-US" sz="2000" b="1" i="1" dirty="0" smtClean="0"/>
              <a:t>a</a:t>
            </a:r>
            <a:r>
              <a:rPr lang="en-US" sz="2000" dirty="0" smtClean="0"/>
              <a:t> typist have arrived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Sentence - </a:t>
            </a:r>
            <a:r>
              <a:rPr lang="en-US" sz="2800" b="1" dirty="0" smtClean="0"/>
              <a:t>Review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214422"/>
            <a:ext cx="7972452" cy="49117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expression that is used to communicate with other</a:t>
            </a:r>
          </a:p>
          <a:p>
            <a:r>
              <a:rPr lang="en-US" sz="2400" dirty="0" smtClean="0"/>
              <a:t>The basic sentence, a group of words that must mean something</a:t>
            </a:r>
          </a:p>
          <a:p>
            <a:r>
              <a:rPr lang="en-US" sz="2400" dirty="0" smtClean="0"/>
              <a:t>There must be a sense, if no sense it is not a sentence</a:t>
            </a:r>
          </a:p>
          <a:p>
            <a:r>
              <a:rPr lang="en-US" sz="2400" dirty="0" smtClean="0"/>
              <a:t>If no meaning received form what is supposed to be a sentence, the communication will be disrupted and confusion will arise</a:t>
            </a:r>
          </a:p>
          <a:p>
            <a:r>
              <a:rPr lang="en-US" sz="2400" dirty="0" smtClean="0"/>
              <a:t>Therefore, a sentence should express a complete thoughts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857232"/>
            <a:ext cx="8472518" cy="578647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u="sng" dirty="0" smtClean="0"/>
              <a:t>“Compound adjectives</a:t>
            </a:r>
            <a:r>
              <a:rPr lang="en-US" sz="2000" dirty="0" smtClean="0"/>
              <a:t>;  a compound adjectives consists of two or more words that act together as a single thought unit that modifies a noun. </a:t>
            </a:r>
          </a:p>
          <a:p>
            <a:pPr lvl="1"/>
            <a:r>
              <a:rPr lang="en-US" sz="2000" dirty="0" smtClean="0"/>
              <a:t>Many compound adjectives are hyphenated, other are written as one word or two words. i.e.</a:t>
            </a:r>
          </a:p>
          <a:p>
            <a:pPr lvl="1">
              <a:buNone/>
            </a:pPr>
            <a:r>
              <a:rPr lang="en-US" sz="2000" dirty="0" smtClean="0"/>
              <a:t>		air-conditioned room	middle-age man	   twenty-second floor</a:t>
            </a:r>
          </a:p>
          <a:p>
            <a:pPr lvl="1">
              <a:buNone/>
            </a:pPr>
            <a:r>
              <a:rPr lang="en-US" sz="2000" dirty="0" smtClean="0"/>
              <a:t>		first-class typist		sixty-day tour	   up-to-date method</a:t>
            </a:r>
          </a:p>
          <a:p>
            <a:pPr lvl="1">
              <a:buNone/>
            </a:pPr>
            <a:r>
              <a:rPr lang="en-US" sz="2000" dirty="0" smtClean="0"/>
              <a:t>		high-grade goods		ten-storey building   well-known person</a:t>
            </a:r>
            <a:endParaRPr lang="en-US" sz="1600" dirty="0" smtClean="0"/>
          </a:p>
          <a:p>
            <a:pPr lvl="1"/>
            <a:endParaRPr lang="en-US" sz="500" dirty="0" smtClean="0"/>
          </a:p>
          <a:p>
            <a:pPr marL="811213" lvl="1" indent="-354013"/>
            <a:r>
              <a:rPr lang="en-US" sz="2000" u="sng" dirty="0" smtClean="0"/>
              <a:t>Adjective pitfalls</a:t>
            </a:r>
            <a:r>
              <a:rPr lang="en-US" sz="2000" dirty="0" smtClean="0"/>
              <a:t>;   there are two common errors in the use of adjectives that are made primarily in speech</a:t>
            </a:r>
          </a:p>
          <a:p>
            <a:pPr marL="811213" lvl="1" indent="-354013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‘Those’ and ‘Them’   </a:t>
            </a:r>
            <a:r>
              <a:rPr lang="en-US" sz="2000" dirty="0" smtClean="0"/>
              <a:t>those is adjective  and   them is a pronoun. Use those if there is following noun, and use them if there is no following noun.  i.e. </a:t>
            </a:r>
          </a:p>
          <a:p>
            <a:pPr marL="1211263" lvl="2" indent="-354013">
              <a:buNone/>
            </a:pPr>
            <a:endParaRPr lang="en-US" sz="600" dirty="0" smtClean="0"/>
          </a:p>
          <a:p>
            <a:pPr marL="811213" lvl="1" indent="-354013">
              <a:buNone/>
            </a:pPr>
            <a:r>
              <a:rPr lang="en-US" sz="2000" dirty="0" smtClean="0"/>
              <a:t>		Please take those papers to Mr. </a:t>
            </a:r>
            <a:r>
              <a:rPr lang="en-US" sz="2000" dirty="0" err="1" smtClean="0"/>
              <a:t>Hadi</a:t>
            </a:r>
            <a:r>
              <a:rPr lang="en-US" sz="2000" dirty="0" smtClean="0"/>
              <a:t>. </a:t>
            </a:r>
          </a:p>
          <a:p>
            <a:pPr marL="811213" lvl="1" indent="-354013">
              <a:buNone/>
            </a:pPr>
            <a:r>
              <a:rPr lang="en-US" sz="2000" dirty="0" smtClean="0"/>
              <a:t>		Please take them to Mr. </a:t>
            </a:r>
            <a:r>
              <a:rPr lang="en-US" sz="2000" dirty="0" err="1" smtClean="0"/>
              <a:t>Hadi</a:t>
            </a:r>
            <a:r>
              <a:rPr lang="en-US" sz="2000" dirty="0" smtClean="0"/>
              <a:t>. </a:t>
            </a:r>
          </a:p>
          <a:p>
            <a:pPr marL="811213" lvl="1" indent="-354013">
              <a:buNone/>
            </a:pPr>
            <a:r>
              <a:rPr lang="en-US" sz="2000" dirty="0" smtClean="0"/>
              <a:t>	“</a:t>
            </a:r>
            <a:r>
              <a:rPr lang="en-US" sz="2000" u="sng" dirty="0" smtClean="0"/>
              <a:t>Kind(s)”  and  “Sort(s)</a:t>
            </a:r>
            <a:r>
              <a:rPr lang="en-US" sz="2000" dirty="0" smtClean="0"/>
              <a:t>”;  ‘kind’ and ‘sort’ are a singular noun,  while ‘kinds’ and ‘sorts’ are plural. Singular adjective must be used with singular noun and plural adjectives with the plural noun. i.e. </a:t>
            </a:r>
          </a:p>
          <a:p>
            <a:pPr marL="900113" lvl="1" indent="-442913">
              <a:buNone/>
            </a:pPr>
            <a:r>
              <a:rPr lang="en-US" sz="2000" dirty="0" smtClean="0"/>
              <a:t>		The careful employee does not make (this, these) kind of error</a:t>
            </a:r>
          </a:p>
          <a:p>
            <a:pPr marL="900113" lvl="1" indent="-442913">
              <a:buNone/>
            </a:pPr>
            <a:r>
              <a:rPr lang="en-US" sz="2000" dirty="0" smtClean="0"/>
              <a:t>	Why does Julia make (that, those) sorts of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Class Practice 8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857232"/>
            <a:ext cx="8043890" cy="557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Select the correct word or correct the improper word in the following sentences</a:t>
            </a:r>
          </a:p>
          <a:p>
            <a:pPr>
              <a:buNone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Which picture is the (larger, more larger), her on mine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girls have lovely voice, but </a:t>
            </a:r>
            <a:r>
              <a:rPr lang="en-US" sz="2000" dirty="0" err="1" smtClean="0"/>
              <a:t>Lia’s</a:t>
            </a:r>
            <a:r>
              <a:rPr lang="en-US" sz="2000" dirty="0" smtClean="0"/>
              <a:t> is the (lower, lowest)?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Who is the ( most efficient, </a:t>
            </a:r>
            <a:r>
              <a:rPr lang="en-US" sz="2000" dirty="0" err="1" smtClean="0"/>
              <a:t>efficientest</a:t>
            </a:r>
            <a:r>
              <a:rPr lang="en-US" sz="2000" dirty="0" smtClean="0"/>
              <a:t>) secretary in the office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Which master carbon is the best, the black or the purple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Your letters are neat, but I think mine are more neater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the windows closed, the office became a little more warm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cab and the driver is waiting for Mr. Ismail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red and black ribbon was removed from your typewriter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blue and red blouse are to be put away for Mrs. Graves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Did you deposit (those, them) checks for Mr. Martin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 should like you to get (those, them) for me immediately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Have you filed (those, them) sales letters yet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You ought not to associate with these (kind, kinds) of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Those (sort, sorts) of machines were discarded by Mr. </a:t>
            </a:r>
            <a:r>
              <a:rPr lang="en-US" sz="2000" dirty="0" err="1" smtClean="0"/>
              <a:t>Kami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1357298"/>
            <a:ext cx="7786742" cy="47688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adverb is a word that describes, explains, or limits a verb, an adjective or another adverb</a:t>
            </a:r>
          </a:p>
          <a:p>
            <a:r>
              <a:rPr lang="en-US" sz="2400" dirty="0" smtClean="0"/>
              <a:t>An adverb usually answers such questions as :</a:t>
            </a:r>
          </a:p>
          <a:p>
            <a:pPr lvl="1"/>
            <a:r>
              <a:rPr lang="en-US" sz="2000" dirty="0" smtClean="0"/>
              <a:t>When ?</a:t>
            </a:r>
          </a:p>
          <a:p>
            <a:pPr lvl="1"/>
            <a:r>
              <a:rPr lang="en-US" sz="2000" dirty="0" smtClean="0"/>
              <a:t>Where ?</a:t>
            </a:r>
          </a:p>
          <a:p>
            <a:pPr lvl="1"/>
            <a:r>
              <a:rPr lang="en-US" sz="2000" dirty="0" smtClean="0"/>
              <a:t>How ?</a:t>
            </a:r>
          </a:p>
          <a:p>
            <a:pPr lvl="1"/>
            <a:r>
              <a:rPr lang="en-US" sz="2000" dirty="0" smtClean="0"/>
              <a:t>Why ?</a:t>
            </a:r>
          </a:p>
          <a:p>
            <a:pPr lvl="1"/>
            <a:r>
              <a:rPr lang="en-US" sz="2000" dirty="0" smtClean="0"/>
              <a:t>How much, little ?</a:t>
            </a:r>
          </a:p>
          <a:p>
            <a:pPr lvl="1"/>
            <a:r>
              <a:rPr lang="en-US" sz="2000" dirty="0" smtClean="0"/>
              <a:t>To what extent ?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571480"/>
            <a:ext cx="7972452" cy="60722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Kinds ;</a:t>
            </a:r>
          </a:p>
          <a:p>
            <a:pPr lvl="1"/>
            <a:r>
              <a:rPr lang="en-US" sz="2000" dirty="0" smtClean="0"/>
              <a:t>Simple Adverb</a:t>
            </a:r>
          </a:p>
          <a:p>
            <a:pPr lvl="1"/>
            <a:r>
              <a:rPr lang="en-US" sz="2000" dirty="0" smtClean="0"/>
              <a:t>Conjunctive Adverb</a:t>
            </a:r>
          </a:p>
          <a:p>
            <a:r>
              <a:rPr lang="en-US" sz="2400" dirty="0" smtClean="0"/>
              <a:t>Simple Adverbs</a:t>
            </a:r>
          </a:p>
          <a:p>
            <a:pPr lvl="1"/>
            <a:r>
              <a:rPr lang="en-US" sz="2000" dirty="0" smtClean="0"/>
              <a:t>A simple adverb is used as a modifier only, i.e. :</a:t>
            </a:r>
          </a:p>
          <a:p>
            <a:pPr lvl="1">
              <a:buNone/>
            </a:pPr>
            <a:r>
              <a:rPr lang="en-US" sz="2000" dirty="0" smtClean="0"/>
              <a:t>	soon	quite		immediately	never</a:t>
            </a:r>
          </a:p>
          <a:p>
            <a:pPr lvl="1">
              <a:buNone/>
            </a:pPr>
            <a:r>
              <a:rPr lang="en-US" sz="2000" dirty="0" smtClean="0"/>
              <a:t>	too		very		clearly		now</a:t>
            </a:r>
          </a:p>
          <a:p>
            <a:pPr lvl="1">
              <a:buNone/>
            </a:pPr>
            <a:r>
              <a:rPr lang="en-US" sz="2000" dirty="0" smtClean="0"/>
              <a:t>	here	nearly		always		then</a:t>
            </a:r>
          </a:p>
          <a:p>
            <a:pPr lvl="1"/>
            <a:r>
              <a:rPr lang="en-US" sz="2000" dirty="0" smtClean="0"/>
              <a:t>We can easily drive that distance in an hour</a:t>
            </a:r>
          </a:p>
          <a:p>
            <a:pPr lvl="1"/>
            <a:r>
              <a:rPr lang="en-US" sz="2000" dirty="0" smtClean="0"/>
              <a:t>You should reply the letter immediately</a:t>
            </a:r>
          </a:p>
          <a:p>
            <a:r>
              <a:rPr lang="en-US" sz="2400" dirty="0" smtClean="0"/>
              <a:t>Conjunctive Adverbs</a:t>
            </a:r>
          </a:p>
          <a:p>
            <a:pPr lvl="1"/>
            <a:r>
              <a:rPr lang="en-US" sz="2000" dirty="0" smtClean="0"/>
              <a:t>Conjunctive adverb connect a subordinate clause to the main clause</a:t>
            </a:r>
          </a:p>
          <a:p>
            <a:pPr lvl="1"/>
            <a:r>
              <a:rPr lang="en-US" sz="2000" dirty="0" smtClean="0"/>
              <a:t>It also acts as a regular adverb in that subordinate clause</a:t>
            </a:r>
          </a:p>
          <a:p>
            <a:pPr lvl="1">
              <a:buNone/>
            </a:pPr>
            <a:r>
              <a:rPr lang="en-US" sz="2000" dirty="0" smtClean="0"/>
              <a:t>	after	however		therefore		when</a:t>
            </a:r>
          </a:p>
          <a:p>
            <a:pPr lvl="1">
              <a:buNone/>
            </a:pPr>
            <a:r>
              <a:rPr lang="en-US" sz="2000" dirty="0" smtClean="0"/>
              <a:t>	as		moreover		since		while</a:t>
            </a:r>
            <a:endParaRPr lang="en-US" sz="2400" dirty="0"/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1900" dirty="0" smtClean="0"/>
              <a:t>before	then		thus		yet</a:t>
            </a:r>
          </a:p>
          <a:p>
            <a:pPr lvl="1"/>
            <a:r>
              <a:rPr lang="en-US" sz="1800" i="1" dirty="0" smtClean="0"/>
              <a:t>Since </a:t>
            </a:r>
            <a:r>
              <a:rPr lang="en-US" sz="1800" dirty="0" smtClean="0"/>
              <a:t>you did not send us your check, we will cancel the order</a:t>
            </a:r>
          </a:p>
          <a:p>
            <a:pPr lvl="1"/>
            <a:r>
              <a:rPr lang="en-US" sz="1800" dirty="0" smtClean="0"/>
              <a:t>Time passes quickly </a:t>
            </a:r>
            <a:r>
              <a:rPr lang="en-US" sz="1800" i="1" dirty="0" smtClean="0"/>
              <a:t>when</a:t>
            </a:r>
            <a:r>
              <a:rPr lang="en-US" sz="1800" dirty="0" smtClean="0"/>
              <a:t> one is busy</a:t>
            </a:r>
          </a:p>
          <a:p>
            <a:pPr lvl="1">
              <a:spcBef>
                <a:spcPts val="0"/>
              </a:spcBef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928670"/>
            <a:ext cx="7972452" cy="56436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Adverb or Adjective ;</a:t>
            </a:r>
          </a:p>
          <a:p>
            <a:pPr lvl="1"/>
            <a:r>
              <a:rPr lang="en-US" sz="2000" dirty="0" smtClean="0"/>
              <a:t>Some writers do not know whether to use an adverb or an adjective after linking verbs, such as </a:t>
            </a:r>
            <a:r>
              <a:rPr lang="en-US" sz="2000" i="1" dirty="0" smtClean="0"/>
              <a:t>seem, appear, sound, feel, taste and smell</a:t>
            </a:r>
          </a:p>
          <a:p>
            <a:pPr lvl="1"/>
            <a:r>
              <a:rPr lang="en-US" sz="2000" i="1" dirty="0" smtClean="0"/>
              <a:t> </a:t>
            </a:r>
            <a:r>
              <a:rPr lang="en-US" sz="2000" dirty="0" smtClean="0"/>
              <a:t>The quick trick helps, in determining whether the verb is modified by adverb or adjective, is action or no action verb</a:t>
            </a:r>
          </a:p>
          <a:p>
            <a:pPr lvl="2"/>
            <a:r>
              <a:rPr lang="en-US" sz="1600" dirty="0" smtClean="0"/>
              <a:t>Action verb – is modified by adverb</a:t>
            </a:r>
          </a:p>
          <a:p>
            <a:pPr lvl="2"/>
            <a:r>
              <a:rPr lang="en-US" sz="1600" dirty="0" smtClean="0"/>
              <a:t>No –action verb – is modified by adjectives</a:t>
            </a:r>
          </a:p>
          <a:p>
            <a:pPr lvl="1"/>
            <a:r>
              <a:rPr lang="en-US" sz="2000" dirty="0" smtClean="0"/>
              <a:t>Examples</a:t>
            </a:r>
          </a:p>
          <a:p>
            <a:pPr marL="1076325" lvl="1" indent="-354013">
              <a:buFont typeface="+mj-lt"/>
              <a:buAutoNum type="alphaLcPeriod"/>
            </a:pPr>
            <a:r>
              <a:rPr lang="en-US" sz="2000" dirty="0" smtClean="0"/>
              <a:t>The milk </a:t>
            </a:r>
            <a:r>
              <a:rPr lang="en-US" sz="2000" i="1" dirty="0" smtClean="0"/>
              <a:t>taste sour</a:t>
            </a:r>
          </a:p>
          <a:p>
            <a:pPr marL="1076325" lvl="1" indent="-354013">
              <a:buFont typeface="+mj-lt"/>
              <a:buAutoNum type="alphaLcPeriod"/>
            </a:pPr>
            <a:r>
              <a:rPr lang="en-US" sz="2000" dirty="0" smtClean="0"/>
              <a:t>Kate </a:t>
            </a:r>
            <a:r>
              <a:rPr lang="en-US" sz="2000" i="1" dirty="0" smtClean="0"/>
              <a:t>tastes</a:t>
            </a:r>
            <a:r>
              <a:rPr lang="en-US" sz="2000" dirty="0" smtClean="0"/>
              <a:t> all hot liquids </a:t>
            </a:r>
            <a:r>
              <a:rPr lang="en-US" sz="2000" i="1" dirty="0" smtClean="0"/>
              <a:t>cautiously</a:t>
            </a:r>
            <a:r>
              <a:rPr lang="en-US" sz="2000" dirty="0" smtClean="0"/>
              <a:t> before drinking</a:t>
            </a:r>
          </a:p>
          <a:p>
            <a:pPr marL="1076325" lvl="1" indent="-354013">
              <a:buFont typeface="+mj-lt"/>
              <a:buAutoNum type="alphaLcPeriod"/>
            </a:pPr>
            <a:r>
              <a:rPr lang="en-US" sz="2000" dirty="0" smtClean="0"/>
              <a:t>Mary </a:t>
            </a:r>
            <a:r>
              <a:rPr lang="en-US" sz="2000" i="1" dirty="0" smtClean="0"/>
              <a:t>feels</a:t>
            </a:r>
            <a:r>
              <a:rPr lang="en-US" sz="2000" dirty="0" smtClean="0"/>
              <a:t> so </a:t>
            </a:r>
            <a:r>
              <a:rPr lang="en-US" sz="2000" i="1" dirty="0" smtClean="0"/>
              <a:t>bad</a:t>
            </a:r>
            <a:r>
              <a:rPr lang="en-US" sz="2000" dirty="0" smtClean="0"/>
              <a:t> when Jun is ill</a:t>
            </a:r>
          </a:p>
          <a:p>
            <a:pPr marL="1076325" lvl="1" indent="-354013">
              <a:buFont typeface="+mj-lt"/>
              <a:buAutoNum type="alphaLcPeriod"/>
            </a:pPr>
            <a:r>
              <a:rPr lang="en-US" sz="2000" dirty="0" smtClean="0"/>
              <a:t>Until the lights are turned on, Mary </a:t>
            </a:r>
            <a:r>
              <a:rPr lang="en-US" sz="2000" i="1" dirty="0" smtClean="0"/>
              <a:t>feels</a:t>
            </a:r>
            <a:r>
              <a:rPr lang="en-US" sz="2000" dirty="0" smtClean="0"/>
              <a:t> her way </a:t>
            </a:r>
            <a:r>
              <a:rPr lang="en-US" sz="2000" i="1" dirty="0" smtClean="0"/>
              <a:t>carefully</a:t>
            </a:r>
            <a:r>
              <a:rPr lang="en-US" sz="2000" dirty="0" smtClean="0"/>
              <a:t> through the room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928670"/>
            <a:ext cx="7972452" cy="5429288"/>
          </a:xfrm>
        </p:spPr>
        <p:txBody>
          <a:bodyPr>
            <a:normAutofit fontScale="92500"/>
          </a:bodyPr>
          <a:lstStyle/>
          <a:p>
            <a:pPr marL="633413" lvl="1" indent="-368300">
              <a:buNone/>
            </a:pPr>
            <a:r>
              <a:rPr lang="en-US" sz="3000" b="1" dirty="0" smtClean="0"/>
              <a:t>Adverb pitfalls</a:t>
            </a:r>
          </a:p>
          <a:p>
            <a:pPr marL="633413" lvl="1" indent="-368300"/>
            <a:r>
              <a:rPr lang="en-US" sz="2600" dirty="0" smtClean="0"/>
              <a:t>There are three types of adverb errors crop up frequently both in speaking and writing</a:t>
            </a:r>
          </a:p>
          <a:p>
            <a:pPr marL="1033463" lvl="2" indent="-368300"/>
            <a:r>
              <a:rPr lang="en-US" sz="2200" dirty="0" smtClean="0"/>
              <a:t>Placing the adverb in the wrong position</a:t>
            </a:r>
          </a:p>
          <a:p>
            <a:pPr marL="1033463" lvl="2" indent="-368300"/>
            <a:r>
              <a:rPr lang="en-US" sz="2200" dirty="0" smtClean="0"/>
              <a:t>Misusing never or not</a:t>
            </a:r>
          </a:p>
          <a:p>
            <a:pPr marL="1033463" lvl="2" indent="-368300"/>
            <a:r>
              <a:rPr lang="en-US" sz="2200" dirty="0" smtClean="0"/>
              <a:t>Using double negative</a:t>
            </a:r>
          </a:p>
          <a:p>
            <a:pPr marL="633413" lvl="1" indent="-368300"/>
            <a:r>
              <a:rPr lang="en-US" sz="2600" dirty="0" smtClean="0"/>
              <a:t>Position of Adverbs</a:t>
            </a:r>
          </a:p>
          <a:p>
            <a:pPr marL="1033463" lvl="2" indent="-368300"/>
            <a:r>
              <a:rPr lang="en-US" sz="2200" dirty="0" smtClean="0"/>
              <a:t>An adverb should be placed as near as possible to the word it modifies</a:t>
            </a:r>
          </a:p>
          <a:p>
            <a:pPr marL="1033463" lvl="2" indent="-368300"/>
            <a:r>
              <a:rPr lang="en-US" sz="2200" dirty="0" smtClean="0"/>
              <a:t>Examples :</a:t>
            </a:r>
          </a:p>
          <a:p>
            <a:pPr marL="1033463" lvl="2" indent="-368300">
              <a:buNone/>
            </a:pPr>
            <a:r>
              <a:rPr lang="en-US" sz="2200" dirty="0" smtClean="0"/>
              <a:t>	</a:t>
            </a:r>
            <a:r>
              <a:rPr lang="en-US" sz="2200" i="1" dirty="0" smtClean="0"/>
              <a:t>Only</a:t>
            </a:r>
            <a:r>
              <a:rPr lang="en-US" sz="2200" dirty="0" smtClean="0"/>
              <a:t> my boss sold his car last week</a:t>
            </a:r>
          </a:p>
          <a:p>
            <a:pPr marL="1033463" lvl="2" indent="-368300">
              <a:buNone/>
            </a:pPr>
            <a:r>
              <a:rPr lang="en-US" sz="2200" dirty="0" smtClean="0"/>
              <a:t>	My </a:t>
            </a:r>
            <a:r>
              <a:rPr lang="en-US" sz="2200" i="1" dirty="0" smtClean="0"/>
              <a:t>only </a:t>
            </a:r>
            <a:r>
              <a:rPr lang="en-US" sz="2200" dirty="0" smtClean="0"/>
              <a:t>boss sold his car last week</a:t>
            </a:r>
          </a:p>
          <a:p>
            <a:pPr marL="1033463" lvl="2" indent="-368300">
              <a:buNone/>
            </a:pPr>
            <a:r>
              <a:rPr lang="en-US" sz="2200" dirty="0" smtClean="0"/>
              <a:t>	My boss </a:t>
            </a:r>
            <a:r>
              <a:rPr lang="en-US" sz="2200" i="1" dirty="0" smtClean="0"/>
              <a:t>only</a:t>
            </a:r>
            <a:r>
              <a:rPr lang="en-US" sz="2200" dirty="0" smtClean="0"/>
              <a:t> sold his car last week</a:t>
            </a:r>
          </a:p>
          <a:p>
            <a:pPr marL="1033463" lvl="2" indent="-368300">
              <a:buNone/>
            </a:pPr>
            <a:r>
              <a:rPr lang="en-US" sz="2200" dirty="0" smtClean="0"/>
              <a:t>	My boss sold his </a:t>
            </a:r>
            <a:r>
              <a:rPr lang="en-US" sz="2200" i="1" dirty="0" smtClean="0"/>
              <a:t>only</a:t>
            </a:r>
            <a:r>
              <a:rPr lang="en-US" sz="2200" dirty="0" smtClean="0"/>
              <a:t> car last week</a:t>
            </a:r>
          </a:p>
          <a:p>
            <a:pPr marL="1033463" lvl="2" indent="-368300">
              <a:buNone/>
            </a:pPr>
            <a:r>
              <a:rPr lang="en-US" sz="2200" dirty="0" smtClean="0"/>
              <a:t>	My boss sold his car </a:t>
            </a:r>
            <a:r>
              <a:rPr lang="en-US" sz="2200" i="1" dirty="0" smtClean="0"/>
              <a:t>only</a:t>
            </a:r>
            <a:r>
              <a:rPr lang="en-US" sz="2200" dirty="0" smtClean="0"/>
              <a:t> last week</a:t>
            </a:r>
            <a:endParaRPr lang="en-US" sz="1800" dirty="0" smtClean="0"/>
          </a:p>
          <a:p>
            <a:pPr marL="530225" lvl="1" indent="-265113">
              <a:buFont typeface="+mj-lt"/>
              <a:buAutoNum type="alphaLcPeriod"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928670"/>
            <a:ext cx="7972452" cy="5429288"/>
          </a:xfrm>
        </p:spPr>
        <p:txBody>
          <a:bodyPr>
            <a:normAutofit fontScale="92500" lnSpcReduction="10000"/>
          </a:bodyPr>
          <a:lstStyle/>
          <a:p>
            <a:pPr marL="633413" lvl="1" indent="-368300">
              <a:buNone/>
            </a:pPr>
            <a:r>
              <a:rPr lang="en-US" sz="3000" b="1" dirty="0" smtClean="0"/>
              <a:t>Adverb pitfalls</a:t>
            </a:r>
          </a:p>
          <a:p>
            <a:pPr marL="633413" lvl="1" indent="-368300"/>
            <a:r>
              <a:rPr lang="en-US" sz="2600" dirty="0" smtClean="0"/>
              <a:t>Never or not</a:t>
            </a:r>
            <a:endParaRPr lang="en-US" sz="1500" dirty="0" smtClean="0"/>
          </a:p>
          <a:p>
            <a:pPr marL="1033463" lvl="2" indent="-368300"/>
            <a:r>
              <a:rPr lang="en-US" sz="2200" dirty="0" smtClean="0"/>
              <a:t>Never means “not ever” </a:t>
            </a:r>
          </a:p>
          <a:p>
            <a:pPr marL="1033463" lvl="2" indent="-368300">
              <a:buNone/>
            </a:pPr>
            <a:r>
              <a:rPr lang="en-US" sz="2200" dirty="0" smtClean="0"/>
              <a:t>	i.e. </a:t>
            </a:r>
            <a:r>
              <a:rPr lang="en-US" sz="2200" i="1" dirty="0" smtClean="0"/>
              <a:t>We have </a:t>
            </a:r>
            <a:r>
              <a:rPr lang="en-US" sz="2200" b="1" i="1" dirty="0" smtClean="0"/>
              <a:t>never</a:t>
            </a:r>
            <a:r>
              <a:rPr lang="en-US" sz="2200" i="1" dirty="0" smtClean="0"/>
              <a:t> offered a special discount to any of our customer</a:t>
            </a:r>
          </a:p>
          <a:p>
            <a:pPr marL="1033463" lvl="2" indent="-368300"/>
            <a:r>
              <a:rPr lang="en-US" sz="2200" dirty="0" smtClean="0"/>
              <a:t>Not is simply a word that expresses negation</a:t>
            </a:r>
          </a:p>
          <a:p>
            <a:pPr marL="1033463" lvl="2" indent="-368300">
              <a:buNone/>
            </a:pPr>
            <a:r>
              <a:rPr lang="en-US" sz="2200" dirty="0" smtClean="0"/>
              <a:t>	i.e. </a:t>
            </a:r>
            <a:r>
              <a:rPr lang="en-US" sz="2200" i="1" dirty="0" smtClean="0"/>
              <a:t>We have not received your check  (not “We never received….)</a:t>
            </a:r>
          </a:p>
          <a:p>
            <a:pPr marL="1341438" lvl="2" indent="0">
              <a:buNone/>
            </a:pPr>
            <a:r>
              <a:rPr lang="en-US" sz="2200" i="1" dirty="0" smtClean="0"/>
              <a:t> Mr. Hanley did not order us to arrange the names geographically (nit “ Mr. Hanley never ordered us ….)</a:t>
            </a:r>
            <a:endParaRPr lang="en-US" sz="2200" dirty="0" smtClean="0"/>
          </a:p>
          <a:p>
            <a:pPr marL="633413" lvl="1" indent="-368300"/>
            <a:r>
              <a:rPr lang="en-US" sz="2600" dirty="0" smtClean="0"/>
              <a:t>Double negatives</a:t>
            </a:r>
          </a:p>
          <a:p>
            <a:pPr marL="1033463" lvl="2" indent="-368300"/>
            <a:r>
              <a:rPr lang="en-US" sz="2200" dirty="0" smtClean="0"/>
              <a:t>Scarcely, only, hardly, but and never are negative in meaning, no other negative should be used with them</a:t>
            </a:r>
          </a:p>
          <a:p>
            <a:pPr marL="1033463" lvl="2" indent="-368300"/>
            <a:r>
              <a:rPr lang="en-US" sz="2200" dirty="0" smtClean="0"/>
              <a:t>Examples :</a:t>
            </a:r>
          </a:p>
          <a:p>
            <a:pPr marL="1033463" lvl="2" indent="-368300">
              <a:buNone/>
            </a:pPr>
            <a:r>
              <a:rPr lang="en-US" sz="2200" dirty="0" smtClean="0"/>
              <a:t>	It is so foggy that you can </a:t>
            </a:r>
            <a:r>
              <a:rPr lang="en-US" sz="2200" i="1" dirty="0" smtClean="0"/>
              <a:t>scarcely</a:t>
            </a:r>
            <a:r>
              <a:rPr lang="en-US" sz="2200" dirty="0" smtClean="0"/>
              <a:t> see the white lines on the road</a:t>
            </a:r>
          </a:p>
          <a:p>
            <a:pPr marL="1033463" lvl="2" indent="-368300">
              <a:buNone/>
            </a:pPr>
            <a:r>
              <a:rPr lang="en-US" sz="2200" dirty="0" smtClean="0"/>
              <a:t>	I have </a:t>
            </a:r>
            <a:r>
              <a:rPr lang="en-US" sz="2200" i="1" dirty="0" smtClean="0"/>
              <a:t>only</a:t>
            </a:r>
            <a:r>
              <a:rPr lang="en-US" sz="2200" dirty="0" smtClean="0"/>
              <a:t> one comment to make</a:t>
            </a:r>
          </a:p>
          <a:p>
            <a:pPr marL="1033463" lvl="2" indent="-368300">
              <a:buNone/>
            </a:pPr>
            <a:r>
              <a:rPr lang="en-US" sz="2200" dirty="0" smtClean="0"/>
              <a:t>	Why doesn’t the manager </a:t>
            </a:r>
            <a:r>
              <a:rPr lang="en-US" sz="2200" i="1" dirty="0" smtClean="0"/>
              <a:t>ever</a:t>
            </a:r>
            <a:r>
              <a:rPr lang="en-US" sz="2200" dirty="0" smtClean="0"/>
              <a:t> use the front entrance ?</a:t>
            </a:r>
          </a:p>
          <a:p>
            <a:pPr marL="1033463" lvl="2" indent="-368300">
              <a:buNone/>
            </a:pPr>
            <a:r>
              <a:rPr lang="en-US" sz="2200" dirty="0" smtClean="0"/>
              <a:t>	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1105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Adverbs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781190"/>
            <a:ext cx="8186766" cy="5719644"/>
          </a:xfrm>
        </p:spPr>
        <p:txBody>
          <a:bodyPr>
            <a:normAutofit/>
          </a:bodyPr>
          <a:lstStyle/>
          <a:p>
            <a:pPr marL="633413" lvl="1" indent="-368300">
              <a:buNone/>
            </a:pPr>
            <a:r>
              <a:rPr lang="en-US" sz="3000" b="1" dirty="0" smtClean="0"/>
              <a:t>Adverb and adjective Confusions</a:t>
            </a:r>
          </a:p>
          <a:p>
            <a:pPr marL="633413" lvl="1" indent="-368300"/>
            <a:r>
              <a:rPr lang="en-US" dirty="0" smtClean="0"/>
              <a:t>These following words in pairs are sources of frequent errors </a:t>
            </a:r>
          </a:p>
          <a:p>
            <a:pPr marL="1033463" lvl="2" indent="-368300"/>
            <a:r>
              <a:rPr lang="en-US" dirty="0" smtClean="0"/>
              <a:t>sure , real  (adjectives)    -   surely, really ( adverbs)</a:t>
            </a:r>
          </a:p>
          <a:p>
            <a:pPr marL="1033463" lvl="2" indent="-368300">
              <a:buNone/>
            </a:pPr>
            <a:r>
              <a:rPr lang="en-US" sz="2200" dirty="0" smtClean="0"/>
              <a:t>	good (adjective)    -   well  (adverb)  </a:t>
            </a:r>
          </a:p>
          <a:p>
            <a:pPr marL="1033463" lvl="2" indent="-368300">
              <a:buNone/>
            </a:pPr>
            <a:r>
              <a:rPr lang="en-US" sz="2200" dirty="0" smtClean="0"/>
              <a:t>	some (adjective)    -  somewhat (adverb)</a:t>
            </a:r>
          </a:p>
          <a:p>
            <a:pPr marL="1033463" lvl="2" indent="-368300">
              <a:buNone/>
            </a:pPr>
            <a:r>
              <a:rPr lang="en-US" sz="2200" dirty="0" smtClean="0"/>
              <a:t>	most (adjective)     -  Almost (adverb)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Sentence - </a:t>
            </a:r>
            <a:r>
              <a:rPr lang="en-US" sz="2800" b="1" dirty="0" smtClean="0"/>
              <a:t>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071546"/>
            <a:ext cx="7972452" cy="505461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structure or a sentence, is composed of</a:t>
            </a:r>
          </a:p>
          <a:p>
            <a:pPr lvl="1"/>
            <a:r>
              <a:rPr lang="en-US" sz="2000" dirty="0" smtClean="0"/>
              <a:t>a subject, </a:t>
            </a:r>
          </a:p>
          <a:p>
            <a:pPr lvl="1"/>
            <a:r>
              <a:rPr lang="en-US" sz="2000" dirty="0" smtClean="0"/>
              <a:t>a predicate and</a:t>
            </a:r>
          </a:p>
          <a:p>
            <a:pPr lvl="1"/>
            <a:r>
              <a:rPr lang="en-US" sz="2000" dirty="0" smtClean="0"/>
              <a:t>an adverb or adjectives</a:t>
            </a:r>
          </a:p>
          <a:p>
            <a:r>
              <a:rPr lang="en-US" sz="2400" dirty="0" smtClean="0"/>
              <a:t>Subject, </a:t>
            </a:r>
          </a:p>
          <a:p>
            <a:pPr lvl="1"/>
            <a:r>
              <a:rPr lang="en-US" sz="2000" dirty="0" smtClean="0"/>
              <a:t>Is the most important part of the sentence</a:t>
            </a:r>
          </a:p>
          <a:p>
            <a:pPr lvl="1"/>
            <a:r>
              <a:rPr lang="en-US" sz="2000" dirty="0" smtClean="0"/>
              <a:t>Is the part of the sentence that shows who is speaking or is spoken to of the person ort thing spoken about</a:t>
            </a:r>
          </a:p>
          <a:p>
            <a:pPr lvl="1"/>
            <a:r>
              <a:rPr lang="en-US" sz="2000" dirty="0" smtClean="0"/>
              <a:t>May be single word or a group of words</a:t>
            </a:r>
          </a:p>
          <a:p>
            <a:r>
              <a:rPr lang="en-US" sz="2400" dirty="0" smtClean="0"/>
              <a:t>Predicate,</a:t>
            </a:r>
          </a:p>
          <a:p>
            <a:pPr lvl="1"/>
            <a:r>
              <a:rPr lang="en-US" sz="2000" dirty="0" smtClean="0"/>
              <a:t>Is part of the sentence that says something about the subject</a:t>
            </a:r>
          </a:p>
          <a:p>
            <a:pPr lvl="1"/>
            <a:r>
              <a:rPr lang="en-US" sz="2000" dirty="0" smtClean="0"/>
              <a:t>The core of the predicate is the verb</a:t>
            </a:r>
          </a:p>
          <a:p>
            <a:r>
              <a:rPr lang="en-US" sz="2400" dirty="0" smtClean="0"/>
              <a:t>Adverbs or adjectives,</a:t>
            </a:r>
          </a:p>
          <a:p>
            <a:pPr lvl="1"/>
            <a:r>
              <a:rPr lang="en-US" sz="2000" dirty="0" smtClean="0"/>
              <a:t>Is part of the sentence that explains or describes the Subject or Predicates</a:t>
            </a:r>
          </a:p>
          <a:p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Subject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142984"/>
            <a:ext cx="8043890" cy="52864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important point of a sentence</a:t>
            </a:r>
          </a:p>
          <a:p>
            <a:r>
              <a:rPr lang="en-US" sz="2400" dirty="0" smtClean="0"/>
              <a:t>Part of the sentences that shows :</a:t>
            </a:r>
          </a:p>
          <a:p>
            <a:pPr lvl="1"/>
            <a:r>
              <a:rPr lang="en-US" sz="2000" dirty="0" smtClean="0"/>
              <a:t>Who is speaking</a:t>
            </a:r>
          </a:p>
          <a:p>
            <a:pPr lvl="1"/>
            <a:r>
              <a:rPr lang="en-US" sz="2000" dirty="0" smtClean="0"/>
              <a:t>Who or what is spoken about</a:t>
            </a:r>
          </a:p>
          <a:p>
            <a:pPr lvl="1"/>
            <a:r>
              <a:rPr lang="en-US" sz="2000" dirty="0" smtClean="0"/>
              <a:t>The person or thing to be spoken about</a:t>
            </a:r>
          </a:p>
          <a:p>
            <a:r>
              <a:rPr lang="en-US" sz="2400" dirty="0" smtClean="0"/>
              <a:t>Subject may be :</a:t>
            </a:r>
          </a:p>
          <a:p>
            <a:pPr lvl="1"/>
            <a:r>
              <a:rPr lang="en-US" sz="2000" dirty="0" smtClean="0"/>
              <a:t>Single word or </a:t>
            </a:r>
          </a:p>
          <a:p>
            <a:pPr lvl="1"/>
            <a:r>
              <a:rPr lang="en-US" sz="2000" dirty="0" smtClean="0"/>
              <a:t>Group of words</a:t>
            </a:r>
          </a:p>
          <a:p>
            <a:r>
              <a:rPr lang="en-US" sz="2400" dirty="0" smtClean="0"/>
              <a:t>Subject may be :</a:t>
            </a:r>
          </a:p>
          <a:p>
            <a:pPr lvl="1"/>
            <a:r>
              <a:rPr lang="en-US" sz="2000" dirty="0" smtClean="0"/>
              <a:t>Simple subject – is the single most important word in the complete subject</a:t>
            </a:r>
          </a:p>
          <a:p>
            <a:pPr lvl="1"/>
            <a:r>
              <a:rPr lang="en-US" sz="2000" dirty="0" smtClean="0"/>
              <a:t>Compound subject – subject consist of two or more words that equally important and are joined usually by the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Predicates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142984"/>
            <a:ext cx="8001056" cy="5214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Predicate is part of the sentence that says something about the subject</a:t>
            </a:r>
          </a:p>
          <a:p>
            <a:r>
              <a:rPr lang="en-US" sz="2400" dirty="0" smtClean="0"/>
              <a:t>The core of the predicate is the VERB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function is look likes a motor in the automobile</a:t>
            </a:r>
          </a:p>
          <a:p>
            <a:r>
              <a:rPr lang="en-US" sz="2400" dirty="0" smtClean="0"/>
              <a:t>Verbs</a:t>
            </a:r>
          </a:p>
          <a:p>
            <a:pPr lvl="1"/>
            <a:r>
              <a:rPr lang="en-US" sz="2000" dirty="0" smtClean="0"/>
              <a:t>Verb tells where the sentence will go, without verb, a sentence will not go</a:t>
            </a:r>
          </a:p>
          <a:p>
            <a:pPr lvl="1"/>
            <a:r>
              <a:rPr lang="en-US" sz="2000" dirty="0" smtClean="0"/>
              <a:t>Words that express :</a:t>
            </a:r>
          </a:p>
          <a:p>
            <a:pPr lvl="2"/>
            <a:r>
              <a:rPr lang="en-US" sz="1600" dirty="0" smtClean="0"/>
              <a:t>Action         	-   He ran across the street</a:t>
            </a:r>
          </a:p>
          <a:p>
            <a:pPr lvl="2"/>
            <a:r>
              <a:rPr lang="en-US" sz="1600" dirty="0" smtClean="0"/>
              <a:t>Condition	-   This food tastes sour</a:t>
            </a:r>
          </a:p>
          <a:p>
            <a:pPr lvl="2"/>
            <a:r>
              <a:rPr lang="en-US" sz="1600" dirty="0" smtClean="0"/>
              <a:t>A state of being	-   My mother is in the kitchen</a:t>
            </a:r>
          </a:p>
          <a:p>
            <a:pPr lvl="1"/>
            <a:r>
              <a:rPr lang="en-US" sz="2000" dirty="0" smtClean="0"/>
              <a:t>According to the rule, some words are needed to make sentence go, in this case by using a verb phrase,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Verbs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Verbs phrase is needed to make a sentence go, i.e.</a:t>
            </a:r>
          </a:p>
          <a:p>
            <a:pPr lvl="1"/>
            <a:r>
              <a:rPr lang="en-US" sz="2000" dirty="0" smtClean="0"/>
              <a:t>A student </a:t>
            </a:r>
            <a:r>
              <a:rPr lang="en-US" sz="2000" i="1" u="sng" dirty="0" smtClean="0"/>
              <a:t>was answering </a:t>
            </a:r>
            <a:r>
              <a:rPr lang="en-US" sz="2000" dirty="0" smtClean="0"/>
              <a:t>the question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i="1" u="sng" dirty="0" smtClean="0"/>
              <a:t>should have asked </a:t>
            </a:r>
            <a:r>
              <a:rPr lang="en-US" sz="2000" dirty="0" smtClean="0"/>
              <a:t>permission to use the telephone</a:t>
            </a:r>
          </a:p>
          <a:p>
            <a:r>
              <a:rPr lang="en-US" sz="2000" dirty="0" smtClean="0"/>
              <a:t>A verb phrase has a main (principal) verb and one or more helping (auxiliary) verbs</a:t>
            </a:r>
            <a:endParaRPr lang="en-US" sz="1600" dirty="0" smtClean="0"/>
          </a:p>
          <a:p>
            <a:r>
              <a:rPr lang="en-US" sz="2000" dirty="0" smtClean="0"/>
              <a:t>In the verb phrase, the last verb is the main verb, the preceding verbs are helpers :</a:t>
            </a:r>
          </a:p>
          <a:p>
            <a:pPr lvl="1"/>
            <a:r>
              <a:rPr lang="en-US" sz="1600" dirty="0" smtClean="0"/>
              <a:t>The caller </a:t>
            </a:r>
            <a:r>
              <a:rPr lang="en-US" sz="1600" i="1" u="sng" dirty="0" smtClean="0"/>
              <a:t>has been</a:t>
            </a:r>
            <a:r>
              <a:rPr lang="en-US" sz="1600" i="1" dirty="0" smtClean="0"/>
              <a:t>  </a:t>
            </a:r>
            <a:r>
              <a:rPr lang="en-US" sz="1600" dirty="0" smtClean="0"/>
              <a:t>here twice this week	(main verb </a:t>
            </a:r>
            <a:r>
              <a:rPr lang="en-US" sz="1600" b="1" i="1" dirty="0" smtClean="0"/>
              <a:t>been</a:t>
            </a:r>
            <a:r>
              <a:rPr lang="en-US" sz="1600" dirty="0" smtClean="0"/>
              <a:t> helping verb </a:t>
            </a:r>
            <a:r>
              <a:rPr lang="en-US" sz="1600" b="1" i="1" dirty="0" smtClean="0"/>
              <a:t>has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The bulletin </a:t>
            </a:r>
            <a:r>
              <a:rPr lang="en-US" sz="1600" i="1" u="sng" dirty="0" smtClean="0"/>
              <a:t>has been read  </a:t>
            </a:r>
            <a:r>
              <a:rPr lang="en-US" sz="1600" dirty="0" smtClean="0"/>
              <a:t>by the entire staff   (main verb </a:t>
            </a:r>
            <a:r>
              <a:rPr lang="en-US" sz="1600" b="1" i="1" dirty="0" smtClean="0"/>
              <a:t>read</a:t>
            </a:r>
            <a:r>
              <a:rPr lang="en-US" sz="1600" dirty="0" smtClean="0"/>
              <a:t>, helpers  </a:t>
            </a:r>
            <a:r>
              <a:rPr lang="en-US" sz="1600" b="1" i="1" dirty="0" smtClean="0"/>
              <a:t>has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been</a:t>
            </a:r>
            <a:r>
              <a:rPr lang="en-US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Noun – Singular/Plurals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One of the obstacles presented by the English Language is the spelling of the plurals of nouns</a:t>
            </a:r>
          </a:p>
          <a:p>
            <a:r>
              <a:rPr lang="en-US" sz="2400" dirty="0" smtClean="0"/>
              <a:t>The most common plural endings for nouns are </a:t>
            </a:r>
            <a:r>
              <a:rPr lang="en-US" sz="2400" b="1" i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and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es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Most nouns form the plurals by adding 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 to the singular form,</a:t>
            </a:r>
          </a:p>
          <a:p>
            <a:pPr lvl="1">
              <a:buNone/>
            </a:pPr>
            <a:r>
              <a:rPr lang="en-US" sz="2000" dirty="0" smtClean="0"/>
              <a:t>	table  - tables	worker  -  workers</a:t>
            </a:r>
          </a:p>
          <a:p>
            <a:pPr lvl="1">
              <a:buNone/>
            </a:pPr>
            <a:r>
              <a:rPr lang="en-US" sz="2000" dirty="0" smtClean="0"/>
              <a:t>	chair  - chairs	pencil    -  pencils</a:t>
            </a:r>
          </a:p>
          <a:p>
            <a:pPr lvl="1"/>
            <a:r>
              <a:rPr lang="en-US" sz="2000" dirty="0" smtClean="0"/>
              <a:t>However singular nouns ending in </a:t>
            </a:r>
            <a:r>
              <a:rPr lang="en-US" sz="2000" dirty="0" err="1" smtClean="0"/>
              <a:t>ch</a:t>
            </a:r>
            <a:r>
              <a:rPr lang="en-US" sz="2000" dirty="0" smtClean="0"/>
              <a:t>, </a:t>
            </a:r>
            <a:r>
              <a:rPr lang="en-US" sz="2000" dirty="0" err="1" smtClean="0"/>
              <a:t>sh</a:t>
            </a:r>
            <a:r>
              <a:rPr lang="en-US" sz="2000" dirty="0" smtClean="0"/>
              <a:t>, s, x and z form the plural by adding </a:t>
            </a:r>
            <a:r>
              <a:rPr lang="en-US" sz="2000" b="1" dirty="0" err="1" smtClean="0">
                <a:solidFill>
                  <a:srgbClr val="FF0000"/>
                </a:solidFill>
              </a:rPr>
              <a:t>es</a:t>
            </a:r>
            <a:r>
              <a:rPr lang="en-US" sz="2000" dirty="0" smtClean="0"/>
              <a:t>,</a:t>
            </a:r>
          </a:p>
          <a:p>
            <a:pPr lvl="1">
              <a:buNone/>
            </a:pPr>
            <a:r>
              <a:rPr lang="en-US" sz="2000" dirty="0" smtClean="0"/>
              <a:t>	church  - churches		box	  -  boxes</a:t>
            </a:r>
          </a:p>
          <a:p>
            <a:pPr lvl="1">
              <a:buNone/>
            </a:pPr>
            <a:r>
              <a:rPr lang="en-US" sz="2000" dirty="0" smtClean="0"/>
              <a:t>	bush    -  bushes		chintz	  -  chintzes</a:t>
            </a:r>
          </a:p>
          <a:p>
            <a:pPr lvl="1">
              <a:buNone/>
            </a:pPr>
            <a:r>
              <a:rPr lang="en-US" sz="2000" dirty="0" smtClean="0"/>
              <a:t>	glass    - glasses</a:t>
            </a:r>
          </a:p>
          <a:p>
            <a:pPr lvl="1">
              <a:buNone/>
            </a:pPr>
            <a:r>
              <a:rPr lang="en-US" sz="2000" dirty="0" smtClean="0"/>
              <a:t>	brush    -  brushes		fox          -  foxes</a:t>
            </a:r>
          </a:p>
          <a:p>
            <a:pPr lvl="1"/>
            <a:r>
              <a:rPr lang="en-US" sz="2000" dirty="0" smtClean="0"/>
              <a:t>Proper names are formed by adding </a:t>
            </a:r>
            <a:r>
              <a:rPr lang="en-US" sz="2000" b="1" i="1" dirty="0" smtClean="0">
                <a:solidFill>
                  <a:srgbClr val="FF0000"/>
                </a:solidFill>
              </a:rPr>
              <a:t>s</a:t>
            </a:r>
          </a:p>
          <a:p>
            <a:pPr lvl="1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pod     -   pods		Todd      -  the </a:t>
            </a:r>
            <a:r>
              <a:rPr lang="en-US" sz="2000" dirty="0" err="1" smtClean="0"/>
              <a:t>Todds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paw     -  paws		Shaw     -  the </a:t>
            </a:r>
            <a:r>
              <a:rPr lang="en-US" sz="2000" dirty="0" err="1" smtClean="0"/>
              <a:t>Shaws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log        -  logs		</a:t>
            </a:r>
            <a:r>
              <a:rPr lang="en-US" sz="2000" dirty="0" err="1" smtClean="0"/>
              <a:t>Fogg</a:t>
            </a:r>
            <a:r>
              <a:rPr lang="en-US" sz="2000" dirty="0" smtClean="0"/>
              <a:t>       - the </a:t>
            </a:r>
            <a:r>
              <a:rPr lang="en-US" sz="2000" dirty="0" err="1" smtClean="0"/>
              <a:t>Foggs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Noun – Singular/Plurals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64360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 smtClean="0"/>
              <a:t>Nouns ending in y, forms the plurals by adding s as long as thy y is preceded by vowels, and by adding </a:t>
            </a:r>
            <a:r>
              <a:rPr lang="en-US" sz="2000" dirty="0" err="1" smtClean="0"/>
              <a:t>ies</a:t>
            </a:r>
            <a:r>
              <a:rPr lang="en-US" sz="2000" dirty="0" smtClean="0"/>
              <a:t> if the final y is preceded by a consonant</a:t>
            </a:r>
          </a:p>
          <a:p>
            <a:pPr lvl="1">
              <a:buNone/>
            </a:pPr>
            <a:r>
              <a:rPr lang="en-US" sz="2000" dirty="0" smtClean="0"/>
              <a:t>	y  is preceded by a vowel :	</a:t>
            </a:r>
          </a:p>
          <a:p>
            <a:pPr lvl="1">
              <a:buNone/>
            </a:pPr>
            <a:r>
              <a:rPr lang="en-US" sz="2000" dirty="0" smtClean="0"/>
              <a:t>		valley	-  valleys		monkey	- monkeys</a:t>
            </a:r>
          </a:p>
          <a:p>
            <a:pPr lvl="1">
              <a:buNone/>
            </a:pPr>
            <a:r>
              <a:rPr lang="en-US" sz="2000" dirty="0" smtClean="0"/>
              <a:t>		toy	-   toys		key	- keys</a:t>
            </a:r>
          </a:p>
          <a:p>
            <a:pPr lvl="1">
              <a:buNone/>
            </a:pPr>
            <a:r>
              <a:rPr lang="en-US" sz="2000" dirty="0" smtClean="0"/>
              <a:t>		attorney	 -  attorneys	turkey	- turkeys</a:t>
            </a:r>
          </a:p>
          <a:p>
            <a:pPr lvl="1">
              <a:buNone/>
            </a:pPr>
            <a:r>
              <a:rPr lang="en-US" sz="2000" dirty="0" smtClean="0"/>
              <a:t>	y  is preceded by a consonant :	</a:t>
            </a:r>
          </a:p>
          <a:p>
            <a:pPr lvl="1">
              <a:buNone/>
            </a:pPr>
            <a:r>
              <a:rPr lang="en-US" sz="2000" dirty="0" smtClean="0"/>
              <a:t>		facility	-  facilities		community   - communities</a:t>
            </a:r>
          </a:p>
          <a:p>
            <a:pPr lvl="1">
              <a:buNone/>
            </a:pPr>
            <a:r>
              <a:rPr lang="en-US" sz="2000" dirty="0" smtClean="0"/>
              <a:t>		supply	-  supplies		laundry	       -  laundries</a:t>
            </a:r>
          </a:p>
          <a:p>
            <a:pPr lvl="1">
              <a:buNone/>
            </a:pPr>
            <a:r>
              <a:rPr lang="en-US" sz="2000" dirty="0" smtClean="0"/>
              <a:t>		remedy	 -  remedies		city	        - cities</a:t>
            </a:r>
          </a:p>
          <a:p>
            <a:pPr lvl="1"/>
            <a:r>
              <a:rPr lang="en-US" sz="2000" dirty="0" smtClean="0"/>
              <a:t>Vowel changes; some nouns forms the plurals by vowel changes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		</a:t>
            </a:r>
            <a:r>
              <a:rPr lang="en-US" sz="2000" i="1" dirty="0" smtClean="0"/>
              <a:t>woman	- women 	churchman	- churchmen</a:t>
            </a:r>
          </a:p>
          <a:p>
            <a:pPr lvl="1">
              <a:buNone/>
            </a:pPr>
            <a:r>
              <a:rPr lang="en-US" sz="2000" i="1" dirty="0" smtClean="0"/>
              <a:t>		mouse	- mice		tooth		- teeth</a:t>
            </a:r>
          </a:p>
          <a:p>
            <a:pPr lvl="1">
              <a:buNone/>
            </a:pPr>
            <a:r>
              <a:rPr lang="en-US" sz="2000" i="1" dirty="0" smtClean="0"/>
              <a:t>		goose	- geese		foot		- feet</a:t>
            </a:r>
          </a:p>
          <a:p>
            <a:pPr lvl="1">
              <a:buNone/>
            </a:pPr>
            <a:r>
              <a:rPr lang="en-US" sz="2000" dirty="0" smtClean="0"/>
              <a:t>-    A few plurals end in en or </a:t>
            </a:r>
            <a:r>
              <a:rPr lang="en-US" sz="2000" dirty="0" err="1" smtClean="0"/>
              <a:t>ren</a:t>
            </a:r>
            <a:endParaRPr lang="en-US" sz="2000" dirty="0" smtClean="0"/>
          </a:p>
          <a:p>
            <a:pPr lvl="1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		</a:t>
            </a:r>
            <a:r>
              <a:rPr lang="en-US" sz="2000" i="1" dirty="0" smtClean="0"/>
              <a:t>ox   	-  oxen		child		- children</a:t>
            </a:r>
          </a:p>
          <a:p>
            <a:pPr lvl="1">
              <a:buNone/>
            </a:pPr>
            <a:endParaRPr lang="en-US" sz="20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Nouns &amp; Pronouns -  possessive Forms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857232"/>
            <a:ext cx="8115328" cy="5715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 noun or pronoun is in the possessive when it is used or show ownership</a:t>
            </a:r>
          </a:p>
          <a:p>
            <a:r>
              <a:rPr lang="en-US" sz="2400" dirty="0" smtClean="0"/>
              <a:t>The possessive pronouns is shown by the use of apostrophe</a:t>
            </a:r>
          </a:p>
          <a:p>
            <a:r>
              <a:rPr lang="en-US" sz="2400" dirty="0" smtClean="0"/>
              <a:t>Principal use of the Apostrophe with nouns:</a:t>
            </a:r>
          </a:p>
          <a:p>
            <a:pPr lvl="1"/>
            <a:r>
              <a:rPr lang="en-US" sz="2000" dirty="0" smtClean="0"/>
              <a:t>Used most often </a:t>
            </a:r>
            <a:r>
              <a:rPr lang="en-US" sz="2000" b="1" dirty="0" smtClean="0"/>
              <a:t>to show possession </a:t>
            </a:r>
            <a:r>
              <a:rPr lang="en-US" sz="2000" dirty="0" smtClean="0"/>
              <a:t>i.e. clerk’s salary child’s toy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i.e</a:t>
            </a:r>
            <a:r>
              <a:rPr lang="en-US" sz="2000" dirty="0" smtClean="0"/>
              <a:t> : The man’s hat was lost in the fire</a:t>
            </a:r>
          </a:p>
          <a:p>
            <a:pPr lvl="2">
              <a:buNone/>
            </a:pPr>
            <a:r>
              <a:rPr lang="en-US" sz="1600" dirty="0" smtClean="0"/>
              <a:t>	</a:t>
            </a:r>
            <a:r>
              <a:rPr lang="en-US" sz="2000" dirty="0" smtClean="0"/>
              <a:t>The lady’s child is not well behaved</a:t>
            </a:r>
          </a:p>
          <a:p>
            <a:pPr lvl="2">
              <a:buNone/>
            </a:pPr>
            <a:r>
              <a:rPr lang="en-US" sz="2000" dirty="0" smtClean="0"/>
              <a:t>	Do you belong to any of girls’ clubs in the city</a:t>
            </a:r>
          </a:p>
          <a:p>
            <a:pPr lvl="2">
              <a:buNone/>
            </a:pPr>
            <a:r>
              <a:rPr lang="en-US" sz="2000" dirty="0" smtClean="0"/>
              <a:t>	Our ladies’ lounge is on the fifth floor</a:t>
            </a:r>
            <a:endParaRPr lang="en-US" sz="2400" dirty="0" smtClean="0"/>
          </a:p>
          <a:p>
            <a:pPr lvl="1"/>
            <a:r>
              <a:rPr lang="en-US" sz="2000" dirty="0" smtClean="0"/>
              <a:t>Used for </a:t>
            </a:r>
            <a:r>
              <a:rPr lang="en-US" sz="2000" b="1" dirty="0" smtClean="0"/>
              <a:t>possessive of compound noun </a:t>
            </a:r>
            <a:r>
              <a:rPr lang="en-US" sz="2000" dirty="0" smtClean="0"/>
              <a:t>(the last word of the compound)</a:t>
            </a:r>
          </a:p>
          <a:p>
            <a:pPr lvl="1">
              <a:buNone/>
            </a:pPr>
            <a:r>
              <a:rPr lang="en-US" sz="2000" dirty="0" smtClean="0"/>
              <a:t>	i.e.  His father-in-law’s business is flourishing</a:t>
            </a:r>
          </a:p>
          <a:p>
            <a:pPr lvl="2">
              <a:buNone/>
            </a:pPr>
            <a:r>
              <a:rPr lang="en-US" sz="1600" dirty="0" smtClean="0"/>
              <a:t>	</a:t>
            </a:r>
            <a:r>
              <a:rPr lang="en-US" sz="2000" dirty="0" smtClean="0"/>
              <a:t>Checking the timecards is someone else’s job</a:t>
            </a:r>
          </a:p>
          <a:p>
            <a:pPr lvl="2">
              <a:buNone/>
            </a:pPr>
            <a:r>
              <a:rPr lang="en-US" sz="2000" dirty="0" smtClean="0"/>
              <a:t>	Mr. Silva is president of the newly formed  personnel manager’s association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2878</TotalTime>
  <Words>1634</Words>
  <Application>Microsoft Office PowerPoint</Application>
  <PresentationFormat>On-screen Show (4:3)</PresentationFormat>
  <Paragraphs>352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English</vt:lpstr>
      <vt:lpstr>Sentence - Review</vt:lpstr>
      <vt:lpstr>Sentence - Review</vt:lpstr>
      <vt:lpstr>Subject</vt:lpstr>
      <vt:lpstr>Predicates</vt:lpstr>
      <vt:lpstr>Verbs</vt:lpstr>
      <vt:lpstr>Noun – Singular/Plurals</vt:lpstr>
      <vt:lpstr>Noun – Singular/Plurals</vt:lpstr>
      <vt:lpstr>Nouns &amp; Pronouns -  possessive Forms</vt:lpstr>
      <vt:lpstr>Nouns &amp; Pronouns -  possessive Forms</vt:lpstr>
      <vt:lpstr>Nouns &amp; Pronouns -  possessive Forms</vt:lpstr>
      <vt:lpstr>Pronouns -  Nominative and Objectives</vt:lpstr>
      <vt:lpstr>Pronouns -  Nominative and Objectives</vt:lpstr>
      <vt:lpstr>Pronouns -  Nominative and Objectives</vt:lpstr>
      <vt:lpstr>Pronouns -  Nominative and Objectives</vt:lpstr>
      <vt:lpstr>Class Practice 7</vt:lpstr>
      <vt:lpstr>Adjectives</vt:lpstr>
      <vt:lpstr>Adjectives</vt:lpstr>
      <vt:lpstr>Adjectives</vt:lpstr>
      <vt:lpstr>Adjectives</vt:lpstr>
      <vt:lpstr>Class Practice 8</vt:lpstr>
      <vt:lpstr>Adverbs</vt:lpstr>
      <vt:lpstr>Adverbs</vt:lpstr>
      <vt:lpstr>Adverbs</vt:lpstr>
      <vt:lpstr>Adverbs</vt:lpstr>
      <vt:lpstr>Adverbs</vt:lpstr>
      <vt:lpstr>Adverbs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Business</dc:title>
  <dc:creator>V.Kun Mardjonohadi</dc:creator>
  <cp:lastModifiedBy>User</cp:lastModifiedBy>
  <cp:revision>114</cp:revision>
  <dcterms:created xsi:type="dcterms:W3CDTF">2011-03-23T01:39:25Z</dcterms:created>
  <dcterms:modified xsi:type="dcterms:W3CDTF">2021-09-07T04:18:53Z</dcterms:modified>
</cp:coreProperties>
</file>