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68" r:id="rId4"/>
    <p:sldId id="257" r:id="rId5"/>
    <p:sldId id="269" r:id="rId6"/>
    <p:sldId id="272" r:id="rId7"/>
    <p:sldId id="273" r:id="rId8"/>
    <p:sldId id="275" r:id="rId9"/>
    <p:sldId id="282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2267-DFB6-476E-8B99-7AC4CB52585B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A7A36-7DC4-4284-A379-29783651D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A7A36-7DC4-4284-A379-29783651DA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C02C-82B9-4FC5-81EB-AC4B7BA2A4CC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/>
          <a:lstStyle/>
          <a:p>
            <a:r>
              <a:rPr lang="en-US" dirty="0" smtClean="0"/>
              <a:t>English for Business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Business Communication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Business Letter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e-start.hk/v3/en/cas/img/gfx-appLetter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"/>
            <a:ext cx="4436351" cy="630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196752"/>
            <a:ext cx="7972452" cy="4929411"/>
          </a:xfrm>
          <a:noFill/>
        </p:spPr>
        <p:txBody>
          <a:bodyPr>
            <a:normAutofit/>
          </a:bodyPr>
          <a:lstStyle/>
          <a:p>
            <a:pPr>
              <a:buClrTx/>
            </a:pPr>
            <a:r>
              <a:rPr lang="id-ID" sz="2400" dirty="0" smtClean="0">
                <a:latin typeface="Arial Narrow" pitchFamily="34" charset="0"/>
              </a:rPr>
              <a:t>Sentence is a</a:t>
            </a:r>
            <a:r>
              <a:rPr lang="en-US" sz="2400" dirty="0" smtClean="0">
                <a:latin typeface="Arial Narrow" pitchFamily="34" charset="0"/>
              </a:rPr>
              <a:t>n expression that is use</a:t>
            </a:r>
            <a:r>
              <a:rPr lang="id-ID" sz="2400" dirty="0" smtClean="0">
                <a:latin typeface="Arial Narrow" pitchFamily="34" charset="0"/>
              </a:rPr>
              <a:t>d</a:t>
            </a:r>
            <a:r>
              <a:rPr lang="en-US" sz="2400" dirty="0" smtClean="0">
                <a:latin typeface="Arial Narrow" pitchFamily="34" charset="0"/>
              </a:rPr>
              <a:t> to communicate with other</a:t>
            </a:r>
          </a:p>
          <a:p>
            <a:pPr>
              <a:buClrTx/>
            </a:pPr>
            <a:r>
              <a:rPr lang="id-ID" sz="2400" dirty="0" smtClean="0">
                <a:latin typeface="Arial Narrow" pitchFamily="34" charset="0"/>
              </a:rPr>
              <a:t>A </a:t>
            </a:r>
            <a:r>
              <a:rPr lang="en-US" sz="2400" dirty="0" smtClean="0">
                <a:latin typeface="Arial Narrow" pitchFamily="34" charset="0"/>
              </a:rPr>
              <a:t>sentence, </a:t>
            </a:r>
            <a:r>
              <a:rPr lang="id-ID" sz="2400" dirty="0" smtClean="0">
                <a:latin typeface="Arial Narrow" pitchFamily="34" charset="0"/>
              </a:rPr>
              <a:t>is </a:t>
            </a:r>
            <a:r>
              <a:rPr lang="en-US" sz="2400" dirty="0" smtClean="0">
                <a:latin typeface="Arial Narrow" pitchFamily="34" charset="0"/>
              </a:rPr>
              <a:t>a group of words that must mean something</a:t>
            </a:r>
          </a:p>
          <a:p>
            <a:pPr>
              <a:buClrTx/>
            </a:pPr>
            <a:r>
              <a:rPr lang="id-ID" sz="2400" dirty="0" smtClean="0">
                <a:latin typeface="Arial Narrow" pitchFamily="34" charset="0"/>
              </a:rPr>
              <a:t>A</a:t>
            </a:r>
            <a:r>
              <a:rPr lang="en-US" sz="2400" dirty="0" smtClean="0">
                <a:latin typeface="Arial Narrow" pitchFamily="34" charset="0"/>
              </a:rPr>
              <a:t> sentence should express a complete thoughts</a:t>
            </a:r>
          </a:p>
          <a:p>
            <a:pPr>
              <a:buClrTx/>
            </a:pPr>
            <a:r>
              <a:rPr lang="en-US" sz="2400" dirty="0" smtClean="0">
                <a:latin typeface="Arial Narrow" pitchFamily="34" charset="0"/>
              </a:rPr>
              <a:t>A sentence, is composed of a subject, a predicate and an adverb or adjectives</a:t>
            </a:r>
          </a:p>
          <a:p>
            <a:pPr>
              <a:buClrTx/>
            </a:pPr>
            <a:endParaRPr lang="id-ID" sz="2400" dirty="0" smtClean="0">
              <a:latin typeface="Arial Narrow" pitchFamily="34" charset="0"/>
            </a:endParaRPr>
          </a:p>
          <a:p>
            <a:pPr>
              <a:buClrTx/>
            </a:pPr>
            <a:r>
              <a:rPr lang="id-ID" sz="2400" dirty="0" smtClean="0">
                <a:latin typeface="Arial Narrow" pitchFamily="34" charset="0"/>
              </a:rPr>
              <a:t>Sentences are are used to compose an article or paragraph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id-ID" sz="2400" dirty="0" smtClean="0">
                <a:latin typeface="Arial Narrow" pitchFamily="34" charset="0"/>
              </a:rPr>
              <a:t>. One pararaph may contain one ore more sentences</a:t>
            </a:r>
          </a:p>
          <a:p>
            <a:pPr>
              <a:buClrTx/>
            </a:pPr>
            <a:r>
              <a:rPr lang="id-ID" sz="2400" dirty="0" smtClean="0">
                <a:latin typeface="Arial Narrow" pitchFamily="34" charset="0"/>
              </a:rPr>
              <a:t>Sentence is a mean to compose  a paragraph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Sentences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Communication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Communication takes place when one person transmits ideas or feelings to another person or group of people. </a:t>
            </a:r>
          </a:p>
          <a:p>
            <a:pPr lvl="0"/>
            <a:r>
              <a:rPr lang="en-US" sz="2800" dirty="0" smtClean="0"/>
              <a:t>The effectiveness is measured by the similarity between the idea transmitted and the idea received.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4419600"/>
            <a:ext cx="1676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Message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9800" y="4419600"/>
            <a:ext cx="1676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interpret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4343400"/>
            <a:ext cx="16002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Transmitted / Send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71800" y="4800600"/>
            <a:ext cx="612060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942304" y="5027612"/>
            <a:ext cx="5801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1540" y="4832556"/>
            <a:ext cx="612060" cy="1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302044" y="5059568"/>
            <a:ext cx="5801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Effective Communication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600" dirty="0" smtClean="0"/>
              <a:t>The process of communication is composed of three elements: </a:t>
            </a:r>
          </a:p>
          <a:p>
            <a:pPr lvl="1"/>
            <a:r>
              <a:rPr lang="en-US" sz="2200" dirty="0" smtClean="0"/>
              <a:t>the source (sender, speaker, transmitter, or instructor),</a:t>
            </a:r>
          </a:p>
          <a:p>
            <a:pPr lvl="1"/>
            <a:r>
              <a:rPr lang="en-US" sz="2200" dirty="0" smtClean="0"/>
              <a:t> the symbols used in composing and transmitting the message (words or signs), and </a:t>
            </a:r>
          </a:p>
          <a:p>
            <a:pPr lvl="1"/>
            <a:r>
              <a:rPr lang="en-US" sz="2200" dirty="0" smtClean="0"/>
              <a:t>the receiver (listener, reader, or student). </a:t>
            </a:r>
          </a:p>
          <a:p>
            <a:r>
              <a:rPr lang="en-US" sz="2600" dirty="0" smtClean="0"/>
              <a:t>The three elements are dynamically interrelated since each element is dependent on the others for effective communication to take place. </a:t>
            </a:r>
          </a:p>
          <a:p>
            <a:r>
              <a:rPr lang="en-US" sz="2600" dirty="0" smtClean="0"/>
              <a:t>The relationship is dynamic and depends on the two-way flow of symbols between source and receiver. </a:t>
            </a:r>
          </a:p>
          <a:p>
            <a:r>
              <a:rPr lang="en-US" sz="2600" dirty="0" smtClean="0"/>
              <a:t>The source depends on feedback from the receiver to properly tailor the communication to the situation. </a:t>
            </a:r>
          </a:p>
          <a:p>
            <a:r>
              <a:rPr lang="en-US" sz="2600" dirty="0" smtClean="0"/>
              <a:t>The source also provides feedback to the receiver to reinforce the desired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Barriers to Communication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5786" y="1285860"/>
            <a:ext cx="7715304" cy="4525963"/>
          </a:xfrm>
        </p:spPr>
        <p:txBody>
          <a:bodyPr/>
          <a:lstStyle/>
          <a:p>
            <a:r>
              <a:rPr lang="en-US" sz="2800" dirty="0" smtClean="0"/>
              <a:t>The nature of language and the way it is used often lead to misunderstandings. </a:t>
            </a:r>
          </a:p>
          <a:p>
            <a:r>
              <a:rPr lang="en-US" sz="2800" dirty="0" smtClean="0"/>
              <a:t>Common barriers</a:t>
            </a:r>
          </a:p>
          <a:p>
            <a:pPr lvl="1"/>
            <a:r>
              <a:rPr lang="en-US" sz="2200" dirty="0" smtClean="0"/>
              <a:t>Lack of common experience</a:t>
            </a:r>
          </a:p>
          <a:p>
            <a:pPr lvl="1"/>
            <a:r>
              <a:rPr lang="en-US" sz="2200" dirty="0" smtClean="0"/>
              <a:t>Confusion between the symbol and the symbolized object</a:t>
            </a:r>
          </a:p>
          <a:p>
            <a:pPr lvl="1"/>
            <a:r>
              <a:rPr lang="en-US" sz="2200" dirty="0" smtClean="0"/>
              <a:t>Overuse the abstraction</a:t>
            </a:r>
          </a:p>
          <a:p>
            <a:pPr lvl="1"/>
            <a:r>
              <a:rPr lang="en-US" sz="2200" dirty="0" smtClean="0"/>
              <a:t>Interference (physiological, environmental, psychological)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812009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Delivering messages to other could be handed :</a:t>
            </a:r>
          </a:p>
          <a:p>
            <a:pPr lvl="1"/>
            <a:r>
              <a:rPr lang="en-US" sz="2400" dirty="0" smtClean="0"/>
              <a:t>Orally</a:t>
            </a:r>
          </a:p>
          <a:p>
            <a:pPr lvl="1"/>
            <a:r>
              <a:rPr lang="en-US" sz="2400" dirty="0" smtClean="0"/>
              <a:t>Written</a:t>
            </a:r>
          </a:p>
          <a:p>
            <a:pPr lvl="1"/>
            <a:r>
              <a:rPr lang="en-US" sz="2400" dirty="0" smtClean="0"/>
              <a:t>Symbol</a:t>
            </a:r>
          </a:p>
          <a:p>
            <a:r>
              <a:rPr lang="en-US" sz="2800" dirty="0" smtClean="0"/>
              <a:t>Formal Business Communication </a:t>
            </a:r>
          </a:p>
          <a:p>
            <a:pPr lvl="1"/>
            <a:r>
              <a:rPr lang="en-US" sz="2200" dirty="0" smtClean="0"/>
              <a:t>Letters (business letter)</a:t>
            </a:r>
          </a:p>
          <a:p>
            <a:pPr lvl="1"/>
            <a:r>
              <a:rPr lang="en-US" sz="2200" dirty="0" smtClean="0"/>
              <a:t>Presentation</a:t>
            </a:r>
          </a:p>
          <a:p>
            <a:pPr lvl="1"/>
            <a:r>
              <a:rPr lang="en-US" sz="2200" dirty="0" smtClean="0"/>
              <a:t>Oral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Business Letters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business letter</a:t>
            </a:r>
            <a:r>
              <a:rPr lang="en-US" dirty="0" smtClean="0"/>
              <a:t> is letter used in business to communicate to  other company.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business letter</a:t>
            </a:r>
            <a:r>
              <a:rPr lang="en-US" dirty="0" smtClean="0"/>
              <a:t> is usually used for correspondence between such organizations and their customers, clients and other external parties. </a:t>
            </a:r>
          </a:p>
          <a:p>
            <a:r>
              <a:rPr lang="en-US" dirty="0" smtClean="0"/>
              <a:t>The overall style of letter will depend on the relationship between the parties concerned. </a:t>
            </a:r>
          </a:p>
          <a:p>
            <a:r>
              <a:rPr lang="en-US" b="1" dirty="0" smtClean="0"/>
              <a:t>Reasons</a:t>
            </a:r>
            <a:r>
              <a:rPr lang="en-US" dirty="0" smtClean="0"/>
              <a:t> to write a business letter :</a:t>
            </a:r>
          </a:p>
          <a:p>
            <a:pPr lvl="1"/>
            <a:r>
              <a:rPr lang="en-US" dirty="0" smtClean="0"/>
              <a:t>To request direct information or action from another party, </a:t>
            </a:r>
          </a:p>
          <a:p>
            <a:pPr lvl="1"/>
            <a:r>
              <a:rPr lang="en-US" dirty="0" smtClean="0"/>
              <a:t>To order goods or supplies from a supplier,</a:t>
            </a:r>
          </a:p>
          <a:p>
            <a:pPr lvl="1"/>
            <a:r>
              <a:rPr lang="en-US" dirty="0" smtClean="0"/>
              <a:t>To identify a mistake that was committed, </a:t>
            </a:r>
          </a:p>
          <a:p>
            <a:pPr lvl="1"/>
            <a:r>
              <a:rPr lang="en-US" dirty="0" smtClean="0"/>
              <a:t>To reply directly to a request, </a:t>
            </a:r>
          </a:p>
          <a:p>
            <a:pPr lvl="1"/>
            <a:r>
              <a:rPr lang="en-US" dirty="0" smtClean="0"/>
              <a:t>To apologize for a wrong or simply to convey goodwill. </a:t>
            </a:r>
          </a:p>
          <a:p>
            <a:pPr lvl="1"/>
            <a:r>
              <a:rPr lang="en-US" dirty="0" smtClean="0"/>
              <a:t>Asking and answering an job application</a:t>
            </a:r>
          </a:p>
          <a:p>
            <a:r>
              <a:rPr lang="en-US" dirty="0" smtClean="0"/>
              <a:t>The business letter is still very useful because it produces a permanent record, is confidential, formal and delivers persuasive, well-considered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General Format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928671"/>
            <a:ext cx="7143800" cy="578647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dirty="0" smtClean="0"/>
              <a:t>[SENDER'S ADDRESS]</a:t>
            </a:r>
          </a:p>
          <a:p>
            <a:pPr>
              <a:buNone/>
            </a:pPr>
            <a:r>
              <a:rPr lang="en-US" sz="3400" dirty="0" smtClean="0"/>
              <a:t>(optional) [SENDER'S PHONE]</a:t>
            </a:r>
          </a:p>
          <a:p>
            <a:pPr>
              <a:buNone/>
            </a:pPr>
            <a:r>
              <a:rPr lang="en-US" sz="3400" dirty="0" smtClean="0"/>
              <a:t>(optional) [THE SENDER'S E-MAIL]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[DATE]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[RECIPIENT W/O PREFIX] </a:t>
            </a:r>
          </a:p>
          <a:p>
            <a:pPr>
              <a:buNone/>
            </a:pPr>
            <a:r>
              <a:rPr lang="en-US" sz="3400" dirty="0" smtClean="0"/>
              <a:t>[RECIPIENT'S COMPANY] [RECIPIENT'S ADDRESS]</a:t>
            </a:r>
          </a:p>
          <a:p>
            <a:pPr>
              <a:buNone/>
            </a:pPr>
            <a:r>
              <a:rPr lang="en-US" sz="3400" dirty="0" smtClean="0"/>
              <a:t>(Optional) Attention [DEPARTMENT/PERSON</a:t>
            </a:r>
            <a:r>
              <a:rPr lang="en-US" dirty="0" smtClean="0"/>
              <a:t>],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Dear [RECIPIENT W/ PREFIX]: </a:t>
            </a:r>
          </a:p>
          <a:p>
            <a:pPr>
              <a:buNone/>
            </a:pPr>
            <a:r>
              <a:rPr lang="en-US" sz="3400" dirty="0" smtClean="0"/>
              <a:t>[First Salutation then Subject in Business letters]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[CONTENT.] </a:t>
            </a:r>
          </a:p>
          <a:p>
            <a:pPr>
              <a:buNone/>
            </a:pPr>
            <a:r>
              <a:rPr lang="en-US" sz="3400" dirty="0" smtClean="0"/>
              <a:t>[CONTENT.] </a:t>
            </a:r>
          </a:p>
          <a:p>
            <a:pPr>
              <a:buNone/>
            </a:pPr>
            <a:r>
              <a:rPr lang="en-US" sz="3400" dirty="0" smtClean="0"/>
              <a:t>[COMPLIMENTARY CLOSING , (Sincerely, Respectfully, Regards, etc.)],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[SENDER] </a:t>
            </a:r>
          </a:p>
          <a:p>
            <a:pPr>
              <a:buNone/>
            </a:pPr>
            <a:r>
              <a:rPr lang="en-US" sz="3400" dirty="0" smtClean="0"/>
              <a:t>[SENDER'S TITLE]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Enclosures ([NUMBER OF ENCLOSURES])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1026" name="AutoShape 2" descr="data:image/jpeg;base64,/9j/4AAQSkZJRgABAQAAAQABAAD/2wCEAAkGBhMSERAQEhESFRISFxgUERIVEhIRFhAZFBwVFBcXFRgYJyYgFxsvGRkXHy8gJCcpLC4uFR49ODAtNSYrLCkBCQoKDgwNGQ8PGSkZHxwwNiwpLCo1KSksLCwpKSksKSksKSwsKSkpKSkpKSkpKSkpKSkpKSkpKSkpKSkpKSkpKf/AABEIAP4AxgMBIgACEQEDEQH/xAAbAAEAAQUBAAAAAAAAAAAAAAAABQIDBAYHAf/EAEQQAAEDAgMEBAwDBgUFAQAAAAEAAhEDIQQSMQUiQVEGExaRFDI0NVNhcXJzk7O0I0KBFSQzUqGxYqLB0fBEgpLh8UP/xAAYAQEBAQEBAAAAAAAAAAAAAAAAAwQBAv/EABkRAQEAAwEAAAAAAAAAAAAAAAABAhExEv/aAAwDAQACEQMRAD8A6B0d6MUa2HZVf1mZzqgMVHNG697RYeoBSXYjDcqvzXq50N8kp+9V+rUU2vVt25pAdiMNyq/NenYjDcqvzXqfRc3TSA7EYblV+a9OxGG5VfmvU+ibppAdiMNyq/NenYjDcqvzXqfRN00gOxGG5VfmvTsRhuVX5r1Pom6aQHYjDcqvzXp2Iw3Kr816n0TdNIDsRhuVX5r07EYblV+a9T6JumkB2Iw3Kr816diMNyq/Nep9E3TSA7EYblV+a9OxGG5VfmvU+ibppAdiMNyq/NenYjDcqvzXqfRN00gOxGG5VfmvTsRhuVX5r1Pom6aQHYjDcqvzXp2Iw3Kr816n0TdNOUbRpCni8XQbOSk+mGSZIDqVKoZJ13nFFXtvzhtD4lL7egi0Y8eL1vPQ3ySn71X6tRTahOhvklP3qv1aim1nvVIIiLgIiICIqajZBAMEixESPWJsgqRajT29jqLGCrg6teqWnOWZWsDmB7ZblabPfTzAagVmToVk0ukmLIaTs6oJLQWmoJbmY1xPixGYlmou2TlBBIbKi1al0nxpYHfsx4MSWmuLR1IP5ZP8RxEAkig+B4s3sbtTFuw/WU8OWVmViBRO/wBdTplxIzEAMztaQ12gLmydQg2NFpuF6S45gLKmBq1n56m+AaLI6/q6YAyk5epPWTfxeboFVbpNjnFkYCrTaHU3VDPWOcx1OtUc0DLYh7aTCb/xDoRIDcEWqHpPjSxrxs14M79N1Q5v4LqpghsEdaBSB5mSACF47pNjN137PqjQFnWSDmFEkuOQwAXvFj/+TraINsRa/wBHOk78TUqU3Yc0TTZTc4OeXOzPALmRlA3XZmkybt0WwICIiAiIgIiIOV7b84bQ+JS+3oIm2/OG0PiUvt6CLTjxO9bz0N8kp+9V+rUU2oTob5JT96r9WoptZ71SCIi4CIiAoDGdEs9R9QYrFNzuzlgquyA5ckAHRvHL/pZT6INU6RbCpspuq1K+MAzMIFKpvS0ZIGa1wBmkwY5kkxuzNo4Y1a72v2jMVHNFR9ZtMeUPIYC4DxQ+AbDKNDpvjmzr/wAi6FgkGLjQ8pQaLRxLW5i3H44sYWU8kYfKL5QQ5zbA5CTJBh6ytnvbimZ2YnF0qmSkx1QNpSYdVB3d9rXHLvGNA2NVuKINGG1KRAjamOtkJPgrhm33svNGwLyGmIjIBZU4rGYZ1GpSq7SxbmucCyoKb21WFucbjmMhzSKb/wAp1ni1b2iDnj9pYd9Qhu1MYwMa7LFLcY0gVMm8ySQ1rYJE6CSSQcvDO62r1I2ti85lrA2gGzkbldmL6eTNNN7pEXJ1BAW6spATAAkyYAEk8TzPrVaDW8V0NzvdUbjcZTc+S8MqNyklgZYOBywRmERBNtGxN7PwZpMyF7n3c7M6J3iXRaLX/wCaLJRAREQEREBERByvbfnDaHxKX29BE235w2h8Sl9vQRaceJ3reehvklP3qv1aim1CdDfJKfvVfq1FNrPeqQQlFZxeGFRjmO0d7LceK4Ly8lQr+i7DmmrWINxvg5TJMgkW4dwOoEVO6L0yAOsrSPzCpfQtmYsYJgiCOCCYlMw5qM/YFPI2mXOcAZObK8u3ckHMDaOAj/RKuwWuZTY57iKfiWpmIyxMtPFsxpfSIgJOV6o3BbBp0nB7S6RIvluCIgkCTz11UkgIiICIiAiIgIiICIiAiIgIiIOV7b84bQ+JS+3oIm2/OG0PiUvt6CLTjxO9bz0N8kp+9V+rUU2oTob5JT96r9WoptZ71SCxNq/wnb7mGWw5glwOZsADjJtyveyy1h7XZNGoJpi13VIyNHFxkEWF7giQFwRNHGM6ptIYwl0jLULXl5ykGBB3jGURcmTOsCrAVxId4W9wymoWmm5stsSd64GW3t9dlbwwMv612FkdaYHVkM4nOCJIEDiDumZXji9m6w4UZw3dd1ed7XyLxlBs1500p6GCg8dXhtsXUbT8S9N5MslrnS6XH8R7Bw5LKwm2qVNlR1TFdYG+McroYBAiBJmZ9evJYuKbUNOCcEGTlEgQ2WuLoBtMRblrxi9hWwJq+BdUN50BvJ0Ok24D/NyCCRO3aIkF8ESSC11suvDnb221ss4FY7cBSgxTpwRB3G3H+ohZACD1ERAREQEREBERAREQEREBERByvbfnDaHxKX29BE235w2h8Sl9vQRaceJ3reehvklP3qv1aim1CdDfJKfvVfq1FNrPeqQWNtH+E8ZC8EQ5rSQ5zTZ2WLzlmI4rJRcGthkmpmwb7kseesqEPzAglo4tgvE8M1rEkUYmk2o2XYCo4taGeM5pyjNADjBI1kRNxZbOiCBfhW9UA3CE729SzuEAZyDNgTc2k+MFiV9mBwzHAy8OygF7iS0y4uzT/MXGTfxeMLaUQQVPa+IgfuxBvc9YRAFiYBN9Yg6gTMxNUXktaSIJAJB4Ei4VaICIiAiIgIiICIiAiIgIiICIiDle2/OG0PiUvt6CJtvzhtD4lL7egi048TvW89DfJKfvVfq1FNqE6G+SU/eq/VqKbWe9UgreIxAY3M6YsLAuJLiGgAD1kK4rWKDMjusy5AJdnjKALyZtFp/RcGK3btAxFVpk5REmTaw5m4t/sVVhtsUqj3UmPl7ZDm5XCMpLTqOY/q06OE1jC0cwdkpZg4wcrJDuMHnA/oqslIGYpze+7NjnP9YKCwduUQJL8pgnK4FrjBcDANzdpV/D49lQkMdMawDadP8Af2Ec1RUw9GQ5zacmwJDbyHGPXbMY9qpoYjDtBcx1ENbJcWlgDdCSSNNR3hBmorT8UwAkvaABJJcAALGe4g/qj8UxoJL2gDWSBE2CC6itOxbAQC9gJ0BcATEz/Y9yrDxzHLXlqgqRWjiWWGdskEjeFwLE96qNVv8AMLXNxYc0FaK34Q3+Zuk+MNOa8p4pjpLXtOWQ6HAwRrPJBdRWmYphEh7SPU4HjH97J4Uy2+25AG8Lk6Ac+PcguorNHFseJa9jhza4H18PUqhiG23m303hedIQXEXjXA3BBHMXXqAiIg5XtvzhtD4lL7egibb84bQ+JS+3oItOPE71vPQ3ySn71X6tRTahOhvklP3qv1aim1nvVILF2k0Gk6WF4tuguEwQfy3ga2BNtDospWMbhBVYWOJAMGWmCMpDhB4XAXBBig0MYHYSpG8+GuqOLJdYes7rCfWQRNyKa2HZlax2DeWhmYBpqOc0vLiWkxd0hs3kE3sJWdR6OhkZa1YBoaGDOIYGgAWiDYAGde9UM6LtFutrRIMFwjMHF+Y2uS4yT7UGAcMwtFPwB+R72uIBcMro8Y6GBMd9gvW7PY7K8YIySGOa51QQ3KILZEWJj2NKkndHwQfx6+a8O6yIkACwtaJHrJWdgcMabGsc4vIF3ERPsHAfqUGunZrH53eBPDgHPb+JUbmdlIiLRMkcDfQcMh+FD3w7CHeeRUqZ6jdQRIyi43QNYhwvrGxQkINTqYCm472BqnK0AfiVBDZktHDxgDHId+QGNczI7B1XNzZmsl+UGXEkZg3Ld2hjW3i22OEhBq9XCA4dobgXQCWimarmOAc1zyZF4zQDxubSADUGNHWuGAfJzMaDm/EhwqCRG60uIv8A4TwAnZ4XkINUoYOmDT/cXgMMSTWMX8ZrYObxQbwbcbTWQKbS7wKoAW5IzPJAqQYsCfyNFtC5vAucNoheoNads2mXVM2EO614nNVcHtnIYEAFxp3sSZOs3FnC4VrCX+BVi9hu8vcS8znmw3hI5RIbwuNrhIQawKDGw9uBql7Glogv0cHC2aCREjTMJaIEwM/CbCouBqOoZHOkFpc4wJMWmBzgc1LwvUFjB4NlJgpsENbMC5iSSdfWSr6IgIiIOV7b84bQ+JS+3oIm2/OG0PiUvt6CLTjxO9bz0N8kp+9V+rUU2oTob5JT96r9WoptZ71SCxdpuApPzOc0GGhzc8guIa2Ml/GI0WUsbaJ/DNmGS0HrIy3c0GZ19Q5wuCDp1nOBNPHjK1osWNc5pfGXNN9SLG8Ec5VVXG6EY9gjL1ktaQcuVromzSTmkevS16Kb6zmvjDYYZ23ILHMJGUtcd4Z2gE8tG6ycrq6oDh4LhoE5WRTFwbF28YMlotpJO8YagrxFV4OUY5jHWDpYHXY0NeQDoJBJ4a6QUbjHdVfG72YjN1IJBBcyMkTlzOp+2Nd5ZIw7swzUsPBOaq4xJOc3Em27vXnQj1rFwmEqAtD8PhIIOdzWsYWuAdAiTO9JmdCeRQXq2II6knGNbIzNsIqRmmdMzcpE6eJNtRhPxdUNYPDWy7MS91LIAGvc3dtfTLf1u4AK6XVJpxQwroa5og07Wy5QSbAPcGkAXDnaGGm7gy8nKaOGIa6C1oZLMwe5ws4iZkXiTUPIkhdONEZ/DW5KjYYcrIkAMc8Hnng8lZ8Ldr4cyA2f4bbkS6XerKRpFsvtPuJY4VG020sI5jTLGktDmtJEuDeFzFvRnWQBVVLi8t8HwzmgkABzHOLbNEgxlJaIAvoBIAlBYoOrZg12PZvBoZlY0l5dDgdIFi0RfgfzwPTijceHtPEZWsAsW2LhobG3rJjgq2PqtlzqOHznqxSbNNua7jAdMmGhsWtl4wqWnEFrv3XDyCCQ4MEyBJs43u7X+XjNgYiu5wqu8ObTaXuYwFgZkgEFsu3swMGRyPO14478QP8ADW9Ud8N6toGUlzYz8bg9x5K3WNeAG4fDwDMHJEgNywJEG53uV4/KqsRRf1Zmlhg0UgWhwYWtqNkkSTAaAXf5rjiFs1iQ5xx4dlBa4sblDTUDg0kNNoMG/wDLwVTMU+X0/DGl0B4PViKbGjflwEHVpvExwlXqrHAkChQewkZnbgNXKASSCQJBLo1uBpMi1VD2RGHwrQWiZcwGXNJe2LW8a8m0mDoQuUesdDW4wFxBIHVskwQCSABEGWxz7lcpbOxLer/eMwDhnBaBLZaTBgkmzhcjxxplvZoU64LnU6FFkg5S1tMkwIa0kOHETE8dRF8ipicWAXdVTMCcrTJ46XEmADEic0SIlBLoqKRJa0uEOgZhrB4hVoCIiDle2/OG0PiUvt6CJtvzhtD4lL7egi048TvW89DfJKfvVfq1FNqE6G+SU/eq/VqKbWe9UgsXabQaTpYX6HKJmQQQbSbGDYE20OiylaxVfIxz8pdlEwIkxykgf1XBrNF7BmHgNdpLcjg3PcPIBiLRu8/7kp4GwAg4B9hByPe4nKXwJIEyHEmJ8biQpXtJSkAh4cQTlyyQBBJMcIMzy9dlcO36QbTecwFRuZoyk2ETPIiRbW4iSYQRD8FTLaubBVYaA5u/Uc+qXHKRbkGttJ15XXjsHTP/AELhlYXQTUuSWNDd0EGziTqRkNtCZar0hpDKd4scCc4EiQcscybO7lTW6SUmOLHB4dwGUn8rX3iY8YC/r1gwEY6mMob4DV0e5ozPAl7hmaYkiXCeNiNBMe4mgBU63wJzi1wqhzHVJzOFN0wQLZs0jUZSYEwpRvSKiQ8724AXAiCMxAFj7R3+owpdI6Lg8jNuBpdLC2A+MuttHNP6+owEY/Z1Ih9R2DrZs4MZnuc/MZJ/SLjS+t1S/CUzH7lU0iAajRo0cQBoAP0HriU7R0gGF+ZmdpcA4cN+JjQkNPeBqQDVidv0qYBdmEhpAykE9ZOUe05T7Iugi21w2KxwbwWEhkdZFy6IaRN8xAkC7ogASMrA7Fo1Gb1FzYGVzS58Oy7p0sRLdPUCRdXm9KKBcGNLi4ljfFgA1C0C5gSMwka62kGPa3Sai0auJmMoAnhzIAF+JGhGoIAXqmwqLnuqFpzOiTnf+WIgTA0HcrfZrD8ac2Iu55jMWkxfXcaJ5NVLuk9ESd+AJnKSPZb9PZN4gxdp7dpuFRwzRTEulsGL7wBuRAJ/RBTV6O0XNa0tdlaHADO4fxDLri/6aXVLujOHJDiwkjNG+4AZ3FxEAxqf7IzpHSLajjnb1QBeHMLSJMR7ZtHOVbHSygRmBcRGazSbETPqtf8A9ggBI4HAMosFOm3KwTAknW+pWQoer0potjxjJgANvxmQYiACb8vZN09IqOWm+XxUBLdx1w0wf/nGREyEEmixsFtBlXMWEkNOUuixOpAPHh3rJQEREHK9t+cNofEpfb0ETbfnDaHxKX29BFpx4net56G+SU/eq/VqKbUJ0N8kp+9V+rUU2s96pBWsU1xaQwgOtBPtE8DFpvB9hV1FwQtTDY20VqXGSRprBjLcTFpFiBMgucqYLFkN/GpzBzHKBe0AbulpPE30sRNIgi2YXE5XTWZmI3d2zSC0g2Am2f8Ay8iT5VwWIzhwrCA2CCGw45vGIDZnJyOvCJUqiCJfgsRZzalMPyBr9xu84Zrk5Zi+nq01m3RwWMkZsQwgkl260mDFmboiN7Uu1HK80iClugnXjxVUIiDyEheog8hewiIPIXjaYGgA4WEaKpEHkJlHJeogIiICIiDle2/OG0PiUvt6CJtvzhtD4lL7egi048TvW89DfJKfvVfq1FNqE6G+SU/eq/VqKbWe9UgrGNrljHOawvcPFYJ3ibDSYHMwYEq+rGNwgqsNMkgGJiOBDovI4R+q4MB+16gDSMO8yJIhwIGYi4ixygGCfzDgCVcwe1nPflOHqsFt9wgXBPti0f8Ac3mQLZ2BeRiK4GkdYTHjc558Z07rVPozGacRXIdJjO4NaScxsDzn/wAjfigm0Udidkl9+ue10CSyGiQQSQLwSABrw9Zm3+xHAgjEVhGgL3O9kybj28zfkEqijKGxS17XmvXcB+R1QlpInWPaLepY9HoyGZQ3EVw0TYP8Y5BTbJ5ANaQP8I9chNoofs8cxd4RWk+NvRmiAAYvED+p5ma2bCjKDXrENgAZ3CwMmYMmbiZmNEEmHgkiRI1HKeaqUVsXYrqDq73VnVTVc0guBloY0MAJJMkxmOglxgBSqAiIgIiICIiAiIgIiIOV7b84bQ+JS+3oIm2/OG0PiUvt6CLTjxO9bz0N8kp+9V+rUU2oTob5JT96r9WoptZ71SCIi4CIiAiIgIiICIiAiIgIiICIiAiIgIiICIiDle2/OG0PiUvt6CJtvzhtD4lL7egi048TvW89DfJKfvVfq1FNqE6G+SU/eq/VqKbWe9UgiIuAiIgIiICIiAiIgIiICIiAiIgIiICIiAiIg5XtvzhtD4lL7egibb84bQ+JS+3oItOPE71vPQ3ySn71X6tRTahOhvklP3qv1aim1nvVIIiLgIiICIiAiIgIiICIiAiIgIiICIiAiIgIiIOV7b84bQ+JS+3oIm2/OG0PiUvt6CLTjxO9bz0N8kp+9V+rUU2uaYDpLjKLBSoswxpguLTU60O3nOeZy21JWR202h6PBd9dRuF29bjoaLnnbTaHo8F3107abQ9Hgu+uueMnfUdDRc87abQ9Hgu+unbTaHo8F3108ZHqOhouedtNoejwXfXTtptD0eC766eMj1HQ0XPO2m0PR4Lvrp202h6PBd9dPGR6joaLnnbTaHo8F3107abQ9Hgu+unjI9R0NFzztptD0eC766dtNoejwXfXTxkeo6Gi55202h6PBd9dO2m0PR4Lvrp4yPUdDRc87abQ9Hgu+unbTaHo8F3108ZHqOhouedtNoejwXfXTtptD0eC766eMj1HQ0XPO2m0PR4Lvrp202h6PBd9dPGR6joaLnnbTaHo8F3107abQ9Hgu+unjI9RHbb84bQ+JS+3oIsVzqr62Ir1urD6zmuy082VoZTZSHjX/JP6r1Xxmo8X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MSERAQEhESFRISFxgUERIVEhIRFhAZFBwVFBcXFRgYJyYgFxsvGRkXHy8gJCcpLC4uFR49ODAtNSYrLCkBCQoKDgwNGQ8PGSkZHxwwNiwpLCo1KSksLCwpKSksKSksKSwsKSkpKSkpKSkpKSkpKSkpKSkpKSkpKSkpKSkpKf/AABEIAP4AxgMBIgACEQEDEQH/xAAbAAEAAQUBAAAAAAAAAAAAAAAABQIDBAYHAf/EAEQQAAEDAgMEBAwDBgUFAQAAAAEAAhEDIQQSMQUiQVEGExaRFDI0NVNhcXJzk7O0I0KBFSQzUqGxYqLB0fBEgpLh8UP/xAAYAQEBAQEBAAAAAAAAAAAAAAAAAwQBAv/EABkRAQEAAwEAAAAAAAAAAAAAAAABAhExEv/aAAwDAQACEQMRAD8A6B0d6MUa2HZVf1mZzqgMVHNG697RYeoBSXYjDcqvzXq50N8kp+9V+rUU2vVt25pAdiMNyq/NenYjDcqvzXqfRc3TSA7EYblV+a9OxGG5VfmvU+ibppAdiMNyq/NenYjDcqvzXqfRN00gOxGG5VfmvTsRhuVX5r1Pom6aQHYjDcqvzXp2Iw3Kr816n0TdNIDsRhuVX5r07EYblV+a9T6JumkB2Iw3Kr816diMNyq/Nep9E3TSA7EYblV+a9OxGG5VfmvU+ibppAdiMNyq/NenYjDcqvzXqfRN00gOxGG5VfmvTsRhuVX5r1Pom6aQHYjDcqvzXp2Iw3Kr816n0TdNOUbRpCni8XQbOSk+mGSZIDqVKoZJ13nFFXtvzhtD4lL7egi0Y8eL1vPQ3ySn71X6tRTahOhvklP3qv1aim1nvVIIiLgIiICIqajZBAMEixESPWJsgqRajT29jqLGCrg6teqWnOWZWsDmB7ZblabPfTzAagVmToVk0ukmLIaTs6oJLQWmoJbmY1xPixGYlmou2TlBBIbKi1al0nxpYHfsx4MSWmuLR1IP5ZP8RxEAkig+B4s3sbtTFuw/WU8OWVmViBRO/wBdTplxIzEAMztaQ12gLmydQg2NFpuF6S45gLKmBq1n56m+AaLI6/q6YAyk5epPWTfxeboFVbpNjnFkYCrTaHU3VDPWOcx1OtUc0DLYh7aTCb/xDoRIDcEWqHpPjSxrxs14M79N1Q5v4LqpghsEdaBSB5mSACF47pNjN137PqjQFnWSDmFEkuOQwAXvFj/+TraINsRa/wBHOk78TUqU3Yc0TTZTc4OeXOzPALmRlA3XZmkybt0WwICIiAiIgIiIOV7b84bQ+JS+3oIm2/OG0PiUvt6CLTjxO9bz0N8kp+9V+rUU2oTob5JT96r9WoptZ71SCIi4CIiAoDGdEs9R9QYrFNzuzlgquyA5ckAHRvHL/pZT6INU6RbCpspuq1K+MAzMIFKpvS0ZIGa1wBmkwY5kkxuzNo4Y1a72v2jMVHNFR9ZtMeUPIYC4DxQ+AbDKNDpvjmzr/wAi6FgkGLjQ8pQaLRxLW5i3H44sYWU8kYfKL5QQ5zbA5CTJBh6ytnvbimZ2YnF0qmSkx1QNpSYdVB3d9rXHLvGNA2NVuKINGG1KRAjamOtkJPgrhm33svNGwLyGmIjIBZU4rGYZ1GpSq7SxbmucCyoKb21WFucbjmMhzSKb/wAp1ni1b2iDnj9pYd9Qhu1MYwMa7LFLcY0gVMm8ySQ1rYJE6CSSQcvDO62r1I2ti85lrA2gGzkbldmL6eTNNN7pEXJ1BAW6spATAAkyYAEk8TzPrVaDW8V0NzvdUbjcZTc+S8MqNyklgZYOBywRmERBNtGxN7PwZpMyF7n3c7M6J3iXRaLX/wCaLJRAREQEREBERByvbfnDaHxKX29BE235w2h8Sl9vQRaceJ3reehvklP3qv1aim1CdDfJKfvVfq1FNrPeqQQlFZxeGFRjmO0d7LceK4Ly8lQr+i7DmmrWINxvg5TJMgkW4dwOoEVO6L0yAOsrSPzCpfQtmYsYJgiCOCCYlMw5qM/YFPI2mXOcAZObK8u3ckHMDaOAj/RKuwWuZTY57iKfiWpmIyxMtPFsxpfSIgJOV6o3BbBp0nB7S6RIvluCIgkCTz11UkgIiICIiAiIgIiICIiAiIgIiIOV7b84bQ+JS+3oIm2/OG0PiUvt6CLTjxO9bz0N8kp+9V+rUU2oTob5JT96r9WoptZ71SCxNq/wnb7mGWw5glwOZsADjJtyveyy1h7XZNGoJpi13VIyNHFxkEWF7giQFwRNHGM6ptIYwl0jLULXl5ykGBB3jGURcmTOsCrAVxId4W9wymoWmm5stsSd64GW3t9dlbwwMv612FkdaYHVkM4nOCJIEDiDumZXji9m6w4UZw3dd1ed7XyLxlBs1500p6GCg8dXhtsXUbT8S9N5MslrnS6XH8R7Bw5LKwm2qVNlR1TFdYG+McroYBAiBJmZ9evJYuKbUNOCcEGTlEgQ2WuLoBtMRblrxi9hWwJq+BdUN50BvJ0Ok24D/NyCCRO3aIkF8ESSC11suvDnb221ss4FY7cBSgxTpwRB3G3H+ohZACD1ERAREQEREBERAREQEREBERByvbfnDaHxKX29BE235w2h8Sl9vQRaceJ3reehvklP3qv1aim1CdDfJKfvVfq1FNrPeqQWNtH+E8ZC8EQ5rSQ5zTZ2WLzlmI4rJRcGthkmpmwb7kseesqEPzAglo4tgvE8M1rEkUYmk2o2XYCo4taGeM5pyjNADjBI1kRNxZbOiCBfhW9UA3CE729SzuEAZyDNgTc2k+MFiV9mBwzHAy8OygF7iS0y4uzT/MXGTfxeMLaUQQVPa+IgfuxBvc9YRAFiYBN9Yg6gTMxNUXktaSIJAJB4Ei4VaICIiAiIgIiICIiAiIgIiICIiDle2/OG0PiUvt6CJtvzhtD4lL7egi048TvW89DfJKfvVfq1FNqE6G+SU/eq/VqKbWe9UgreIxAY3M6YsLAuJLiGgAD1kK4rWKDMjusy5AJdnjKALyZtFp/RcGK3btAxFVpk5REmTaw5m4t/sVVhtsUqj3UmPl7ZDm5XCMpLTqOY/q06OE1jC0cwdkpZg4wcrJDuMHnA/oqslIGYpze+7NjnP9YKCwduUQJL8pgnK4FrjBcDANzdpV/D49lQkMdMawDadP8Af2Ec1RUw9GQ5zacmwJDbyHGPXbMY9qpoYjDtBcx1ENbJcWlgDdCSSNNR3hBmorT8UwAkvaABJJcAALGe4g/qj8UxoJL2gDWSBE2CC6itOxbAQC9gJ0BcATEz/Y9yrDxzHLXlqgqRWjiWWGdskEjeFwLE96qNVv8AMLXNxYc0FaK34Q3+Zuk+MNOa8p4pjpLXtOWQ6HAwRrPJBdRWmYphEh7SPU4HjH97J4Uy2+25AG8Lk6Ac+PcguorNHFseJa9jhza4H18PUqhiG23m303hedIQXEXjXA3BBHMXXqAiIg5XtvzhtD4lL7egibb84bQ+JS+3oItOPE71vPQ3ySn71X6tRTahOhvklP3qv1aim1nvVILF2k0Gk6WF4tuguEwQfy3ga2BNtDospWMbhBVYWOJAMGWmCMpDhB4XAXBBig0MYHYSpG8+GuqOLJdYes7rCfWQRNyKa2HZlax2DeWhmYBpqOc0vLiWkxd0hs3kE3sJWdR6OhkZa1YBoaGDOIYGgAWiDYAGde9UM6LtFutrRIMFwjMHF+Y2uS4yT7UGAcMwtFPwB+R72uIBcMro8Y6GBMd9gvW7PY7K8YIySGOa51QQ3KILZEWJj2NKkndHwQfx6+a8O6yIkACwtaJHrJWdgcMabGsc4vIF3ERPsHAfqUGunZrH53eBPDgHPb+JUbmdlIiLRMkcDfQcMh+FD3w7CHeeRUqZ6jdQRIyi43QNYhwvrGxQkINTqYCm472BqnK0AfiVBDZktHDxgDHId+QGNczI7B1XNzZmsl+UGXEkZg3Ld2hjW3i22OEhBq9XCA4dobgXQCWimarmOAc1zyZF4zQDxubSADUGNHWuGAfJzMaDm/EhwqCRG60uIv8A4TwAnZ4XkINUoYOmDT/cXgMMSTWMX8ZrYObxQbwbcbTWQKbS7wKoAW5IzPJAqQYsCfyNFtC5vAucNoheoNads2mXVM2EO614nNVcHtnIYEAFxp3sSZOs3FnC4VrCX+BVi9hu8vcS8znmw3hI5RIbwuNrhIQawKDGw9uBql7Glogv0cHC2aCREjTMJaIEwM/CbCouBqOoZHOkFpc4wJMWmBzgc1LwvUFjB4NlJgpsENbMC5iSSdfWSr6IgIiIOV7b84bQ+JS+3oIm2/OG0PiUvt6CLTjxO9bz0N8kp+9V+rUU2oTob5JT96r9WoptZ71SCxdpuApPzOc0GGhzc8guIa2Ml/GI0WUsbaJ/DNmGS0HrIy3c0GZ19Q5wuCDp1nOBNPHjK1osWNc5pfGXNN9SLG8Ec5VVXG6EY9gjL1ktaQcuVromzSTmkevS16Kb6zmvjDYYZ23ILHMJGUtcd4Z2gE8tG6ycrq6oDh4LhoE5WRTFwbF28YMlotpJO8YagrxFV4OUY5jHWDpYHXY0NeQDoJBJ4a6QUbjHdVfG72YjN1IJBBcyMkTlzOp+2Nd5ZIw7swzUsPBOaq4xJOc3Em27vXnQj1rFwmEqAtD8PhIIOdzWsYWuAdAiTO9JmdCeRQXq2II6knGNbIzNsIqRmmdMzcpE6eJNtRhPxdUNYPDWy7MS91LIAGvc3dtfTLf1u4AK6XVJpxQwroa5og07Wy5QSbAPcGkAXDnaGGm7gy8nKaOGIa6C1oZLMwe5ws4iZkXiTUPIkhdONEZ/DW5KjYYcrIkAMc8Hnng8lZ8Ldr4cyA2f4bbkS6XerKRpFsvtPuJY4VG020sI5jTLGktDmtJEuDeFzFvRnWQBVVLi8t8HwzmgkABzHOLbNEgxlJaIAvoBIAlBYoOrZg12PZvBoZlY0l5dDgdIFi0RfgfzwPTijceHtPEZWsAsW2LhobG3rJjgq2PqtlzqOHznqxSbNNua7jAdMmGhsWtl4wqWnEFrv3XDyCCQ4MEyBJs43u7X+XjNgYiu5wqu8ObTaXuYwFgZkgEFsu3swMGRyPO14478QP8ADW9Ud8N6toGUlzYz8bg9x5K3WNeAG4fDwDMHJEgNywJEG53uV4/KqsRRf1Zmlhg0UgWhwYWtqNkkSTAaAXf5rjiFs1iQ5xx4dlBa4sblDTUDg0kNNoMG/wDLwVTMU+X0/DGl0B4PViKbGjflwEHVpvExwlXqrHAkChQewkZnbgNXKASSCQJBLo1uBpMi1VD2RGHwrQWiZcwGXNJe2LW8a8m0mDoQuUesdDW4wFxBIHVskwQCSABEGWxz7lcpbOxLer/eMwDhnBaBLZaTBgkmzhcjxxplvZoU64LnU6FFkg5S1tMkwIa0kOHETE8dRF8ipicWAXdVTMCcrTJ46XEmADEic0SIlBLoqKRJa0uEOgZhrB4hVoCIiDle2/OG0PiUvt6CJtvzhtD4lL7egi048TvW89DfJKfvVfq1FNqE6G+SU/eq/VqKbWe9UgsXabQaTpYX6HKJmQQQbSbGDYE20OiylaxVfIxz8pdlEwIkxykgf1XBrNF7BmHgNdpLcjg3PcPIBiLRu8/7kp4GwAg4B9hByPe4nKXwJIEyHEmJ8biQpXtJSkAh4cQTlyyQBBJMcIMzy9dlcO36QbTecwFRuZoyk2ETPIiRbW4iSYQRD8FTLaubBVYaA5u/Uc+qXHKRbkGttJ15XXjsHTP/AELhlYXQTUuSWNDd0EGziTqRkNtCZar0hpDKd4scCc4EiQcscybO7lTW6SUmOLHB4dwGUn8rX3iY8YC/r1gwEY6mMob4DV0e5ozPAl7hmaYkiXCeNiNBMe4mgBU63wJzi1wqhzHVJzOFN0wQLZs0jUZSYEwpRvSKiQ8724AXAiCMxAFj7R3+owpdI6Lg8jNuBpdLC2A+MuttHNP6+owEY/Z1Ih9R2DrZs4MZnuc/MZJ/SLjS+t1S/CUzH7lU0iAajRo0cQBoAP0HriU7R0gGF+ZmdpcA4cN+JjQkNPeBqQDVidv0qYBdmEhpAykE9ZOUe05T7Iugi21w2KxwbwWEhkdZFy6IaRN8xAkC7ogASMrA7Fo1Gb1FzYGVzS58Oy7p0sRLdPUCRdXm9KKBcGNLi4ljfFgA1C0C5gSMwka62kGPa3Sai0auJmMoAnhzIAF+JGhGoIAXqmwqLnuqFpzOiTnf+WIgTA0HcrfZrD8ac2Iu55jMWkxfXcaJ5NVLuk9ESd+AJnKSPZb9PZN4gxdp7dpuFRwzRTEulsGL7wBuRAJ/RBTV6O0XNa0tdlaHADO4fxDLri/6aXVLujOHJDiwkjNG+4AZ3FxEAxqf7IzpHSLajjnb1QBeHMLSJMR7ZtHOVbHSygRmBcRGazSbETPqtf8A9ggBI4HAMosFOm3KwTAknW+pWQoer0potjxjJgANvxmQYiACb8vZN09IqOWm+XxUBLdx1w0wf/nGREyEEmixsFtBlXMWEkNOUuixOpAPHh3rJQEREHK9t+cNofEpfb0ETbfnDaHxKX29BFpx4net56G+SU/eq/VqKbUJ0N8kp+9V+rUU2s96pBWsU1xaQwgOtBPtE8DFpvB9hV1FwQtTDY20VqXGSRprBjLcTFpFiBMgucqYLFkN/GpzBzHKBe0AbulpPE30sRNIgi2YXE5XTWZmI3d2zSC0g2Am2f8Ay8iT5VwWIzhwrCA2CCGw45vGIDZnJyOvCJUqiCJfgsRZzalMPyBr9xu84Zrk5Zi+nq01m3RwWMkZsQwgkl260mDFmboiN7Uu1HK80iClugnXjxVUIiDyEheog8hewiIPIXjaYGgA4WEaKpEHkJlHJeogIiICIiDle2/OG0PiUvt6CJtvzhtD4lL7egi048TvW89DfJKfvVfq1FNqE6G+SU/eq/VqKbWe9UgrGNrljHOawvcPFYJ3ibDSYHMwYEq+rGNwgqsNMkgGJiOBDovI4R+q4MB+16gDSMO8yJIhwIGYi4ixygGCfzDgCVcwe1nPflOHqsFt9wgXBPti0f8Ac3mQLZ2BeRiK4GkdYTHjc558Z07rVPozGacRXIdJjO4NaScxsDzn/wAjfigm0Udidkl9+ue10CSyGiQQSQLwSABrw9Zm3+xHAgjEVhGgL3O9kybj28zfkEqijKGxS17XmvXcB+R1QlpInWPaLepY9HoyGZQ3EVw0TYP8Y5BTbJ5ANaQP8I9chNoofs8cxd4RWk+NvRmiAAYvED+p5ma2bCjKDXrENgAZ3CwMmYMmbiZmNEEmHgkiRI1HKeaqUVsXYrqDq73VnVTVc0guBloY0MAJJMkxmOglxgBSqAiIgIiICIiAiIgIiIOV7b84bQ+JS+3oIm2/OG0PiUvt6CLTjxO9bz0N8kp+9V+rUU2oTob5JT96r9WoptZ71SCIi4CIiAiIgIiICIiAiIgIiICIiAiIgIiICIiDle2/OG0PiUvt6CJtvzhtD4lL7egi048TvW89DfJKfvVfq1FNqE6G+SU/eq/VqKbWe9UgiIuAiIgIiICIiAiIgIiICIiAiIgIiICIiAiIg5XtvzhtD4lL7egibb84bQ+JS+3oItOPE71vPQ3ySn71X6tRTahOhvklP3qv1aim1nvVIIiLgIiICIiAiIgIiICIiAiIgIiICIiAiIgIiIOV7b84bQ+JS+3oIm2/OG0PiUvt6CLTjxO9bz0N8kp+9V+rUU2uaYDpLjKLBSoswxpguLTU60O3nOeZy21JWR202h6PBd9dRuF29bjoaLnnbTaHo8F3107abQ9Hgu+uueMnfUdDRc87abQ9Hgu+unbTaHo8F3108ZHqOhouedtNoejwXfXTtptD0eC766eMj1HQ0XPO2m0PR4Lvrp202h6PBd9dPGR6joaLnnbTaHo8F3107abQ9Hgu+unjI9R0NFzztptD0eC766dtNoejwXfXTxkeo6Gi55202h6PBd9dO2m0PR4Lvrp4yPUdDRc87abQ9Hgu+unbTaHo8F3108ZHqOhouedtNoejwXfXTtptD0eC766eMj1HQ0XPO2m0PR4Lvrp202h6PBd9dPGR6joaLnnbTaHo8F3107abQ9Hgu+unjI9RHbb84bQ+JS+3oIsVzqr62Ir1urD6zmuy082VoZTZSHjX/JP6r1Xxmo8X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encrypted-tbn0.gstatic.com/images?q=tbn:ANd9GcQ4c_aJEHwpJm64goakYoRj3rcyIh-SbTsuqgN0xhPF7n18eC9uQ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928670"/>
            <a:ext cx="3860924" cy="571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539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English for Business</vt:lpstr>
      <vt:lpstr>Sentences</vt:lpstr>
      <vt:lpstr>Communication</vt:lpstr>
      <vt:lpstr>Effective Communication</vt:lpstr>
      <vt:lpstr>Barriers to Communication</vt:lpstr>
      <vt:lpstr>The Method of Communication</vt:lpstr>
      <vt:lpstr>Business Letters</vt:lpstr>
      <vt:lpstr>General Format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V.Kun Mardjonohadi</dc:creator>
  <cp:lastModifiedBy>User</cp:lastModifiedBy>
  <cp:revision>83</cp:revision>
  <dcterms:created xsi:type="dcterms:W3CDTF">2011-03-23T01:39:25Z</dcterms:created>
  <dcterms:modified xsi:type="dcterms:W3CDTF">2022-01-06T06:39:19Z</dcterms:modified>
</cp:coreProperties>
</file>