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2" r:id="rId2"/>
    <p:sldId id="283" r:id="rId3"/>
    <p:sldId id="284" r:id="rId4"/>
    <p:sldId id="286" r:id="rId5"/>
    <p:sldId id="287" r:id="rId6"/>
    <p:sldId id="288" r:id="rId7"/>
    <p:sldId id="289" r:id="rId8"/>
    <p:sldId id="290" r:id="rId9"/>
    <p:sldId id="291" r:id="rId10"/>
    <p:sldId id="292" r:id="rId11"/>
    <p:sldId id="293" r:id="rId12"/>
    <p:sldId id="276" r:id="rId13"/>
    <p:sldId id="277" r:id="rId14"/>
    <p:sldId id="278" r:id="rId15"/>
    <p:sldId id="279" r:id="rId16"/>
    <p:sldId id="29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8F056-327A-4838-92CF-345A1B35D9B6}" type="datetimeFigureOut">
              <a:rPr lang="en-US" smtClean="0"/>
              <a:t>10/22/2021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399353-A8A3-4BA2-8866-40EBE5C9F68B}" type="slidenum">
              <a:rPr lang="en-US" smtClean="0"/>
              <a:t>‹#›</a:t>
            </a:fld>
            <a:endParaRPr lang="en-US"/>
          </a:p>
        </p:txBody>
      </p:sp>
    </p:spTree>
    <p:extLst>
      <p:ext uri="{BB962C8B-B14F-4D97-AF65-F5344CB8AC3E}">
        <p14:creationId xmlns:p14="http://schemas.microsoft.com/office/powerpoint/2010/main" val="13632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8A7A36-7DC4-4284-A379-29783651DA07}"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6C02C-82B9-4FC5-81EB-AC4B7BA2A4CC}"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B3872-C467-4C68-92AA-6D845070AF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6C02C-82B9-4FC5-81EB-AC4B7BA2A4CC}" type="datetimeFigureOut">
              <a:rPr lang="en-US" smtClean="0"/>
              <a:pPr/>
              <a:t>10/22/2021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B3872-C467-4C68-92AA-6D845070AF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Business-letters.doc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259632" y="1916832"/>
            <a:ext cx="6400800" cy="1752600"/>
          </a:xfrm>
        </p:spPr>
        <p:txBody>
          <a:bodyPr>
            <a:normAutofit/>
          </a:bodyPr>
          <a:lstStyle/>
          <a:p>
            <a:r>
              <a:rPr lang="en-US" sz="3600" b="1" dirty="0">
                <a:solidFill>
                  <a:schemeClr val="tx1"/>
                </a:solidFill>
              </a:rPr>
              <a:t>English for Business</a:t>
            </a:r>
            <a:endParaRPr lang="en-US" sz="3600" b="1" dirty="0" smtClean="0">
              <a:solidFill>
                <a:schemeClr val="tx1"/>
              </a:solidFill>
            </a:endParaRPr>
          </a:p>
          <a:p>
            <a:r>
              <a:rPr lang="en-US" b="1" dirty="0" smtClean="0">
                <a:solidFill>
                  <a:srgbClr val="C00000"/>
                </a:solidFill>
              </a:rPr>
              <a:t>Business </a:t>
            </a:r>
            <a:r>
              <a:rPr lang="en-US" b="1" dirty="0" smtClean="0">
                <a:solidFill>
                  <a:srgbClr val="C00000"/>
                </a:solidFill>
              </a:rPr>
              <a:t>Communication </a:t>
            </a:r>
          </a:p>
          <a:p>
            <a:endParaRPr 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information</a:t>
            </a:r>
            <a:endParaRPr lang="en-US" dirty="0"/>
          </a:p>
        </p:txBody>
      </p:sp>
      <p:sp>
        <p:nvSpPr>
          <p:cNvPr id="3" name="Content Placeholder 2"/>
          <p:cNvSpPr>
            <a:spLocks noGrp="1"/>
          </p:cNvSpPr>
          <p:nvPr>
            <p:ph idx="1"/>
          </p:nvPr>
        </p:nvSpPr>
        <p:spPr>
          <a:xfrm>
            <a:off x="571472" y="928670"/>
            <a:ext cx="8072494" cy="5429288"/>
          </a:xfrm>
        </p:spPr>
        <p:txBody>
          <a:bodyPr>
            <a:normAutofit fontScale="62500" lnSpcReduction="20000"/>
          </a:bodyPr>
          <a:lstStyle/>
          <a:p>
            <a:pPr lvl="0"/>
            <a:r>
              <a:rPr lang="en-US" sz="3800" b="1" dirty="0" smtClean="0"/>
              <a:t>06_First </a:t>
            </a:r>
            <a:r>
              <a:rPr lang="en-US" sz="3800" b="1" dirty="0"/>
              <a:t>Paragraph</a:t>
            </a:r>
            <a:endParaRPr lang="en-US" sz="3800" dirty="0"/>
          </a:p>
          <a:p>
            <a:pPr lvl="1"/>
            <a:r>
              <a:rPr lang="en-US" sz="2900" dirty="0"/>
              <a:t>State again the post you are applying for and explain how the vacancy is known</a:t>
            </a:r>
          </a:p>
          <a:p>
            <a:pPr lvl="1"/>
            <a:r>
              <a:rPr lang="en-US" sz="2900" dirty="0"/>
              <a:t>In the first paragraph of an unsolicited application letter, you should state the post or job area you are interested in and the reason for making self-referral</a:t>
            </a:r>
          </a:p>
          <a:p>
            <a:pPr lvl="0"/>
            <a:r>
              <a:rPr lang="en-US" sz="3800" b="1" dirty="0"/>
              <a:t>07_Content</a:t>
            </a:r>
            <a:endParaRPr lang="en-US" sz="3800" dirty="0"/>
          </a:p>
          <a:p>
            <a:pPr lvl="1"/>
            <a:r>
              <a:rPr lang="en-US" sz="2900" dirty="0"/>
              <a:t>List the relevant academic qualifications and experience to show that you are the best person for the post</a:t>
            </a:r>
          </a:p>
          <a:p>
            <a:pPr lvl="0"/>
            <a:r>
              <a:rPr lang="en-US" sz="3800" b="1" dirty="0"/>
              <a:t>08_Last Paragraph</a:t>
            </a:r>
            <a:endParaRPr lang="en-US" sz="3800" dirty="0"/>
          </a:p>
          <a:p>
            <a:pPr lvl="1"/>
            <a:r>
              <a:rPr lang="en-US" sz="2900" dirty="0"/>
              <a:t>Indicate your wish for an interview</a:t>
            </a:r>
          </a:p>
          <a:p>
            <a:pPr lvl="0"/>
            <a:r>
              <a:rPr lang="en-US" sz="3800" b="1" dirty="0"/>
              <a:t>09_Closing</a:t>
            </a:r>
            <a:endParaRPr lang="en-US" sz="3800" dirty="0"/>
          </a:p>
          <a:p>
            <a:pPr lvl="1"/>
            <a:r>
              <a:rPr lang="en-US" sz="2900" dirty="0"/>
              <a:t>Use “Yours sincerely” if you are addressing to the responsible officer; otherwise, use “Yours faithfully”</a:t>
            </a:r>
          </a:p>
          <a:p>
            <a:pPr lvl="1"/>
            <a:r>
              <a:rPr lang="en-US" sz="2900" dirty="0"/>
              <a:t>Sign your name below the closing remark and type your name under the signature</a:t>
            </a:r>
          </a:p>
          <a:p>
            <a:pPr lvl="0"/>
            <a:r>
              <a:rPr lang="en-US" sz="3800" b="1" dirty="0"/>
              <a:t>10_Enclosures</a:t>
            </a:r>
            <a:endParaRPr lang="en-US" sz="3800" dirty="0"/>
          </a:p>
          <a:p>
            <a:pPr lvl="1"/>
            <a:r>
              <a:rPr lang="en-US" sz="2900" dirty="0"/>
              <a:t>Resume, copy of certificates and work proofs should be attached to the letter</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259632" y="1916832"/>
            <a:ext cx="6400800" cy="1752600"/>
          </a:xfrm>
        </p:spPr>
        <p:txBody>
          <a:bodyPr/>
          <a:lstStyle/>
          <a:p>
            <a:r>
              <a:rPr lang="en-US" b="1" dirty="0" smtClean="0">
                <a:solidFill>
                  <a:srgbClr val="C00000"/>
                </a:solidFill>
              </a:rPr>
              <a:t>Avoiding Common Mistakes</a:t>
            </a:r>
          </a:p>
          <a:p>
            <a:r>
              <a:rPr lang="en-US" b="1" dirty="0" smtClean="0">
                <a:solidFill>
                  <a:srgbClr val="C00000"/>
                </a:solidFill>
              </a:rPr>
              <a:t>During Job’s Interviews</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Common Mistakes</a:t>
            </a:r>
            <a:endParaRPr lang="en-US" dirty="0"/>
          </a:p>
        </p:txBody>
      </p:sp>
      <p:sp>
        <p:nvSpPr>
          <p:cNvPr id="3" name="Content Placeholder 2"/>
          <p:cNvSpPr>
            <a:spLocks noGrp="1"/>
          </p:cNvSpPr>
          <p:nvPr>
            <p:ph idx="1"/>
          </p:nvPr>
        </p:nvSpPr>
        <p:spPr>
          <a:xfrm>
            <a:off x="428596" y="928670"/>
            <a:ext cx="8229600" cy="5126055"/>
          </a:xfrm>
        </p:spPr>
        <p:txBody>
          <a:bodyPr>
            <a:normAutofit fontScale="25000" lnSpcReduction="20000"/>
          </a:bodyPr>
          <a:lstStyle/>
          <a:p>
            <a:r>
              <a:rPr lang="en-US" sz="9600" b="1" dirty="0" smtClean="0"/>
              <a:t>Common mistakes to avoid during job interviews, don’t do this</a:t>
            </a:r>
            <a:endParaRPr lang="en-US" sz="9600" dirty="0" smtClean="0"/>
          </a:p>
          <a:p>
            <a:pPr marL="688975" indent="-344488">
              <a:buFont typeface="Wingdings" pitchFamily="2" charset="2"/>
              <a:buChar char="ü"/>
            </a:pPr>
            <a:r>
              <a:rPr lang="en-US" sz="9600" dirty="0" smtClean="0"/>
              <a:t>If you had a job before you will be asked why you left and it is best if you don’t talk rude about your ex-boss even if he was the worst out there. So be sure to avoid condemning your other employers.</a:t>
            </a:r>
          </a:p>
          <a:p>
            <a:pPr marL="688975" indent="-344488">
              <a:buFont typeface="Wingdings" pitchFamily="2" charset="2"/>
              <a:buChar char="ü"/>
            </a:pPr>
            <a:endParaRPr lang="en-US" dirty="0" smtClean="0"/>
          </a:p>
          <a:p>
            <a:pPr marL="688975" indent="-344488">
              <a:buFont typeface="Wingdings" pitchFamily="2" charset="2"/>
              <a:buChar char="ü"/>
            </a:pPr>
            <a:r>
              <a:rPr lang="en-US" sz="9600" dirty="0" smtClean="0"/>
              <a:t> You should show your possible employer that you know how to solve problems, not create them</a:t>
            </a:r>
          </a:p>
          <a:p>
            <a:pPr marL="688975" indent="-344488">
              <a:buFont typeface="Wingdings" pitchFamily="2" charset="2"/>
              <a:buChar char="ü"/>
            </a:pPr>
            <a:endParaRPr lang="en-US" dirty="0" smtClean="0"/>
          </a:p>
          <a:p>
            <a:pPr marL="688975" indent="-344488">
              <a:buFont typeface="Wingdings" pitchFamily="2" charset="2"/>
              <a:buChar char="ü"/>
            </a:pPr>
            <a:r>
              <a:rPr lang="en-US" sz="9600" dirty="0" smtClean="0"/>
              <a:t>Avoid to  being anxious about the offered salary because this will be discussed for sure..</a:t>
            </a:r>
          </a:p>
          <a:p>
            <a:pPr marL="688975" indent="-344488">
              <a:buFont typeface="Wingdings" pitchFamily="2" charset="2"/>
              <a:buChar char="ü"/>
            </a:pPr>
            <a:endParaRPr lang="en-US" dirty="0" smtClean="0"/>
          </a:p>
          <a:p>
            <a:pPr marL="688975" indent="-344488">
              <a:buFont typeface="Wingdings" pitchFamily="2" charset="2"/>
              <a:buChar char="ü"/>
            </a:pPr>
            <a:r>
              <a:rPr lang="en-US" sz="9600" dirty="0" smtClean="0"/>
              <a:t>If you are going to use a person, make sure that you have the consent of that person, because this will save you from embarrassing yourself</a:t>
            </a:r>
            <a:r>
              <a:rPr lang="en-US" sz="7200" dirty="0" smtClean="0"/>
              <a:t>.</a:t>
            </a:r>
            <a:br>
              <a:rPr lang="en-US" sz="7200" dirty="0" smtClean="0"/>
            </a:br>
            <a:r>
              <a:rPr lang="en-US" sz="7200" dirty="0" smtClean="0"/>
              <a:t/>
            </a:r>
            <a:br>
              <a:rPr lang="en-US" sz="7200" dirty="0" smtClean="0"/>
            </a:br>
            <a:r>
              <a:rPr lang="en-US" sz="7200" dirty="0" smtClean="0"/>
              <a:t/>
            </a:r>
            <a:br>
              <a:rPr lang="en-US" sz="7200"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Common Mistakes</a:t>
            </a:r>
            <a:endParaRPr lang="en-US" dirty="0"/>
          </a:p>
        </p:txBody>
      </p:sp>
      <p:sp>
        <p:nvSpPr>
          <p:cNvPr id="3" name="Content Placeholder 2"/>
          <p:cNvSpPr>
            <a:spLocks noGrp="1"/>
          </p:cNvSpPr>
          <p:nvPr>
            <p:ph idx="1"/>
          </p:nvPr>
        </p:nvSpPr>
        <p:spPr>
          <a:xfrm>
            <a:off x="428596" y="928670"/>
            <a:ext cx="8229600" cy="5126055"/>
          </a:xfrm>
        </p:spPr>
        <p:txBody>
          <a:bodyPr>
            <a:normAutofit fontScale="32500" lnSpcReduction="20000"/>
          </a:bodyPr>
          <a:lstStyle/>
          <a:p>
            <a:pPr>
              <a:buFont typeface="Wingdings" pitchFamily="2" charset="2"/>
              <a:buChar char="ü"/>
            </a:pPr>
            <a:r>
              <a:rPr lang="en-US" sz="6400" b="1" dirty="0" smtClean="0"/>
              <a:t>Common mistakes to avoid during job interviews, </a:t>
            </a:r>
            <a:endParaRPr lang="en-US" sz="6400" dirty="0" smtClean="0"/>
          </a:p>
          <a:p>
            <a:pPr>
              <a:buNone/>
            </a:pPr>
            <a:r>
              <a:rPr lang="en-US" sz="4800" dirty="0" smtClean="0"/>
              <a:t/>
            </a:r>
            <a:br>
              <a:rPr lang="en-US" sz="4800" dirty="0" smtClean="0"/>
            </a:br>
            <a:r>
              <a:rPr lang="en-US" sz="7200" dirty="0" smtClean="0"/>
              <a:t>If you are requested to fill out a standard application, please never write “see resume for requested info” on an application form, be sure to always write down the wanted information again.</a:t>
            </a:r>
            <a:br>
              <a:rPr lang="en-US" sz="7200" dirty="0" smtClean="0"/>
            </a:br>
            <a:r>
              <a:rPr lang="en-US" sz="7200" dirty="0" smtClean="0"/>
              <a:t/>
            </a:r>
            <a:br>
              <a:rPr lang="en-US" sz="7200" dirty="0" smtClean="0"/>
            </a:br>
            <a:r>
              <a:rPr lang="en-US" sz="7200" dirty="0" smtClean="0"/>
              <a:t>Show interest in the company or product..</a:t>
            </a:r>
            <a:br>
              <a:rPr lang="en-US" sz="7200" dirty="0" smtClean="0"/>
            </a:br>
            <a:r>
              <a:rPr lang="en-US" sz="7200" dirty="0" smtClean="0"/>
              <a:t/>
            </a:r>
            <a:br>
              <a:rPr lang="en-US" sz="7200" dirty="0" smtClean="0"/>
            </a:br>
            <a:r>
              <a:rPr lang="en-US" sz="7200" dirty="0" smtClean="0"/>
              <a:t>Appearance is not everything, but make sure to have decent clothes, adequate to the job and the company you are applying, take care of your hair, nails and avoid excessive jewelry.</a:t>
            </a:r>
            <a:br>
              <a:rPr lang="en-US" sz="7200" dirty="0" smtClean="0"/>
            </a:br>
            <a:r>
              <a:rPr lang="en-US" sz="7200" dirty="0" smtClean="0"/>
              <a:t/>
            </a:r>
            <a:br>
              <a:rPr lang="en-US" sz="7200" dirty="0" smtClean="0"/>
            </a:br>
            <a:r>
              <a:rPr lang="en-US" sz="7200" dirty="0" smtClean="0"/>
              <a:t>Remember that you are trying to make a favorable impression, so do your best to avoid a possible rejection because of clumsy mistakes.</a:t>
            </a:r>
          </a:p>
          <a:p>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11156"/>
          </a:xfrm>
        </p:spPr>
        <p:txBody>
          <a:bodyPr>
            <a:normAutofit fontScale="90000"/>
          </a:bodyPr>
          <a:lstStyle/>
          <a:p>
            <a:r>
              <a:rPr lang="en-US" dirty="0" smtClean="0"/>
              <a:t>Some Tips</a:t>
            </a:r>
            <a:endParaRPr lang="en-US" dirty="0"/>
          </a:p>
        </p:txBody>
      </p:sp>
      <p:sp>
        <p:nvSpPr>
          <p:cNvPr id="3" name="Content Placeholder 2"/>
          <p:cNvSpPr>
            <a:spLocks noGrp="1"/>
          </p:cNvSpPr>
          <p:nvPr>
            <p:ph idx="1"/>
          </p:nvPr>
        </p:nvSpPr>
        <p:spPr>
          <a:xfrm>
            <a:off x="457200" y="857232"/>
            <a:ext cx="8229600" cy="5286412"/>
          </a:xfrm>
        </p:spPr>
        <p:txBody>
          <a:bodyPr>
            <a:normAutofit fontScale="55000" lnSpcReduction="20000"/>
          </a:bodyPr>
          <a:lstStyle/>
          <a:p>
            <a:pPr>
              <a:buFont typeface="Wingdings" pitchFamily="2" charset="2"/>
              <a:buChar char="ü"/>
            </a:pPr>
            <a:r>
              <a:rPr lang="en-US" sz="4400" b="1" dirty="0" smtClean="0"/>
              <a:t>Proper Job Interview Dress Code for Men</a:t>
            </a:r>
            <a:r>
              <a:rPr lang="en-US" b="1" dirty="0" smtClean="0"/>
              <a:t>:</a:t>
            </a:r>
          </a:p>
          <a:p>
            <a:pPr>
              <a:buNone/>
            </a:pPr>
            <a:endParaRPr lang="en-US" b="1" dirty="0" smtClean="0"/>
          </a:p>
          <a:p>
            <a:r>
              <a:rPr lang="en-US" sz="4000" dirty="0" smtClean="0"/>
              <a:t>Choose a conservative and professional-looking suit. Preferably, it must be navy blue, black, or dark grey in color.</a:t>
            </a:r>
          </a:p>
          <a:p>
            <a:r>
              <a:rPr lang="en-US" sz="4000" dirty="0" smtClean="0"/>
              <a:t>If you do not have a suit, wear a long-sleeved polo shirt on the interview. </a:t>
            </a:r>
          </a:p>
          <a:p>
            <a:r>
              <a:rPr lang="en-US" sz="4000" dirty="0" smtClean="0"/>
              <a:t>Wear a necktie with basic color and patterns. Avoid jazzy designs or too colorful ties that look unprofessional</a:t>
            </a:r>
          </a:p>
          <a:p>
            <a:r>
              <a:rPr lang="en-US" sz="4000" dirty="0" smtClean="0"/>
              <a:t>If possible, do not wear any jewelry except for basic items such as a watch.</a:t>
            </a:r>
            <a:br>
              <a:rPr lang="en-US" sz="4000" dirty="0" smtClean="0"/>
            </a:br>
            <a:r>
              <a:rPr lang="en-US" sz="4000" dirty="0" smtClean="0"/>
              <a:t>Wear socks that match the color of your pants.</a:t>
            </a:r>
          </a:p>
          <a:p>
            <a:r>
              <a:rPr lang="en-US" sz="4000" dirty="0" smtClean="0"/>
              <a:t>Carry your resume or other important documents required to bring during interview in a briefcase. </a:t>
            </a:r>
          </a:p>
          <a:p>
            <a:r>
              <a:rPr lang="en-US" sz="4000" dirty="0" smtClean="0"/>
              <a:t>Cut your hair short or neatly style it.</a:t>
            </a:r>
          </a:p>
          <a:p>
            <a:r>
              <a:rPr lang="en-US" sz="4000" dirty="0" smtClean="0"/>
              <a:t>Do not wear perfume, especially the ones that have pungent scent</a:t>
            </a:r>
          </a:p>
          <a:p>
            <a:r>
              <a:rPr lang="en-US" sz="4000" dirty="0" smtClean="0"/>
              <a:t>Clean your fingernails by trimming them. Also, clean shave your face</a:t>
            </a:r>
            <a:r>
              <a:rPr lang="en-US" sz="3500"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t>Some Tips</a:t>
            </a:r>
            <a:endParaRPr lang="en-US" dirty="0"/>
          </a:p>
        </p:txBody>
      </p:sp>
      <p:sp>
        <p:nvSpPr>
          <p:cNvPr id="3" name="Content Placeholder 2"/>
          <p:cNvSpPr>
            <a:spLocks noGrp="1"/>
          </p:cNvSpPr>
          <p:nvPr>
            <p:ph idx="1"/>
          </p:nvPr>
        </p:nvSpPr>
        <p:spPr>
          <a:xfrm>
            <a:off x="457200" y="1142984"/>
            <a:ext cx="8229600" cy="4983179"/>
          </a:xfrm>
        </p:spPr>
        <p:txBody>
          <a:bodyPr>
            <a:normAutofit fontScale="40000" lnSpcReduction="20000"/>
          </a:bodyPr>
          <a:lstStyle/>
          <a:p>
            <a:pPr marL="236538" indent="-236538">
              <a:buFont typeface="Wingdings" pitchFamily="2" charset="2"/>
              <a:buChar char="ü"/>
            </a:pPr>
            <a:r>
              <a:rPr lang="en-US" sz="7400" b="1" dirty="0" smtClean="0"/>
              <a:t>Proper job Interview Dress Code for Women: </a:t>
            </a:r>
            <a:r>
              <a:rPr lang="en-US" sz="7400" dirty="0" smtClean="0"/>
              <a:t/>
            </a:r>
            <a:br>
              <a:rPr lang="en-US" sz="7400" dirty="0" smtClean="0"/>
            </a:br>
            <a:r>
              <a:rPr lang="en-US" dirty="0" smtClean="0"/>
              <a:t/>
            </a:r>
            <a:br>
              <a:rPr lang="en-US" dirty="0" smtClean="0"/>
            </a:br>
            <a:r>
              <a:rPr lang="en-US" sz="5500" dirty="0" smtClean="0"/>
              <a:t>Wear a conservative business suit, whether you prefer pants or skirt.. Make sure that the skirt or pants are well fitted and not too tight.</a:t>
            </a:r>
            <a:br>
              <a:rPr lang="en-US" sz="5500" dirty="0" smtClean="0"/>
            </a:br>
            <a:r>
              <a:rPr lang="en-US" sz="5500" dirty="0" smtClean="0"/>
              <a:t/>
            </a:r>
            <a:br>
              <a:rPr lang="en-US" sz="5500" dirty="0" smtClean="0"/>
            </a:br>
            <a:r>
              <a:rPr lang="en-US" sz="5500" dirty="0" smtClean="0"/>
              <a:t>When pairing your pants or skirt, choose professional and no-frills blouses. Opt for professional colors such as cream, pale blue, or white. Avoid wearing blouses that have a low neckline.</a:t>
            </a:r>
            <a:br>
              <a:rPr lang="en-US" sz="5500" dirty="0" smtClean="0"/>
            </a:br>
            <a:r>
              <a:rPr lang="en-US" sz="5500" dirty="0" smtClean="0"/>
              <a:t/>
            </a:r>
            <a:br>
              <a:rPr lang="en-US" sz="5500" dirty="0" smtClean="0"/>
            </a:br>
            <a:r>
              <a:rPr lang="en-US" sz="5500" dirty="0" smtClean="0"/>
              <a:t>Wear leather shoes. If you can find any, opt for shoes that match the color of your outfit. If not, then settle for neutral colors so it would suit whatever you are wearing.</a:t>
            </a:r>
            <a:br>
              <a:rPr lang="en-US" sz="5500" dirty="0" smtClean="0"/>
            </a:br>
            <a:r>
              <a:rPr lang="en-US" sz="5500" dirty="0" smtClean="0"/>
              <a:t/>
            </a:r>
            <a:br>
              <a:rPr lang="en-US" sz="5500" dirty="0" smtClean="0"/>
            </a:br>
            <a:r>
              <a:rPr lang="en-US" sz="5500" dirty="0" smtClean="0"/>
              <a:t>Minimize your use of jewelry. Stick to the basics such as a watch or earrings. </a:t>
            </a:r>
            <a:br>
              <a:rPr lang="en-US" sz="5500" dirty="0" smtClean="0"/>
            </a:br>
            <a:r>
              <a:rPr lang="en-US" sz="5500" dirty="0" smtClean="0"/>
              <a:t/>
            </a:r>
            <a:br>
              <a:rPr lang="en-US" sz="5500" dirty="0" smtClean="0"/>
            </a:br>
            <a:r>
              <a:rPr lang="en-US" sz="5500" dirty="0" smtClean="0"/>
              <a:t>Wear simple and natural looking makeup</a:t>
            </a:r>
            <a:r>
              <a:rPr lang="en-US" sz="4600" dirty="0" smtClean="0"/>
              <a:t>.. </a:t>
            </a:r>
            <a:endParaRPr lang="en-US" sz="4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259632" y="1916832"/>
            <a:ext cx="6400800" cy="1752600"/>
          </a:xfrm>
        </p:spPr>
        <p:txBody>
          <a:bodyPr/>
          <a:lstStyle/>
          <a:p>
            <a:r>
              <a:rPr lang="en-US" b="1" dirty="0" smtClean="0">
                <a:solidFill>
                  <a:srgbClr val="C00000"/>
                </a:solidFill>
              </a:rPr>
              <a:t>Thank You</a:t>
            </a:r>
          </a:p>
          <a:p>
            <a:r>
              <a:rPr lang="en-US" b="1" dirty="0" smtClean="0">
                <a:solidFill>
                  <a:srgbClr val="C00000"/>
                </a:solidFill>
              </a:rPr>
              <a:t>Good Night</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a:gradFill>
            <a:gsLst>
              <a:gs pos="0">
                <a:srgbClr val="8488C4"/>
              </a:gs>
              <a:gs pos="53000">
                <a:srgbClr val="D4DEFF"/>
              </a:gs>
              <a:gs pos="83000">
                <a:srgbClr val="D4DEFF"/>
              </a:gs>
              <a:gs pos="100000">
                <a:srgbClr val="96AB94"/>
              </a:gs>
            </a:gsLst>
            <a:lin ang="0" scaled="0"/>
          </a:gradFill>
        </p:spPr>
        <p:txBody>
          <a:bodyPr>
            <a:normAutofit/>
          </a:bodyPr>
          <a:lstStyle/>
          <a:p>
            <a:r>
              <a:rPr lang="en-US" sz="3600" dirty="0" smtClean="0"/>
              <a:t>Communication</a:t>
            </a:r>
            <a:endParaRPr lang="en-US" sz="3600" dirty="0"/>
          </a:p>
        </p:txBody>
      </p:sp>
      <p:sp>
        <p:nvSpPr>
          <p:cNvPr id="5" name="Content Placeholder 4"/>
          <p:cNvSpPr>
            <a:spLocks noGrp="1"/>
          </p:cNvSpPr>
          <p:nvPr>
            <p:ph idx="1"/>
          </p:nvPr>
        </p:nvSpPr>
        <p:spPr/>
        <p:txBody>
          <a:bodyPr/>
          <a:lstStyle/>
          <a:p>
            <a:pPr lvl="0"/>
            <a:r>
              <a:rPr lang="en-US" sz="2800" dirty="0" smtClean="0"/>
              <a:t>Communication takes place when one person transmits ideas or feelings to another person or group of people. </a:t>
            </a:r>
          </a:p>
          <a:p>
            <a:pPr lvl="0"/>
            <a:r>
              <a:rPr lang="en-US" sz="2800" dirty="0" smtClean="0"/>
              <a:t>The effectiveness is measured by the similarity between the idea transmitted and the idea received.</a:t>
            </a:r>
          </a:p>
          <a:p>
            <a:endParaRPr lang="en-US" dirty="0"/>
          </a:p>
        </p:txBody>
      </p:sp>
      <p:sp>
        <p:nvSpPr>
          <p:cNvPr id="6" name="Rounded Rectangle 5"/>
          <p:cNvSpPr/>
          <p:nvPr/>
        </p:nvSpPr>
        <p:spPr>
          <a:xfrm>
            <a:off x="1219200" y="4419600"/>
            <a:ext cx="1676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Message</a:t>
            </a:r>
            <a:endParaRPr lang="en-US" b="1" dirty="0">
              <a:solidFill>
                <a:srgbClr val="C00000"/>
              </a:solidFill>
            </a:endParaRPr>
          </a:p>
        </p:txBody>
      </p:sp>
      <p:sp>
        <p:nvSpPr>
          <p:cNvPr id="7" name="Rounded Rectangle 6"/>
          <p:cNvSpPr/>
          <p:nvPr/>
        </p:nvSpPr>
        <p:spPr>
          <a:xfrm>
            <a:off x="6019800" y="4419600"/>
            <a:ext cx="1676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interpret</a:t>
            </a:r>
            <a:endParaRPr lang="en-US" b="1" dirty="0">
              <a:solidFill>
                <a:srgbClr val="C00000"/>
              </a:solidFill>
            </a:endParaRPr>
          </a:p>
        </p:txBody>
      </p:sp>
      <p:sp>
        <p:nvSpPr>
          <p:cNvPr id="8" name="Oval 7"/>
          <p:cNvSpPr/>
          <p:nvPr/>
        </p:nvSpPr>
        <p:spPr>
          <a:xfrm>
            <a:off x="3657600" y="4343400"/>
            <a:ext cx="1600200" cy="1143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Transmitted / Send</a:t>
            </a:r>
            <a:endParaRPr lang="en-US" b="1" dirty="0">
              <a:solidFill>
                <a:srgbClr val="C00000"/>
              </a:solidFill>
            </a:endParaRPr>
          </a:p>
        </p:txBody>
      </p:sp>
      <p:cxnSp>
        <p:nvCxnSpPr>
          <p:cNvPr id="9" name="Straight Arrow Connector 8"/>
          <p:cNvCxnSpPr/>
          <p:nvPr/>
        </p:nvCxnSpPr>
        <p:spPr>
          <a:xfrm flipV="1">
            <a:off x="2971800" y="4800600"/>
            <a:ext cx="612060" cy="156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2942304" y="5027612"/>
            <a:ext cx="58010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331540" y="4832556"/>
            <a:ext cx="612060" cy="156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5302044" y="5059568"/>
            <a:ext cx="58010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a:gradFill>
            <a:gsLst>
              <a:gs pos="0">
                <a:srgbClr val="8488C4"/>
              </a:gs>
              <a:gs pos="53000">
                <a:srgbClr val="D4DEFF"/>
              </a:gs>
              <a:gs pos="83000">
                <a:srgbClr val="D4DEFF"/>
              </a:gs>
              <a:gs pos="100000">
                <a:srgbClr val="96AB94"/>
              </a:gs>
            </a:gsLst>
            <a:lin ang="0" scaled="0"/>
          </a:gradFill>
        </p:spPr>
        <p:txBody>
          <a:bodyPr>
            <a:normAutofit/>
          </a:bodyPr>
          <a:lstStyle/>
          <a:p>
            <a:r>
              <a:rPr lang="en-US" sz="3600" dirty="0" smtClean="0"/>
              <a:t>Effective Communication</a:t>
            </a:r>
            <a:endParaRPr lang="en-US" sz="3600" dirty="0"/>
          </a:p>
        </p:txBody>
      </p:sp>
      <p:sp>
        <p:nvSpPr>
          <p:cNvPr id="4" name="Content Placeholder 3"/>
          <p:cNvSpPr>
            <a:spLocks noGrp="1"/>
          </p:cNvSpPr>
          <p:nvPr>
            <p:ph idx="1"/>
          </p:nvPr>
        </p:nvSpPr>
        <p:spPr>
          <a:xfrm>
            <a:off x="457200" y="1285860"/>
            <a:ext cx="8229600" cy="4840303"/>
          </a:xfrm>
        </p:spPr>
        <p:txBody>
          <a:bodyPr>
            <a:normAutofit fontScale="92500" lnSpcReduction="20000"/>
          </a:bodyPr>
          <a:lstStyle/>
          <a:p>
            <a:pPr lvl="0"/>
            <a:r>
              <a:rPr lang="en-US" sz="2600" dirty="0" smtClean="0"/>
              <a:t>The process of communication is composed of three elements: </a:t>
            </a:r>
          </a:p>
          <a:p>
            <a:pPr lvl="1"/>
            <a:r>
              <a:rPr lang="en-US" sz="2200" dirty="0" smtClean="0"/>
              <a:t>the source (sender, speaker, transmitter, or instructor),</a:t>
            </a:r>
          </a:p>
          <a:p>
            <a:pPr lvl="1"/>
            <a:r>
              <a:rPr lang="en-US" sz="2200" dirty="0" smtClean="0"/>
              <a:t> the symbols used in composing and transmitting the message (words or signs), and </a:t>
            </a:r>
          </a:p>
          <a:p>
            <a:pPr lvl="1"/>
            <a:r>
              <a:rPr lang="en-US" sz="2200" dirty="0" smtClean="0"/>
              <a:t>the receiver (listener, reader, or student). </a:t>
            </a:r>
          </a:p>
          <a:p>
            <a:r>
              <a:rPr lang="en-US" sz="2600" dirty="0" smtClean="0"/>
              <a:t>The three elements are dynamically interrelated since each element is dependent on the others for effective communication to take place. </a:t>
            </a:r>
          </a:p>
          <a:p>
            <a:r>
              <a:rPr lang="en-US" sz="2600" dirty="0" smtClean="0"/>
              <a:t>The relationship is dynamic and depends on the two-way flow of symbols between source and receiver. </a:t>
            </a:r>
          </a:p>
          <a:p>
            <a:r>
              <a:rPr lang="en-US" sz="2600" dirty="0" smtClean="0"/>
              <a:t>The source depends on feedback from the receiver to properly tailor the communication to the situation. </a:t>
            </a:r>
          </a:p>
          <a:p>
            <a:r>
              <a:rPr lang="en-US" sz="2600" dirty="0" smtClean="0"/>
              <a:t>The source also provides feedback to the receiver to reinforce the desired student responses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 of Communication</a:t>
            </a:r>
            <a:endParaRPr lang="en-US" dirty="0"/>
          </a:p>
        </p:txBody>
      </p:sp>
      <p:sp>
        <p:nvSpPr>
          <p:cNvPr id="3" name="Content Placeholder 2"/>
          <p:cNvSpPr>
            <a:spLocks noGrp="1"/>
          </p:cNvSpPr>
          <p:nvPr>
            <p:ph idx="1"/>
          </p:nvPr>
        </p:nvSpPr>
        <p:spPr>
          <a:xfrm>
            <a:off x="642910" y="1600200"/>
            <a:ext cx="8120090" cy="4754563"/>
          </a:xfrm>
        </p:spPr>
        <p:txBody>
          <a:bodyPr>
            <a:normAutofit/>
          </a:bodyPr>
          <a:lstStyle/>
          <a:p>
            <a:r>
              <a:rPr lang="en-US" sz="2800" dirty="0" smtClean="0"/>
              <a:t>Delivering messages to other could be handed :</a:t>
            </a:r>
          </a:p>
          <a:p>
            <a:pPr lvl="1"/>
            <a:r>
              <a:rPr lang="en-US" sz="2400" dirty="0" smtClean="0"/>
              <a:t>Orally</a:t>
            </a:r>
          </a:p>
          <a:p>
            <a:pPr lvl="1"/>
            <a:r>
              <a:rPr lang="en-US" sz="2400" dirty="0" smtClean="0"/>
              <a:t>Written</a:t>
            </a:r>
          </a:p>
          <a:p>
            <a:pPr lvl="1"/>
            <a:r>
              <a:rPr lang="en-US" sz="2400" dirty="0" smtClean="0"/>
              <a:t>Symbol</a:t>
            </a:r>
          </a:p>
          <a:p>
            <a:r>
              <a:rPr lang="en-US" sz="2800" dirty="0" smtClean="0"/>
              <a:t>Formal Business Communication </a:t>
            </a:r>
          </a:p>
          <a:p>
            <a:pPr lvl="1"/>
            <a:r>
              <a:rPr lang="en-US" sz="2200" dirty="0" smtClean="0"/>
              <a:t>Letters (business letter)</a:t>
            </a:r>
          </a:p>
          <a:p>
            <a:pPr lvl="1"/>
            <a:r>
              <a:rPr lang="en-US" sz="2200" dirty="0" smtClean="0"/>
              <a:t>Presentation</a:t>
            </a:r>
          </a:p>
          <a:p>
            <a:pPr lvl="1"/>
            <a:r>
              <a:rPr lang="en-US" sz="2200" dirty="0" smtClean="0"/>
              <a:t>Oral</a:t>
            </a:r>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939784"/>
          </a:xfrm>
        </p:spPr>
        <p:txBody>
          <a:bodyPr>
            <a:normAutofit/>
          </a:bodyPr>
          <a:lstStyle/>
          <a:p>
            <a:r>
              <a:rPr lang="en-US" sz="3600" dirty="0" smtClean="0"/>
              <a:t>Business Letters</a:t>
            </a:r>
            <a:endParaRPr lang="en-US" sz="3600" dirty="0"/>
          </a:p>
        </p:txBody>
      </p:sp>
      <p:sp>
        <p:nvSpPr>
          <p:cNvPr id="3" name="Content Placeholder 2"/>
          <p:cNvSpPr>
            <a:spLocks noGrp="1"/>
          </p:cNvSpPr>
          <p:nvPr>
            <p:ph idx="1"/>
          </p:nvPr>
        </p:nvSpPr>
        <p:spPr>
          <a:xfrm>
            <a:off x="457200" y="1142984"/>
            <a:ext cx="8229600" cy="5357850"/>
          </a:xfrm>
        </p:spPr>
        <p:txBody>
          <a:bodyPr>
            <a:normAutofit fontScale="70000" lnSpcReduction="20000"/>
          </a:bodyPr>
          <a:lstStyle/>
          <a:p>
            <a:r>
              <a:rPr lang="en-US" dirty="0" smtClean="0"/>
              <a:t>A </a:t>
            </a:r>
            <a:r>
              <a:rPr lang="en-US" b="1" dirty="0" smtClean="0"/>
              <a:t>business letter</a:t>
            </a:r>
            <a:r>
              <a:rPr lang="en-US" dirty="0" smtClean="0"/>
              <a:t> is letter used in business to communicate to  other company. </a:t>
            </a:r>
          </a:p>
          <a:p>
            <a:r>
              <a:rPr lang="en-US" dirty="0" smtClean="0"/>
              <a:t>A </a:t>
            </a:r>
            <a:r>
              <a:rPr lang="en-US" b="1" dirty="0" smtClean="0"/>
              <a:t>business letter</a:t>
            </a:r>
            <a:r>
              <a:rPr lang="en-US" dirty="0" smtClean="0"/>
              <a:t> is usually used for correspondence between such organizations and their customers, clients and other external parties. </a:t>
            </a:r>
          </a:p>
          <a:p>
            <a:r>
              <a:rPr lang="en-US" dirty="0" smtClean="0"/>
              <a:t>The overall style of letter will depend on the relationship between the parties concerned. </a:t>
            </a:r>
          </a:p>
          <a:p>
            <a:r>
              <a:rPr lang="en-US" b="1" dirty="0" smtClean="0"/>
              <a:t>Reasons</a:t>
            </a:r>
            <a:r>
              <a:rPr lang="en-US" dirty="0" smtClean="0"/>
              <a:t> to write a business letter :</a:t>
            </a:r>
          </a:p>
          <a:p>
            <a:pPr lvl="1"/>
            <a:r>
              <a:rPr lang="en-US" dirty="0" smtClean="0"/>
              <a:t>To request direct information or action from another party, </a:t>
            </a:r>
          </a:p>
          <a:p>
            <a:pPr lvl="1"/>
            <a:r>
              <a:rPr lang="en-US" dirty="0" smtClean="0"/>
              <a:t>To order goods or supplies from a supplier,</a:t>
            </a:r>
          </a:p>
          <a:p>
            <a:pPr lvl="1"/>
            <a:r>
              <a:rPr lang="en-US" dirty="0" smtClean="0"/>
              <a:t>To identify a mistake that was committed, </a:t>
            </a:r>
          </a:p>
          <a:p>
            <a:pPr lvl="1"/>
            <a:r>
              <a:rPr lang="en-US" dirty="0" smtClean="0"/>
              <a:t>To reply directly to a request, </a:t>
            </a:r>
          </a:p>
          <a:p>
            <a:pPr lvl="1"/>
            <a:r>
              <a:rPr lang="en-US" dirty="0" smtClean="0"/>
              <a:t>To apologize for a wrong or simply to convey goodwill. </a:t>
            </a:r>
          </a:p>
          <a:p>
            <a:pPr lvl="1"/>
            <a:r>
              <a:rPr lang="en-US" dirty="0" smtClean="0"/>
              <a:t>Asking and answering an job application</a:t>
            </a:r>
          </a:p>
          <a:p>
            <a:r>
              <a:rPr lang="en-US" dirty="0" smtClean="0"/>
              <a:t>The business letter is still very useful because it produces a permanent record, is confidential, formal and delivers persuasive, well-considered messages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11156"/>
          </a:xfrm>
        </p:spPr>
        <p:txBody>
          <a:bodyPr>
            <a:normAutofit fontScale="90000"/>
          </a:bodyPr>
          <a:lstStyle/>
          <a:p>
            <a:r>
              <a:rPr lang="en-US" sz="3600" dirty="0" smtClean="0"/>
              <a:t>General Format</a:t>
            </a:r>
            <a:endParaRPr lang="en-US" sz="3600" dirty="0"/>
          </a:p>
        </p:txBody>
      </p:sp>
      <p:sp>
        <p:nvSpPr>
          <p:cNvPr id="3" name="Content Placeholder 2"/>
          <p:cNvSpPr>
            <a:spLocks noGrp="1"/>
          </p:cNvSpPr>
          <p:nvPr>
            <p:ph idx="1"/>
          </p:nvPr>
        </p:nvSpPr>
        <p:spPr>
          <a:xfrm>
            <a:off x="1214414" y="928671"/>
            <a:ext cx="7143800" cy="5786478"/>
          </a:xfrm>
        </p:spPr>
        <p:txBody>
          <a:bodyPr>
            <a:normAutofit fontScale="47500" lnSpcReduction="20000"/>
          </a:bodyPr>
          <a:lstStyle/>
          <a:p>
            <a:pPr>
              <a:buNone/>
            </a:pPr>
            <a:r>
              <a:rPr lang="en-US" sz="3400" dirty="0" smtClean="0"/>
              <a:t>[SENDER'S ADDRESS]</a:t>
            </a:r>
          </a:p>
          <a:p>
            <a:pPr>
              <a:buNone/>
            </a:pPr>
            <a:r>
              <a:rPr lang="en-US" sz="3400" dirty="0" smtClean="0"/>
              <a:t>(optional) [SENDER'S PHONE]</a:t>
            </a:r>
          </a:p>
          <a:p>
            <a:pPr>
              <a:buNone/>
            </a:pPr>
            <a:r>
              <a:rPr lang="en-US" sz="3400" dirty="0" smtClean="0"/>
              <a:t>(optional) [THE SENDER'S E-MAIL] </a:t>
            </a:r>
          </a:p>
          <a:p>
            <a:pPr>
              <a:buNone/>
            </a:pPr>
            <a:endParaRPr lang="en-US" dirty="0" smtClean="0"/>
          </a:p>
          <a:p>
            <a:pPr>
              <a:buNone/>
            </a:pPr>
            <a:r>
              <a:rPr lang="en-US" sz="3400" dirty="0" smtClean="0"/>
              <a:t>[DATE] </a:t>
            </a:r>
          </a:p>
          <a:p>
            <a:pPr>
              <a:buNone/>
            </a:pPr>
            <a:endParaRPr lang="en-US" sz="3400" dirty="0" smtClean="0"/>
          </a:p>
          <a:p>
            <a:pPr>
              <a:buNone/>
            </a:pPr>
            <a:r>
              <a:rPr lang="en-US" sz="3400" dirty="0" smtClean="0"/>
              <a:t>[RECIPIENT W/O PREFIX] </a:t>
            </a:r>
          </a:p>
          <a:p>
            <a:pPr>
              <a:buNone/>
            </a:pPr>
            <a:r>
              <a:rPr lang="en-US" sz="3400" dirty="0" smtClean="0"/>
              <a:t>[RECIPIENT'S COMPANY] [RECIPIENT'S ADDRESS]</a:t>
            </a:r>
          </a:p>
          <a:p>
            <a:pPr>
              <a:buNone/>
            </a:pPr>
            <a:r>
              <a:rPr lang="en-US" sz="3400" dirty="0" smtClean="0"/>
              <a:t>(Optional) Attention [DEPARTMENT/PERSON</a:t>
            </a:r>
            <a:r>
              <a:rPr lang="en-US" dirty="0" smtClean="0"/>
              <a:t>], </a:t>
            </a:r>
          </a:p>
          <a:p>
            <a:pPr>
              <a:buNone/>
            </a:pPr>
            <a:endParaRPr lang="en-US" dirty="0" smtClean="0"/>
          </a:p>
          <a:p>
            <a:pPr>
              <a:buNone/>
            </a:pPr>
            <a:r>
              <a:rPr lang="en-US" sz="3400" dirty="0" smtClean="0"/>
              <a:t>Dear [RECIPIENT W/ PREFIX]: </a:t>
            </a:r>
          </a:p>
          <a:p>
            <a:pPr>
              <a:buNone/>
            </a:pPr>
            <a:r>
              <a:rPr lang="en-US" sz="3400" dirty="0" smtClean="0"/>
              <a:t>[First Salutation then Subject in Business letters] </a:t>
            </a:r>
          </a:p>
          <a:p>
            <a:pPr>
              <a:buNone/>
            </a:pPr>
            <a:endParaRPr lang="en-US" dirty="0" smtClean="0"/>
          </a:p>
          <a:p>
            <a:pPr>
              <a:buNone/>
            </a:pPr>
            <a:r>
              <a:rPr lang="en-US" sz="3400" dirty="0" smtClean="0"/>
              <a:t>[CONTENT.] </a:t>
            </a:r>
          </a:p>
          <a:p>
            <a:pPr>
              <a:buNone/>
            </a:pPr>
            <a:r>
              <a:rPr lang="en-US" sz="3400" dirty="0" smtClean="0"/>
              <a:t>[CONTENT.] </a:t>
            </a:r>
          </a:p>
          <a:p>
            <a:pPr>
              <a:buNone/>
            </a:pPr>
            <a:r>
              <a:rPr lang="en-US" sz="3400" dirty="0" smtClean="0"/>
              <a:t>[COMPLIMENTARY CLOSING , (Sincerely, Respectfully, Regards, etc.)], </a:t>
            </a:r>
          </a:p>
          <a:p>
            <a:pPr>
              <a:buNone/>
            </a:pPr>
            <a:endParaRPr lang="en-US" dirty="0" smtClean="0"/>
          </a:p>
          <a:p>
            <a:pPr>
              <a:buNone/>
            </a:pPr>
            <a:r>
              <a:rPr lang="en-US" sz="3400" dirty="0" smtClean="0"/>
              <a:t>[SENDER] </a:t>
            </a:r>
          </a:p>
          <a:p>
            <a:pPr>
              <a:buNone/>
            </a:pPr>
            <a:r>
              <a:rPr lang="en-US" sz="3400" dirty="0" smtClean="0"/>
              <a:t>[SENDER'S TITLE] </a:t>
            </a:r>
          </a:p>
          <a:p>
            <a:pPr>
              <a:buNone/>
            </a:pPr>
            <a:endParaRPr lang="en-US" dirty="0" smtClean="0"/>
          </a:p>
          <a:p>
            <a:pPr>
              <a:buNone/>
            </a:pPr>
            <a:r>
              <a:rPr lang="en-US" sz="3400" dirty="0" smtClean="0"/>
              <a:t>Enclosures ([NUMBER OF ENCLOSURES])</a:t>
            </a:r>
            <a:endParaRPr lang="en-US" sz="3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dirty="0" smtClean="0"/>
              <a:t>Business Letter</a:t>
            </a:r>
            <a:endParaRPr lang="en-US" sz="3600" dirty="0"/>
          </a:p>
        </p:txBody>
      </p:sp>
      <p:sp>
        <p:nvSpPr>
          <p:cNvPr id="3" name="Content Placeholder 2"/>
          <p:cNvSpPr>
            <a:spLocks noGrp="1"/>
          </p:cNvSpPr>
          <p:nvPr>
            <p:ph idx="1"/>
          </p:nvPr>
        </p:nvSpPr>
        <p:spPr>
          <a:xfrm>
            <a:off x="457200" y="1285860"/>
            <a:ext cx="8229600" cy="4840303"/>
          </a:xfrm>
        </p:spPr>
        <p:txBody>
          <a:bodyPr/>
          <a:lstStyle/>
          <a:p>
            <a:r>
              <a:rPr lang="en-US" dirty="0" smtClean="0">
                <a:hlinkClick r:id="rId2" action="ppaction://hlinkfile"/>
              </a:rPr>
              <a:t>Example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rc_mi" descr="http://www.e-start.hk/v3/en/cas/img/gfx-appLetter.gif"/>
          <p:cNvPicPr/>
          <p:nvPr/>
        </p:nvPicPr>
        <p:blipFill>
          <a:blip r:embed="rId2" cstate="print"/>
          <a:srcRect/>
          <a:stretch>
            <a:fillRect/>
          </a:stretch>
        </p:blipFill>
        <p:spPr bwMode="auto">
          <a:xfrm>
            <a:off x="2051720" y="260648"/>
            <a:ext cx="4436351" cy="63086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information</a:t>
            </a:r>
            <a:endParaRPr lang="en-US" dirty="0"/>
          </a:p>
        </p:txBody>
      </p:sp>
      <p:sp>
        <p:nvSpPr>
          <p:cNvPr id="3" name="Content Placeholder 2"/>
          <p:cNvSpPr>
            <a:spLocks noGrp="1"/>
          </p:cNvSpPr>
          <p:nvPr>
            <p:ph idx="1"/>
          </p:nvPr>
        </p:nvSpPr>
        <p:spPr>
          <a:xfrm>
            <a:off x="762000" y="1143000"/>
            <a:ext cx="7620000" cy="4983163"/>
          </a:xfrm>
        </p:spPr>
        <p:txBody>
          <a:bodyPr>
            <a:normAutofit fontScale="92500" lnSpcReduction="10000"/>
          </a:bodyPr>
          <a:lstStyle/>
          <a:p>
            <a:pPr lvl="0"/>
            <a:r>
              <a:rPr lang="en-US" sz="2800" b="1" dirty="0"/>
              <a:t>01_Applicant’s address</a:t>
            </a:r>
            <a:endParaRPr lang="en-US" sz="2800" dirty="0"/>
          </a:p>
          <a:p>
            <a:pPr lvl="0"/>
            <a:r>
              <a:rPr lang="en-US" sz="2800" b="1" dirty="0"/>
              <a:t>02_Date</a:t>
            </a:r>
            <a:endParaRPr lang="en-US" sz="2800" dirty="0"/>
          </a:p>
          <a:p>
            <a:pPr lvl="0"/>
            <a:r>
              <a:rPr lang="en-US" sz="2800" b="1" dirty="0"/>
              <a:t>03_Write in the following sequence</a:t>
            </a:r>
            <a:r>
              <a:rPr lang="en-US" b="1" dirty="0"/>
              <a:t>:</a:t>
            </a:r>
            <a:endParaRPr lang="en-US" sz="1800" dirty="0"/>
          </a:p>
          <a:p>
            <a:pPr lvl="1"/>
            <a:r>
              <a:rPr lang="en-US" sz="2200" dirty="0"/>
              <a:t>Name of the responsible officer</a:t>
            </a:r>
          </a:p>
          <a:p>
            <a:pPr lvl="1"/>
            <a:r>
              <a:rPr lang="en-US" sz="2200" dirty="0"/>
              <a:t>Post title of the responsible officer</a:t>
            </a:r>
          </a:p>
          <a:p>
            <a:pPr lvl="1"/>
            <a:r>
              <a:rPr lang="en-US" sz="2200" dirty="0"/>
              <a:t>Name of the </a:t>
            </a:r>
            <a:r>
              <a:rPr lang="en-US" sz="2200" dirty="0" smtClean="0"/>
              <a:t>organization</a:t>
            </a:r>
            <a:endParaRPr lang="en-US" sz="2200" dirty="0"/>
          </a:p>
          <a:p>
            <a:pPr lvl="1"/>
            <a:r>
              <a:rPr lang="en-US" sz="2200" dirty="0"/>
              <a:t>Address of the </a:t>
            </a:r>
            <a:r>
              <a:rPr lang="en-US" sz="2200" dirty="0" smtClean="0"/>
              <a:t>organization</a:t>
            </a:r>
            <a:endParaRPr lang="en-US" sz="2200" dirty="0"/>
          </a:p>
          <a:p>
            <a:pPr lvl="0"/>
            <a:r>
              <a:rPr lang="en-US" sz="2800" b="1" dirty="0"/>
              <a:t>04_Addressee</a:t>
            </a:r>
            <a:endParaRPr lang="en-US" sz="2800" dirty="0"/>
          </a:p>
          <a:p>
            <a:pPr lvl="1"/>
            <a:r>
              <a:rPr lang="en-US" sz="2400" dirty="0"/>
              <a:t>Address to the responsible officer as far as you can, e.g., </a:t>
            </a:r>
            <a:r>
              <a:rPr lang="en-US" sz="2400" dirty="0" err="1"/>
              <a:t>Mr</a:t>
            </a:r>
            <a:r>
              <a:rPr lang="en-US" sz="2400" dirty="0"/>
              <a:t> Lee, otherwise, write “Dear Sir/Madam</a:t>
            </a:r>
            <a:r>
              <a:rPr lang="en-US" dirty="0"/>
              <a:t>”</a:t>
            </a:r>
            <a:endParaRPr lang="en-US" sz="2400" dirty="0"/>
          </a:p>
          <a:p>
            <a:pPr lvl="0"/>
            <a:r>
              <a:rPr lang="en-US" sz="2600" b="1" dirty="0"/>
              <a:t>05_Title</a:t>
            </a:r>
            <a:endParaRPr lang="en-US" sz="2600" dirty="0"/>
          </a:p>
          <a:p>
            <a:pPr lvl="1"/>
            <a:r>
              <a:rPr lang="en-US" sz="2200" dirty="0"/>
              <a:t>State the relevant post</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1204</TotalTime>
  <Words>837</Words>
  <Application>Microsoft Office PowerPoint</Application>
  <PresentationFormat>On-screen Show (4:3)</PresentationFormat>
  <Paragraphs>118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Communication</vt:lpstr>
      <vt:lpstr>Effective Communication</vt:lpstr>
      <vt:lpstr>The Method of Communication</vt:lpstr>
      <vt:lpstr>Business Letters</vt:lpstr>
      <vt:lpstr>General Format</vt:lpstr>
      <vt:lpstr>Business Letter</vt:lpstr>
      <vt:lpstr>PowerPoint Presentation</vt:lpstr>
      <vt:lpstr>information</vt:lpstr>
      <vt:lpstr>information</vt:lpstr>
      <vt:lpstr>PowerPoint Presentation</vt:lpstr>
      <vt:lpstr>Common Mistakes</vt:lpstr>
      <vt:lpstr>Common Mistakes</vt:lpstr>
      <vt:lpstr>Some Tips</vt:lpstr>
      <vt:lpstr>Some Tips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for Business</dc:title>
  <dc:creator>V.KUN MARJONOHADI</dc:creator>
  <cp:lastModifiedBy>User</cp:lastModifiedBy>
  <cp:revision>61</cp:revision>
  <dcterms:created xsi:type="dcterms:W3CDTF">2011-03-23T01:39:25Z</dcterms:created>
  <dcterms:modified xsi:type="dcterms:W3CDTF">2021-10-22T10:16:33Z</dcterms:modified>
</cp:coreProperties>
</file>