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68" r:id="rId4"/>
    <p:sldId id="279" r:id="rId5"/>
    <p:sldId id="280" r:id="rId6"/>
    <p:sldId id="283" r:id="rId7"/>
    <p:sldId id="284" r:id="rId8"/>
    <p:sldId id="285" r:id="rId9"/>
    <p:sldId id="287" r:id="rId10"/>
    <p:sldId id="290" r:id="rId11"/>
    <p:sldId id="291" r:id="rId12"/>
    <p:sldId id="293" r:id="rId13"/>
    <p:sldId id="295" r:id="rId14"/>
    <p:sldId id="297" r:id="rId15"/>
    <p:sldId id="298" r:id="rId16"/>
    <p:sldId id="308" r:id="rId17"/>
    <p:sldId id="309" r:id="rId18"/>
    <p:sldId id="310" r:id="rId19"/>
    <p:sldId id="31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D18ED-5BD5-4620-99E8-3AEF5B092CD0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F8299-FC11-4709-AF06-8365012B38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616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0EEA4-66E0-45D0-BD94-D915024A6F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C02C-82B9-4FC5-81EB-AC4B7BA2A4C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/>
          <a:lstStyle/>
          <a:p>
            <a:r>
              <a:rPr lang="en-US" dirty="0" smtClean="0"/>
              <a:t>English for Business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57290" y="3286124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Business </a:t>
            </a:r>
            <a:r>
              <a:rPr lang="en-US" b="1" dirty="0" smtClean="0">
                <a:solidFill>
                  <a:schemeClr val="tx1"/>
                </a:solidFill>
              </a:rPr>
              <a:t>Letter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Nouns &amp; Pronouns -  possessive Forms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928670"/>
            <a:ext cx="8115328" cy="5643602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/>
              <a:t>Joint or Separate Ownership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Joint ownership </a:t>
            </a:r>
            <a:r>
              <a:rPr lang="en-US" sz="2000" dirty="0" smtClean="0"/>
              <a:t>is indicated by placing the apostrophe with the last word in the combination. i.e. 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2000" i="1" dirty="0" smtClean="0"/>
              <a:t>Separate ownership </a:t>
            </a:r>
            <a:r>
              <a:rPr lang="en-US" sz="2000" dirty="0" smtClean="0"/>
              <a:t>is indicated by placing the apostrophe with each member of the </a:t>
            </a:r>
            <a:r>
              <a:rPr lang="en-US" sz="2000" dirty="0" smtClean="0"/>
              <a:t>combination. </a:t>
            </a:r>
            <a:endParaRPr lang="en-US" sz="2000" dirty="0" smtClean="0"/>
          </a:p>
          <a:p>
            <a:pPr lvl="1"/>
            <a:r>
              <a:rPr lang="en-US" sz="2000" b="1" dirty="0" smtClean="0"/>
              <a:t>Appositive </a:t>
            </a:r>
            <a:r>
              <a:rPr lang="en-US" sz="2000" b="1" dirty="0" smtClean="0"/>
              <a:t>Showing Possession</a:t>
            </a:r>
          </a:p>
          <a:p>
            <a:pPr lvl="1">
              <a:buNone/>
            </a:pPr>
            <a:r>
              <a:rPr lang="en-US" sz="2000" dirty="0" smtClean="0"/>
              <a:t>	Sometimes a noun that ordinarily would be in the possessive is followed by an explanatory word or words, called an appositive. In this cases, the apostrophe (or the apostrophe and s ) is added only to the explanatory element. 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4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Nouns &amp; Pronouns -  possessive Forms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928670"/>
            <a:ext cx="8329642" cy="5643602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/>
              <a:t>Possessive of Personal Pronouns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Whereas the apostrophe is the signal of ownership when used with a noun, the possessive form of personal pronouns never take an apostrophe  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2000" b="1" dirty="0" smtClean="0"/>
              <a:t>Confusions </a:t>
            </a:r>
            <a:r>
              <a:rPr lang="en-US" sz="2000" b="1" dirty="0" smtClean="0"/>
              <a:t>to Avoid</a:t>
            </a:r>
          </a:p>
          <a:p>
            <a:pPr lvl="1">
              <a:buNone/>
            </a:pPr>
            <a:r>
              <a:rPr lang="en-US" sz="2000" dirty="0" smtClean="0"/>
              <a:t>	The possessive case forms of certain personal pronouns sound exactly like other words that have different meanings and different spelling  (</a:t>
            </a:r>
            <a:r>
              <a:rPr lang="en-US" sz="2000" dirty="0" smtClean="0"/>
              <a:t>homonyms)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Possessive before Gerund</a:t>
            </a:r>
          </a:p>
          <a:p>
            <a:pPr lvl="1">
              <a:buNone/>
            </a:pPr>
            <a:r>
              <a:rPr lang="en-US" sz="2000" dirty="0" smtClean="0"/>
              <a:t>	A gerund is a verb ending in </a:t>
            </a:r>
            <a:r>
              <a:rPr lang="en-US" sz="2000" i="1" dirty="0" err="1" smtClean="0"/>
              <a:t>ing</a:t>
            </a:r>
            <a:r>
              <a:rPr lang="en-US" sz="2000" dirty="0" smtClean="0"/>
              <a:t>, use as a noun, i.e.</a:t>
            </a:r>
          </a:p>
          <a:p>
            <a:pPr lvl="1">
              <a:buNone/>
            </a:pPr>
            <a:r>
              <a:rPr lang="en-US" sz="900" dirty="0" smtClean="0"/>
              <a:t>		</a:t>
            </a:r>
          </a:p>
          <a:p>
            <a:r>
              <a:rPr lang="en-US" sz="2800" b="1" dirty="0"/>
              <a:t>Forms of  Pronouns</a:t>
            </a:r>
            <a:r>
              <a:rPr lang="en-US" sz="2400" dirty="0"/>
              <a:t>;</a:t>
            </a:r>
          </a:p>
          <a:p>
            <a:pPr marL="339725" lvl="1" indent="-339725"/>
            <a:r>
              <a:rPr lang="en-US" sz="2200" dirty="0"/>
              <a:t>There are three forms of a noun or pronoun that indicates the relation of that word to other words in the sentence,  that are  :  </a:t>
            </a:r>
            <a:r>
              <a:rPr lang="en-US" sz="2200" i="1" u="sng" dirty="0"/>
              <a:t>nominative</a:t>
            </a:r>
            <a:r>
              <a:rPr lang="en-US" sz="2200" dirty="0"/>
              <a:t>, </a:t>
            </a:r>
            <a:r>
              <a:rPr lang="en-US" sz="2200" i="1" u="sng" dirty="0"/>
              <a:t>objective</a:t>
            </a:r>
            <a:r>
              <a:rPr lang="en-US" sz="2200" dirty="0"/>
              <a:t> and </a:t>
            </a:r>
            <a:r>
              <a:rPr lang="en-US" sz="2200" i="1" u="sng" dirty="0"/>
              <a:t>possessive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52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Pronouns -  Nominative and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928670"/>
            <a:ext cx="8329642" cy="571504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Nominative case</a:t>
            </a:r>
          </a:p>
          <a:p>
            <a:pPr lvl="1">
              <a:buFontTx/>
              <a:buChar char="-"/>
            </a:pPr>
            <a:r>
              <a:rPr lang="en-US" sz="2000" dirty="0" smtClean="0"/>
              <a:t>Complement of infinitive “to be” when “to be” has no Subject. Two things to be remembered :</a:t>
            </a:r>
          </a:p>
          <a:p>
            <a:pPr lvl="1"/>
            <a:r>
              <a:rPr lang="en-US" sz="2000" dirty="0" smtClean="0"/>
              <a:t>Whenever </a:t>
            </a:r>
            <a:r>
              <a:rPr lang="en-US" sz="2000" dirty="0" smtClean="0"/>
              <a:t>a pronoun is a compound, mentally omit everything in the compound except the </a:t>
            </a:r>
            <a:r>
              <a:rPr lang="en-US" sz="2000" dirty="0" smtClean="0"/>
              <a:t>pronoun</a:t>
            </a:r>
          </a:p>
          <a:p>
            <a:r>
              <a:rPr lang="en-US" sz="2400" b="1" dirty="0"/>
              <a:t>Objective case</a:t>
            </a:r>
          </a:p>
          <a:p>
            <a:pPr lvl="1"/>
            <a:r>
              <a:rPr lang="en-US" sz="2000" dirty="0"/>
              <a:t>The objective case forms of personal pronouns and of who (whom) are used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Other Forms</a:t>
            </a:r>
          </a:p>
          <a:p>
            <a:pPr lvl="1"/>
            <a:r>
              <a:rPr lang="en-US" sz="2000" dirty="0"/>
              <a:t>Beside who and whom, there are other forms of personal pronouns, like whoever, or whomever</a:t>
            </a:r>
          </a:p>
          <a:p>
            <a:pPr lvl="1"/>
            <a:r>
              <a:rPr lang="en-US" sz="2000" dirty="0"/>
              <a:t>The other forms are pronouns with “Self’ ending, i.e.  myself, yourself, himself, herself, itself, ourselves, themselves, </a:t>
            </a:r>
            <a:r>
              <a:rPr lang="en-US" sz="2000" dirty="0" smtClean="0"/>
              <a:t>Pronoun </a:t>
            </a:r>
            <a:r>
              <a:rPr lang="en-US" sz="2000" dirty="0"/>
              <a:t>as appositives, that is a word or group of words used to explain or to give additional information about a preceding word or phrase. i.e.</a:t>
            </a:r>
          </a:p>
          <a:p>
            <a:pPr lvl="1">
              <a:buNone/>
            </a:pPr>
            <a:r>
              <a:rPr lang="en-US" sz="2000" dirty="0"/>
              <a:t>		Mr. Barnes, the author and lecturer, is one of my friends</a:t>
            </a:r>
          </a:p>
          <a:p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1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Pronouns -  Nominative and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928670"/>
            <a:ext cx="8329642" cy="571504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Other Forms</a:t>
            </a:r>
          </a:p>
          <a:p>
            <a:pPr lvl="1"/>
            <a:r>
              <a:rPr lang="en-US" sz="2000" dirty="0" smtClean="0"/>
              <a:t>Beside who and whom, there are other forms of personal pronouns, like whoever, or whomever</a:t>
            </a:r>
          </a:p>
          <a:p>
            <a:pPr lvl="1"/>
            <a:r>
              <a:rPr lang="en-US" sz="2000" dirty="0" smtClean="0"/>
              <a:t>The other forms are pronouns with “Self’ ending, i.e.  myself, yourself, himself, herself, itself, ourselves, themselves, that are used to emphasize and to reflect a noun or pronoun already </a:t>
            </a:r>
            <a:r>
              <a:rPr lang="en-US" sz="2000" dirty="0" smtClean="0"/>
              <a:t>expressed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Pronoun </a:t>
            </a:r>
            <a:r>
              <a:rPr lang="en-US" sz="2000" dirty="0" smtClean="0"/>
              <a:t>as appositives, that is a word or group of words used to explain or to give additional information about a preceding word or </a:t>
            </a:r>
            <a:r>
              <a:rPr lang="en-US" sz="2000" dirty="0" smtClean="0"/>
              <a:t>phrase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44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071546"/>
            <a:ext cx="8329642" cy="5572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Adjectives is a word that modified noun or pronoun</a:t>
            </a:r>
          </a:p>
          <a:p>
            <a:r>
              <a:rPr lang="en-US" sz="2400" dirty="0" smtClean="0"/>
              <a:t>General types of adjectives</a:t>
            </a:r>
          </a:p>
          <a:p>
            <a:pPr lvl="1"/>
            <a:r>
              <a:rPr lang="en-US" sz="2000" dirty="0" smtClean="0"/>
              <a:t>Descriptive adjectives – which are picture making words that answer the question “what kind of ?”</a:t>
            </a:r>
          </a:p>
          <a:p>
            <a:pPr lvl="1"/>
            <a:r>
              <a:rPr lang="en-US" sz="2000" dirty="0" smtClean="0"/>
              <a:t>Limiting adjectives, -  which point out an object or indicate its number or quantity. They answer the question of “which ?” or “how many ?“</a:t>
            </a:r>
          </a:p>
          <a:p>
            <a:r>
              <a:rPr lang="en-US" sz="2400" dirty="0" smtClean="0"/>
              <a:t>Comparison of adjectives</a:t>
            </a:r>
          </a:p>
          <a:p>
            <a:pPr lvl="1"/>
            <a:r>
              <a:rPr lang="en-US" sz="2000" dirty="0" smtClean="0"/>
              <a:t>Adjectives change their forms to express different degrees of quality</a:t>
            </a:r>
          </a:p>
          <a:p>
            <a:pPr lvl="1"/>
            <a:r>
              <a:rPr lang="en-US" sz="2000" dirty="0" smtClean="0"/>
              <a:t>Three forms or degrees of adjectives comparison :</a:t>
            </a:r>
          </a:p>
          <a:p>
            <a:pPr lvl="2"/>
            <a:r>
              <a:rPr lang="en-US" sz="1600" dirty="0" smtClean="0"/>
              <a:t>Positive – is used when the adjectives is not compared with anything</a:t>
            </a:r>
          </a:p>
          <a:p>
            <a:pPr lvl="2"/>
            <a:r>
              <a:rPr lang="en-US" sz="1600" dirty="0" smtClean="0"/>
              <a:t>Comparative – is used to express a higher or lower degree than expressed by the positive degree</a:t>
            </a:r>
          </a:p>
          <a:p>
            <a:pPr lvl="2"/>
            <a:r>
              <a:rPr lang="en-US" sz="1600" dirty="0" smtClean="0"/>
              <a:t>Superlative – is used to denote the highest or lowest degree </a:t>
            </a:r>
          </a:p>
        </p:txBody>
      </p:sp>
    </p:spTree>
    <p:extLst>
      <p:ext uri="{BB962C8B-B14F-4D97-AF65-F5344CB8AC3E}">
        <p14:creationId xmlns:p14="http://schemas.microsoft.com/office/powerpoint/2010/main" val="35257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857232"/>
            <a:ext cx="8329642" cy="578647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Forms of Adjectives comparison</a:t>
            </a:r>
          </a:p>
          <a:p>
            <a:pPr lvl="1"/>
            <a:r>
              <a:rPr lang="en-US" sz="2000" dirty="0" smtClean="0"/>
              <a:t>By adding  </a:t>
            </a:r>
            <a:r>
              <a:rPr lang="en-US" sz="2000" dirty="0" err="1" smtClean="0"/>
              <a:t>er</a:t>
            </a:r>
            <a:r>
              <a:rPr lang="en-US" sz="2000" dirty="0" smtClean="0"/>
              <a:t> and  </a:t>
            </a:r>
            <a:r>
              <a:rPr lang="en-US" sz="2000" dirty="0" err="1" smtClean="0"/>
              <a:t>est</a:t>
            </a:r>
            <a:r>
              <a:rPr lang="en-US" sz="2000" dirty="0" smtClean="0"/>
              <a:t> to the positive </a:t>
            </a:r>
            <a:r>
              <a:rPr lang="en-US" sz="2000" dirty="0" smtClean="0"/>
              <a:t>forms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By </a:t>
            </a:r>
            <a:r>
              <a:rPr lang="en-US" sz="2000" dirty="0" smtClean="0"/>
              <a:t>adding  </a:t>
            </a:r>
            <a:r>
              <a:rPr lang="en-US" sz="2000" i="1" dirty="0" smtClean="0"/>
              <a:t>more</a:t>
            </a:r>
            <a:r>
              <a:rPr lang="en-US" sz="2000" dirty="0" smtClean="0"/>
              <a:t> and </a:t>
            </a:r>
            <a:r>
              <a:rPr lang="en-US" sz="2000" i="1" dirty="0" smtClean="0"/>
              <a:t>most</a:t>
            </a:r>
            <a:r>
              <a:rPr lang="en-US" sz="2000" dirty="0" smtClean="0"/>
              <a:t>  or </a:t>
            </a:r>
            <a:r>
              <a:rPr lang="en-US" sz="2000" i="1" dirty="0" smtClean="0"/>
              <a:t>less </a:t>
            </a:r>
            <a:r>
              <a:rPr lang="en-US" sz="2000" dirty="0" smtClean="0"/>
              <a:t> and </a:t>
            </a:r>
            <a:r>
              <a:rPr lang="en-US" sz="2000" i="1" dirty="0" smtClean="0"/>
              <a:t>least</a:t>
            </a:r>
            <a:r>
              <a:rPr lang="en-US" sz="2000" dirty="0" smtClean="0"/>
              <a:t>  to the positive </a:t>
            </a:r>
            <a:r>
              <a:rPr lang="en-US" sz="2000" dirty="0" smtClean="0"/>
              <a:t>forms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By </a:t>
            </a:r>
            <a:r>
              <a:rPr lang="en-US" sz="2000" u="sng" dirty="0" smtClean="0"/>
              <a:t>changing the form </a:t>
            </a:r>
            <a:r>
              <a:rPr lang="en-US" sz="2000" dirty="0" smtClean="0"/>
              <a:t>of the word </a:t>
            </a:r>
            <a:r>
              <a:rPr lang="en-US" sz="2000" dirty="0" smtClean="0"/>
              <a:t>completely</a:t>
            </a:r>
          </a:p>
          <a:p>
            <a:r>
              <a:rPr lang="en-US" sz="2400" u="sng" dirty="0"/>
              <a:t>Other” and “all“ in comparison</a:t>
            </a:r>
            <a:r>
              <a:rPr lang="en-US" sz="2400" dirty="0"/>
              <a:t>;  is used in comparing a particular person or things with a group of which it is a part, use comparative degree and the word “other” or ‘else</a:t>
            </a:r>
            <a:r>
              <a:rPr lang="en-US" sz="2400" dirty="0" smtClean="0"/>
              <a:t>’</a:t>
            </a:r>
          </a:p>
          <a:p>
            <a:r>
              <a:rPr lang="en-US" sz="2400" u="sng" dirty="0"/>
              <a:t>Adjectives that can not be compared</a:t>
            </a:r>
            <a:r>
              <a:rPr lang="en-US" sz="2400" dirty="0"/>
              <a:t>;   Some adjectives, called ‘absolute’ adjective can not be compared because in the positive degree they are already the ultimate. Some example of absolute </a:t>
            </a:r>
            <a:r>
              <a:rPr lang="en-US" sz="2400" dirty="0" smtClean="0"/>
              <a:t>adjectives</a:t>
            </a:r>
          </a:p>
          <a:p>
            <a:pPr marL="411163" indent="-354013"/>
            <a:r>
              <a:rPr lang="en-US" sz="2400" dirty="0"/>
              <a:t>Repeat modifier is a repeating modifier ( a, the or my before successive noun) to make two or more person or things are meant. </a:t>
            </a:r>
            <a:endParaRPr lang="en-US" sz="2400" dirty="0" smtClean="0"/>
          </a:p>
          <a:p>
            <a:pPr marL="411163" lvl="1" indent="-354013">
              <a:buFont typeface="Arial" pitchFamily="34" charset="0"/>
              <a:buChar char="•"/>
            </a:pPr>
            <a:r>
              <a:rPr lang="en-US" sz="2000" u="sng" dirty="0"/>
              <a:t>“Compound adjectives</a:t>
            </a:r>
            <a:r>
              <a:rPr lang="en-US" sz="2000" dirty="0"/>
              <a:t>;  a compound adjectives consists of two or more words that act together as a single thought unit that modifies a noun. </a:t>
            </a:r>
            <a:endParaRPr lang="en-US" sz="2000" dirty="0" smtClean="0"/>
          </a:p>
          <a:p>
            <a:r>
              <a:rPr lang="en-US" sz="2000" u="sng" dirty="0"/>
              <a:t>‘Those’ and ‘Them’   </a:t>
            </a:r>
            <a:r>
              <a:rPr lang="en-US" sz="2000" dirty="0"/>
              <a:t>those is adjective  and   them is a pronoun. Use those if there is following noun, and use them if there is no following noun.  </a:t>
            </a:r>
          </a:p>
          <a:p>
            <a:r>
              <a:rPr lang="en-US" sz="2000" dirty="0"/>
              <a:t>“</a:t>
            </a:r>
            <a:r>
              <a:rPr lang="en-US" sz="2000" u="sng" dirty="0"/>
              <a:t>Kind(s)”  and  “Sort(s)</a:t>
            </a:r>
            <a:r>
              <a:rPr lang="en-US" sz="2000" dirty="0"/>
              <a:t>”;  ‘kind’ and ‘sort’ are a singular noun,  while ‘kinds’ and ‘sorts’ are plural. Singular adjective must be used with singular noun and plural adjectives with the plural </a:t>
            </a:r>
            <a:r>
              <a:rPr lang="en-US" sz="2000" dirty="0" smtClean="0"/>
              <a:t>noun</a:t>
            </a:r>
            <a:r>
              <a:rPr lang="en-US" sz="2000" dirty="0"/>
              <a:t>	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84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62074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</p:spPr>
        <p:txBody>
          <a:bodyPr>
            <a:normAutofit fontScale="90000"/>
          </a:bodyPr>
          <a:lstStyle/>
          <a:p>
            <a:r>
              <a:rPr lang="en-US" sz="3200" dirty="0" smtClean="0"/>
              <a:t>Tense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08720"/>
            <a:ext cx="7776864" cy="55446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Tense?</a:t>
            </a:r>
          </a:p>
          <a:p>
            <a:pPr lvl="1"/>
            <a:r>
              <a:rPr lang="en-US" sz="2200" dirty="0" smtClean="0"/>
              <a:t>a form of a verb used to indicate the time, and sometimes the continuation or completeness, of an action in relation to the time of speaking.</a:t>
            </a:r>
          </a:p>
          <a:p>
            <a:pPr lvl="1"/>
            <a:r>
              <a:rPr lang="en-US" sz="2200" dirty="0" smtClean="0"/>
              <a:t>a method that is used in English to refer to time - past, present and future</a:t>
            </a:r>
            <a:r>
              <a:rPr lang="en-US" sz="2000" dirty="0" smtClean="0"/>
              <a:t>. </a:t>
            </a:r>
          </a:p>
          <a:p>
            <a:pPr lvl="2"/>
            <a:r>
              <a:rPr lang="en-US" sz="1800" dirty="0" smtClean="0"/>
              <a:t>Many languages use tenses to talk about time. </a:t>
            </a:r>
          </a:p>
          <a:p>
            <a:pPr lvl="2"/>
            <a:r>
              <a:rPr lang="en-US" sz="1800" dirty="0" smtClean="0"/>
              <a:t>Other languages have no tenses, but of course they can still talk about time, using different methods</a:t>
            </a:r>
          </a:p>
          <a:p>
            <a:pPr lvl="1"/>
            <a:r>
              <a:rPr lang="en-US" sz="2200" dirty="0" smtClean="0"/>
              <a:t>Three time scheme in English, different time has different form of verbs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212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Basic of Tense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24697"/>
              </p:ext>
            </p:extLst>
          </p:nvPr>
        </p:nvGraphicFramePr>
        <p:xfrm>
          <a:off x="395536" y="1196752"/>
          <a:ext cx="8229600" cy="232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22"/>
                <a:gridCol w="2071702"/>
                <a:gridCol w="2143140"/>
                <a:gridCol w="2114536"/>
              </a:tblGrid>
              <a:tr h="57150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Simple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Tense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Simple Past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Simple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Present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Simple Future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Complex Tense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Past Perfect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 Perfect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Future Perfect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Past continuous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Present Continuous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Future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Continuous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Past Perfect Continuous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 Perfect Continuous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Future Perfect Continuous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</p:spPr>
        <p:txBody>
          <a:bodyPr>
            <a:normAutofit fontScale="90000"/>
          </a:bodyPr>
          <a:lstStyle/>
          <a:p>
            <a:r>
              <a:rPr lang="en-US" sz="3600" dirty="0" smtClean="0"/>
              <a:t>Tense Scheme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80728"/>
            <a:ext cx="7072362" cy="500066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Main aspects forming or the English tense</a:t>
            </a:r>
          </a:p>
          <a:p>
            <a:pPr lvl="1"/>
            <a:r>
              <a:rPr lang="en-US" sz="2000" dirty="0" smtClean="0"/>
              <a:t>Aspect of general time</a:t>
            </a:r>
          </a:p>
          <a:p>
            <a:pPr lvl="1"/>
            <a:r>
              <a:rPr lang="en-US" sz="2000" dirty="0" smtClean="0"/>
              <a:t>Aspect of action</a:t>
            </a:r>
          </a:p>
          <a:p>
            <a:pPr lvl="1"/>
            <a:r>
              <a:rPr lang="en-US" sz="2000" dirty="0" smtClean="0"/>
              <a:t>Aspect of fact</a:t>
            </a:r>
            <a:endParaRPr lang="en-US" sz="1200" dirty="0" smtClean="0"/>
          </a:p>
          <a:p>
            <a:r>
              <a:rPr lang="en-US" sz="2400" dirty="0" smtClean="0"/>
              <a:t>Aspect of general time</a:t>
            </a:r>
          </a:p>
          <a:p>
            <a:pPr lvl="1"/>
            <a:r>
              <a:rPr lang="en-US" sz="2000" dirty="0" smtClean="0"/>
              <a:t>English has three main time divisions expressed by the simple tenses :</a:t>
            </a:r>
          </a:p>
          <a:p>
            <a:pPr lvl="2"/>
            <a:r>
              <a:rPr lang="en-US" sz="1600" dirty="0" smtClean="0"/>
              <a:t>PAST</a:t>
            </a:r>
          </a:p>
          <a:p>
            <a:pPr lvl="2"/>
            <a:r>
              <a:rPr lang="en-US" sz="1600" dirty="0" smtClean="0"/>
              <a:t>PRESENT</a:t>
            </a:r>
          </a:p>
          <a:p>
            <a:pPr lvl="2"/>
            <a:r>
              <a:rPr lang="en-US" sz="1600" dirty="0" smtClean="0"/>
              <a:t>FUTURE</a:t>
            </a:r>
          </a:p>
          <a:p>
            <a:pPr lvl="1"/>
            <a:r>
              <a:rPr lang="en-US" sz="2000" dirty="0" smtClean="0"/>
              <a:t>Each time block might be divided into other aspects within its general time</a:t>
            </a:r>
          </a:p>
          <a:p>
            <a:pPr lvl="1"/>
            <a:r>
              <a:rPr lang="en-US" sz="2000" dirty="0" smtClean="0"/>
              <a:t>Simple present tense is also used to express eternal truths </a:t>
            </a:r>
          </a:p>
          <a:p>
            <a:pPr lvl="1">
              <a:buNone/>
            </a:pPr>
            <a:r>
              <a:rPr lang="en-US" sz="2000" dirty="0" smtClean="0"/>
              <a:t>	i.e. The sun rises in the east</a:t>
            </a:r>
          </a:p>
          <a:p>
            <a:pPr lvl="1">
              <a:buNone/>
            </a:pPr>
            <a:r>
              <a:rPr lang="en-US" sz="2000" dirty="0" smtClean="0"/>
              <a:t>	       Man is mortal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584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Tense Scheme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71562"/>
            <a:ext cx="8229600" cy="523775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Aspect of Action</a:t>
            </a:r>
          </a:p>
          <a:p>
            <a:pPr lvl="1"/>
            <a:r>
              <a:rPr lang="en-US" sz="2000" dirty="0" smtClean="0"/>
              <a:t>In this scheme, the concern is about an act at the time of its occurrence</a:t>
            </a:r>
          </a:p>
          <a:p>
            <a:pPr lvl="1"/>
            <a:r>
              <a:rPr lang="en-US" sz="2000" dirty="0" smtClean="0"/>
              <a:t>The simple tenses are used to express such an action, completed in the past, present or future</a:t>
            </a:r>
          </a:p>
          <a:p>
            <a:pPr lvl="1"/>
            <a:r>
              <a:rPr lang="en-US" sz="2000" dirty="0" smtClean="0"/>
              <a:t>The time may be more or less precise according to the time adverb</a:t>
            </a:r>
            <a:endParaRPr lang="en-US" sz="1600" dirty="0" smtClean="0"/>
          </a:p>
          <a:p>
            <a:pPr lvl="1"/>
            <a:r>
              <a:rPr lang="en-US" sz="2000" dirty="0" smtClean="0"/>
              <a:t>The continuous forms also describe the very act, and do so while in progress, it is not interested in its beginning or end. So by using continuous form as a time background, the simple tenses actions become more precise</a:t>
            </a:r>
          </a:p>
          <a:p>
            <a:r>
              <a:rPr lang="en-US" sz="2000" dirty="0" smtClean="0"/>
              <a:t> </a:t>
            </a:r>
            <a:r>
              <a:rPr lang="en-US" sz="2400" dirty="0"/>
              <a:t>Aspect of Facts</a:t>
            </a:r>
          </a:p>
          <a:p>
            <a:pPr lvl="1"/>
            <a:r>
              <a:rPr lang="en-US" sz="2000" dirty="0"/>
              <a:t>In this scheme, the concern is not in the action, but in the completed facts and its relationship to a given general time aspect</a:t>
            </a:r>
          </a:p>
          <a:p>
            <a:pPr lvl="1"/>
            <a:r>
              <a:rPr lang="en-US" sz="2000" dirty="0"/>
              <a:t>It is expressed in the perfect tense, either in the present, past or future</a:t>
            </a:r>
          </a:p>
          <a:p>
            <a:pPr lvl="1"/>
            <a:r>
              <a:rPr lang="en-US" sz="2000" dirty="0"/>
              <a:t>Perhaps the names Before-past, Before-present and Before-future might be more reasonable names than perfect, as other European language</a:t>
            </a:r>
          </a:p>
          <a:p>
            <a:pPr lvl="1"/>
            <a:r>
              <a:rPr lang="en-US" sz="2000" dirty="0"/>
              <a:t>It is important to be noted that the Present Perfect tense is belongs to Present time, not in the past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910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Learning Languages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285860"/>
            <a:ext cx="7972452" cy="4840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Language is a mean of people to communicate with </a:t>
            </a:r>
          </a:p>
          <a:p>
            <a:pPr lvl="0"/>
            <a:r>
              <a:rPr lang="en-US" sz="2400" dirty="0" smtClean="0"/>
              <a:t>Communication takes place when one person transmits ideas or feelings to another person or group of people.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0"/>
            <a:r>
              <a:rPr lang="en-US" sz="2400" dirty="0" smtClean="0"/>
              <a:t>The effectiveness is measured by the similarity of under-standing between the idea transmitted &amp; the idea received.</a:t>
            </a:r>
          </a:p>
          <a:p>
            <a:r>
              <a:rPr lang="en-US" sz="2400" dirty="0" smtClean="0"/>
              <a:t>Understanding words, sentences, structures &amp; composition tend to make the communication more effective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2933696"/>
            <a:ext cx="1676400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Sender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76706" y="2933696"/>
            <a:ext cx="16764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Receiver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00430" y="2857496"/>
            <a:ext cx="2286016" cy="1143000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 Narrow" pitchFamily="34" charset="0"/>
              </a:rPr>
              <a:t>Message  or Idea</a:t>
            </a:r>
            <a:endParaRPr lang="en-US" sz="24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57488" y="3286124"/>
            <a:ext cx="642942" cy="15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857488" y="3500438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17328" y="3346652"/>
            <a:ext cx="612060" cy="15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786446" y="3509328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</p:spPr>
        <p:txBody>
          <a:bodyPr>
            <a:normAutofit/>
          </a:bodyPr>
          <a:lstStyle/>
          <a:p>
            <a:r>
              <a:rPr lang="en-US" sz="3600" dirty="0" smtClean="0"/>
              <a:t>Clause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214422"/>
            <a:ext cx="7072362" cy="5000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Compound Sentences</a:t>
            </a:r>
            <a:endParaRPr lang="en-US" sz="2400" dirty="0" smtClean="0"/>
          </a:p>
          <a:p>
            <a:pPr lvl="0"/>
            <a:r>
              <a:rPr lang="en-US" sz="2200" dirty="0" smtClean="0"/>
              <a:t>Sentence that is consist of more than one independent clauses</a:t>
            </a:r>
          </a:p>
          <a:p>
            <a:pPr lvl="0"/>
            <a:r>
              <a:rPr lang="en-US" sz="2200" dirty="0" smtClean="0"/>
              <a:t>Sentence that has two or more parts, each of which could stand alone and make sense</a:t>
            </a:r>
          </a:p>
          <a:p>
            <a:r>
              <a:rPr lang="en-US" sz="2400" dirty="0"/>
              <a:t>Active sentence  </a:t>
            </a:r>
          </a:p>
          <a:p>
            <a:pPr lvl="1"/>
            <a:r>
              <a:rPr lang="en-US" sz="2000" dirty="0"/>
              <a:t>Mr. Jake is installing a new computer program </a:t>
            </a:r>
          </a:p>
          <a:p>
            <a:pPr lvl="1"/>
            <a:r>
              <a:rPr lang="en-US" sz="2000" dirty="0"/>
              <a:t>Jean finished the assignment this morning</a:t>
            </a:r>
          </a:p>
          <a:p>
            <a:pPr lvl="1"/>
            <a:r>
              <a:rPr lang="en-US" sz="2000" dirty="0"/>
              <a:t>A technician maintains a generator every Saturday</a:t>
            </a:r>
            <a:endParaRPr lang="en-US" sz="2400" dirty="0"/>
          </a:p>
          <a:p>
            <a:r>
              <a:rPr lang="en-US" sz="2400" dirty="0"/>
              <a:t>Passive</a:t>
            </a:r>
          </a:p>
          <a:p>
            <a:pPr lvl="1"/>
            <a:r>
              <a:rPr lang="en-US" sz="2000" dirty="0"/>
              <a:t>A new computer program is being installed ( by Mr. Jake )</a:t>
            </a:r>
          </a:p>
          <a:p>
            <a:pPr lvl="1"/>
            <a:r>
              <a:rPr lang="en-US" sz="2000" dirty="0"/>
              <a:t>The assignment was finished by Jean this morning</a:t>
            </a:r>
          </a:p>
          <a:p>
            <a:pPr lvl="1"/>
            <a:r>
              <a:rPr lang="en-US" sz="2000" dirty="0"/>
              <a:t>The Generator is maintained by a technician every Saturday</a:t>
            </a:r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Improving Vocabulary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Becoming word conscious</a:t>
            </a:r>
          </a:p>
          <a:p>
            <a:pPr lvl="1"/>
            <a:r>
              <a:rPr lang="en-US" sz="2000" dirty="0" smtClean="0"/>
              <a:t>Being curious about and interested in words</a:t>
            </a:r>
          </a:p>
          <a:p>
            <a:pPr lvl="1"/>
            <a:r>
              <a:rPr lang="en-US" sz="2000" dirty="0" smtClean="0"/>
              <a:t>Understands the origins, development and synonyms of the word</a:t>
            </a:r>
          </a:p>
          <a:p>
            <a:r>
              <a:rPr lang="en-US" sz="2400" dirty="0" smtClean="0"/>
              <a:t>Find meaning from the context</a:t>
            </a:r>
          </a:p>
          <a:p>
            <a:pPr lvl="1"/>
            <a:r>
              <a:rPr lang="en-US" sz="2000" dirty="0" smtClean="0"/>
              <a:t>Discover the meaning of a word or expression from the sentence in which it is used, or from the surrounding sentences</a:t>
            </a:r>
          </a:p>
          <a:p>
            <a:pPr lvl="1"/>
            <a:r>
              <a:rPr lang="en-US" sz="2000" dirty="0" smtClean="0"/>
              <a:t>Use common sense to guess at a word’s meaning from the clues given</a:t>
            </a:r>
          </a:p>
          <a:p>
            <a:r>
              <a:rPr lang="en-US" sz="2400" dirty="0" smtClean="0"/>
              <a:t>Consult your dictionary</a:t>
            </a:r>
          </a:p>
          <a:p>
            <a:pPr lvl="1"/>
            <a:r>
              <a:rPr lang="en-US" sz="2000" dirty="0" smtClean="0"/>
              <a:t>Check the correct meaning the word in the dictionary</a:t>
            </a:r>
          </a:p>
          <a:p>
            <a:pPr lvl="1"/>
            <a:r>
              <a:rPr lang="en-US" sz="2000" dirty="0" smtClean="0"/>
              <a:t>If there are some meaning, choose the most fit with the context of the sentences</a:t>
            </a:r>
          </a:p>
          <a:p>
            <a:r>
              <a:rPr lang="en-US" sz="2400" dirty="0" smtClean="0"/>
              <a:t>Study thru a practice,</a:t>
            </a:r>
          </a:p>
          <a:p>
            <a:pPr lvl="1"/>
            <a:r>
              <a:rPr lang="en-US" sz="2000" dirty="0" smtClean="0"/>
              <a:t>Absorbs the new word into your active vocabulary, takes practice in using word, as well as study</a:t>
            </a:r>
          </a:p>
          <a:p>
            <a:pPr lvl="1"/>
            <a:r>
              <a:rPr lang="en-US" sz="2000" dirty="0" smtClean="0"/>
              <a:t>Keep a note in which you write all unfamiliar words, both in writing and spelling</a:t>
            </a:r>
          </a:p>
          <a:p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Sentences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836712"/>
            <a:ext cx="7972452" cy="5616624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An expression that is use to communicate with other</a:t>
            </a:r>
          </a:p>
          <a:p>
            <a:r>
              <a:rPr lang="en-US" sz="2400" dirty="0" smtClean="0"/>
              <a:t>The basic sentence, a group of words that must mean something</a:t>
            </a:r>
          </a:p>
          <a:p>
            <a:r>
              <a:rPr lang="en-US" sz="2400" dirty="0" smtClean="0"/>
              <a:t>There must be a sense, if no sense it is not a sentence</a:t>
            </a:r>
          </a:p>
          <a:p>
            <a:r>
              <a:rPr lang="en-US" sz="2400" dirty="0" smtClean="0"/>
              <a:t>If no meaning receive form what is supposed to be a sentence, the communication will be disrupted and confusion will arise</a:t>
            </a:r>
          </a:p>
          <a:p>
            <a:r>
              <a:rPr lang="en-US" sz="2400" dirty="0" smtClean="0"/>
              <a:t>Therefore, a sentence should express a complete </a:t>
            </a:r>
            <a:r>
              <a:rPr lang="en-US" sz="2400" dirty="0" smtClean="0"/>
              <a:t>thoughts</a:t>
            </a:r>
          </a:p>
          <a:p>
            <a:r>
              <a:rPr lang="en-US" sz="2400" dirty="0"/>
              <a:t>A sentence, is composed of a subject, a predicate and an adverb or adjectives</a:t>
            </a:r>
          </a:p>
          <a:p>
            <a:r>
              <a:rPr lang="en-US" sz="2400" dirty="0"/>
              <a:t>Subject, </a:t>
            </a:r>
          </a:p>
          <a:p>
            <a:pPr lvl="1"/>
            <a:r>
              <a:rPr lang="en-US" sz="2000" dirty="0"/>
              <a:t>Is the most important part of the sentence</a:t>
            </a:r>
          </a:p>
          <a:p>
            <a:pPr lvl="1"/>
            <a:r>
              <a:rPr lang="en-US" sz="2000" dirty="0"/>
              <a:t>Is the part of the sentence that shows who is speaking or is spoken to of the person ort thing spoken about</a:t>
            </a:r>
          </a:p>
          <a:p>
            <a:pPr lvl="1"/>
            <a:r>
              <a:rPr lang="en-US" sz="2000" dirty="0"/>
              <a:t>May be single word or a group of words</a:t>
            </a:r>
          </a:p>
          <a:p>
            <a:r>
              <a:rPr lang="en-US" sz="2400" dirty="0"/>
              <a:t>Predicate,</a:t>
            </a:r>
          </a:p>
          <a:p>
            <a:pPr lvl="1"/>
            <a:r>
              <a:rPr lang="en-US" sz="2000" dirty="0"/>
              <a:t>Is part of the sentence that says something about the subject</a:t>
            </a:r>
          </a:p>
          <a:p>
            <a:pPr lvl="1"/>
            <a:r>
              <a:rPr lang="en-US" sz="2000" dirty="0"/>
              <a:t>The core of the predicate is the verb</a:t>
            </a:r>
          </a:p>
          <a:p>
            <a:r>
              <a:rPr lang="en-US" sz="2400" dirty="0"/>
              <a:t>Adverbs,</a:t>
            </a:r>
          </a:p>
          <a:p>
            <a:pPr lvl="1"/>
            <a:r>
              <a:rPr lang="en-US" sz="2000" dirty="0"/>
              <a:t>Is part of the sentence that explains or describes the Subject or Predicates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Verbs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00108"/>
            <a:ext cx="8001056" cy="5572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Verbs</a:t>
            </a:r>
          </a:p>
          <a:p>
            <a:pPr lvl="1"/>
            <a:r>
              <a:rPr lang="en-US" sz="2000" dirty="0" smtClean="0"/>
              <a:t>Part of the predicate that says something about subject</a:t>
            </a:r>
          </a:p>
          <a:p>
            <a:pPr lvl="1"/>
            <a:r>
              <a:rPr lang="en-US" sz="2000" dirty="0" smtClean="0"/>
              <a:t> The core of the predicate is verbs</a:t>
            </a:r>
          </a:p>
          <a:p>
            <a:pPr lvl="1"/>
            <a:r>
              <a:rPr lang="en-US" sz="2000" dirty="0" smtClean="0"/>
              <a:t>Its function looks like a motor in the automobile</a:t>
            </a:r>
          </a:p>
          <a:p>
            <a:pPr lvl="1"/>
            <a:r>
              <a:rPr lang="en-US" sz="2000" dirty="0" smtClean="0"/>
              <a:t>Verb tells where the sentence will go, without verb, a sentence will not go</a:t>
            </a:r>
          </a:p>
          <a:p>
            <a:pPr lvl="1"/>
            <a:r>
              <a:rPr lang="en-US" sz="2000" dirty="0" smtClean="0"/>
              <a:t>Words that express :</a:t>
            </a:r>
          </a:p>
          <a:p>
            <a:pPr lvl="2"/>
            <a:r>
              <a:rPr lang="en-US" sz="1600" dirty="0" smtClean="0"/>
              <a:t>Action         	-   He ran across the street</a:t>
            </a:r>
          </a:p>
          <a:p>
            <a:pPr lvl="2"/>
            <a:r>
              <a:rPr lang="en-US" sz="1600" dirty="0" smtClean="0"/>
              <a:t>Condition	-   This food tastes sour</a:t>
            </a:r>
          </a:p>
          <a:p>
            <a:pPr lvl="2"/>
            <a:r>
              <a:rPr lang="en-US" sz="1600" dirty="0" smtClean="0"/>
              <a:t>A state of being	-   My mother is in the kitchen</a:t>
            </a:r>
          </a:p>
          <a:p>
            <a:pPr lvl="1"/>
            <a:r>
              <a:rPr lang="en-US" sz="2000" dirty="0" smtClean="0"/>
              <a:t>According to the rule, some words are needed to make sentence go, in this case by using a verb phrase,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0550"/>
            <a:ext cx="8229600" cy="645244"/>
          </a:xfrm>
        </p:spPr>
        <p:txBody>
          <a:bodyPr>
            <a:noAutofit/>
          </a:bodyPr>
          <a:lstStyle/>
          <a:p>
            <a:r>
              <a:rPr lang="en-US" sz="3200" dirty="0" smtClean="0"/>
              <a:t>Principal Part of Verbs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0756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principal part of verbs are the forms used for expressing the time of action (tense) of a verb.</a:t>
            </a:r>
          </a:p>
          <a:p>
            <a:pPr lvl="1"/>
            <a:r>
              <a:rPr lang="en-US" sz="2000" dirty="0" smtClean="0"/>
              <a:t>The past participle is used to form the present perfect tense, indicating action that has been completed before the present time.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smtClean="0"/>
              <a:t>past perfect tense, indicating action completed before another past </a:t>
            </a:r>
            <a:r>
              <a:rPr lang="en-US" sz="2000" dirty="0" smtClean="0"/>
              <a:t>action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sz="2000" dirty="0" smtClean="0"/>
              <a:t>The future perfect tense, indicating action that will be completed at a certain time in the future</a:t>
            </a:r>
          </a:p>
          <a:p>
            <a:r>
              <a:rPr lang="en-US" sz="2400" dirty="0"/>
              <a:t>Regular and Irregular Verbs</a:t>
            </a:r>
            <a:endParaRPr lang="en-US" sz="1600" dirty="0"/>
          </a:p>
          <a:p>
            <a:pPr lvl="1"/>
            <a:r>
              <a:rPr lang="en-US" sz="2000" dirty="0"/>
              <a:t>There are about 60 important Irregular verbs</a:t>
            </a:r>
          </a:p>
          <a:p>
            <a:pPr lvl="1"/>
            <a:r>
              <a:rPr lang="en-US" sz="2000" dirty="0"/>
              <a:t> Past tense never has any helping verb, whereas a past participle is always use with a </a:t>
            </a:r>
            <a:r>
              <a:rPr lang="en-US" sz="2000" dirty="0" smtClean="0"/>
              <a:t>helper</a:t>
            </a:r>
          </a:p>
          <a:p>
            <a:r>
              <a:rPr lang="en-US" sz="2400" dirty="0"/>
              <a:t>Infinitives</a:t>
            </a:r>
          </a:p>
          <a:p>
            <a:pPr lvl="1"/>
            <a:r>
              <a:rPr lang="en-US" sz="2000" dirty="0"/>
              <a:t>A verb preceded by </a:t>
            </a:r>
            <a:r>
              <a:rPr lang="en-US" sz="2000" i="1" dirty="0"/>
              <a:t>to</a:t>
            </a:r>
            <a:r>
              <a:rPr lang="en-US" sz="2000" dirty="0"/>
              <a:t> is known as an infinitive, i.e. : to run,  to do,  to be,  to say,  to think,  to have</a:t>
            </a:r>
          </a:p>
          <a:p>
            <a:pPr lvl="1"/>
            <a:r>
              <a:rPr lang="en-US" sz="2000" dirty="0"/>
              <a:t>Sometimes (not recommended) writers place any word or words between the to and the verb ; i.e.</a:t>
            </a:r>
          </a:p>
          <a:p>
            <a:pPr lvl="1">
              <a:buNone/>
            </a:pPr>
            <a:r>
              <a:rPr lang="en-US" sz="2000" dirty="0"/>
              <a:t>	poor  :  to quickly run (split infinitives)	better  : to run </a:t>
            </a:r>
            <a:r>
              <a:rPr lang="en-US" sz="2000" dirty="0" smtClean="0"/>
              <a:t>quickly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055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Principal Part of Verbs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72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sz="2800" dirty="0"/>
              <a:t>Being” verbs</a:t>
            </a:r>
          </a:p>
          <a:p>
            <a:pPr lvl="1"/>
            <a:r>
              <a:rPr lang="en-US" sz="2400" dirty="0"/>
              <a:t>Is the form of be in verbs</a:t>
            </a:r>
          </a:p>
          <a:p>
            <a:pPr lvl="1"/>
            <a:r>
              <a:rPr lang="en-US" sz="2400" dirty="0" smtClean="0"/>
              <a:t>Be </a:t>
            </a:r>
            <a:r>
              <a:rPr lang="en-US" sz="2400" dirty="0"/>
              <a:t>are “being” verbs only when they are used as main verbs, not when they are used as helpers </a:t>
            </a:r>
          </a:p>
          <a:p>
            <a:pPr lvl="1"/>
            <a:r>
              <a:rPr lang="en-US" sz="2400" dirty="0"/>
              <a:t>Main verb is always the last verb in a verb </a:t>
            </a:r>
            <a:r>
              <a:rPr lang="en-US" sz="2400" dirty="0" smtClean="0"/>
              <a:t>phrase</a:t>
            </a:r>
          </a:p>
          <a:p>
            <a:r>
              <a:rPr lang="en-US" sz="2400" b="1" u="sng" dirty="0"/>
              <a:t>Transitive v</a:t>
            </a:r>
            <a:r>
              <a:rPr lang="en-US" sz="2800" b="1" u="sng" dirty="0"/>
              <a:t>erbs</a:t>
            </a:r>
          </a:p>
          <a:p>
            <a:pPr lvl="1"/>
            <a:r>
              <a:rPr lang="en-US" sz="2400" dirty="0"/>
              <a:t>Is the verb that regularly has an object (a word that tells what or who receives the action expressed by the verb)</a:t>
            </a:r>
          </a:p>
          <a:p>
            <a:pPr marL="971550" lvl="1" indent="-457200"/>
            <a:r>
              <a:rPr lang="en-US" sz="2400" dirty="0" smtClean="0"/>
              <a:t>Ask </a:t>
            </a:r>
            <a:r>
              <a:rPr lang="en-US" sz="2400" dirty="0"/>
              <a:t>by using “what” or “Whom” after a verb. If the answer fit to the question, the verb must be transitive, else, the verb must be </a:t>
            </a:r>
            <a:r>
              <a:rPr lang="en-US" sz="2400" dirty="0" smtClean="0"/>
              <a:t>intran</a:t>
            </a:r>
            <a:r>
              <a:rPr lang="en-US" sz="2600" dirty="0" smtClean="0"/>
              <a:t>sitive</a:t>
            </a:r>
          </a:p>
          <a:p>
            <a:r>
              <a:rPr lang="en-US" sz="2400" b="1" u="sng" dirty="0"/>
              <a:t>Intransitive v</a:t>
            </a:r>
            <a:r>
              <a:rPr lang="en-US" sz="2800" b="1" u="sng" dirty="0"/>
              <a:t>erbs</a:t>
            </a:r>
          </a:p>
          <a:p>
            <a:pPr lvl="1"/>
            <a:r>
              <a:rPr lang="en-US" sz="2200" dirty="0"/>
              <a:t>Is the verb that does not has an </a:t>
            </a:r>
            <a:r>
              <a:rPr lang="en-US" sz="2200" dirty="0" smtClean="0"/>
              <a:t>object</a:t>
            </a:r>
            <a:endParaRPr lang="en-US" sz="22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Noun – Singular/Plurals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One of the obstacles presented by the English Language is the spelling of the plurals of nouns</a:t>
            </a:r>
          </a:p>
          <a:p>
            <a:r>
              <a:rPr lang="en-US" sz="2400" dirty="0" smtClean="0"/>
              <a:t>The most common plural endings for nouns are </a:t>
            </a:r>
            <a:r>
              <a:rPr lang="en-US" sz="2400" b="1" i="1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and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es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Nouns ending in y, forms the plurals by adding s as long as thy y is preceded by vowels, and by adding </a:t>
            </a:r>
            <a:r>
              <a:rPr lang="en-US" sz="2400" dirty="0" err="1"/>
              <a:t>ies</a:t>
            </a:r>
            <a:r>
              <a:rPr lang="en-US" sz="2400" dirty="0"/>
              <a:t> if the final y is preceded by a </a:t>
            </a:r>
            <a:r>
              <a:rPr lang="en-US" sz="2400" dirty="0" smtClean="0"/>
              <a:t>consonant</a:t>
            </a:r>
          </a:p>
          <a:p>
            <a:r>
              <a:rPr lang="en-US" sz="2400" dirty="0" smtClean="0"/>
              <a:t>Vowel </a:t>
            </a:r>
            <a:r>
              <a:rPr lang="en-US" sz="2400" dirty="0"/>
              <a:t>changes; some nouns forms the plurals by vowel </a:t>
            </a:r>
            <a:r>
              <a:rPr lang="en-US" sz="2400" dirty="0" smtClean="0"/>
              <a:t>change</a:t>
            </a:r>
          </a:p>
          <a:p>
            <a:endParaRPr lang="en-US" sz="2400" dirty="0" smtClean="0"/>
          </a:p>
          <a:p>
            <a:r>
              <a:rPr lang="en-US" sz="2400" dirty="0"/>
              <a:t>A  noun or pronoun is in the possessive when it is used or show ownership</a:t>
            </a:r>
          </a:p>
          <a:p>
            <a:r>
              <a:rPr lang="en-US" sz="2400" dirty="0"/>
              <a:t>The possessive pronouns is shown by the use of apostrophe</a:t>
            </a:r>
          </a:p>
          <a:p>
            <a:r>
              <a:rPr lang="en-US" sz="2400" dirty="0"/>
              <a:t>Principal use of the Apostrophe with nouns:</a:t>
            </a:r>
          </a:p>
          <a:p>
            <a:pPr lvl="1"/>
            <a:r>
              <a:rPr lang="en-US" sz="1900" dirty="0"/>
              <a:t>Used most often </a:t>
            </a:r>
            <a:r>
              <a:rPr lang="en-US" sz="1900" b="1" dirty="0"/>
              <a:t>to show possession </a:t>
            </a:r>
            <a:r>
              <a:rPr lang="en-US" sz="1900" dirty="0"/>
              <a:t>i.e. clerk’s salary child’s toy</a:t>
            </a:r>
          </a:p>
          <a:p>
            <a:pPr lvl="1">
              <a:buNone/>
            </a:pPr>
            <a:r>
              <a:rPr lang="en-US" sz="1900" dirty="0"/>
              <a:t>	</a:t>
            </a:r>
            <a:r>
              <a:rPr lang="en-US" sz="1900" dirty="0" err="1"/>
              <a:t>i.e</a:t>
            </a:r>
            <a:r>
              <a:rPr lang="en-US" sz="1900" dirty="0"/>
              <a:t> : </a:t>
            </a:r>
            <a:r>
              <a:rPr lang="en-US" sz="1900" dirty="0" smtClean="0"/>
              <a:t>Used </a:t>
            </a:r>
            <a:r>
              <a:rPr lang="en-US" sz="1900" dirty="0"/>
              <a:t>for </a:t>
            </a:r>
            <a:r>
              <a:rPr lang="en-US" sz="1900" b="1" dirty="0"/>
              <a:t>possessive of compound noun </a:t>
            </a:r>
            <a:r>
              <a:rPr lang="en-US" sz="1900" dirty="0"/>
              <a:t>(the </a:t>
            </a:r>
            <a:r>
              <a:rPr lang="en-US" sz="1900" dirty="0" smtClean="0"/>
              <a:t>las</a:t>
            </a:r>
            <a:r>
              <a:rPr lang="en-US" sz="1900" dirty="0"/>
              <a:t>t word of the compound</a:t>
            </a:r>
            <a:r>
              <a:rPr lang="en-US" sz="1900" dirty="0" smtClean="0"/>
              <a:t>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927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1902</Words>
  <Application>Microsoft Office PowerPoint</Application>
  <PresentationFormat>On-screen Show (4:3)</PresentationFormat>
  <Paragraphs>212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English for Business</vt:lpstr>
      <vt:lpstr>Learning Languages</vt:lpstr>
      <vt:lpstr>Clause</vt:lpstr>
      <vt:lpstr>Improving Vocabulary</vt:lpstr>
      <vt:lpstr>Sentences</vt:lpstr>
      <vt:lpstr>Verbs</vt:lpstr>
      <vt:lpstr>Principal Part of Verbs</vt:lpstr>
      <vt:lpstr>Principal Part of Verbs</vt:lpstr>
      <vt:lpstr>Noun – Singular/Plurals</vt:lpstr>
      <vt:lpstr>Nouns &amp; Pronouns -  possessive Forms</vt:lpstr>
      <vt:lpstr>Nouns &amp; Pronouns -  possessive Forms</vt:lpstr>
      <vt:lpstr>Pronouns -  Nominative and Objectives</vt:lpstr>
      <vt:lpstr>Pronouns -  Nominative and Objectives</vt:lpstr>
      <vt:lpstr>Adjectives</vt:lpstr>
      <vt:lpstr>Adjectives</vt:lpstr>
      <vt:lpstr>Tense</vt:lpstr>
      <vt:lpstr>The Basic of Tense</vt:lpstr>
      <vt:lpstr>Tense Scheme</vt:lpstr>
      <vt:lpstr>Tense Scheme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for Business</dc:title>
  <dc:creator>User</dc:creator>
  <cp:lastModifiedBy>User</cp:lastModifiedBy>
  <cp:revision>77</cp:revision>
  <dcterms:created xsi:type="dcterms:W3CDTF">2011-03-23T01:39:25Z</dcterms:created>
  <dcterms:modified xsi:type="dcterms:W3CDTF">2021-10-22T10:01:58Z</dcterms:modified>
</cp:coreProperties>
</file>