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0"/>
  </p:notesMasterIdLst>
  <p:sldIdLst>
    <p:sldId id="256" r:id="rId2"/>
    <p:sldId id="261" r:id="rId3"/>
    <p:sldId id="262" r:id="rId4"/>
    <p:sldId id="257" r:id="rId5"/>
    <p:sldId id="306" r:id="rId6"/>
    <p:sldId id="259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327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241D4-AC62-4A97-86D0-8145831D20C5}" type="datetimeFigureOut">
              <a:rPr lang="id-ID" smtClean="0"/>
              <a:pPr/>
              <a:t>01/10/2021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10CF8-82BA-4C01-8F42-A09522CE6E4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374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8B882-EBAF-4790-9447-4394AF87B45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85740-5C8C-46CF-9AF6-C85C083B7B8B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F1A21-3B8E-45CD-B6AD-FB7DDCC5BA5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56C58-A89C-4C3C-885C-3E4CD992ED6F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8E094-E910-4381-B1E9-1D2FEC92580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3B4A4-6F69-4DD6-A25A-0DD38D2CF6BA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EA0301-3DE7-42F9-9F4E-14F6292AD91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38CEB7-7C92-4547-B9FF-065AB1E10142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36C74-1289-4B93-AA10-593055E7E0D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4FDCF-1684-4F81-A52C-AC6D99B6800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7D281D-AAA7-4AFF-98D4-2EFB88F9219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0630F5-D880-4D41-9F23-BF3CE4AD1B5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759A83-92C2-423F-A390-597F2056CA15}" type="datetimeFigureOut">
              <a:rPr lang="id-ID" smtClean="0"/>
              <a:pPr/>
              <a:t>01/10/2021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A5CD34D-6A2B-4E10-87BB-F24CBAC245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59A83-92C2-423F-A390-597F2056CA15}" type="datetimeFigureOut">
              <a:rPr lang="id-ID" smtClean="0"/>
              <a:pPr/>
              <a:t>01/10/2021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5CD34D-6A2B-4E10-87BB-F24CBAC245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59A83-92C2-423F-A390-597F2056CA15}" type="datetimeFigureOut">
              <a:rPr lang="id-ID" smtClean="0"/>
              <a:pPr/>
              <a:t>01/10/2021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5CD34D-6A2B-4E10-87BB-F24CBAC245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B7185-70A5-4EAC-89EB-21B28253E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5A64D-0D69-45BC-89F4-2AC064BFE541}" type="datetime1">
              <a:rPr lang="en-US"/>
              <a:pPr>
                <a:defRPr/>
              </a:pPr>
              <a:t>10/1/2021</a:t>
            </a:fld>
            <a:endParaRPr lang="en-US"/>
          </a:p>
        </p:txBody>
      </p:sp>
    </p:spTree>
  </p:cSld>
  <p:clrMapOvr>
    <a:masterClrMapping/>
  </p:clrMapOvr>
  <p:transition spd="med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855FD-2CFE-4B0A-ADBE-E6E2DBC2C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A999D-E666-4162-9EBD-C685B410B668}" type="datetime1">
              <a:rPr lang="en-US"/>
              <a:pPr>
                <a:defRPr/>
              </a:pPr>
              <a:t>10/1/2021</a:t>
            </a:fld>
            <a:endParaRPr lang="en-US"/>
          </a:p>
        </p:txBody>
      </p:sp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59A83-92C2-423F-A390-597F2056CA15}" type="datetimeFigureOut">
              <a:rPr lang="id-ID" smtClean="0"/>
              <a:pPr/>
              <a:t>01/10/2021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5CD34D-6A2B-4E10-87BB-F24CBAC245C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59A83-92C2-423F-A390-597F2056CA15}" type="datetimeFigureOut">
              <a:rPr lang="id-ID" smtClean="0"/>
              <a:pPr/>
              <a:t>01/10/2021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5CD34D-6A2B-4E10-87BB-F24CBAC245C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59A83-92C2-423F-A390-597F2056CA15}" type="datetimeFigureOut">
              <a:rPr lang="id-ID" smtClean="0"/>
              <a:pPr/>
              <a:t>01/10/2021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5CD34D-6A2B-4E10-87BB-F24CBAC245C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59A83-92C2-423F-A390-597F2056CA15}" type="datetimeFigureOut">
              <a:rPr lang="id-ID" smtClean="0"/>
              <a:pPr/>
              <a:t>01/10/2021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5CD34D-6A2B-4E10-87BB-F24CBAC245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59A83-92C2-423F-A390-597F2056CA15}" type="datetimeFigureOut">
              <a:rPr lang="id-ID" smtClean="0"/>
              <a:pPr/>
              <a:t>01/10/2021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5CD34D-6A2B-4E10-87BB-F24CBAC245C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59A83-92C2-423F-A390-597F2056CA15}" type="datetimeFigureOut">
              <a:rPr lang="id-ID" smtClean="0"/>
              <a:pPr/>
              <a:t>01/10/2021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5CD34D-6A2B-4E10-87BB-F24CBAC245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C759A83-92C2-423F-A390-597F2056CA15}" type="datetimeFigureOut">
              <a:rPr lang="id-ID" smtClean="0"/>
              <a:pPr/>
              <a:t>01/10/2021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5CD34D-6A2B-4E10-87BB-F24CBAC245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759A83-92C2-423F-A390-597F2056CA15}" type="datetimeFigureOut">
              <a:rPr lang="id-ID" smtClean="0"/>
              <a:pPr/>
              <a:t>01/10/2021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5CD34D-6A2B-4E10-87BB-F24CBAC245C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759A83-92C2-423F-A390-597F2056CA15}" type="datetimeFigureOut">
              <a:rPr lang="id-ID" smtClean="0"/>
              <a:pPr/>
              <a:t>01/10/2021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A5CD34D-6A2B-4E10-87BB-F24CBAC245C9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2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772400" cy="1470025"/>
          </a:xfrm>
        </p:spPr>
        <p:txBody>
          <a:bodyPr>
            <a:normAutofit/>
          </a:bodyPr>
          <a:lstStyle/>
          <a:p>
            <a:r>
              <a:rPr lang="id-ID" sz="6000" dirty="0">
                <a:latin typeface="Book Antiqua" pitchFamily="18" charset="0"/>
              </a:rPr>
              <a:t>Matematika Diskrit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8305800" cy="567396"/>
          </a:xfrm>
        </p:spPr>
        <p:txBody>
          <a:bodyPr>
            <a:normAutofit/>
          </a:bodyPr>
          <a:lstStyle/>
          <a:p>
            <a:pPr algn="r"/>
            <a:r>
              <a:rPr lang="id-ID" sz="2500" dirty="0" smtClean="0">
                <a:latin typeface="Book Antiqua" pitchFamily="18" charset="0"/>
              </a:rPr>
              <a:t> Usanto, M.Kom</a:t>
            </a:r>
          </a:p>
          <a:p>
            <a:pPr algn="r"/>
            <a:endParaRPr lang="id-ID" sz="2500" dirty="0"/>
          </a:p>
          <a:p>
            <a:pPr algn="r"/>
            <a:endParaRPr lang="id-ID" sz="2500" dirty="0" smtClean="0"/>
          </a:p>
          <a:p>
            <a:pPr algn="l"/>
            <a:endParaRPr lang="id-ID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E229E9-1342-406B-9348-E6FE4AE3706F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055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id-ID" sz="3500" dirty="0" smtClean="0">
                <a:latin typeface="Book Antiqua" pitchFamily="18" charset="0"/>
              </a:rPr>
              <a:t>Konjungsi, Disjungsi, &amp; Negasi (2)</a:t>
            </a:r>
          </a:p>
        </p:txBody>
      </p:sp>
      <p:sp>
        <p:nvSpPr>
          <p:cNvPr id="205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697787" cy="3548062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id-ID" sz="2500" dirty="0" smtClean="0"/>
              <a:t>Nilai kebenaran dari proposisi-proposisi        ,</a:t>
            </a:r>
          </a:p>
          <a:p>
            <a:pPr eaLnBrk="1" hangingPunct="1">
              <a:buFont typeface="Wingdings" pitchFamily="2" charset="2"/>
              <a:buNone/>
            </a:pPr>
            <a:r>
              <a:rPr lang="id-ID" sz="2500" dirty="0" smtClean="0"/>
              <a:t>           , dan     didefinisikan masing-masing dengan </a:t>
            </a:r>
            <a:r>
              <a:rPr lang="id-ID" sz="2500" b="1" dirty="0" smtClean="0"/>
              <a:t>tabel kebenaran</a:t>
            </a:r>
            <a:r>
              <a:rPr lang="id-ID" sz="2500" dirty="0" smtClean="0"/>
              <a:t> berikut</a:t>
            </a:r>
            <a:r>
              <a:rPr lang="fr-FR" sz="2800" dirty="0" smtClean="0"/>
              <a:t>.</a:t>
            </a:r>
            <a:r>
              <a:rPr lang="en-US" sz="2800" dirty="0" smtClean="0"/>
              <a:t> </a:t>
            </a:r>
            <a:endParaRPr lang="id-ID" sz="2800" dirty="0" smtClean="0"/>
          </a:p>
          <a:p>
            <a:pPr eaLnBrk="1" hangingPunct="1">
              <a:buFont typeface="Wingdings" pitchFamily="2" charset="2"/>
              <a:buNone/>
            </a:pPr>
            <a:endParaRPr lang="id-ID" sz="2800" dirty="0" smtClean="0"/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</p:txBody>
      </p:sp>
      <p:graphicFrame>
        <p:nvGraphicFramePr>
          <p:cNvPr id="2050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75525" y="1676400"/>
          <a:ext cx="7016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660400" imgH="279400" progId="Equation.3">
                  <p:embed/>
                </p:oleObj>
              </mc:Choice>
              <mc:Fallback>
                <p:oleObj name="Equation" r:id="rId3" imgW="660400" imgH="279400" progId="Equation.3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1676400"/>
                        <a:ext cx="701675" cy="261937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19200" y="2133600"/>
          <a:ext cx="696912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660400" imgH="279400" progId="Equation.3">
                  <p:embed/>
                </p:oleObj>
              </mc:Choice>
              <mc:Fallback>
                <p:oleObj name="Equation" r:id="rId5" imgW="660400" imgH="279400" progId="Equation.3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33600"/>
                        <a:ext cx="696912" cy="266700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5"/>
          <p:cNvGraphicFramePr>
            <a:graphicFrameLocks noChangeAspect="1"/>
          </p:cNvGraphicFramePr>
          <p:nvPr/>
        </p:nvGraphicFramePr>
        <p:xfrm>
          <a:off x="2743200" y="1981200"/>
          <a:ext cx="327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7" imgW="203024" imgH="317225" progId="Equation.3">
                  <p:embed/>
                </p:oleObj>
              </mc:Choice>
              <mc:Fallback>
                <p:oleObj name="Equation" r:id="rId7" imgW="203024" imgH="317225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1200"/>
                        <a:ext cx="327025" cy="504825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25"/>
          <p:cNvSpPr>
            <a:spLocks noChangeArrowheads="1"/>
          </p:cNvSpPr>
          <p:nvPr/>
        </p:nvSpPr>
        <p:spPr bwMode="auto">
          <a:xfrm>
            <a:off x="1647825" y="2484438"/>
            <a:ext cx="6000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2058" name="Rectangle 27"/>
          <p:cNvSpPr>
            <a:spLocks noChangeArrowheads="1"/>
          </p:cNvSpPr>
          <p:nvPr/>
        </p:nvSpPr>
        <p:spPr bwMode="auto">
          <a:xfrm>
            <a:off x="1647825" y="2484438"/>
            <a:ext cx="6000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2059" name="Rectangle 29"/>
          <p:cNvSpPr>
            <a:spLocks noChangeArrowheads="1"/>
          </p:cNvSpPr>
          <p:nvPr/>
        </p:nvSpPr>
        <p:spPr bwMode="auto">
          <a:xfrm>
            <a:off x="1647825" y="2484438"/>
            <a:ext cx="60166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2060" name="Rectangle 44"/>
          <p:cNvSpPr>
            <a:spLocks noChangeArrowheads="1"/>
          </p:cNvSpPr>
          <p:nvPr/>
        </p:nvSpPr>
        <p:spPr bwMode="auto">
          <a:xfrm>
            <a:off x="1647825" y="2484438"/>
            <a:ext cx="6000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2061" name="Rectangle 46"/>
          <p:cNvSpPr>
            <a:spLocks noChangeArrowheads="1"/>
          </p:cNvSpPr>
          <p:nvPr/>
        </p:nvSpPr>
        <p:spPr bwMode="auto">
          <a:xfrm>
            <a:off x="1647825" y="2484438"/>
            <a:ext cx="6000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2063" name="Rectangle 287"/>
          <p:cNvSpPr>
            <a:spLocks noChangeArrowheads="1"/>
          </p:cNvSpPr>
          <p:nvPr/>
        </p:nvSpPr>
        <p:spPr bwMode="auto">
          <a:xfrm>
            <a:off x="7235825" y="4652963"/>
            <a:ext cx="360363" cy="1444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26414" y="2971800"/>
            <a:ext cx="6745986" cy="243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C32EBD-7A59-4AAB-866B-E27AE7B623B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078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id-ID" sz="3500" dirty="0" smtClean="0">
                <a:latin typeface="Book Antiqua" pitchFamily="18" charset="0"/>
              </a:rPr>
              <a:t>Konjungsi, Disjungsi, &amp; Negasi (2)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752600"/>
            <a:ext cx="7697787" cy="4111625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id-ID" sz="2800" dirty="0" smtClean="0">
                <a:latin typeface="Book Antiqua" pitchFamily="18" charset="0"/>
              </a:rPr>
              <a:t>Catatan :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id-ID" sz="2800" dirty="0" smtClean="0">
                <a:latin typeface="Book Antiqua" pitchFamily="18" charset="0"/>
              </a:rPr>
              <a:t>Kata </a:t>
            </a:r>
            <a:r>
              <a:rPr lang="id-ID" sz="2800" u="sng" dirty="0" smtClean="0">
                <a:solidFill>
                  <a:srgbClr val="0BC10F"/>
                </a:solidFill>
                <a:latin typeface="Book Antiqua" pitchFamily="18" charset="0"/>
              </a:rPr>
              <a:t>atau</a:t>
            </a:r>
            <a:r>
              <a:rPr lang="id-ID" sz="2800" dirty="0" smtClean="0">
                <a:latin typeface="Book Antiqua" pitchFamily="18" charset="0"/>
              </a:rPr>
              <a:t> pada disjungsi         digunakan dalam makna </a:t>
            </a:r>
            <a:r>
              <a:rPr lang="id-ID" sz="2800" i="1" dirty="0" smtClean="0">
                <a:latin typeface="Book Antiqua" pitchFamily="18" charset="0"/>
              </a:rPr>
              <a:t>inklusif </a:t>
            </a:r>
            <a:r>
              <a:rPr lang="id-ID" sz="2800" dirty="0" smtClean="0">
                <a:latin typeface="Book Antiqua" pitchFamily="18" charset="0"/>
              </a:rPr>
              <a:t>; yakni,        dinyatakan </a:t>
            </a:r>
            <a:r>
              <a:rPr lang="id-ID" sz="2800" dirty="0" smtClean="0">
                <a:solidFill>
                  <a:srgbClr val="0BC10F"/>
                </a:solidFill>
                <a:latin typeface="Book Antiqua" pitchFamily="18" charset="0"/>
              </a:rPr>
              <a:t>benar</a:t>
            </a:r>
            <a:r>
              <a:rPr lang="id-ID" sz="2800" dirty="0" smtClean="0">
                <a:latin typeface="Book Antiqua" pitchFamily="18" charset="0"/>
              </a:rPr>
              <a:t> apabila baik p, atau q, atau keduanya bernilai </a:t>
            </a:r>
            <a:r>
              <a:rPr lang="id-ID" sz="2800" dirty="0" smtClean="0">
                <a:solidFill>
                  <a:srgbClr val="0BC10F"/>
                </a:solidFill>
                <a:latin typeface="Book Antiqua" pitchFamily="18" charset="0"/>
              </a:rPr>
              <a:t>benar</a:t>
            </a:r>
            <a:r>
              <a:rPr lang="id-ID" sz="2800" dirty="0" smtClean="0">
                <a:latin typeface="Book Antiqua" pitchFamily="18" charset="0"/>
              </a:rPr>
              <a:t> dan </a:t>
            </a:r>
            <a:r>
              <a:rPr lang="id-ID" sz="2800" dirty="0" smtClean="0">
                <a:solidFill>
                  <a:srgbClr val="D51905"/>
                </a:solidFill>
                <a:latin typeface="Book Antiqua" pitchFamily="18" charset="0"/>
              </a:rPr>
              <a:t>salah</a:t>
            </a:r>
            <a:r>
              <a:rPr lang="id-ID" sz="2800" dirty="0" smtClean="0">
                <a:latin typeface="Book Antiqua" pitchFamily="18" charset="0"/>
              </a:rPr>
              <a:t> hanya jika kedua p dan q </a:t>
            </a:r>
            <a:r>
              <a:rPr lang="id-ID" sz="2800" dirty="0" smtClean="0">
                <a:solidFill>
                  <a:srgbClr val="D51905"/>
                </a:solidFill>
                <a:latin typeface="Book Antiqua" pitchFamily="18" charset="0"/>
              </a:rPr>
              <a:t>salah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id-ID" sz="2800" dirty="0" smtClean="0">
                <a:latin typeface="Book Antiqua" pitchFamily="18" charset="0"/>
              </a:rPr>
              <a:t>Sedangkan makna </a:t>
            </a:r>
            <a:r>
              <a:rPr lang="id-ID" sz="2800" i="1" u="sng" dirty="0" smtClean="0">
                <a:solidFill>
                  <a:srgbClr val="0BC10F"/>
                </a:solidFill>
                <a:latin typeface="Book Antiqua" pitchFamily="18" charset="0"/>
              </a:rPr>
              <a:t>eksklusif</a:t>
            </a:r>
            <a:r>
              <a:rPr lang="id-ID" sz="2800" u="sng" dirty="0" smtClean="0">
                <a:solidFill>
                  <a:srgbClr val="0BC10F"/>
                </a:solidFill>
                <a:latin typeface="Book Antiqua" pitchFamily="18" charset="0"/>
              </a:rPr>
              <a:t>-</a:t>
            </a:r>
            <a:r>
              <a:rPr lang="id-ID" sz="2800" i="1" u="sng" dirty="0" smtClean="0">
                <a:solidFill>
                  <a:srgbClr val="0BC10F"/>
                </a:solidFill>
                <a:latin typeface="Book Antiqua" pitchFamily="18" charset="0"/>
              </a:rPr>
              <a:t>atau</a:t>
            </a:r>
            <a:r>
              <a:rPr lang="id-ID" sz="2800" i="1" dirty="0" smtClean="0">
                <a:latin typeface="Book Antiqua" pitchFamily="18" charset="0"/>
              </a:rPr>
              <a:t>, </a:t>
            </a:r>
            <a:r>
              <a:rPr lang="id-ID" sz="2800" dirty="0" smtClean="0">
                <a:latin typeface="Book Antiqua" pitchFamily="18" charset="0"/>
              </a:rPr>
              <a:t>dinyatakan p XOR q, bernilai </a:t>
            </a:r>
            <a:r>
              <a:rPr lang="id-ID" sz="2800" dirty="0" smtClean="0">
                <a:solidFill>
                  <a:srgbClr val="0BC10F"/>
                </a:solidFill>
                <a:latin typeface="Book Antiqua" pitchFamily="18" charset="0"/>
              </a:rPr>
              <a:t>benar</a:t>
            </a:r>
            <a:r>
              <a:rPr lang="id-ID" sz="2800" dirty="0" smtClean="0">
                <a:latin typeface="Book Antiqua" pitchFamily="18" charset="0"/>
              </a:rPr>
              <a:t> apabila baik p atau q </a:t>
            </a:r>
            <a:r>
              <a:rPr lang="id-ID" sz="2800" dirty="0" smtClean="0">
                <a:solidFill>
                  <a:srgbClr val="0BC10F"/>
                </a:solidFill>
                <a:latin typeface="Book Antiqua" pitchFamily="18" charset="0"/>
              </a:rPr>
              <a:t>benar</a:t>
            </a:r>
            <a:r>
              <a:rPr lang="id-ID" sz="2800" dirty="0" smtClean="0">
                <a:latin typeface="Book Antiqua" pitchFamily="18" charset="0"/>
              </a:rPr>
              <a:t>, tetapi tidak keduanya. 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216769" y="2362200"/>
          <a:ext cx="7016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660400" imgH="279400" progId="Equation.3">
                  <p:embed/>
                </p:oleObj>
              </mc:Choice>
              <mc:Fallback>
                <p:oleObj name="Equation" r:id="rId3" imgW="660400" imgH="279400" progId="Equation.3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769" y="2362200"/>
                        <a:ext cx="701675" cy="266700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853112" y="2795954"/>
          <a:ext cx="700088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660400" imgH="279400" progId="Equation.3">
                  <p:embed/>
                </p:oleObj>
              </mc:Choice>
              <mc:Fallback>
                <p:oleObj name="Equation" r:id="rId5" imgW="660400" imgH="279400" progId="Equation.3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12" y="2795954"/>
                        <a:ext cx="700088" cy="261938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92C425-CDF6-4D98-BDE5-E8587B9D0EE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Contoh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id-ID" dirty="0" smtClean="0">
                <a:latin typeface="Book Antiqua" pitchFamily="18" charset="0"/>
              </a:rPr>
              <a:t>1. Untuk proposisi</a:t>
            </a:r>
            <a:r>
              <a:rPr lang="id-ID" baseline="30000" dirty="0" smtClean="0">
                <a:latin typeface="Book Antiqua" pitchFamily="18" charset="0"/>
              </a:rPr>
              <a:t>2</a:t>
            </a:r>
            <a:r>
              <a:rPr lang="id-ID" dirty="0" smtClean="0">
                <a:latin typeface="Book Antiqua" pitchFamily="18" charset="0"/>
              </a:rPr>
              <a:t> berikut:</a:t>
            </a:r>
          </a:p>
          <a:p>
            <a:pPr eaLnBrk="1" hangingPunct="1">
              <a:buFont typeface="Wingdings" pitchFamily="2" charset="2"/>
              <a:buNone/>
            </a:pPr>
            <a:r>
              <a:rPr lang="id-ID" dirty="0" smtClean="0">
                <a:latin typeface="Book Antiqua" pitchFamily="18" charset="0"/>
              </a:rPr>
              <a:t>	p: 1+1 = 3</a:t>
            </a:r>
          </a:p>
          <a:p>
            <a:pPr eaLnBrk="1" hangingPunct="1">
              <a:buFont typeface="Wingdings" pitchFamily="2" charset="2"/>
              <a:buNone/>
            </a:pPr>
            <a:r>
              <a:rPr lang="id-ID" dirty="0" smtClean="0">
                <a:latin typeface="Book Antiqua" pitchFamily="18" charset="0"/>
              </a:rPr>
              <a:t>	q: Satu tahun sama dengan 12 bulan</a:t>
            </a:r>
          </a:p>
          <a:p>
            <a:pPr eaLnBrk="1" hangingPunct="1">
              <a:buFont typeface="Wingdings" pitchFamily="2" charset="2"/>
              <a:buNone/>
            </a:pPr>
            <a:r>
              <a:rPr lang="id-ID" dirty="0" smtClean="0">
                <a:latin typeface="Book Antiqua" pitchFamily="18" charset="0"/>
              </a:rPr>
              <a:t>	Tentukanlah Konjungsi, Disjungsi, Negasi beserta nilai kebenarannya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EF06EAA-C8F9-4BFD-8C4B-1BEA3EED0CB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id-ID" sz="3500" dirty="0" smtClean="0">
                <a:latin typeface="Book Antiqua" pitchFamily="18" charset="0"/>
              </a:rPr>
              <a:t>Contoh</a:t>
            </a:r>
            <a:r>
              <a:rPr lang="en-US" sz="3500" dirty="0" smtClean="0">
                <a:latin typeface="Book Antiqua" pitchFamily="18" charset="0"/>
              </a:rPr>
              <a:t> ()</a:t>
            </a:r>
          </a:p>
        </p:txBody>
      </p:sp>
      <p:sp>
        <p:nvSpPr>
          <p:cNvPr id="41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8278813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+mj-lt"/>
              <a:buAutoNum type="alphaLcPeriod"/>
            </a:pPr>
            <a:r>
              <a:rPr lang="id-ID" sz="2500" dirty="0" smtClean="0">
                <a:latin typeface="Book Antiqua" pitchFamily="18" charset="0"/>
              </a:rPr>
              <a:t>      : 1+1 = 3 dan satu tahun sama dengan 12 bulan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id-ID" sz="2500" dirty="0" smtClean="0">
                <a:latin typeface="Book Antiqua" pitchFamily="18" charset="0"/>
              </a:rPr>
              <a:t>      p salah dan q benar, maka nilainya </a:t>
            </a:r>
            <a:r>
              <a:rPr lang="id-ID" sz="2500" dirty="0" smtClean="0">
                <a:solidFill>
                  <a:srgbClr val="D51905"/>
                </a:solidFill>
                <a:latin typeface="Book Antiqua" pitchFamily="18" charset="0"/>
              </a:rPr>
              <a:t>SALAH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id-ID" sz="2500" dirty="0" smtClean="0">
              <a:solidFill>
                <a:srgbClr val="D51905"/>
              </a:solidFill>
              <a:latin typeface="Book Antiqua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lphaLcPeriod" startAt="2"/>
            </a:pPr>
            <a:r>
              <a:rPr lang="id-ID" sz="2500" dirty="0" smtClean="0">
                <a:solidFill>
                  <a:srgbClr val="CCECFF"/>
                </a:solidFill>
                <a:latin typeface="Book Antiqua" pitchFamily="18" charset="0"/>
              </a:rPr>
              <a:t>         </a:t>
            </a:r>
            <a:r>
              <a:rPr lang="id-ID" sz="2500" dirty="0" smtClean="0">
                <a:latin typeface="Book Antiqua" pitchFamily="18" charset="0"/>
              </a:rPr>
              <a:t>: 1+1 = 3 atau satu tahun sama dengan 12 bulan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id-ID" sz="2500" dirty="0" smtClean="0">
                <a:latin typeface="Book Antiqua" pitchFamily="18" charset="0"/>
              </a:rPr>
              <a:t>	p salah atau q benar, maka nilainya </a:t>
            </a:r>
            <a:r>
              <a:rPr lang="id-ID" sz="2500" dirty="0" smtClean="0">
                <a:solidFill>
                  <a:srgbClr val="0BC10F"/>
                </a:solidFill>
                <a:latin typeface="Book Antiqua" pitchFamily="18" charset="0"/>
              </a:rPr>
              <a:t>BENAR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id-ID" sz="2500" dirty="0" smtClean="0">
              <a:solidFill>
                <a:srgbClr val="0BC10F"/>
              </a:solidFill>
              <a:latin typeface="Book Antiqua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d-ID" sz="2500" dirty="0" smtClean="0">
                <a:latin typeface="Book Antiqua" pitchFamily="18" charset="0"/>
              </a:rPr>
              <a:t>c.        : 1+1 </a:t>
            </a:r>
            <a:r>
              <a:rPr lang="id-ID" sz="2500" dirty="0" smtClean="0">
                <a:latin typeface="Book Antiqua" pitchFamily="18" charset="0"/>
                <a:cs typeface="Arial" charset="0"/>
              </a:rPr>
              <a:t>≠ 3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d-ID" sz="2500" dirty="0" smtClean="0">
                <a:latin typeface="Book Antiqua" pitchFamily="18" charset="0"/>
                <a:cs typeface="Arial" charset="0"/>
              </a:rPr>
              <a:t>      Karena p salah, maka      nilainya</a:t>
            </a:r>
            <a:r>
              <a:rPr lang="id-ID" sz="2500" dirty="0" smtClean="0">
                <a:solidFill>
                  <a:srgbClr val="CCECFF"/>
                </a:solidFill>
                <a:latin typeface="Book Antiqua" pitchFamily="18" charset="0"/>
                <a:cs typeface="Arial" charset="0"/>
              </a:rPr>
              <a:t> </a:t>
            </a:r>
            <a:r>
              <a:rPr lang="en-US" sz="2800" dirty="0" smtClean="0">
                <a:solidFill>
                  <a:srgbClr val="0BC10F"/>
                </a:solidFill>
                <a:latin typeface="Book Antiqua" pitchFamily="18" charset="0"/>
                <a:cs typeface="Arial" charset="0"/>
              </a:rPr>
              <a:t>BENAR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66800" y="1600200"/>
          <a:ext cx="701675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660400" imgH="279400" progId="Equation.3">
                  <p:embed/>
                </p:oleObj>
              </mc:Choice>
              <mc:Fallback>
                <p:oleObj name="Equation" r:id="rId3" imgW="660400" imgH="279400" progId="Equation.3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701675" cy="265112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43000" y="2743200"/>
          <a:ext cx="700088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660400" imgH="279400" progId="Equation.3">
                  <p:embed/>
                </p:oleObj>
              </mc:Choice>
              <mc:Fallback>
                <p:oleObj name="Equation" r:id="rId5" imgW="660400" imgH="279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700088" cy="263525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1295400" y="3886200"/>
          <a:ext cx="2333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7" imgW="203024" imgH="317225" progId="Equation.3">
                  <p:embed/>
                </p:oleObj>
              </mc:Choice>
              <mc:Fallback>
                <p:oleObj name="Equation" r:id="rId7" imgW="203024" imgH="317225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86200"/>
                        <a:ext cx="233363" cy="360363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9"/>
          <p:cNvGraphicFramePr>
            <a:graphicFrameLocks noChangeAspect="1"/>
          </p:cNvGraphicFramePr>
          <p:nvPr/>
        </p:nvGraphicFramePr>
        <p:xfrm>
          <a:off x="4419600" y="4343400"/>
          <a:ext cx="2333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9" imgW="203024" imgH="317225" progId="Equation.3">
                  <p:embed/>
                </p:oleObj>
              </mc:Choice>
              <mc:Fallback>
                <p:oleObj name="Equation" r:id="rId9" imgW="203024" imgH="317225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343400"/>
                        <a:ext cx="233363" cy="360363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0EFFF1-B367-43D6-BFC5-7361A02D016F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 smtClean="0"/>
              <a:t>L</a:t>
            </a:r>
            <a:r>
              <a:rPr lang="id-ID" dirty="0" smtClean="0"/>
              <a:t>atihan</a:t>
            </a:r>
            <a:endParaRPr lang="en-US" dirty="0" smtClean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2</a:t>
            </a:r>
            <a:r>
              <a:rPr lang="en-US" dirty="0" smtClean="0">
                <a:latin typeface="Book Antiqua" pitchFamily="18" charset="0"/>
              </a:rPr>
              <a:t>. </a:t>
            </a:r>
            <a:r>
              <a:rPr lang="id-ID" dirty="0" smtClean="0">
                <a:latin typeface="Book Antiqua" pitchFamily="18" charset="0"/>
              </a:rPr>
              <a:t>Untuk</a:t>
            </a:r>
            <a:r>
              <a:rPr lang="fr-FR" dirty="0" smtClean="0">
                <a:latin typeface="Book Antiqua" pitchFamily="18" charset="0"/>
              </a:rPr>
              <a:t> proposisi</a:t>
            </a:r>
            <a:r>
              <a:rPr lang="fr-FR" baseline="30000" dirty="0" smtClean="0">
                <a:latin typeface="Book Antiqua" pitchFamily="18" charset="0"/>
              </a:rPr>
              <a:t>2 </a:t>
            </a:r>
            <a:r>
              <a:rPr lang="id-ID" dirty="0" smtClean="0">
                <a:latin typeface="Book Antiqua" pitchFamily="18" charset="0"/>
              </a:rPr>
              <a:t>berikut</a:t>
            </a:r>
            <a:r>
              <a:rPr lang="fr-FR" dirty="0" smtClean="0">
                <a:latin typeface="Book Antiqua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dirty="0" smtClean="0">
                <a:latin typeface="Book Antiqua" pitchFamily="18" charset="0"/>
              </a:rPr>
              <a:t>	p: 1+1 = 3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dirty="0" smtClean="0">
                <a:latin typeface="Book Antiqua" pitchFamily="18" charset="0"/>
              </a:rPr>
              <a:t>	q: </a:t>
            </a:r>
            <a:r>
              <a:rPr lang="id-ID" dirty="0" smtClean="0">
                <a:latin typeface="Book Antiqua" pitchFamily="18" charset="0"/>
              </a:rPr>
              <a:t>Satu tahun sama dengan 12 bulan 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dirty="0" smtClean="0">
                <a:latin typeface="Book Antiqua" pitchFamily="18" charset="0"/>
              </a:rPr>
              <a:t>   </a:t>
            </a:r>
            <a:r>
              <a:rPr lang="id-ID" dirty="0" smtClean="0">
                <a:latin typeface="Book Antiqua" pitchFamily="18" charset="0"/>
              </a:rPr>
              <a:t> </a:t>
            </a:r>
            <a:r>
              <a:rPr lang="fr-FR" dirty="0" smtClean="0">
                <a:latin typeface="Book Antiqua" pitchFamily="18" charset="0"/>
              </a:rPr>
              <a:t>r:</a:t>
            </a:r>
            <a:r>
              <a:rPr lang="id-ID" dirty="0" smtClean="0">
                <a:latin typeface="Book Antiqua" pitchFamily="18" charset="0"/>
              </a:rPr>
              <a:t> Tugu Pahlawan terletak </a:t>
            </a:r>
            <a:r>
              <a:rPr lang="fr-FR" dirty="0" smtClean="0">
                <a:latin typeface="Book Antiqua" pitchFamily="18" charset="0"/>
              </a:rPr>
              <a:t>di Surabaya 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dirty="0" smtClean="0">
                <a:latin typeface="Book Antiqua" pitchFamily="18" charset="0"/>
              </a:rPr>
              <a:t>	</a:t>
            </a:r>
            <a:r>
              <a:rPr lang="id-ID" dirty="0" smtClean="0">
                <a:latin typeface="Book Antiqua" pitchFamily="18" charset="0"/>
              </a:rPr>
              <a:t>Nyatakan proposisi simbolik               dengan kata-kata dan kemudian evaluasi nilai kebenarannya</a:t>
            </a:r>
            <a:r>
              <a:rPr lang="fr-FR" dirty="0" smtClean="0">
                <a:latin typeface="Book Antiqua" pitchFamily="18" charset="0"/>
              </a:rPr>
              <a:t>.</a:t>
            </a:r>
            <a:r>
              <a:rPr lang="en-US" dirty="0" smtClean="0">
                <a:latin typeface="Book Antiqua" pitchFamily="18" charset="0"/>
              </a:rPr>
              <a:t> </a:t>
            </a:r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5292969" y="3397860"/>
          <a:ext cx="12954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1269449" imgH="342751" progId="Equation.3">
                  <p:embed/>
                </p:oleObj>
              </mc:Choice>
              <mc:Fallback>
                <p:oleObj name="Equation" r:id="rId3" imgW="1269449" imgH="342751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969" y="3397860"/>
                        <a:ext cx="1295400" cy="34766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DF22AEB-0DB9-42DF-9B11-6DA84EEEA29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371600"/>
          </a:xfrm>
        </p:spPr>
        <p:txBody>
          <a:bodyPr/>
          <a:lstStyle/>
          <a:p>
            <a:pPr eaLnBrk="1" hangingPunct="1"/>
            <a:r>
              <a:rPr lang="en-US" sz="3600" smtClean="0"/>
              <a:t>Eksklusif-Or, Implikasi, Bikondisional</a:t>
            </a:r>
          </a:p>
        </p:txBody>
      </p:sp>
      <p:graphicFrame>
        <p:nvGraphicFramePr>
          <p:cNvPr id="86130" name="Group 114"/>
          <p:cNvGraphicFramePr>
            <a:graphicFrameLocks noGrp="1"/>
          </p:cNvGraphicFramePr>
          <p:nvPr>
            <p:ph sz="half" idx="1"/>
          </p:nvPr>
        </p:nvGraphicFramePr>
        <p:xfrm>
          <a:off x="457200" y="1568450"/>
          <a:ext cx="4038600" cy="2590800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Q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802188" y="1576388"/>
            <a:ext cx="3873500" cy="2573337"/>
            <a:chOff x="1392" y="1548"/>
            <a:chExt cx="2976" cy="2052"/>
          </a:xfrm>
        </p:grpSpPr>
        <p:sp>
          <p:nvSpPr>
            <p:cNvPr id="21562" name="Rectangle 34"/>
            <p:cNvSpPr>
              <a:spLocks noChangeArrowheads="1"/>
            </p:cNvSpPr>
            <p:nvPr/>
          </p:nvSpPr>
          <p:spPr bwMode="auto">
            <a:xfrm>
              <a:off x="3376" y="2359"/>
              <a:ext cx="992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>
                  <a:solidFill>
                    <a:srgbClr val="FF3300"/>
                  </a:solidFill>
                </a:rPr>
                <a:t>false</a:t>
              </a:r>
              <a:endParaRPr lang="en-CA" sz="2800">
                <a:solidFill>
                  <a:srgbClr val="FF3300"/>
                </a:solidFill>
              </a:endParaRPr>
            </a:p>
          </p:txBody>
        </p:sp>
        <p:sp>
          <p:nvSpPr>
            <p:cNvPr id="21563" name="Rectangle 35"/>
            <p:cNvSpPr>
              <a:spLocks noChangeArrowheads="1"/>
            </p:cNvSpPr>
            <p:nvPr/>
          </p:nvSpPr>
          <p:spPr bwMode="auto">
            <a:xfrm>
              <a:off x="2384" y="2359"/>
              <a:ext cx="992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>
                  <a:solidFill>
                    <a:srgbClr val="FF3300"/>
                  </a:solidFill>
                </a:rPr>
                <a:t>false</a:t>
              </a:r>
              <a:endParaRPr lang="en-CA" sz="2800">
                <a:solidFill>
                  <a:srgbClr val="FF3300"/>
                </a:solidFill>
              </a:endParaRPr>
            </a:p>
          </p:txBody>
        </p:sp>
        <p:sp>
          <p:nvSpPr>
            <p:cNvPr id="21564" name="Rectangle 36"/>
            <p:cNvSpPr>
              <a:spLocks noChangeArrowheads="1"/>
            </p:cNvSpPr>
            <p:nvPr/>
          </p:nvSpPr>
          <p:spPr bwMode="auto">
            <a:xfrm>
              <a:off x="1392" y="2359"/>
              <a:ext cx="992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>
                  <a:solidFill>
                    <a:srgbClr val="00CC00"/>
                  </a:solidFill>
                </a:rPr>
                <a:t>true</a:t>
              </a:r>
              <a:endParaRPr lang="en-CA" sz="2800">
                <a:solidFill>
                  <a:srgbClr val="00CC00"/>
                </a:solidFill>
              </a:endParaRPr>
            </a:p>
          </p:txBody>
        </p:sp>
        <p:sp>
          <p:nvSpPr>
            <p:cNvPr id="21565" name="Rectangle 37"/>
            <p:cNvSpPr>
              <a:spLocks noChangeArrowheads="1"/>
            </p:cNvSpPr>
            <p:nvPr/>
          </p:nvSpPr>
          <p:spPr bwMode="auto">
            <a:xfrm>
              <a:off x="3376" y="2773"/>
              <a:ext cx="992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>
                  <a:solidFill>
                    <a:srgbClr val="00CC00"/>
                  </a:solidFill>
                </a:rPr>
                <a:t>true</a:t>
              </a:r>
              <a:endParaRPr lang="en-CA" sz="2800">
                <a:solidFill>
                  <a:srgbClr val="00CC00"/>
                </a:solidFill>
              </a:endParaRPr>
            </a:p>
          </p:txBody>
        </p:sp>
        <p:sp>
          <p:nvSpPr>
            <p:cNvPr id="21566" name="Rectangle 38"/>
            <p:cNvSpPr>
              <a:spLocks noChangeArrowheads="1"/>
            </p:cNvSpPr>
            <p:nvPr/>
          </p:nvSpPr>
          <p:spPr bwMode="auto">
            <a:xfrm>
              <a:off x="2384" y="2773"/>
              <a:ext cx="992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>
                  <a:solidFill>
                    <a:srgbClr val="00CC00"/>
                  </a:solidFill>
                </a:rPr>
                <a:t>true</a:t>
              </a:r>
              <a:endParaRPr lang="en-CA" sz="2800">
                <a:solidFill>
                  <a:srgbClr val="00CC00"/>
                </a:solidFill>
              </a:endParaRPr>
            </a:p>
          </p:txBody>
        </p:sp>
        <p:sp>
          <p:nvSpPr>
            <p:cNvPr id="21567" name="Rectangle 39"/>
            <p:cNvSpPr>
              <a:spLocks noChangeArrowheads="1"/>
            </p:cNvSpPr>
            <p:nvPr/>
          </p:nvSpPr>
          <p:spPr bwMode="auto">
            <a:xfrm>
              <a:off x="1392" y="2773"/>
              <a:ext cx="992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>
                  <a:solidFill>
                    <a:srgbClr val="FF3300"/>
                  </a:solidFill>
                </a:rPr>
                <a:t>false</a:t>
              </a:r>
              <a:endParaRPr lang="en-CA" sz="2800">
                <a:solidFill>
                  <a:srgbClr val="FF3300"/>
                </a:solidFill>
              </a:endParaRPr>
            </a:p>
          </p:txBody>
        </p:sp>
        <p:sp>
          <p:nvSpPr>
            <p:cNvPr id="21568" name="Rectangle 40"/>
            <p:cNvSpPr>
              <a:spLocks noChangeArrowheads="1"/>
            </p:cNvSpPr>
            <p:nvPr/>
          </p:nvSpPr>
          <p:spPr bwMode="auto">
            <a:xfrm>
              <a:off x="3376" y="3186"/>
              <a:ext cx="992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>
                  <a:solidFill>
                    <a:srgbClr val="00CC00"/>
                  </a:solidFill>
                </a:rPr>
                <a:t>true</a:t>
              </a:r>
              <a:endParaRPr lang="en-CA" sz="2800">
                <a:solidFill>
                  <a:srgbClr val="00CC00"/>
                </a:solidFill>
              </a:endParaRPr>
            </a:p>
          </p:txBody>
        </p:sp>
        <p:sp>
          <p:nvSpPr>
            <p:cNvPr id="21569" name="Rectangle 41"/>
            <p:cNvSpPr>
              <a:spLocks noChangeArrowheads="1"/>
            </p:cNvSpPr>
            <p:nvPr/>
          </p:nvSpPr>
          <p:spPr bwMode="auto">
            <a:xfrm>
              <a:off x="2384" y="3186"/>
              <a:ext cx="992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>
                  <a:solidFill>
                    <a:srgbClr val="FF3300"/>
                  </a:solidFill>
                </a:rPr>
                <a:t>false</a:t>
              </a:r>
              <a:endParaRPr lang="en-CA" sz="2800">
                <a:solidFill>
                  <a:srgbClr val="FF3300"/>
                </a:solidFill>
              </a:endParaRPr>
            </a:p>
          </p:txBody>
        </p:sp>
        <p:sp>
          <p:nvSpPr>
            <p:cNvPr id="21570" name="Rectangle 42"/>
            <p:cNvSpPr>
              <a:spLocks noChangeArrowheads="1"/>
            </p:cNvSpPr>
            <p:nvPr/>
          </p:nvSpPr>
          <p:spPr bwMode="auto">
            <a:xfrm>
              <a:off x="1392" y="3186"/>
              <a:ext cx="992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>
                  <a:solidFill>
                    <a:srgbClr val="FF3300"/>
                  </a:solidFill>
                </a:rPr>
                <a:t>false</a:t>
              </a:r>
              <a:endParaRPr lang="en-CA" sz="2800">
                <a:solidFill>
                  <a:srgbClr val="FF3300"/>
                </a:solidFill>
              </a:endParaRPr>
            </a:p>
          </p:txBody>
        </p:sp>
        <p:sp>
          <p:nvSpPr>
            <p:cNvPr id="21571" name="Rectangle 43"/>
            <p:cNvSpPr>
              <a:spLocks noChangeArrowheads="1"/>
            </p:cNvSpPr>
            <p:nvPr/>
          </p:nvSpPr>
          <p:spPr bwMode="auto">
            <a:xfrm>
              <a:off x="3376" y="1946"/>
              <a:ext cx="992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>
                  <a:solidFill>
                    <a:srgbClr val="00CC00"/>
                  </a:solidFill>
                </a:rPr>
                <a:t>true</a:t>
              </a:r>
              <a:endParaRPr lang="en-CA" sz="2800">
                <a:solidFill>
                  <a:srgbClr val="00CC00"/>
                </a:solidFill>
              </a:endParaRPr>
            </a:p>
          </p:txBody>
        </p:sp>
        <p:sp>
          <p:nvSpPr>
            <p:cNvPr id="21572" name="Rectangle 44"/>
            <p:cNvSpPr>
              <a:spLocks noChangeArrowheads="1"/>
            </p:cNvSpPr>
            <p:nvPr/>
          </p:nvSpPr>
          <p:spPr bwMode="auto">
            <a:xfrm>
              <a:off x="2384" y="1946"/>
              <a:ext cx="992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>
                  <a:solidFill>
                    <a:srgbClr val="00CC00"/>
                  </a:solidFill>
                </a:rPr>
                <a:t>true</a:t>
              </a:r>
              <a:endParaRPr lang="en-CA" sz="2800">
                <a:solidFill>
                  <a:srgbClr val="00CC00"/>
                </a:solidFill>
              </a:endParaRPr>
            </a:p>
          </p:txBody>
        </p:sp>
        <p:sp>
          <p:nvSpPr>
            <p:cNvPr id="21573" name="Rectangle 45"/>
            <p:cNvSpPr>
              <a:spLocks noChangeArrowheads="1"/>
            </p:cNvSpPr>
            <p:nvPr/>
          </p:nvSpPr>
          <p:spPr bwMode="auto">
            <a:xfrm>
              <a:off x="1392" y="1946"/>
              <a:ext cx="992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>
                  <a:solidFill>
                    <a:srgbClr val="00CC00"/>
                  </a:solidFill>
                </a:rPr>
                <a:t>true</a:t>
              </a:r>
              <a:endParaRPr lang="en-CA" sz="2800">
                <a:solidFill>
                  <a:srgbClr val="00CC00"/>
                </a:solidFill>
              </a:endParaRPr>
            </a:p>
          </p:txBody>
        </p:sp>
        <p:sp>
          <p:nvSpPr>
            <p:cNvPr id="21574" name="Rectangle 46"/>
            <p:cNvSpPr>
              <a:spLocks noChangeArrowheads="1"/>
            </p:cNvSpPr>
            <p:nvPr/>
          </p:nvSpPr>
          <p:spPr bwMode="auto">
            <a:xfrm>
              <a:off x="3376" y="1548"/>
              <a:ext cx="992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P</a:t>
              </a:r>
              <a:r>
                <a:rPr lang="en-US" sz="2800" b="1">
                  <a:sym typeface="Symbol" pitchFamily="18" charset="2"/>
                </a:rPr>
                <a:t></a:t>
              </a:r>
              <a:r>
                <a:rPr lang="en-US" sz="2800">
                  <a:sym typeface="Symbol" pitchFamily="18" charset="2"/>
                </a:rPr>
                <a:t>Q</a:t>
              </a:r>
              <a:endParaRPr lang="en-CA" sz="2800">
                <a:sym typeface="Symbol" pitchFamily="18" charset="2"/>
              </a:endParaRPr>
            </a:p>
          </p:txBody>
        </p:sp>
        <p:sp>
          <p:nvSpPr>
            <p:cNvPr id="21575" name="Rectangle 47"/>
            <p:cNvSpPr>
              <a:spLocks noChangeArrowheads="1"/>
            </p:cNvSpPr>
            <p:nvPr/>
          </p:nvSpPr>
          <p:spPr bwMode="auto">
            <a:xfrm>
              <a:off x="2384" y="1548"/>
              <a:ext cx="992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Q</a:t>
              </a:r>
              <a:endParaRPr lang="en-CA" sz="2800"/>
            </a:p>
          </p:txBody>
        </p:sp>
        <p:sp>
          <p:nvSpPr>
            <p:cNvPr id="21576" name="Rectangle 48"/>
            <p:cNvSpPr>
              <a:spLocks noChangeArrowheads="1"/>
            </p:cNvSpPr>
            <p:nvPr/>
          </p:nvSpPr>
          <p:spPr bwMode="auto">
            <a:xfrm>
              <a:off x="1392" y="1548"/>
              <a:ext cx="992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2800"/>
                <a:t>P</a:t>
              </a:r>
              <a:endParaRPr lang="en-CA" sz="2800"/>
            </a:p>
          </p:txBody>
        </p:sp>
        <p:sp>
          <p:nvSpPr>
            <p:cNvPr id="21577" name="Line 49"/>
            <p:cNvSpPr>
              <a:spLocks noChangeShapeType="1"/>
            </p:cNvSpPr>
            <p:nvPr/>
          </p:nvSpPr>
          <p:spPr bwMode="auto">
            <a:xfrm>
              <a:off x="1392" y="1946"/>
              <a:ext cx="2976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id-ID"/>
            </a:p>
          </p:txBody>
        </p:sp>
        <p:sp>
          <p:nvSpPr>
            <p:cNvPr id="21578" name="Line 50"/>
            <p:cNvSpPr>
              <a:spLocks noChangeShapeType="1"/>
            </p:cNvSpPr>
            <p:nvPr/>
          </p:nvSpPr>
          <p:spPr bwMode="auto">
            <a:xfrm>
              <a:off x="1392" y="2359"/>
              <a:ext cx="2976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id-ID"/>
            </a:p>
          </p:txBody>
        </p:sp>
        <p:sp>
          <p:nvSpPr>
            <p:cNvPr id="21579" name="Line 51"/>
            <p:cNvSpPr>
              <a:spLocks noChangeShapeType="1"/>
            </p:cNvSpPr>
            <p:nvPr/>
          </p:nvSpPr>
          <p:spPr bwMode="auto">
            <a:xfrm>
              <a:off x="2384" y="1548"/>
              <a:ext cx="0" cy="205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id-ID"/>
            </a:p>
          </p:txBody>
        </p:sp>
        <p:sp>
          <p:nvSpPr>
            <p:cNvPr id="21580" name="Line 52"/>
            <p:cNvSpPr>
              <a:spLocks noChangeShapeType="1"/>
            </p:cNvSpPr>
            <p:nvPr/>
          </p:nvSpPr>
          <p:spPr bwMode="auto">
            <a:xfrm>
              <a:off x="3376" y="1548"/>
              <a:ext cx="0" cy="205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id-ID"/>
            </a:p>
          </p:txBody>
        </p:sp>
        <p:sp>
          <p:nvSpPr>
            <p:cNvPr id="21581" name="Line 53"/>
            <p:cNvSpPr>
              <a:spLocks noChangeShapeType="1"/>
            </p:cNvSpPr>
            <p:nvPr/>
          </p:nvSpPr>
          <p:spPr bwMode="auto">
            <a:xfrm>
              <a:off x="1392" y="1548"/>
              <a:ext cx="2976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id-ID"/>
            </a:p>
          </p:txBody>
        </p:sp>
        <p:sp>
          <p:nvSpPr>
            <p:cNvPr id="21582" name="Line 54"/>
            <p:cNvSpPr>
              <a:spLocks noChangeShapeType="1"/>
            </p:cNvSpPr>
            <p:nvPr/>
          </p:nvSpPr>
          <p:spPr bwMode="auto">
            <a:xfrm>
              <a:off x="1392" y="1548"/>
              <a:ext cx="0" cy="2052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id-ID"/>
            </a:p>
          </p:txBody>
        </p:sp>
        <p:sp>
          <p:nvSpPr>
            <p:cNvPr id="21583" name="Line 55"/>
            <p:cNvSpPr>
              <a:spLocks noChangeShapeType="1"/>
            </p:cNvSpPr>
            <p:nvPr/>
          </p:nvSpPr>
          <p:spPr bwMode="auto">
            <a:xfrm>
              <a:off x="4368" y="1548"/>
              <a:ext cx="0" cy="2052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id-ID"/>
            </a:p>
          </p:txBody>
        </p:sp>
        <p:sp>
          <p:nvSpPr>
            <p:cNvPr id="21584" name="Line 56"/>
            <p:cNvSpPr>
              <a:spLocks noChangeShapeType="1"/>
            </p:cNvSpPr>
            <p:nvPr/>
          </p:nvSpPr>
          <p:spPr bwMode="auto">
            <a:xfrm>
              <a:off x="1392" y="3600"/>
              <a:ext cx="2976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id-ID"/>
            </a:p>
          </p:txBody>
        </p:sp>
        <p:sp>
          <p:nvSpPr>
            <p:cNvPr id="21585" name="Line 57"/>
            <p:cNvSpPr>
              <a:spLocks noChangeShapeType="1"/>
            </p:cNvSpPr>
            <p:nvPr/>
          </p:nvSpPr>
          <p:spPr bwMode="auto">
            <a:xfrm>
              <a:off x="1392" y="3186"/>
              <a:ext cx="2976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1586" name="Line 58"/>
            <p:cNvSpPr>
              <a:spLocks noChangeShapeType="1"/>
            </p:cNvSpPr>
            <p:nvPr/>
          </p:nvSpPr>
          <p:spPr bwMode="auto">
            <a:xfrm>
              <a:off x="1392" y="2773"/>
              <a:ext cx="2976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aphicFrame>
        <p:nvGraphicFramePr>
          <p:cNvPr id="86133" name="Group 117"/>
          <p:cNvGraphicFramePr>
            <a:graphicFrameLocks noGrp="1"/>
          </p:cNvGraphicFramePr>
          <p:nvPr>
            <p:ph sz="half" idx="2"/>
          </p:nvPr>
        </p:nvGraphicFramePr>
        <p:xfrm>
          <a:off x="2627313" y="4270375"/>
          <a:ext cx="4038600" cy="2590800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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Q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B44680-7F87-4DBD-A3C8-0FCB85A3ADE6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id-ID" sz="3500" dirty="0" smtClean="0">
                <a:latin typeface="Book Antiqua" pitchFamily="18" charset="0"/>
              </a:rPr>
              <a:t>Kesamaan Logika</a:t>
            </a:r>
          </a:p>
        </p:txBody>
      </p:sp>
      <p:sp>
        <p:nvSpPr>
          <p:cNvPr id="61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id-ID" sz="2800" dirty="0" smtClean="0">
                <a:latin typeface="Book Antiqua" pitchFamily="18" charset="0"/>
              </a:rPr>
              <a:t>Dua proposisi majemuk P dan Q disebut </a:t>
            </a:r>
            <a:r>
              <a:rPr lang="id-ID" sz="2800" b="1" dirty="0" smtClean="0">
                <a:latin typeface="Book Antiqua" pitchFamily="18" charset="0"/>
              </a:rPr>
              <a:t>ekuivalen secara logika</a:t>
            </a:r>
            <a:r>
              <a:rPr lang="id-ID" sz="2800" dirty="0" smtClean="0">
                <a:latin typeface="Book Antiqua" pitchFamily="18" charset="0"/>
              </a:rPr>
              <a:t>, ditulis s</a:t>
            </a:r>
            <a:r>
              <a:rPr lang="fr-FR" sz="2800" dirty="0" err="1" smtClean="0">
                <a:latin typeface="Book Antiqua" pitchFamily="18" charset="0"/>
              </a:rPr>
              <a:t>ebagai</a:t>
            </a:r>
            <a:r>
              <a:rPr lang="en-US" sz="2800" dirty="0" smtClean="0">
                <a:latin typeface="Book Antiqua" pitchFamily="18" charset="0"/>
              </a:rPr>
              <a:t>          </a:t>
            </a:r>
            <a:r>
              <a:rPr lang="id-ID" sz="2800" dirty="0" smtClean="0">
                <a:latin typeface="Book Antiqua" pitchFamily="18" charset="0"/>
              </a:rPr>
              <a:t>bila keduanya mempunyai </a:t>
            </a:r>
            <a:r>
              <a:rPr lang="id-ID" sz="2800" b="1" dirty="0" smtClean="0">
                <a:latin typeface="Book Antiqua" pitchFamily="18" charset="0"/>
              </a:rPr>
              <a:t>nilai kebenaran yang sama</a:t>
            </a:r>
            <a:r>
              <a:rPr lang="id-ID" sz="2800" dirty="0" smtClean="0">
                <a:latin typeface="Book Antiqua" pitchFamily="18" charset="0"/>
              </a:rPr>
              <a:t>, tidak peduli nilai kebenaran yang dimiliki oleh proposisi unsur-unsurnya</a:t>
            </a:r>
            <a:r>
              <a:rPr lang="fr-FR" sz="2800" dirty="0" smtClean="0">
                <a:latin typeface="Book Antiqua" pitchFamily="18" charset="0"/>
              </a:rPr>
              <a:t>.</a:t>
            </a:r>
            <a:r>
              <a:rPr lang="en-US" sz="2800" dirty="0" smtClean="0">
                <a:latin typeface="Book Antiqua" pitchFamily="18" charset="0"/>
              </a:rPr>
              <a:t>  </a:t>
            </a:r>
            <a:endParaRPr lang="id-ID" sz="2800" dirty="0" smtClean="0">
              <a:latin typeface="Book Antiqua" pitchFamily="18" charset="0"/>
            </a:endParaRPr>
          </a:p>
          <a:p>
            <a:pPr eaLnBrk="1" hangingPunct="1">
              <a:buNone/>
            </a:pPr>
            <a:r>
              <a:rPr lang="en-US" sz="2800" dirty="0" smtClean="0">
                <a:latin typeface="Book Antiqua" pitchFamily="18" charset="0"/>
              </a:rPr>
              <a:t> 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id-ID" sz="2800" dirty="0" smtClean="0">
                <a:latin typeface="Book Antiqua" pitchFamily="18" charset="0"/>
              </a:rPr>
              <a:t>Contoh: hukum </a:t>
            </a:r>
            <a:r>
              <a:rPr lang="fr-FR" sz="2800" dirty="0" smtClean="0">
                <a:latin typeface="Book Antiqua" pitchFamily="18" charset="0"/>
              </a:rPr>
              <a:t>De Morgan I </a:t>
            </a:r>
          </a:p>
          <a:p>
            <a:pPr eaLnBrk="1" hangingPunct="1">
              <a:buNone/>
            </a:pPr>
            <a:r>
              <a:rPr lang="id-ID" sz="2800" dirty="0" smtClean="0">
                <a:latin typeface="Book Antiqua" pitchFamily="18" charset="0"/>
              </a:rPr>
              <a:t>   </a:t>
            </a:r>
            <a:r>
              <a:rPr lang="fr-FR" sz="2800" dirty="0" smtClean="0">
                <a:latin typeface="Book Antiqua" pitchFamily="18" charset="0"/>
              </a:rPr>
              <a:t>dan II                    </a:t>
            </a:r>
            <a:r>
              <a:rPr lang="id-ID" sz="2800" dirty="0" smtClean="0">
                <a:latin typeface="Book Antiqua" pitchFamily="18" charset="0"/>
              </a:rPr>
              <a:t>untuk logika</a:t>
            </a:r>
            <a:r>
              <a:rPr lang="fr-FR" sz="2800" dirty="0" smtClean="0">
                <a:latin typeface="Book Antiqua" pitchFamily="18" charset="0"/>
              </a:rPr>
              <a:t>, msg</a:t>
            </a:r>
            <a:r>
              <a:rPr lang="fr-FR" sz="2800" baseline="30000" dirty="0" smtClean="0">
                <a:latin typeface="Book Antiqua" pitchFamily="18" charset="0"/>
              </a:rPr>
              <a:t>2</a:t>
            </a:r>
            <a:r>
              <a:rPr lang="fr-FR" sz="2800" dirty="0" smtClean="0">
                <a:latin typeface="Book Antiqua" pitchFamily="18" charset="0"/>
              </a:rPr>
              <a:t> </a:t>
            </a:r>
            <a:r>
              <a:rPr lang="id-ID" sz="2800" dirty="0" smtClean="0">
                <a:latin typeface="Book Antiqua" pitchFamily="18" charset="0"/>
              </a:rPr>
              <a:t>adalah ekuivalen secara logika</a:t>
            </a:r>
            <a:r>
              <a:rPr lang="fr-FR" sz="2800" dirty="0" smtClean="0"/>
              <a:t>.</a:t>
            </a:r>
            <a:r>
              <a:rPr lang="en-US" sz="2800" dirty="0" smtClean="0"/>
              <a:t>  </a:t>
            </a:r>
          </a:p>
        </p:txBody>
      </p:sp>
      <p:sp>
        <p:nvSpPr>
          <p:cNvPr id="6153" name="Rectangle 5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7239000" y="1981200"/>
          <a:ext cx="8636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761669" imgH="330057" progId="Equation.3">
                  <p:embed/>
                </p:oleObj>
              </mc:Choice>
              <mc:Fallback>
                <p:oleObj name="Equation" r:id="rId3" imgW="761669" imgH="330057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981200"/>
                        <a:ext cx="863600" cy="3889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7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5562600" y="4114800"/>
          <a:ext cx="17287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5" imgW="1624895" imgH="406224" progId="Equation.3">
                  <p:embed/>
                </p:oleObj>
              </mc:Choice>
              <mc:Fallback>
                <p:oleObj name="Equation" r:id="rId5" imgW="1624895" imgH="406224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114800"/>
                        <a:ext cx="1728788" cy="44291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Rectangle 9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6148" name="Object 8"/>
          <p:cNvGraphicFramePr>
            <a:graphicFrameLocks noChangeAspect="1"/>
          </p:cNvGraphicFramePr>
          <p:nvPr/>
        </p:nvGraphicFramePr>
        <p:xfrm>
          <a:off x="1905000" y="4605337"/>
          <a:ext cx="16557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7" imgW="1624895" imgH="406224" progId="Equation.3">
                  <p:embed/>
                </p:oleObj>
              </mc:Choice>
              <mc:Fallback>
                <p:oleObj name="Equation" r:id="rId7" imgW="1624895" imgH="406224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05337"/>
                        <a:ext cx="1655763" cy="42386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id-ID" dirty="0" smtClean="0">
                <a:latin typeface="Book Antiqua" pitchFamily="18" charset="0"/>
              </a:rPr>
              <a:t>Dalil 1 hukum de morgan menyatakan bahwa komplemen dari hasil penjumlahan akan sama dengan hasil perkalian dari masing masing komplemen.Teori ini melibatkan gerbang NOR dan AND. </a:t>
            </a:r>
          </a:p>
          <a:p>
            <a:pPr>
              <a:buFont typeface="Wingdings" pitchFamily="2" charset="2"/>
              <a:buChar char="v"/>
            </a:pPr>
            <a:endParaRPr lang="id-ID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id-ID" dirty="0" smtClean="0">
                <a:latin typeface="Book Antiqua" pitchFamily="18" charset="0"/>
              </a:rPr>
              <a:t>Dalil II hukum de morgan menyatakan bahwa komplemen dari hasil perkalian akan sama dengan hasil penjumlahan dari masing masing komplemen.Teori ini melibatkan gerbang NAND dan </a:t>
            </a:r>
            <a:r>
              <a:rPr lang="id-ID" smtClean="0">
                <a:latin typeface="Book Antiqua" pitchFamily="18" charset="0"/>
              </a:rPr>
              <a:t>OR.</a:t>
            </a:r>
            <a:endParaRPr lang="id-ID" dirty="0">
              <a:latin typeface="Book Antiqu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id-ID" dirty="0" smtClean="0"/>
              <a:t>hukum De Morgan</a:t>
            </a:r>
            <a:endParaRPr lang="id-ID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932B87A-B68E-42D3-95BA-3395C2969E9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Kesamaan Logika (2)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id-ID" sz="2500" dirty="0" smtClean="0">
                <a:latin typeface="Book Antiqua" pitchFamily="18" charset="0"/>
              </a:rPr>
              <a:t>Untuk menunjukkan dua proposisi majemuk ekuivalen secara logika dapat dilakukan dengan mengecek nilai kebenaran kedua proposisi</a:t>
            </a:r>
            <a:r>
              <a:rPr lang="fr-FR" sz="2500" dirty="0" smtClean="0">
                <a:latin typeface="Book Antiqua" pitchFamily="18" charset="0"/>
              </a:rPr>
              <a:t>.</a:t>
            </a:r>
            <a:r>
              <a:rPr lang="en-US" sz="2500" dirty="0" smtClean="0">
                <a:latin typeface="Book Antiqua" pitchFamily="18" charset="0"/>
              </a:rPr>
              <a:t> </a:t>
            </a:r>
            <a:endParaRPr lang="id-ID" sz="2500" dirty="0" smtClean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endParaRPr lang="en-US" sz="2500" dirty="0" smtClean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id-ID" sz="2500" dirty="0" smtClean="0">
                <a:latin typeface="Book Antiqua" pitchFamily="18" charset="0"/>
              </a:rPr>
              <a:t>Contoh</a:t>
            </a:r>
            <a:r>
              <a:rPr lang="en-US" sz="2500" dirty="0" smtClean="0">
                <a:latin typeface="Book Antiqua" pitchFamily="18" charset="0"/>
              </a:rPr>
              <a:t>: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id-ID" sz="2500" dirty="0" smtClean="0">
                <a:latin typeface="Book Antiqua" pitchFamily="18" charset="0"/>
              </a:rPr>
              <a:t>    Tunjukkan hukum </a:t>
            </a:r>
            <a:r>
              <a:rPr lang="fr-FR" sz="2500" dirty="0" smtClean="0">
                <a:latin typeface="Book Antiqua" pitchFamily="18" charset="0"/>
              </a:rPr>
              <a:t>De Morgan yang </a:t>
            </a:r>
            <a:r>
              <a:rPr lang="id-ID" sz="2500" dirty="0" smtClean="0">
                <a:latin typeface="Book Antiqua" pitchFamily="18" charset="0"/>
              </a:rPr>
              <a:t>pertama</a:t>
            </a:r>
            <a:r>
              <a:rPr lang="en-US" sz="2500" dirty="0" smtClean="0">
                <a:latin typeface="Book Antiqua" pitchFamily="18" charset="0"/>
              </a:rPr>
              <a:t> </a:t>
            </a:r>
            <a:r>
              <a:rPr lang="id-ID" sz="2500" dirty="0" smtClean="0">
                <a:latin typeface="Book Antiqua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500" dirty="0" smtClean="0">
                <a:latin typeface="Book Antiqua" pitchFamily="18" charset="0"/>
              </a:rPr>
              <a:t>              </a:t>
            </a:r>
            <a:r>
              <a:rPr lang="id-ID" sz="2500" dirty="0" smtClean="0">
                <a:latin typeface="Book Antiqua" pitchFamily="18" charset="0"/>
              </a:rPr>
              <a:t>     </a:t>
            </a:r>
            <a:r>
              <a:rPr lang="en-US" sz="2500" dirty="0" smtClean="0">
                <a:latin typeface="Book Antiqua" pitchFamily="18" charset="0"/>
              </a:rPr>
              <a:t>     </a:t>
            </a:r>
            <a:r>
              <a:rPr lang="id-ID" sz="2500" dirty="0" smtClean="0">
                <a:latin typeface="Book Antiqua" pitchFamily="18" charset="0"/>
              </a:rPr>
              <a:t>     adalah ekuivalen secara logika</a:t>
            </a:r>
            <a:r>
              <a:rPr lang="fr-FR" dirty="0" smtClean="0"/>
              <a:t>.</a:t>
            </a:r>
            <a:r>
              <a:rPr lang="en-US" dirty="0" smtClean="0"/>
              <a:t>           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023938" y="3733800"/>
          <a:ext cx="18716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1624895" imgH="406224" progId="Equation.3">
                  <p:embed/>
                </p:oleObj>
              </mc:Choice>
              <mc:Fallback>
                <p:oleObj name="Equation" r:id="rId3" imgW="1624895" imgH="406224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3733800"/>
                        <a:ext cx="1871662" cy="47942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FAB544-ECC1-4817-843E-43B17CCE574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id-ID" sz="3500" dirty="0" smtClean="0">
                <a:latin typeface="Book Antiqua" pitchFamily="18" charset="0"/>
              </a:rPr>
              <a:t>Contoh Kesamaan Logika</a:t>
            </a:r>
          </a:p>
        </p:txBody>
      </p:sp>
      <p:sp>
        <p:nvSpPr>
          <p:cNvPr id="82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229600" cy="420528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id-ID" sz="2000" dirty="0" smtClean="0">
                <a:latin typeface="Book Antiqua" pitchFamily="18" charset="0"/>
              </a:rPr>
              <a:t>Tabel kebenaran untuk kesamaan tersebut adalah</a:t>
            </a:r>
            <a:r>
              <a:rPr lang="fr-FR" sz="2000" dirty="0" smtClean="0">
                <a:latin typeface="Book Antiqua" pitchFamily="18" charset="0"/>
              </a:rPr>
              <a:t>:</a:t>
            </a:r>
            <a:r>
              <a:rPr lang="en-US" sz="2000" dirty="0" smtClean="0">
                <a:latin typeface="Book Antiqua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de-DE" sz="2000" dirty="0" smtClean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de-DE" sz="2000" dirty="0" smtClean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de-DE" sz="2000" dirty="0" smtClean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id-ID" sz="2000" dirty="0" smtClean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id-ID" sz="2000" dirty="0" smtClean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de-DE" sz="2000" dirty="0" smtClean="0">
                <a:latin typeface="Book Antiqua" pitchFamily="18" charset="0"/>
              </a:rPr>
              <a:t>Dari tabel di atas terlihat bahwa untuk nilai sembarang yang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de-DE" sz="2000" dirty="0" smtClean="0">
                <a:latin typeface="Book Antiqua" pitchFamily="18" charset="0"/>
              </a:rPr>
              <a:t>diberikan dari p dan q,            d</a:t>
            </a:r>
            <a:r>
              <a:rPr lang="en-US" sz="2000" dirty="0" smtClean="0">
                <a:latin typeface="Book Antiqua" pitchFamily="18" charset="0"/>
              </a:rPr>
              <a:t>an             </a:t>
            </a:r>
            <a:r>
              <a:rPr lang="de-DE" sz="2000" dirty="0" smtClean="0">
                <a:latin typeface="Book Antiqua" pitchFamily="18" charset="0"/>
              </a:rPr>
              <a:t>mempunyai nilai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de-DE" sz="2000" dirty="0" smtClean="0">
                <a:latin typeface="Book Antiqua" pitchFamily="18" charset="0"/>
              </a:rPr>
              <a:t>kebenaran yang sama, sehingga dapat ditulis:  </a:t>
            </a:r>
            <a:r>
              <a:rPr lang="en-US" sz="2000" dirty="0" smtClean="0">
                <a:latin typeface="Book Antiqua" pitchFamily="18" charset="0"/>
              </a:rPr>
              <a:t>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latin typeface="Book Antiqua" pitchFamily="18" charset="0"/>
            </a:endParaRPr>
          </a:p>
        </p:txBody>
      </p:sp>
      <p:pic>
        <p:nvPicPr>
          <p:cNvPr id="82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057400"/>
            <a:ext cx="781208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2" name="Rectangle 7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3314700" y="4724400"/>
          <a:ext cx="647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4" imgW="660113" imgH="406224" progId="Equation.3">
                  <p:embed/>
                </p:oleObj>
              </mc:Choice>
              <mc:Fallback>
                <p:oleObj name="Equation" r:id="rId4" imgW="660113" imgH="406224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4724400"/>
                        <a:ext cx="647700" cy="4064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9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8195" name="Object 8"/>
          <p:cNvGraphicFramePr>
            <a:graphicFrameLocks noChangeAspect="1"/>
          </p:cNvGraphicFramePr>
          <p:nvPr/>
        </p:nvGraphicFramePr>
        <p:xfrm>
          <a:off x="4462463" y="4765675"/>
          <a:ext cx="7191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6" imgW="685502" imgH="317362" progId="Equation.3">
                  <p:embed/>
                </p:oleObj>
              </mc:Choice>
              <mc:Fallback>
                <p:oleObj name="Equation" r:id="rId6" imgW="685502" imgH="317362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4765675"/>
                        <a:ext cx="719137" cy="33972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0" y="332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8196" name="Object 10"/>
          <p:cNvGraphicFramePr>
            <a:graphicFrameLocks noChangeAspect="1"/>
          </p:cNvGraphicFramePr>
          <p:nvPr/>
        </p:nvGraphicFramePr>
        <p:xfrm>
          <a:off x="5888038" y="5085983"/>
          <a:ext cx="16557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8" imgW="1624895" imgH="406224" progId="Equation.3">
                  <p:embed/>
                </p:oleObj>
              </mc:Choice>
              <mc:Fallback>
                <p:oleObj name="Equation" r:id="rId8" imgW="1624895" imgH="406224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8038" y="5085983"/>
                        <a:ext cx="1655762" cy="42386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43400"/>
          </a:xfrm>
        </p:spPr>
        <p:txBody>
          <a:bodyPr>
            <a:normAutofit fontScale="25000" lnSpcReduction="20000"/>
          </a:bodyPr>
          <a:lstStyle/>
          <a:p>
            <a:pPr marL="341313" indent="-341313">
              <a:lnSpc>
                <a:spcPct val="90000"/>
              </a:lnSpc>
              <a:buClr>
                <a:srgbClr val="030305"/>
              </a:buClr>
              <a:buSzPct val="9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00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Matematika diskrit: cabang matematika yang mengkaji objek-objek diskrit. </a:t>
            </a:r>
          </a:p>
          <a:p>
            <a:pPr marL="341313" indent="-341313">
              <a:lnSpc>
                <a:spcPct val="90000"/>
              </a:lnSpc>
              <a:buClr>
                <a:srgbClr val="030305"/>
              </a:buClr>
              <a:buSzPct val="9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000" dirty="0" smtClean="0">
              <a:solidFill>
                <a:srgbClr val="030305"/>
              </a:solidFill>
              <a:latin typeface="Book Antiqua" pitchFamily="18" charset="0"/>
            </a:endParaRPr>
          </a:p>
          <a:p>
            <a:pPr marL="341313" indent="-341313">
              <a:lnSpc>
                <a:spcPct val="90000"/>
              </a:lnSpc>
              <a:buClr>
                <a:srgbClr val="030305"/>
              </a:buClr>
              <a:buSzPct val="9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00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Apa yang dimaksud dengan kata </a:t>
            </a:r>
            <a:r>
              <a:rPr lang="id-ID" sz="10000" b="1" i="1" dirty="0" smtClean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  <a:cs typeface="Times New Roman" pitchFamily="18" charset="0"/>
              </a:rPr>
              <a:t>diskrit</a:t>
            </a:r>
            <a:r>
              <a:rPr lang="id-ID" sz="100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 (</a:t>
            </a:r>
            <a:r>
              <a:rPr lang="id-ID" sz="10000" i="1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discrete</a:t>
            </a:r>
            <a:r>
              <a:rPr lang="id-ID" sz="100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)? </a:t>
            </a:r>
          </a:p>
          <a:p>
            <a:pPr marL="341313" indent="-341313">
              <a:lnSpc>
                <a:spcPct val="90000"/>
              </a:lnSpc>
              <a:buClr>
                <a:srgbClr val="030305"/>
              </a:buClr>
              <a:buSzPct val="9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00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   </a:t>
            </a:r>
            <a:endParaRPr lang="id-ID" sz="10000" dirty="0" smtClean="0">
              <a:solidFill>
                <a:srgbClr val="030305"/>
              </a:solidFill>
              <a:latin typeface="Book Antiqua" pitchFamily="18" charset="0"/>
              <a:cs typeface="Times New Roman" pitchFamily="18" charset="0"/>
            </a:endParaRPr>
          </a:p>
          <a:p>
            <a:pPr marL="341313" indent="-341313">
              <a:lnSpc>
                <a:spcPct val="90000"/>
              </a:lnSpc>
              <a:buClr>
                <a:srgbClr val="030305"/>
              </a:buClr>
              <a:buSzPct val="9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00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Benda disebut diskrit jika:</a:t>
            </a:r>
          </a:p>
          <a:p>
            <a:pPr marL="1118553" lvl="3" indent="-341313">
              <a:lnSpc>
                <a:spcPct val="90000"/>
              </a:lnSpc>
              <a:buClr>
                <a:srgbClr val="030305"/>
              </a:buClr>
              <a:buSzPct val="9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92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 terdiri dari sejumlah berhingga elemen </a:t>
            </a:r>
            <a:r>
              <a:rPr lang="en-US" sz="92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yang</a:t>
            </a:r>
            <a:endParaRPr lang="id-ID" sz="9200" dirty="0" smtClean="0">
              <a:solidFill>
                <a:srgbClr val="030305"/>
              </a:solidFill>
              <a:latin typeface="Book Antiqua" pitchFamily="18" charset="0"/>
              <a:cs typeface="Times New Roman" pitchFamily="18" charset="0"/>
            </a:endParaRPr>
          </a:p>
          <a:p>
            <a:pPr marL="1118553" lvl="3" indent="-341313">
              <a:lnSpc>
                <a:spcPct val="90000"/>
              </a:lnSpc>
              <a:buClr>
                <a:srgbClr val="030305"/>
              </a:buClr>
              <a:buSzPct val="9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92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		 </a:t>
            </a:r>
            <a:r>
              <a:rPr lang="en-US" sz="92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b</a:t>
            </a:r>
            <a:r>
              <a:rPr lang="id-ID" sz="92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erbeda</a:t>
            </a:r>
            <a:r>
              <a:rPr lang="en-US" sz="92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, </a:t>
            </a:r>
            <a:r>
              <a:rPr lang="id-ID" sz="92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atau </a:t>
            </a:r>
          </a:p>
          <a:p>
            <a:pPr marL="1118553" lvl="3" indent="-341313">
              <a:lnSpc>
                <a:spcPct val="90000"/>
              </a:lnSpc>
              <a:buClr>
                <a:srgbClr val="030305"/>
              </a:buClr>
              <a:buSzPct val="9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92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elemen-elemennya tidak bersambungan</a:t>
            </a:r>
          </a:p>
          <a:p>
            <a:pPr marL="341313" indent="-341313">
              <a:lnSpc>
                <a:spcPct val="90000"/>
              </a:lnSpc>
              <a:buClr>
                <a:srgbClr val="030305"/>
              </a:buClr>
              <a:buSzPct val="9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00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   </a:t>
            </a:r>
            <a:r>
              <a:rPr lang="en-US" sz="100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  </a:t>
            </a:r>
            <a:r>
              <a:rPr lang="id-ID" sz="100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	  </a:t>
            </a:r>
            <a:r>
              <a:rPr lang="en-US" sz="100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(</a:t>
            </a:r>
            <a:r>
              <a:rPr lang="en-US" sz="10000" i="1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unconnected</a:t>
            </a:r>
            <a:r>
              <a:rPr lang="en-US" sz="100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). </a:t>
            </a:r>
            <a:endParaRPr lang="id-ID" sz="10000" dirty="0" smtClean="0">
              <a:solidFill>
                <a:srgbClr val="030305"/>
              </a:solidFill>
              <a:latin typeface="Book Antiqua" pitchFamily="18" charset="0"/>
              <a:cs typeface="Times New Roman" pitchFamily="18" charset="0"/>
            </a:endParaRPr>
          </a:p>
          <a:p>
            <a:pPr marL="341313" indent="-341313">
              <a:lnSpc>
                <a:spcPct val="90000"/>
              </a:lnSpc>
              <a:buClr>
                <a:srgbClr val="030305"/>
              </a:buClr>
              <a:buSzPct val="9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000" dirty="0" smtClean="0">
              <a:solidFill>
                <a:srgbClr val="030305"/>
              </a:solidFill>
              <a:latin typeface="Book Antiqua" pitchFamily="18" charset="0"/>
              <a:cs typeface="Times New Roman" pitchFamily="18" charset="0"/>
            </a:endParaRPr>
          </a:p>
          <a:p>
            <a:pPr marL="341313" indent="-341313">
              <a:lnSpc>
                <a:spcPct val="90000"/>
              </a:lnSpc>
              <a:buClr>
                <a:srgbClr val="030305"/>
              </a:buClr>
              <a:buSzPct val="9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00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Contoh: himpunan bilangan bulat </a:t>
            </a:r>
            <a:r>
              <a:rPr lang="en-US" sz="100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(</a:t>
            </a:r>
            <a:r>
              <a:rPr lang="en-US" sz="10000" i="1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integer</a:t>
            </a:r>
            <a:r>
              <a:rPr lang="en-US" sz="100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) </a:t>
            </a:r>
          </a:p>
          <a:p>
            <a:endParaRPr lang="id-ID" dirty="0">
              <a:latin typeface="Book Antiqu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id-ID" sz="4400" dirty="0" smtClean="0">
                <a:solidFill>
                  <a:srgbClr val="660066"/>
                </a:solidFill>
                <a:latin typeface="Book Antiqua" pitchFamily="18" charset="0"/>
              </a:rPr>
              <a:t>A</a:t>
            </a:r>
            <a:r>
              <a:rPr sz="4400" smtClean="0">
                <a:solidFill>
                  <a:srgbClr val="660066"/>
                </a:solidFill>
                <a:latin typeface="Book Antiqua" pitchFamily="18" charset="0"/>
              </a:rPr>
              <a:t>pakah matematika diskrit itu?</a:t>
            </a:r>
            <a:endParaRPr lang="id-ID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08A1523-7B4F-4E7C-AF17-6873BF35ACCD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679450" y="609600"/>
            <a:ext cx="762635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id-ID" dirty="0" smtClean="0">
                <a:latin typeface="Book Antiqua" pitchFamily="18" charset="0"/>
              </a:rPr>
              <a:t>Tabel Kesamaan Logika</a:t>
            </a:r>
          </a:p>
        </p:txBody>
      </p:sp>
      <p:pic>
        <p:nvPicPr>
          <p:cNvPr id="2253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1295400"/>
            <a:ext cx="5184775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3B44370-438E-473E-9236-C8E672FBC0D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Tabel Kesamaan Logika </a:t>
            </a:r>
            <a:br>
              <a:rPr lang="en-US" sz="4000" smtClean="0"/>
            </a:br>
            <a:r>
              <a:rPr lang="en-US" sz="4000" smtClean="0"/>
              <a:t>untuk Kondisional &amp; Bikondisional</a:t>
            </a:r>
          </a:p>
        </p:txBody>
      </p:sp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524000"/>
            <a:ext cx="83534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7722211" y="2256692"/>
            <a:ext cx="50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i="1" dirty="0" smtClean="0">
                <a:latin typeface="Times New Roman" pitchFamily="18" charset="0"/>
              </a:rPr>
              <a:t>p</a:t>
            </a:r>
            <a:r>
              <a:rPr lang="id-ID" sz="2000" b="1" i="1" dirty="0" smtClean="0">
                <a:latin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28856CD-5E73-4345-901E-FBA587BF057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Kesamaan Logika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d-ID" sz="2500" dirty="0" smtClean="0">
                <a:latin typeface="Book Antiqua" pitchFamily="18" charset="0"/>
              </a:rPr>
              <a:t>Keterangan:</a:t>
            </a:r>
          </a:p>
          <a:p>
            <a:pPr lvl="1" eaLnBrk="1" hangingPunct="1"/>
            <a:r>
              <a:rPr lang="id-ID" sz="2500" dirty="0" smtClean="0">
                <a:latin typeface="Book Antiqua" pitchFamily="18" charset="0"/>
              </a:rPr>
              <a:t>T : Pernyataan yang selalu bernilai BENAR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id-ID" sz="2500" dirty="0" smtClean="0">
                <a:latin typeface="Book Antiqua" pitchFamily="18" charset="0"/>
              </a:rPr>
              <a:t>		   (Tautologi)</a:t>
            </a:r>
          </a:p>
          <a:p>
            <a:pPr lvl="1" eaLnBrk="1" hangingPunct="1"/>
            <a:r>
              <a:rPr lang="id-ID" sz="2500" dirty="0" smtClean="0">
                <a:latin typeface="Book Antiqua" pitchFamily="18" charset="0"/>
              </a:rPr>
              <a:t>F : Pernyataan yang selalu bernilai SALAH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id-ID" sz="2500" dirty="0" smtClean="0">
                <a:latin typeface="Book Antiqua" pitchFamily="18" charset="0"/>
              </a:rPr>
              <a:t>	     (Kontradiksi)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D57EA78-D9F3-451C-AE2E-645257B8F3C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500" dirty="0" err="1" smtClean="0">
                <a:latin typeface="Book Antiqua" pitchFamily="18" charset="0"/>
              </a:rPr>
              <a:t>Contoh</a:t>
            </a:r>
            <a:r>
              <a:rPr lang="en-US" sz="3500" dirty="0" smtClean="0">
                <a:latin typeface="Book Antiqua" pitchFamily="18" charset="0"/>
              </a:rPr>
              <a:t> </a:t>
            </a:r>
            <a:r>
              <a:rPr lang="en-US" sz="3500" dirty="0" err="1" smtClean="0">
                <a:latin typeface="Book Antiqua" pitchFamily="18" charset="0"/>
              </a:rPr>
              <a:t>Pembuktian</a:t>
            </a:r>
            <a:r>
              <a:rPr lang="en-US" sz="3500" dirty="0" smtClean="0">
                <a:latin typeface="Book Antiqua" pitchFamily="18" charset="0"/>
              </a:rPr>
              <a:t> </a:t>
            </a:r>
            <a:r>
              <a:rPr lang="en-US" sz="3500" dirty="0" err="1" smtClean="0">
                <a:latin typeface="Book Antiqua" pitchFamily="18" charset="0"/>
              </a:rPr>
              <a:t>Kesamaan</a:t>
            </a:r>
            <a:r>
              <a:rPr lang="en-US" sz="3500" dirty="0" smtClean="0">
                <a:latin typeface="Book Antiqua" pitchFamily="18" charset="0"/>
              </a:rPr>
              <a:t> </a:t>
            </a:r>
            <a:r>
              <a:rPr lang="en-US" sz="3500" dirty="0" err="1" smtClean="0">
                <a:latin typeface="Book Antiqua" pitchFamily="18" charset="0"/>
              </a:rPr>
              <a:t>Logika</a:t>
            </a:r>
            <a:endParaRPr lang="en-US" sz="3500" dirty="0" smtClean="0">
              <a:latin typeface="Book Antiqua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24078" indent="-51435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id-ID" sz="2600" dirty="0" smtClean="0">
                <a:latin typeface="Book Antiqua" pitchFamily="18" charset="0"/>
              </a:rPr>
              <a:t>Tunjukkan bahwa </a:t>
            </a:r>
            <a:r>
              <a:rPr lang="en-US" sz="2600" dirty="0" smtClean="0">
                <a:latin typeface="Book Antiqua" pitchFamily="18" charset="0"/>
              </a:rPr>
              <a:t>~(</a:t>
            </a:r>
            <a:r>
              <a:rPr lang="id-ID" sz="2600" dirty="0" smtClean="0">
                <a:latin typeface="Book Antiqua" pitchFamily="18" charset="0"/>
              </a:rPr>
              <a:t>pV</a:t>
            </a:r>
            <a:r>
              <a:rPr lang="en-US" sz="2600" dirty="0" smtClean="0">
                <a:latin typeface="Book Antiqua" pitchFamily="18" charset="0"/>
              </a:rPr>
              <a:t>(~p</a:t>
            </a:r>
            <a:r>
              <a:rPr lang="el-GR" sz="2600" dirty="0" smtClean="0">
                <a:latin typeface="Book Antiqua" pitchFamily="18" charset="0"/>
                <a:cs typeface="Arial" charset="0"/>
              </a:rPr>
              <a:t>Λ</a:t>
            </a:r>
            <a:r>
              <a:rPr lang="en-US" sz="2600" dirty="0" smtClean="0">
                <a:latin typeface="Book Antiqua" pitchFamily="18" charset="0"/>
                <a:cs typeface="Arial" charset="0"/>
              </a:rPr>
              <a:t>q</a:t>
            </a:r>
            <a:r>
              <a:rPr lang="id-ID" sz="2600" dirty="0" smtClean="0">
                <a:latin typeface="Book Antiqua" pitchFamily="18" charset="0"/>
                <a:cs typeface="Arial" charset="0"/>
              </a:rPr>
              <a:t>)) dan </a:t>
            </a:r>
            <a:r>
              <a:rPr lang="en-US" sz="2600" dirty="0" smtClean="0">
                <a:latin typeface="Book Antiqua" pitchFamily="18" charset="0"/>
                <a:cs typeface="Arial" charset="0"/>
              </a:rPr>
              <a:t>~p</a:t>
            </a:r>
            <a:r>
              <a:rPr lang="el-GR" sz="2600" dirty="0" smtClean="0">
                <a:latin typeface="Book Antiqua" pitchFamily="18" charset="0"/>
                <a:cs typeface="Arial" charset="0"/>
              </a:rPr>
              <a:t>Λ</a:t>
            </a:r>
            <a:r>
              <a:rPr lang="en-US" sz="2600" dirty="0" smtClean="0">
                <a:latin typeface="Book Antiqua" pitchFamily="18" charset="0"/>
                <a:cs typeface="Arial" charset="0"/>
              </a:rPr>
              <a:t>~q </a:t>
            </a:r>
            <a:r>
              <a:rPr lang="id-ID" sz="2600" dirty="0" smtClean="0">
                <a:latin typeface="Book Antiqua" pitchFamily="18" charset="0"/>
                <a:cs typeface="Arial" charset="0"/>
              </a:rPr>
              <a:t>adalah ekivalen secara logika TANPA menggunakan tabel kebenaran</a:t>
            </a:r>
            <a:r>
              <a:rPr lang="en-US" sz="2600" dirty="0" smtClean="0">
                <a:latin typeface="Book Antiqua" pitchFamily="18" charset="0"/>
                <a:cs typeface="Arial" charset="0"/>
              </a:rPr>
              <a:t>!</a:t>
            </a:r>
            <a:endParaRPr lang="id-ID" sz="2600" dirty="0" smtClean="0">
              <a:latin typeface="Book Antiqua" pitchFamily="18" charset="0"/>
              <a:cs typeface="Arial" charset="0"/>
            </a:endParaRPr>
          </a:p>
          <a:p>
            <a:pPr marL="624078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id-ID" sz="2600" dirty="0" smtClean="0">
              <a:latin typeface="Book Antiqua" pitchFamily="18" charset="0"/>
              <a:cs typeface="Arial" charset="0"/>
            </a:endParaRPr>
          </a:p>
          <a:p>
            <a:pPr marL="624078" indent="-51435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id-ID" sz="2600" dirty="0" smtClean="0">
                <a:latin typeface="Book Antiqua" pitchFamily="18" charset="0"/>
                <a:cs typeface="Arial" charset="0"/>
              </a:rPr>
              <a:t>Tunjukkan bahwa </a:t>
            </a:r>
            <a:r>
              <a:rPr lang="en-US" sz="2600" dirty="0" smtClean="0">
                <a:latin typeface="Book Antiqua" pitchFamily="18" charset="0"/>
                <a:cs typeface="Arial" charset="0"/>
              </a:rPr>
              <a:t>(p</a:t>
            </a:r>
            <a:r>
              <a:rPr lang="el-GR" sz="2600" dirty="0" smtClean="0">
                <a:latin typeface="Book Antiqua" pitchFamily="18" charset="0"/>
                <a:cs typeface="Arial" charset="0"/>
              </a:rPr>
              <a:t>Λ</a:t>
            </a:r>
            <a:r>
              <a:rPr lang="en-US" sz="2600" dirty="0" smtClean="0">
                <a:latin typeface="Book Antiqua" pitchFamily="18" charset="0"/>
                <a:cs typeface="Arial" charset="0"/>
              </a:rPr>
              <a:t>q) </a:t>
            </a:r>
            <a:r>
              <a:rPr lang="en-US" sz="2600" dirty="0" smtClean="0">
                <a:latin typeface="Book Antiqua" pitchFamily="18" charset="0"/>
                <a:cs typeface="Arial" charset="0"/>
                <a:sym typeface="Wingdings" pitchFamily="2" charset="2"/>
              </a:rPr>
              <a:t> (</a:t>
            </a:r>
            <a:r>
              <a:rPr lang="id-ID" sz="2600" dirty="0" smtClean="0">
                <a:latin typeface="Book Antiqua" pitchFamily="18" charset="0"/>
                <a:cs typeface="Arial" charset="0"/>
                <a:sym typeface="Wingdings" pitchFamily="2" charset="2"/>
              </a:rPr>
              <a:t>pVq) adalah sebuah Tautologi TANPA menggunakan tabel kebenaran!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r>
              <a:rPr lang="id-ID" sz="2600" dirty="0" smtClean="0">
                <a:latin typeface="Book Antiqua" pitchFamily="18" charset="0"/>
                <a:cs typeface="Arial" charset="0"/>
              </a:rPr>
              <a:t>	 Petunjuk: Untuk menunjukkan bahwa pernyataan diatas adalah sebuah Tautologi, gunakan daftar kesamaan logika untuk menunjukkan bahwa pernyataan tersebut ekivalen dengan </a:t>
            </a:r>
            <a:r>
              <a:rPr lang="en-US" sz="2600" b="1" dirty="0" smtClean="0">
                <a:latin typeface="Book Antiqua" pitchFamily="18" charset="0"/>
                <a:cs typeface="Arial" charset="0"/>
              </a:rPr>
              <a:t>T</a:t>
            </a:r>
            <a:endParaRPr lang="el-GR" sz="2600" dirty="0" smtClean="0">
              <a:latin typeface="Book Antiqua" pitchFamily="18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CEA423-B8B1-49DD-83FE-F5A914FF68AF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Solusi Contoh 1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11188" y="1925638"/>
          <a:ext cx="7345362" cy="370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2667000" imgH="1346200" progId="Equation.3">
                  <p:embed/>
                </p:oleObj>
              </mc:Choice>
              <mc:Fallback>
                <p:oleObj name="Equation" r:id="rId3" imgW="2667000" imgH="1346200" progId="Equation.3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25638"/>
                        <a:ext cx="7345362" cy="3706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60B7837-C3EA-4B18-B50A-F0B8A97E988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245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2</a:t>
            </a:r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466975" y="1258672"/>
          <a:ext cx="4391025" cy="4761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1358900" imgH="1473200" progId="Equation.3">
                  <p:embed/>
                </p:oleObj>
              </mc:Choice>
              <mc:Fallback>
                <p:oleObj name="Equation" r:id="rId3" imgW="1358900" imgH="1473200" progId="Equation.3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1258672"/>
                        <a:ext cx="4391025" cy="4761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4776011-05A4-4865-B92E-2CC6D9E827A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Proposisi Bersyarat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dirty="0" smtClean="0">
                <a:latin typeface="Book Antiqua" pitchFamily="18" charset="0"/>
              </a:rPr>
              <a:t>Definisi</a:t>
            </a:r>
            <a:r>
              <a:rPr lang="en-US" dirty="0" smtClean="0">
                <a:latin typeface="Book Antiqua" pitchFamily="18" charset="0"/>
              </a:rPr>
              <a:t>:</a:t>
            </a:r>
          </a:p>
          <a:p>
            <a:pPr lvl="1" eaLnBrk="1" hangingPunct="1"/>
            <a:r>
              <a:rPr lang="id-ID" dirty="0" smtClean="0">
                <a:latin typeface="Book Antiqua" pitchFamily="18" charset="0"/>
              </a:rPr>
              <a:t>Misal p dan q adalah proposisi, proposisi majemuk </a:t>
            </a:r>
            <a:r>
              <a:rPr lang="id-ID" i="1" dirty="0" smtClean="0">
                <a:latin typeface="Book Antiqua" pitchFamily="18" charset="0"/>
              </a:rPr>
              <a:t>jika p maka q</a:t>
            </a:r>
            <a:r>
              <a:rPr lang="id-ID" dirty="0" smtClean="0">
                <a:latin typeface="Book Antiqua" pitchFamily="18" charset="0"/>
              </a:rPr>
              <a:t> disebut </a:t>
            </a:r>
            <a:r>
              <a:rPr lang="id-ID" b="1" dirty="0" smtClean="0">
                <a:latin typeface="Book Antiqua" pitchFamily="18" charset="0"/>
              </a:rPr>
              <a:t>proposisi bersyarat</a:t>
            </a:r>
            <a:r>
              <a:rPr lang="id-ID" dirty="0" smtClean="0">
                <a:latin typeface="Book Antiqua" pitchFamily="18" charset="0"/>
              </a:rPr>
              <a:t> dan dinotasikan sebagai</a:t>
            </a:r>
            <a:r>
              <a:rPr lang="en-US" dirty="0" smtClean="0">
                <a:latin typeface="Book Antiqua" pitchFamily="18" charset="0"/>
              </a:rPr>
              <a:t> p </a:t>
            </a:r>
            <a:r>
              <a:rPr lang="en-US" dirty="0" smtClean="0">
                <a:latin typeface="Book Antiqua" pitchFamily="18" charset="0"/>
                <a:sym typeface="Wingdings" pitchFamily="2" charset="2"/>
              </a:rPr>
              <a:t> q</a:t>
            </a:r>
          </a:p>
          <a:p>
            <a:pPr lvl="1" eaLnBrk="1" hangingPunct="1"/>
            <a:r>
              <a:rPr lang="id-ID" dirty="0" smtClean="0">
                <a:latin typeface="Book Antiqua" pitchFamily="18" charset="0"/>
                <a:sym typeface="Wingdings" pitchFamily="2" charset="2"/>
              </a:rPr>
              <a:t>Proposisi p disebut </a:t>
            </a:r>
            <a:r>
              <a:rPr lang="id-ID" b="1" dirty="0" smtClean="0">
                <a:latin typeface="Book Antiqua" pitchFamily="18" charset="0"/>
                <a:sym typeface="Wingdings" pitchFamily="2" charset="2"/>
              </a:rPr>
              <a:t>hipotesis</a:t>
            </a:r>
            <a:r>
              <a:rPr lang="id-ID" dirty="0" smtClean="0">
                <a:latin typeface="Book Antiqua" pitchFamily="18" charset="0"/>
                <a:sym typeface="Wingdings" pitchFamily="2" charset="2"/>
              </a:rPr>
              <a:t> (anteseden) dan proposisi q disebut </a:t>
            </a:r>
            <a:r>
              <a:rPr lang="id-ID" b="1" dirty="0" smtClean="0">
                <a:latin typeface="Book Antiqua" pitchFamily="18" charset="0"/>
                <a:sym typeface="Wingdings" pitchFamily="2" charset="2"/>
              </a:rPr>
              <a:t>konklusi</a:t>
            </a:r>
            <a:r>
              <a:rPr lang="id-ID" dirty="0" smtClean="0">
                <a:latin typeface="Book Antiqua" pitchFamily="18" charset="0"/>
                <a:sym typeface="Wingdings" pitchFamily="2" charset="2"/>
              </a:rPr>
              <a:t> </a:t>
            </a:r>
            <a:r>
              <a:rPr lang="fr-FR" dirty="0" smtClean="0">
                <a:latin typeface="Book Antiqua" pitchFamily="18" charset="0"/>
                <a:sym typeface="Wingdings" pitchFamily="2" charset="2"/>
              </a:rPr>
              <a:t>(</a:t>
            </a:r>
            <a:r>
              <a:rPr lang="id-ID" dirty="0" smtClean="0">
                <a:latin typeface="Book Antiqua" pitchFamily="18" charset="0"/>
                <a:sym typeface="Wingdings" pitchFamily="2" charset="2"/>
              </a:rPr>
              <a:t>konsekuen</a:t>
            </a:r>
            <a:r>
              <a:rPr lang="fr-FR" dirty="0" smtClean="0">
                <a:latin typeface="Book Antiqua" pitchFamily="18" charset="0"/>
                <a:sym typeface="Wingdings" pitchFamily="2" charset="2"/>
              </a:rPr>
              <a:t>)</a:t>
            </a:r>
            <a:r>
              <a:rPr lang="en-US" dirty="0" smtClean="0">
                <a:latin typeface="Book Antiqua" pitchFamily="18" charset="0"/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552EBA6-EA58-405C-B502-039EC5AB155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Proposisi Bersyarat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smtClean="0"/>
              <a:t>Nilai kebenaran dari proposisi bersyarat diberikan oleh tabel kebenaran berikut:</a:t>
            </a:r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2743200"/>
            <a:ext cx="6624638" cy="321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8D68CEB-1C6C-46DF-82A6-195AE17F81F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CCFF"/>
                </a:solidFill>
              </a:rPr>
              <a:t>Implikasi</a:t>
            </a:r>
            <a:r>
              <a:rPr lang="en-US" smtClean="0"/>
              <a:t> </a:t>
            </a:r>
            <a:r>
              <a:rPr lang="en-US" smtClean="0">
                <a:solidFill>
                  <a:srgbClr val="00CCFF"/>
                </a:solidFill>
              </a:rPr>
              <a:t>p</a:t>
            </a:r>
            <a:r>
              <a:rPr lang="en-US" smtClean="0"/>
              <a:t> </a:t>
            </a:r>
            <a:r>
              <a:rPr lang="en-US" sz="5300" smtClean="0">
                <a:sym typeface="Symbol" pitchFamily="18" charset="2"/>
              </a:rPr>
              <a:t></a:t>
            </a:r>
            <a:r>
              <a:rPr lang="en-US" smtClean="0"/>
              <a:t> </a:t>
            </a:r>
            <a:r>
              <a:rPr lang="en-US" smtClean="0">
                <a:solidFill>
                  <a:srgbClr val="00CCFF"/>
                </a:solidFill>
              </a:rPr>
              <a:t>q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033838" cy="3886200"/>
          </a:xfrm>
        </p:spPr>
        <p:txBody>
          <a:bodyPr/>
          <a:lstStyle/>
          <a:p>
            <a:pPr eaLnBrk="1" hangingPunct="1"/>
            <a:r>
              <a:rPr lang="en-US" smtClean="0"/>
              <a:t>Jika p, maka q</a:t>
            </a:r>
          </a:p>
          <a:p>
            <a:pPr eaLnBrk="1" hangingPunct="1"/>
            <a:r>
              <a:rPr lang="en-US" smtClean="0"/>
              <a:t>Jika p, q</a:t>
            </a:r>
          </a:p>
          <a:p>
            <a:pPr eaLnBrk="1" hangingPunct="1"/>
            <a:r>
              <a:rPr lang="en-US" smtClean="0"/>
              <a:t>p mengakibatkan q</a:t>
            </a:r>
          </a:p>
          <a:p>
            <a:pPr eaLnBrk="1" hangingPunct="1"/>
            <a:r>
              <a:rPr lang="en-US" smtClean="0"/>
              <a:t>p hanya jika q</a:t>
            </a:r>
          </a:p>
          <a:p>
            <a:pPr eaLnBrk="1" hangingPunct="1"/>
            <a:r>
              <a:rPr lang="en-US" smtClean="0"/>
              <a:t>p cukup untuk q</a:t>
            </a:r>
          </a:p>
          <a:p>
            <a:pPr eaLnBrk="1" hangingPunct="1"/>
            <a:r>
              <a:rPr lang="en-US" smtClean="0"/>
              <a:t>Syarat perlu untuk p adalah q</a:t>
            </a:r>
          </a:p>
        </p:txBody>
      </p:sp>
      <p:sp>
        <p:nvSpPr>
          <p:cNvPr id="2970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981200"/>
            <a:ext cx="4033837" cy="3886200"/>
          </a:xfrm>
        </p:spPr>
        <p:txBody>
          <a:bodyPr/>
          <a:lstStyle/>
          <a:p>
            <a:pPr eaLnBrk="1" hangingPunct="1"/>
            <a:r>
              <a:rPr lang="en-US" smtClean="0"/>
              <a:t>q jika p</a:t>
            </a:r>
          </a:p>
          <a:p>
            <a:pPr eaLnBrk="1" hangingPunct="1"/>
            <a:r>
              <a:rPr lang="en-US" smtClean="0"/>
              <a:t>q ketika p</a:t>
            </a:r>
          </a:p>
          <a:p>
            <a:pPr eaLnBrk="1" hangingPunct="1"/>
            <a:r>
              <a:rPr lang="en-US" smtClean="0"/>
              <a:t>q diakibatkan p</a:t>
            </a:r>
          </a:p>
          <a:p>
            <a:pPr eaLnBrk="1" hangingPunct="1"/>
            <a:r>
              <a:rPr lang="en-US" smtClean="0"/>
              <a:t>q setiap kali p</a:t>
            </a:r>
          </a:p>
          <a:p>
            <a:pPr eaLnBrk="1" hangingPunct="1"/>
            <a:r>
              <a:rPr lang="en-US" smtClean="0"/>
              <a:t>q perlu untuk p</a:t>
            </a:r>
          </a:p>
          <a:p>
            <a:pPr eaLnBrk="1" hangingPunct="1"/>
            <a:r>
              <a:rPr lang="en-US" smtClean="0"/>
              <a:t>Syarat cukup untuk q adalah 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58EBAD-C7D7-4432-85B8-F1927197247C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Proposisi Bersyarat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de-DE" sz="2400" dirty="0" smtClean="0">
                <a:latin typeface="Book Antiqua" pitchFamily="18" charset="0"/>
              </a:rPr>
              <a:t>Dalam percakapan sehari-hari, hipotesis dan konklusi dalam proposisi bersyarat biasanya berhubungan, tetapi dalam logika, hipotesis dan konklusi dalam proposisi bersyarat tidak harus merujuk pada permasalahan yang sama</a:t>
            </a:r>
            <a:r>
              <a:rPr lang="en-US" sz="2400" dirty="0" smtClean="0">
                <a:latin typeface="Book Antiqua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de-DE" sz="2400" dirty="0" smtClean="0">
                <a:latin typeface="Book Antiqua" pitchFamily="18" charset="0"/>
              </a:rPr>
              <a:t>Logika memperhatikan bentuk proposisi dan hubungan antar proposisi tetapi tidak memperhatikan pokok permasalahan dari proposisi itu sendiri.</a:t>
            </a:r>
            <a:r>
              <a:rPr lang="en-US" sz="2400" dirty="0" smtClean="0">
                <a:latin typeface="Book Antiqua" pitchFamily="18" charset="0"/>
              </a:rPr>
              <a:t> </a:t>
            </a:r>
            <a:endParaRPr lang="id-ID" sz="2400" dirty="0" smtClean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endParaRPr lang="en-US" sz="2400" dirty="0" smtClean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de-DE" sz="2400" dirty="0" smtClean="0">
                <a:latin typeface="Book Antiqua" pitchFamily="18" charset="0"/>
              </a:rPr>
              <a:t>Perhatikan bahwa </a:t>
            </a:r>
            <a:r>
              <a:rPr lang="de-DE" sz="2400" b="1" dirty="0" smtClean="0">
                <a:solidFill>
                  <a:srgbClr val="0BC10F"/>
                </a:solidFill>
                <a:latin typeface="Book Antiqua" pitchFamily="18" charset="0"/>
              </a:rPr>
              <a:t>proposisi bersyarat yang benar berbeda dengan proposisi bersyarat dengan konklusi yang benar.</a:t>
            </a:r>
            <a:r>
              <a:rPr lang="en-US" sz="2400" dirty="0" smtClean="0"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>
            <a:normAutofit/>
          </a:bodyPr>
          <a:lstStyle/>
          <a:p>
            <a:pPr marL="341313" indent="-341313" algn="just">
              <a:spcBef>
                <a:spcPts val="700"/>
              </a:spcBef>
              <a:buClr>
                <a:srgbClr val="030305"/>
              </a:buClr>
              <a:buSzPct val="9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2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Lawan kata diskrit: </a:t>
            </a:r>
            <a:r>
              <a:rPr lang="id-ID" sz="2200" b="1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kontinyu</a:t>
            </a:r>
            <a:r>
              <a:rPr lang="id-ID" sz="22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 atau </a:t>
            </a:r>
            <a:r>
              <a:rPr lang="id-ID" sz="2200" b="1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menerus</a:t>
            </a:r>
            <a:r>
              <a:rPr lang="id-ID" sz="22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continuous</a:t>
            </a:r>
            <a:r>
              <a:rPr lang="en-US" sz="22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). </a:t>
            </a:r>
          </a:p>
          <a:p>
            <a:pPr marL="341313" indent="-341313" algn="just">
              <a:spcBef>
                <a:spcPts val="700"/>
              </a:spcBef>
              <a:buClr>
                <a:srgbClr val="030305"/>
              </a:buClr>
              <a:buSzPct val="9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2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	Contoh: himpunan bilangan riil </a:t>
            </a:r>
            <a:r>
              <a:rPr lang="en-US" sz="22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real</a:t>
            </a:r>
            <a:r>
              <a:rPr lang="en-US" sz="22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) </a:t>
            </a:r>
            <a:endParaRPr lang="id-ID" sz="2200" dirty="0" smtClean="0">
              <a:solidFill>
                <a:srgbClr val="030305"/>
              </a:solidFill>
              <a:latin typeface="Book Antiqua" pitchFamily="18" charset="0"/>
              <a:cs typeface="Times New Roman" pitchFamily="18" charset="0"/>
            </a:endParaRPr>
          </a:p>
          <a:p>
            <a:pPr marL="341313" indent="-341313" algn="just">
              <a:spcBef>
                <a:spcPts val="700"/>
              </a:spcBef>
              <a:buClr>
                <a:srgbClr val="030305"/>
              </a:buClr>
              <a:buSzPct val="9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00" dirty="0" smtClean="0">
              <a:solidFill>
                <a:srgbClr val="030305"/>
              </a:solidFill>
              <a:latin typeface="Book Antiqua" pitchFamily="18" charset="0"/>
              <a:cs typeface="Times New Roman" pitchFamily="18" charset="0"/>
            </a:endParaRPr>
          </a:p>
          <a:p>
            <a:pPr marL="341313" indent="-341313" algn="just">
              <a:spcBef>
                <a:spcPts val="700"/>
              </a:spcBef>
              <a:buClr>
                <a:srgbClr val="030305"/>
              </a:buClr>
              <a:buSzPct val="9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2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Komputer digital bekerja secara diskrit. Informasi  yang disimpan dan dimanipulasi oleh komputer adalah dalam bentuk diskrit</a:t>
            </a:r>
            <a:r>
              <a:rPr lang="en-US" sz="22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. </a:t>
            </a:r>
            <a:endParaRPr lang="id-ID" sz="2200" dirty="0" smtClean="0">
              <a:solidFill>
                <a:srgbClr val="030305"/>
              </a:solidFill>
              <a:latin typeface="Book Antiqua" pitchFamily="18" charset="0"/>
              <a:cs typeface="Times New Roman" pitchFamily="18" charset="0"/>
            </a:endParaRPr>
          </a:p>
          <a:p>
            <a:pPr marL="341313" indent="-341313" algn="just">
              <a:spcBef>
                <a:spcPts val="700"/>
              </a:spcBef>
              <a:buClr>
                <a:srgbClr val="030305"/>
              </a:buClr>
              <a:buSzPct val="9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00" dirty="0" smtClean="0">
              <a:solidFill>
                <a:srgbClr val="030305"/>
              </a:solidFill>
              <a:latin typeface="Book Antiqua" pitchFamily="18" charset="0"/>
              <a:cs typeface="Times New Roman" pitchFamily="18" charset="0"/>
            </a:endParaRPr>
          </a:p>
          <a:p>
            <a:pPr marL="341313" indent="-341313" algn="just">
              <a:spcBef>
                <a:spcPts val="700"/>
              </a:spcBef>
              <a:buClr>
                <a:srgbClr val="030305"/>
              </a:buClr>
              <a:buSzPct val="9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2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Matematika diskrit merupakan ilmu dasar dalam pendidikan informatika atau ilmu komputer</a:t>
            </a:r>
            <a:r>
              <a:rPr lang="en-US" sz="2200" dirty="0" smtClean="0">
                <a:solidFill>
                  <a:srgbClr val="030305"/>
                </a:solidFill>
                <a:latin typeface="Book Antiqua" pitchFamily="18" charset="0"/>
                <a:cs typeface="Times New Roman" pitchFamily="18" charset="0"/>
              </a:rPr>
              <a:t>. </a:t>
            </a:r>
            <a:endParaRPr lang="id-ID" sz="2200" dirty="0" smtClean="0">
              <a:solidFill>
                <a:srgbClr val="030305"/>
              </a:solidFill>
              <a:latin typeface="Book Antiqua" pitchFamily="18" charset="0"/>
              <a:cs typeface="Times New Roman" pitchFamily="18" charset="0"/>
            </a:endParaRPr>
          </a:p>
          <a:p>
            <a:pPr marL="341313" indent="-341313" algn="just">
              <a:spcBef>
                <a:spcPts val="700"/>
              </a:spcBef>
              <a:buClr>
                <a:srgbClr val="030305"/>
              </a:buClr>
              <a:buSzPct val="9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1000" dirty="0" smtClean="0">
              <a:solidFill>
                <a:srgbClr val="030305"/>
              </a:solidFill>
              <a:latin typeface="Book Antiqua" pitchFamily="18" charset="0"/>
              <a:cs typeface="Times New Roman" pitchFamily="18" charset="0"/>
            </a:endParaRPr>
          </a:p>
          <a:p>
            <a:pPr marL="341313" indent="-341313" algn="just">
              <a:spcBef>
                <a:spcPts val="700"/>
              </a:spcBef>
              <a:buClr>
                <a:srgbClr val="030305"/>
              </a:buClr>
              <a:buSzPct val="9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200" dirty="0" smtClean="0">
                <a:latin typeface="Book Antiqua" pitchFamily="18" charset="0"/>
              </a:rPr>
              <a:t>Matematika diskrit memberikan landasan matematis untuk kuliah-kuliah lain seperi: algoritma, struktur data, sistem basis data, teori bahasa dan otomata, jaringan komputer, keamanan komputer, sistem operasi, dan sebagainya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E11EF9-39F5-4E96-BC2E-084CF7F3B6A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Proposisi Bersyarat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305800" cy="4525963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dirty="0" err="1" smtClean="0">
                <a:latin typeface="Book Antiqua" pitchFamily="18" charset="0"/>
              </a:rPr>
              <a:t>Contoh</a:t>
            </a:r>
            <a:r>
              <a:rPr lang="en-US" sz="2500" dirty="0" smtClean="0">
                <a:latin typeface="Book Antiqua" pitchFamily="18" charset="0"/>
              </a:rPr>
              <a:t>: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500" dirty="0" err="1" smtClean="0">
                <a:latin typeface="Book Antiqua" pitchFamily="18" charset="0"/>
              </a:rPr>
              <a:t>Misal</a:t>
            </a:r>
            <a:r>
              <a:rPr lang="en-US" sz="2500" dirty="0" smtClean="0">
                <a:latin typeface="Book Antiqua" pitchFamily="18" charset="0"/>
              </a:rPr>
              <a:t>: p = 1 &gt; 2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500" dirty="0" smtClean="0">
                <a:latin typeface="Book Antiqua" pitchFamily="18" charset="0"/>
              </a:rPr>
              <a:t>		</a:t>
            </a:r>
            <a:r>
              <a:rPr lang="id-ID" sz="2500" dirty="0" smtClean="0">
                <a:latin typeface="Book Antiqua" pitchFamily="18" charset="0"/>
              </a:rPr>
              <a:t>        </a:t>
            </a:r>
            <a:r>
              <a:rPr lang="en-US" sz="2500" dirty="0" smtClean="0">
                <a:latin typeface="Book Antiqua" pitchFamily="18" charset="0"/>
              </a:rPr>
              <a:t>q = </a:t>
            </a:r>
            <a:r>
              <a:rPr lang="fr-FR" sz="2500" dirty="0" err="1" smtClean="0">
                <a:latin typeface="Book Antiqua" pitchFamily="18" charset="0"/>
              </a:rPr>
              <a:t>Satu</a:t>
            </a:r>
            <a:r>
              <a:rPr lang="fr-FR" sz="2500" dirty="0" smtClean="0">
                <a:latin typeface="Book Antiqua" pitchFamily="18" charset="0"/>
              </a:rPr>
              <a:t> </a:t>
            </a:r>
            <a:r>
              <a:rPr lang="fr-FR" sz="2500" dirty="0" err="1" smtClean="0">
                <a:latin typeface="Book Antiqua" pitchFamily="18" charset="0"/>
              </a:rPr>
              <a:t>meter</a:t>
            </a:r>
            <a:r>
              <a:rPr lang="fr-FR" sz="2500" dirty="0" smtClean="0">
                <a:latin typeface="Book Antiqua" pitchFamily="18" charset="0"/>
              </a:rPr>
              <a:t> </a:t>
            </a:r>
            <a:r>
              <a:rPr lang="fr-FR" sz="2500" dirty="0" err="1" smtClean="0">
                <a:latin typeface="Book Antiqua" pitchFamily="18" charset="0"/>
              </a:rPr>
              <a:t>sama</a:t>
            </a:r>
            <a:r>
              <a:rPr lang="fr-FR" sz="2500" dirty="0" smtClean="0">
                <a:latin typeface="Book Antiqua" pitchFamily="18" charset="0"/>
              </a:rPr>
              <a:t> </a:t>
            </a:r>
            <a:r>
              <a:rPr lang="fr-FR" sz="2500" dirty="0" err="1" smtClean="0">
                <a:latin typeface="Book Antiqua" pitchFamily="18" charset="0"/>
              </a:rPr>
              <a:t>dengan</a:t>
            </a:r>
            <a:r>
              <a:rPr lang="fr-FR" sz="2500" dirty="0" smtClean="0">
                <a:latin typeface="Book Antiqua" pitchFamily="18" charset="0"/>
              </a:rPr>
              <a:t> 100 cm</a:t>
            </a:r>
            <a:r>
              <a:rPr lang="en-US" sz="2500" dirty="0" smtClean="0">
                <a:latin typeface="Book Antiqua" pitchFamily="18" charset="0"/>
              </a:rPr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id-ID" sz="2500" dirty="0" smtClean="0">
                <a:latin typeface="Book Antiqua" pitchFamily="18" charset="0"/>
              </a:rPr>
              <a:t>     T</a:t>
            </a:r>
            <a:r>
              <a:rPr lang="fr-FR" sz="2400" dirty="0" err="1" smtClean="0">
                <a:latin typeface="Book Antiqua" pitchFamily="18" charset="0"/>
              </a:rPr>
              <a:t>entukan</a:t>
            </a:r>
            <a:r>
              <a:rPr lang="fr-FR" sz="2400" dirty="0" smtClean="0">
                <a:latin typeface="Book Antiqua" pitchFamily="18" charset="0"/>
              </a:rPr>
              <a:t> </a:t>
            </a:r>
            <a:r>
              <a:rPr lang="fr-FR" sz="2400" dirty="0" err="1" smtClean="0">
                <a:latin typeface="Book Antiqua" pitchFamily="18" charset="0"/>
              </a:rPr>
              <a:t>nilai</a:t>
            </a:r>
            <a:r>
              <a:rPr lang="fr-FR" sz="2400" dirty="0" smtClean="0">
                <a:latin typeface="Book Antiqua" pitchFamily="18" charset="0"/>
              </a:rPr>
              <a:t> </a:t>
            </a:r>
            <a:r>
              <a:rPr lang="fr-FR" sz="2400" dirty="0" err="1" smtClean="0">
                <a:latin typeface="Book Antiqua" pitchFamily="18" charset="0"/>
              </a:rPr>
              <a:t>kebenaran</a:t>
            </a:r>
            <a:r>
              <a:rPr lang="fr-FR" sz="2400" dirty="0" smtClean="0">
                <a:latin typeface="Book Antiqua" pitchFamily="18" charset="0"/>
              </a:rPr>
              <a:t> dari </a:t>
            </a:r>
            <a:r>
              <a:rPr lang="fr-FR" sz="2400" dirty="0" err="1" smtClean="0">
                <a:latin typeface="Book Antiqua" pitchFamily="18" charset="0"/>
              </a:rPr>
              <a:t>proposisi</a:t>
            </a:r>
            <a:r>
              <a:rPr lang="fr-FR" sz="2400" dirty="0" smtClean="0">
                <a:latin typeface="Book Antiqua" pitchFamily="18" charset="0"/>
              </a:rPr>
              <a:t> </a:t>
            </a:r>
            <a:r>
              <a:rPr lang="fr-FR" sz="2400" dirty="0" err="1" smtClean="0">
                <a:latin typeface="Book Antiqua" pitchFamily="18" charset="0"/>
              </a:rPr>
              <a:t>bersyarat</a:t>
            </a:r>
            <a:r>
              <a:rPr lang="fr-FR" sz="2400" dirty="0" smtClean="0">
                <a:latin typeface="Book Antiqua" pitchFamily="18" charset="0"/>
              </a:rPr>
              <a:t> </a:t>
            </a:r>
            <a:endParaRPr lang="id-ID" sz="2400" dirty="0" smtClean="0">
              <a:latin typeface="Book Antiqua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id-ID" sz="2400" dirty="0" smtClean="0">
                <a:latin typeface="Book Antiqua" pitchFamily="18" charset="0"/>
              </a:rPr>
              <a:t>      </a:t>
            </a:r>
            <a:r>
              <a:rPr lang="fr-FR" sz="2400" dirty="0" smtClean="0">
                <a:latin typeface="Book Antiqua" pitchFamily="18" charset="0"/>
              </a:rPr>
              <a:t>p </a:t>
            </a:r>
            <a:r>
              <a:rPr lang="fr-FR" sz="2400" dirty="0" smtClean="0">
                <a:latin typeface="Book Antiqua" pitchFamily="18" charset="0"/>
                <a:sym typeface="Wingdings" pitchFamily="2" charset="2"/>
              </a:rPr>
              <a:t> q (</a:t>
            </a:r>
            <a:r>
              <a:rPr lang="fr-FR" sz="2400" dirty="0" err="1" smtClean="0">
                <a:latin typeface="Book Antiqua" pitchFamily="18" charset="0"/>
                <a:sym typeface="Wingdings" pitchFamily="2" charset="2"/>
              </a:rPr>
              <a:t>Jika</a:t>
            </a:r>
            <a:r>
              <a:rPr lang="fr-FR" sz="2400" dirty="0" smtClean="0">
                <a:latin typeface="Book Antiqua" pitchFamily="18" charset="0"/>
                <a:sym typeface="Wingdings" pitchFamily="2" charset="2"/>
              </a:rPr>
              <a:t> 1 &gt; 2 </a:t>
            </a:r>
            <a:r>
              <a:rPr lang="fr-FR" sz="2400" dirty="0" err="1" smtClean="0">
                <a:latin typeface="Book Antiqua" pitchFamily="18" charset="0"/>
                <a:sym typeface="Wingdings" pitchFamily="2" charset="2"/>
              </a:rPr>
              <a:t>maka</a:t>
            </a:r>
            <a:r>
              <a:rPr lang="fr-FR" sz="2400" dirty="0" smtClean="0">
                <a:latin typeface="Book Antiqua" pitchFamily="18" charset="0"/>
                <a:sym typeface="Wingdings" pitchFamily="2" charset="2"/>
              </a:rPr>
              <a:t> </a:t>
            </a:r>
            <a:r>
              <a:rPr lang="fr-FR" sz="2400" dirty="0" err="1" smtClean="0">
                <a:latin typeface="Book Antiqua" pitchFamily="18" charset="0"/>
                <a:sym typeface="Wingdings" pitchFamily="2" charset="2"/>
              </a:rPr>
              <a:t>satu</a:t>
            </a:r>
            <a:r>
              <a:rPr lang="fr-FR" sz="2400" dirty="0" smtClean="0">
                <a:latin typeface="Book Antiqua" pitchFamily="18" charset="0"/>
                <a:sym typeface="Wingdings" pitchFamily="2" charset="2"/>
              </a:rPr>
              <a:t> </a:t>
            </a:r>
            <a:r>
              <a:rPr lang="fr-FR" sz="2400" dirty="0" err="1" smtClean="0">
                <a:latin typeface="Book Antiqua" pitchFamily="18" charset="0"/>
                <a:sym typeface="Wingdings" pitchFamily="2" charset="2"/>
              </a:rPr>
              <a:t>meter</a:t>
            </a:r>
            <a:r>
              <a:rPr lang="fr-FR" sz="2400" dirty="0" smtClean="0">
                <a:latin typeface="Book Antiqua" pitchFamily="18" charset="0"/>
                <a:sym typeface="Wingdings" pitchFamily="2" charset="2"/>
              </a:rPr>
              <a:t> </a:t>
            </a:r>
            <a:r>
              <a:rPr lang="fr-FR" sz="2400" dirty="0" err="1" smtClean="0">
                <a:latin typeface="Book Antiqua" pitchFamily="18" charset="0"/>
                <a:sym typeface="Wingdings" pitchFamily="2" charset="2"/>
              </a:rPr>
              <a:t>sama</a:t>
            </a:r>
            <a:r>
              <a:rPr lang="fr-FR" sz="2400" dirty="0" smtClean="0">
                <a:latin typeface="Book Antiqua" pitchFamily="18" charset="0"/>
                <a:sym typeface="Wingdings" pitchFamily="2" charset="2"/>
              </a:rPr>
              <a:t> </a:t>
            </a:r>
            <a:r>
              <a:rPr lang="fr-FR" sz="2400" dirty="0" err="1" smtClean="0">
                <a:latin typeface="Book Antiqua" pitchFamily="18" charset="0"/>
                <a:sym typeface="Wingdings" pitchFamily="2" charset="2"/>
              </a:rPr>
              <a:t>dengan</a:t>
            </a:r>
            <a:r>
              <a:rPr lang="fr-FR" sz="2400" dirty="0" smtClean="0">
                <a:latin typeface="Book Antiqua" pitchFamily="18" charset="0"/>
                <a:sym typeface="Wingdings" pitchFamily="2" charset="2"/>
              </a:rPr>
              <a:t> 100</a:t>
            </a:r>
            <a:r>
              <a:rPr lang="id-ID" sz="2400" dirty="0" smtClean="0">
                <a:latin typeface="Book Antiqua" pitchFamily="18" charset="0"/>
                <a:sym typeface="Wingdings" pitchFamily="2" charset="2"/>
              </a:rPr>
              <a:t> </a:t>
            </a:r>
            <a:r>
              <a:rPr lang="fr-FR" sz="2400" dirty="0" smtClean="0">
                <a:latin typeface="Book Antiqua" pitchFamily="18" charset="0"/>
                <a:sym typeface="Wingdings" pitchFamily="2" charset="2"/>
              </a:rPr>
              <a:t>cm)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fr-FR" sz="2500" dirty="0" smtClean="0">
                <a:latin typeface="Book Antiqua" pitchFamily="18" charset="0"/>
                <a:sym typeface="Wingdings" pitchFamily="2" charset="2"/>
              </a:rPr>
              <a:t>	</a:t>
            </a:r>
            <a:endParaRPr lang="id-ID" sz="2500" dirty="0" smtClean="0">
              <a:latin typeface="Book Antiqua" pitchFamily="18" charset="0"/>
              <a:sym typeface="Wingdings" pitchFamily="2" charset="2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fr-FR" sz="2500" dirty="0" err="1" smtClean="0">
                <a:solidFill>
                  <a:srgbClr val="D51905"/>
                </a:solidFill>
                <a:latin typeface="Book Antiqua" pitchFamily="18" charset="0"/>
                <a:sym typeface="Wingdings" pitchFamily="2" charset="2"/>
              </a:rPr>
              <a:t>Jawab</a:t>
            </a:r>
            <a:r>
              <a:rPr lang="fr-FR" sz="2500" dirty="0" smtClean="0">
                <a:solidFill>
                  <a:srgbClr val="D51905"/>
                </a:solidFill>
                <a:latin typeface="Book Antiqua" pitchFamily="18" charset="0"/>
                <a:sym typeface="Wingdings" pitchFamily="2" charset="2"/>
              </a:rPr>
              <a:t>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fr-FR" sz="2500" dirty="0" smtClean="0">
                <a:latin typeface="Book Antiqua" pitchFamily="18" charset="0"/>
              </a:rPr>
              <a:t>	</a:t>
            </a:r>
            <a:r>
              <a:rPr lang="id-ID" sz="2500" dirty="0" smtClean="0">
                <a:solidFill>
                  <a:srgbClr val="0070C0"/>
                </a:solidFill>
                <a:latin typeface="Book Antiqua" pitchFamily="18" charset="0"/>
              </a:rPr>
              <a:t>p: salah	q: benar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id-ID" sz="2500" dirty="0" smtClean="0">
                <a:latin typeface="Book Antiqua" pitchFamily="18" charset="0"/>
              </a:rPr>
              <a:t>	Maka menurut tabel kebenaran 2.1, proposisi diatas bernilai </a:t>
            </a:r>
            <a:r>
              <a:rPr lang="id-ID" sz="2500" dirty="0" smtClean="0">
                <a:solidFill>
                  <a:srgbClr val="0BC10F"/>
                </a:solidFill>
                <a:latin typeface="Book Antiqua" pitchFamily="18" charset="0"/>
              </a:rPr>
              <a:t>BENAR</a:t>
            </a:r>
            <a:r>
              <a:rPr lang="id-ID" sz="2500" dirty="0" smtClean="0"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BD5C78-B248-45E3-81B4-C552C3D0604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>
                <a:latin typeface="Book Antiqua" pitchFamily="18" charset="0"/>
              </a:rPr>
              <a:t>Proposisi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Bersyarat</a:t>
            </a:r>
            <a:endParaRPr lang="en-US" dirty="0" smtClean="0">
              <a:latin typeface="Book Antiqua" pitchFamily="18" charset="0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1"/>
            <a:ext cx="8062913" cy="50942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300" dirty="0" smtClean="0"/>
              <a:t>2. </a:t>
            </a:r>
            <a:r>
              <a:rPr lang="id-ID" sz="2300" dirty="0" smtClean="0"/>
              <a:t>Tunjukkan bahwa p</a:t>
            </a:r>
            <a:r>
              <a:rPr lang="id-ID" sz="2300" dirty="0" smtClean="0">
                <a:sym typeface="Wingdings" pitchFamily="2" charset="2"/>
              </a:rPr>
              <a:t>q ekivalen secara logika dengan ~pVq.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d-ID" sz="2300" dirty="0" smtClean="0">
                <a:sym typeface="Wingdings" pitchFamily="2" charset="2"/>
              </a:rPr>
              <a:t>	</a:t>
            </a:r>
            <a:r>
              <a:rPr lang="id-ID" sz="2300" dirty="0" smtClean="0">
                <a:solidFill>
                  <a:srgbClr val="D51905"/>
                </a:solidFill>
                <a:sym typeface="Wingdings" pitchFamily="2" charset="2"/>
              </a:rPr>
              <a:t>Jawab: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300" dirty="0" smtClean="0">
                <a:solidFill>
                  <a:srgbClr val="D51905"/>
                </a:solidFill>
                <a:sym typeface="Wingdings" pitchFamily="2" charset="2"/>
              </a:rPr>
              <a:t>	</a:t>
            </a:r>
            <a:r>
              <a:rPr lang="id-ID" sz="2300" dirty="0" smtClean="0">
                <a:sym typeface="Wingdings" pitchFamily="2" charset="2"/>
              </a:rPr>
              <a:t>Tabel kebenaran untuk pq dan ~pVq</a:t>
            </a:r>
            <a:r>
              <a:rPr lang="en-US" sz="2300" dirty="0" smtClean="0">
                <a:solidFill>
                  <a:srgbClr val="CCECFF"/>
                </a:solidFill>
                <a:sym typeface="Wingdings" pitchFamily="2" charset="2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300" dirty="0" smtClean="0">
              <a:solidFill>
                <a:srgbClr val="CCECFF"/>
              </a:solidFill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300" dirty="0" smtClean="0">
              <a:solidFill>
                <a:srgbClr val="CCECFF"/>
              </a:solidFill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300" dirty="0" smtClean="0">
              <a:solidFill>
                <a:srgbClr val="CCECFF"/>
              </a:solidFill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id-ID" sz="2300" dirty="0" smtClean="0">
              <a:solidFill>
                <a:srgbClr val="CCECFF"/>
              </a:solidFill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id-ID" sz="2300" dirty="0" smtClean="0">
              <a:solidFill>
                <a:srgbClr val="CCECFF"/>
              </a:solidFill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300" dirty="0" smtClean="0">
              <a:solidFill>
                <a:srgbClr val="CCECFF"/>
              </a:solidFill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300" dirty="0" smtClean="0">
              <a:solidFill>
                <a:srgbClr val="CCECFF"/>
              </a:solidFill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d-ID" sz="2300" dirty="0" smtClean="0">
                <a:solidFill>
                  <a:srgbClr val="0070C0"/>
                </a:solidFill>
                <a:sym typeface="Wingdings" pitchFamily="2" charset="2"/>
              </a:rPr>
              <a:t>Kesimpulan: pq ekivalen scr logika dgn ~pVq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d-ID" sz="2300" dirty="0" smtClean="0">
                <a:solidFill>
                  <a:srgbClr val="0070C0"/>
                </a:solidFill>
                <a:sym typeface="Wingdings" pitchFamily="2" charset="2"/>
              </a:rPr>
              <a:t>			 pq </a:t>
            </a:r>
            <a:r>
              <a:rPr lang="id-ID" sz="2300" dirty="0" smtClean="0">
                <a:solidFill>
                  <a:srgbClr val="0070C0"/>
                </a:solidFill>
                <a:cs typeface="Arial" charset="0"/>
                <a:sym typeface="Wingdings" pitchFamily="2" charset="2"/>
              </a:rPr>
              <a:t>≡ ~pVq</a:t>
            </a:r>
            <a:endParaRPr lang="id-ID" sz="2300" dirty="0" smtClean="0">
              <a:solidFill>
                <a:srgbClr val="0070C0"/>
              </a:solidFill>
              <a:cs typeface="Arial" charset="0"/>
            </a:endParaRPr>
          </a:p>
        </p:txBody>
      </p:sp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819400"/>
            <a:ext cx="5545138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D15E0F4-B0BD-4E4C-A977-DAD82D2578EE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500" dirty="0" err="1" smtClean="0">
                <a:latin typeface="Book Antiqua" pitchFamily="18" charset="0"/>
              </a:rPr>
              <a:t>Proposisi</a:t>
            </a:r>
            <a:r>
              <a:rPr lang="en-US" sz="3500" dirty="0" smtClean="0">
                <a:latin typeface="Book Antiqua" pitchFamily="18" charset="0"/>
              </a:rPr>
              <a:t> </a:t>
            </a:r>
            <a:r>
              <a:rPr lang="en-US" sz="3500" dirty="0" err="1" smtClean="0">
                <a:latin typeface="Book Antiqua" pitchFamily="18" charset="0"/>
              </a:rPr>
              <a:t>Bersyarat</a:t>
            </a:r>
            <a:endParaRPr lang="en-US" sz="3500" dirty="0" smtClean="0">
              <a:latin typeface="Book Antiqua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3. </a:t>
            </a:r>
            <a:r>
              <a:rPr lang="id-ID" dirty="0" smtClean="0">
                <a:latin typeface="Book Antiqua" pitchFamily="18" charset="0"/>
              </a:rPr>
              <a:t>Bagaimana nilai kebenaran proposisi berikut: “If today is Friday, then 2x3=5”</a:t>
            </a:r>
          </a:p>
          <a:p>
            <a:pPr eaLnBrk="1" hangingPunct="1">
              <a:buFont typeface="Wingdings" pitchFamily="2" charset="2"/>
              <a:buNone/>
            </a:pPr>
            <a:endParaRPr lang="id-ID" dirty="0" smtClean="0">
              <a:solidFill>
                <a:srgbClr val="D51905"/>
              </a:solidFill>
              <a:latin typeface="Book Antiqua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id-ID" dirty="0" smtClean="0">
                <a:solidFill>
                  <a:srgbClr val="D51905"/>
                </a:solidFill>
                <a:latin typeface="Book Antiqua" pitchFamily="18" charset="0"/>
              </a:rPr>
              <a:t>Jawab:</a:t>
            </a:r>
          </a:p>
          <a:p>
            <a:pPr eaLnBrk="1" hangingPunct="1">
              <a:buFont typeface="Wingdings" pitchFamily="2" charset="2"/>
              <a:buNone/>
            </a:pPr>
            <a:r>
              <a:rPr lang="id-ID" dirty="0" smtClean="0">
                <a:solidFill>
                  <a:srgbClr val="0070C0"/>
                </a:solidFill>
                <a:latin typeface="Book Antiqua" pitchFamily="18" charset="0"/>
              </a:rPr>
              <a:t>		p : today is Friday</a:t>
            </a:r>
          </a:p>
          <a:p>
            <a:pPr eaLnBrk="1" hangingPunct="1">
              <a:buFont typeface="Wingdings" pitchFamily="2" charset="2"/>
              <a:buNone/>
            </a:pPr>
            <a:r>
              <a:rPr lang="id-ID" dirty="0" smtClean="0">
                <a:solidFill>
                  <a:srgbClr val="0070C0"/>
                </a:solidFill>
                <a:latin typeface="Book Antiqua" pitchFamily="18" charset="0"/>
              </a:rPr>
              <a:t>		q : 2 x 3 = 5		</a:t>
            </a:r>
          </a:p>
          <a:p>
            <a:pPr eaLnBrk="1" hangingPunct="1">
              <a:buFont typeface="Wingdings" pitchFamily="2" charset="2"/>
              <a:buNone/>
            </a:pPr>
            <a:r>
              <a:rPr lang="id-ID" dirty="0" smtClean="0">
                <a:solidFill>
                  <a:srgbClr val="0070C0"/>
                </a:solidFill>
                <a:latin typeface="Book Antiqua" pitchFamily="18" charset="0"/>
              </a:rPr>
              <a:t>		Proposisi di atas akan </a:t>
            </a:r>
            <a:r>
              <a:rPr lang="id-ID" u="sng" dirty="0" smtClean="0">
                <a:solidFill>
                  <a:srgbClr val="0070C0"/>
                </a:solidFill>
                <a:latin typeface="Book Antiqua" pitchFamily="18" charset="0"/>
              </a:rPr>
              <a:t>selalu</a:t>
            </a:r>
            <a:r>
              <a:rPr lang="id-ID" dirty="0" smtClean="0">
                <a:solidFill>
                  <a:srgbClr val="0070C0"/>
                </a:solidFill>
                <a:latin typeface="Book Antiqua" pitchFamily="18" charset="0"/>
              </a:rPr>
              <a:t> bernilai </a:t>
            </a:r>
            <a:r>
              <a:rPr lang="id-ID" dirty="0" smtClean="0">
                <a:solidFill>
                  <a:srgbClr val="00B050"/>
                </a:solidFill>
                <a:latin typeface="Book Antiqua" pitchFamily="18" charset="0"/>
              </a:rPr>
              <a:t>BENAR</a:t>
            </a:r>
            <a:r>
              <a:rPr lang="id-ID" dirty="0" smtClean="0">
                <a:solidFill>
                  <a:srgbClr val="0070C0"/>
                </a:solidFill>
                <a:latin typeface="Book Antiqua" pitchFamily="18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id-ID" i="1" dirty="0" smtClean="0">
                <a:solidFill>
                  <a:srgbClr val="0070C0"/>
                </a:solidFill>
                <a:latin typeface="Book Antiqua" pitchFamily="18" charset="0"/>
              </a:rPr>
              <a:t>          kecuali</a:t>
            </a:r>
            <a:r>
              <a:rPr lang="id-ID" dirty="0" smtClean="0">
                <a:solidFill>
                  <a:srgbClr val="0070C0"/>
                </a:solidFill>
                <a:latin typeface="Book Antiqua" pitchFamily="18" charset="0"/>
              </a:rPr>
              <a:t> pada hari Jum’at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109438-1CCC-4E3D-8438-847EF9F267A4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800" dirty="0" err="1" smtClean="0">
                <a:latin typeface="Book Antiqua" pitchFamily="18" charset="0"/>
              </a:rPr>
              <a:t>Proposisi</a:t>
            </a:r>
            <a:r>
              <a:rPr lang="en-US" sz="3800" dirty="0" smtClean="0">
                <a:latin typeface="Book Antiqua" pitchFamily="18" charset="0"/>
              </a:rPr>
              <a:t> </a:t>
            </a:r>
            <a:r>
              <a:rPr lang="en-US" sz="3800" dirty="0" err="1" smtClean="0">
                <a:latin typeface="Book Antiqua" pitchFamily="18" charset="0"/>
              </a:rPr>
              <a:t>Bersyarat</a:t>
            </a:r>
            <a:endParaRPr lang="en-US" sz="3800" dirty="0" smtClean="0">
              <a:latin typeface="Book Antiqua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2101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1900" dirty="0" smtClean="0"/>
              <a:t>4. Bagaimana nilai kebenaran proposisi berikut: “Jika mhs ikut ujian, maka ia harus membawa kartu ujian”</a:t>
            </a:r>
            <a:endParaRPr lang="id-ID" sz="1900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id-ID" sz="1900" dirty="0" smtClean="0">
              <a:solidFill>
                <a:srgbClr val="D51905"/>
              </a:solidFill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1900" dirty="0" smtClean="0">
                <a:solidFill>
                  <a:srgbClr val="D51905"/>
                </a:solidFill>
                <a:sym typeface="Wingdings" pitchFamily="2" charset="2"/>
              </a:rPr>
              <a:t>Jawab: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id-ID" sz="2500" dirty="0" smtClean="0">
                <a:solidFill>
                  <a:srgbClr val="0070C0"/>
                </a:solidFill>
                <a:latin typeface="Book Antiqua" pitchFamily="18" charset="0"/>
                <a:sym typeface="Wingdings" pitchFamily="2" charset="2"/>
              </a:rPr>
              <a:t>p: mhs ikut ujian	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id-ID" sz="2500" dirty="0" smtClean="0">
                <a:solidFill>
                  <a:srgbClr val="0070C0"/>
                </a:solidFill>
                <a:latin typeface="Book Antiqua" pitchFamily="18" charset="0"/>
                <a:sym typeface="Wingdings" pitchFamily="2" charset="2"/>
              </a:rPr>
              <a:t>q: mhs membawa kartu ujian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l-GR" sz="1900" dirty="0" smtClean="0">
              <a:solidFill>
                <a:srgbClr val="CCECFF"/>
              </a:solidFill>
              <a:cs typeface="Arial" charset="0"/>
              <a:sym typeface="Wingdings" pitchFamily="2" charset="2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3716338"/>
            <a:ext cx="8208962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0AEE1CE-D517-476B-9507-194213E3AF4B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Konvers, Kontrapositif, Invers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id-ID" sz="2800" u="sng" dirty="0" smtClean="0">
                <a:solidFill>
                  <a:srgbClr val="E214A7"/>
                </a:solidFill>
                <a:latin typeface="Book Antiqua" pitchFamily="18" charset="0"/>
              </a:rPr>
              <a:t>Konvers</a:t>
            </a:r>
            <a:r>
              <a:rPr lang="id-ID" sz="2800" dirty="0" smtClean="0">
                <a:solidFill>
                  <a:srgbClr val="E214A7"/>
                </a:solidFill>
                <a:latin typeface="Book Antiqua" pitchFamily="18" charset="0"/>
              </a:rPr>
              <a:t> (q </a:t>
            </a:r>
            <a:r>
              <a:rPr lang="id-ID" sz="2800" dirty="0" smtClean="0">
                <a:solidFill>
                  <a:srgbClr val="E214A7"/>
                </a:solidFill>
                <a:latin typeface="Book Antiqua" pitchFamily="18" charset="0"/>
                <a:sym typeface="Wingdings" pitchFamily="2" charset="2"/>
              </a:rPr>
              <a:t> p):</a:t>
            </a:r>
            <a:r>
              <a:rPr lang="id-ID" sz="2800" dirty="0" smtClean="0">
                <a:latin typeface="Book Antiqua" pitchFamily="18" charset="0"/>
                <a:sym typeface="Wingdings" pitchFamily="2" charset="2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id-ID" sz="2800" dirty="0" smtClean="0">
                <a:latin typeface="Book Antiqua" pitchFamily="18" charset="0"/>
                <a:sym typeface="Wingdings" pitchFamily="2" charset="2"/>
              </a:rPr>
              <a:t>		“Jika pintu dalam keadaan terbuka,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id-ID" sz="2800" dirty="0" smtClean="0">
                <a:latin typeface="Book Antiqua" pitchFamily="18" charset="0"/>
                <a:sym typeface="Wingdings" pitchFamily="2" charset="2"/>
              </a:rPr>
              <a:t>		  maka ada pencuri masuk rumah”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id-ID" sz="2800" u="sng" dirty="0" smtClean="0">
                <a:solidFill>
                  <a:srgbClr val="E214A7"/>
                </a:solidFill>
                <a:latin typeface="Book Antiqua" pitchFamily="18" charset="0"/>
                <a:sym typeface="Wingdings" pitchFamily="2" charset="2"/>
              </a:rPr>
              <a:t>Kontrapositif</a:t>
            </a:r>
            <a:r>
              <a:rPr lang="id-ID" sz="2800" dirty="0" smtClean="0">
                <a:solidFill>
                  <a:srgbClr val="E214A7"/>
                </a:solidFill>
                <a:latin typeface="Book Antiqua" pitchFamily="18" charset="0"/>
                <a:sym typeface="Wingdings" pitchFamily="2" charset="2"/>
              </a:rPr>
              <a:t> (~q  ~p):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id-ID" sz="2800" dirty="0" smtClean="0">
                <a:latin typeface="Book Antiqua" pitchFamily="18" charset="0"/>
                <a:sym typeface="Wingdings" pitchFamily="2" charset="2"/>
              </a:rPr>
              <a:t>		“Jika pintu dalam keadaan tertutup,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id-ID" sz="2800" dirty="0" smtClean="0">
                <a:latin typeface="Book Antiqua" pitchFamily="18" charset="0"/>
                <a:sym typeface="Wingdings" pitchFamily="2" charset="2"/>
              </a:rPr>
              <a:t>		  maka tidak ada pencuri masuk rumah”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id-ID" sz="2800" u="sng" dirty="0" smtClean="0">
                <a:solidFill>
                  <a:srgbClr val="E214A7"/>
                </a:solidFill>
                <a:latin typeface="Book Antiqua" pitchFamily="18" charset="0"/>
                <a:sym typeface="Wingdings" pitchFamily="2" charset="2"/>
              </a:rPr>
              <a:t>Invers</a:t>
            </a:r>
            <a:r>
              <a:rPr lang="id-ID" sz="2800" dirty="0" smtClean="0">
                <a:solidFill>
                  <a:srgbClr val="E214A7"/>
                </a:solidFill>
                <a:latin typeface="Book Antiqua" pitchFamily="18" charset="0"/>
                <a:sym typeface="Wingdings" pitchFamily="2" charset="2"/>
              </a:rPr>
              <a:t> (~p  ~q):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id-ID" sz="2800" dirty="0" smtClean="0">
                <a:latin typeface="Book Antiqua" pitchFamily="18" charset="0"/>
                <a:sym typeface="Wingdings" pitchFamily="2" charset="2"/>
              </a:rPr>
              <a:t>		“Jika tidak ada pencuri masuk rumah,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id-ID" sz="2800" dirty="0" smtClean="0">
                <a:latin typeface="Book Antiqua" pitchFamily="18" charset="0"/>
                <a:sym typeface="Wingdings" pitchFamily="2" charset="2"/>
              </a:rPr>
              <a:t>		  maka pintu dalam keadaan tertutup</a:t>
            </a:r>
            <a:r>
              <a:rPr lang="en-US" sz="2800" dirty="0" smtClean="0">
                <a:latin typeface="Book Antiqua" pitchFamily="18" charset="0"/>
                <a:sym typeface="Wingdings" pitchFamily="2" charset="2"/>
              </a:rPr>
              <a:t>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82C470-49E4-4657-B390-378BF109AB42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Bikondisional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441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de-DE" sz="2800" dirty="0" smtClean="0">
                <a:latin typeface="Book Antiqua" pitchFamily="18" charset="0"/>
              </a:rPr>
              <a:t>Misal p dan q adalah proposisi, proposisi majemuk </a:t>
            </a:r>
            <a:r>
              <a:rPr lang="de-DE" sz="2800" i="1" dirty="0" smtClean="0">
                <a:solidFill>
                  <a:srgbClr val="00B050"/>
                </a:solidFill>
                <a:latin typeface="Book Antiqua" pitchFamily="18" charset="0"/>
              </a:rPr>
              <a:t>p jika dan hanya jika q</a:t>
            </a:r>
            <a:r>
              <a:rPr lang="de-DE" sz="2800" dirty="0" smtClean="0">
                <a:solidFill>
                  <a:srgbClr val="00B050"/>
                </a:solidFill>
                <a:latin typeface="Book Antiqua" pitchFamily="18" charset="0"/>
              </a:rPr>
              <a:t> </a:t>
            </a:r>
            <a:r>
              <a:rPr lang="de-DE" sz="2800" dirty="0" smtClean="0">
                <a:latin typeface="Book Antiqua" pitchFamily="18" charset="0"/>
              </a:rPr>
              <a:t>dis</a:t>
            </a:r>
            <a:r>
              <a:rPr lang="id-ID" sz="2800" dirty="0" smtClean="0">
                <a:latin typeface="Book Antiqua" pitchFamily="18" charset="0"/>
              </a:rPr>
              <a:t>ebut proposisi </a:t>
            </a:r>
            <a:r>
              <a:rPr lang="id-ID" sz="2800" dirty="0" smtClean="0">
                <a:solidFill>
                  <a:srgbClr val="E214A7"/>
                </a:solidFill>
                <a:latin typeface="Book Antiqua" pitchFamily="18" charset="0"/>
              </a:rPr>
              <a:t>bikondisional</a:t>
            </a:r>
            <a:r>
              <a:rPr lang="id-ID" sz="2800" dirty="0" smtClean="0">
                <a:latin typeface="Book Antiqua" pitchFamily="18" charset="0"/>
              </a:rPr>
              <a:t> (dwisyarat) dan dinotasikan sebagai</a:t>
            </a:r>
            <a:r>
              <a:rPr lang="en-US" sz="2800" dirty="0" smtClean="0">
                <a:latin typeface="Book Antiqua" pitchFamily="18" charset="0"/>
              </a:rPr>
              <a:t> p </a:t>
            </a:r>
            <a:r>
              <a:rPr lang="en-US" sz="2800" dirty="0" smtClean="0">
                <a:latin typeface="Book Antiqua" pitchFamily="18" charset="0"/>
                <a:cs typeface="Arial" charset="0"/>
              </a:rPr>
              <a:t>↔ q.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id-ID" sz="2800" dirty="0" smtClean="0">
                <a:latin typeface="Book Antiqua" pitchFamily="18" charset="0"/>
                <a:cs typeface="Arial" charset="0"/>
              </a:rPr>
              <a:t>Nilai kebenaran p ↔ q sebagai berikut</a:t>
            </a:r>
            <a:r>
              <a:rPr lang="en-US" sz="2800" dirty="0" smtClean="0">
                <a:cs typeface="Arial" charset="0"/>
              </a:rPr>
              <a:t>: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0338" y="3581400"/>
            <a:ext cx="39592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C9F43A-7C86-481B-A0EA-10AFBECC62C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Bikondisional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fr-FR" sz="2000" dirty="0" err="1" smtClean="0">
                <a:latin typeface="Book Antiqua" pitchFamily="18" charset="0"/>
              </a:rPr>
              <a:t>Catatan</a:t>
            </a:r>
            <a:r>
              <a:rPr lang="fr-FR" sz="2000" dirty="0" smtClean="0">
                <a:latin typeface="Book Antiqua" pitchFamily="18" charset="0"/>
              </a:rPr>
              <a:t> :</a:t>
            </a:r>
          </a:p>
          <a:p>
            <a:pPr marL="990600" lvl="1" indent="-533400"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fr-FR" sz="2000" dirty="0" err="1" smtClean="0">
                <a:latin typeface="Book Antiqua" pitchFamily="18" charset="0"/>
              </a:rPr>
              <a:t>Cara</a:t>
            </a:r>
            <a:r>
              <a:rPr lang="fr-FR" sz="2000" dirty="0" smtClean="0">
                <a:latin typeface="Book Antiqua" pitchFamily="18" charset="0"/>
              </a:rPr>
              <a:t> </a:t>
            </a:r>
            <a:r>
              <a:rPr lang="fr-FR" sz="2000" dirty="0" err="1" smtClean="0">
                <a:latin typeface="Book Antiqua" pitchFamily="18" charset="0"/>
              </a:rPr>
              <a:t>lain</a:t>
            </a:r>
            <a:r>
              <a:rPr lang="fr-FR" sz="2000" dirty="0" smtClean="0">
                <a:latin typeface="Book Antiqua" pitchFamily="18" charset="0"/>
              </a:rPr>
              <a:t> </a:t>
            </a:r>
            <a:r>
              <a:rPr lang="fr-FR" sz="2000" dirty="0" err="1" smtClean="0">
                <a:latin typeface="Book Antiqua" pitchFamily="18" charset="0"/>
              </a:rPr>
              <a:t>menyatakan</a:t>
            </a:r>
            <a:r>
              <a:rPr lang="fr-FR" sz="2000" dirty="0" smtClean="0">
                <a:latin typeface="Book Antiqua" pitchFamily="18" charset="0"/>
              </a:rPr>
              <a:t> “p </a:t>
            </a:r>
            <a:r>
              <a:rPr lang="fr-FR" sz="2000" dirty="0" err="1" smtClean="0">
                <a:latin typeface="Book Antiqua" pitchFamily="18" charset="0"/>
              </a:rPr>
              <a:t>jika</a:t>
            </a:r>
            <a:r>
              <a:rPr lang="fr-FR" sz="2000" dirty="0" smtClean="0">
                <a:latin typeface="Book Antiqua" pitchFamily="18" charset="0"/>
              </a:rPr>
              <a:t> dan </a:t>
            </a:r>
            <a:r>
              <a:rPr lang="fr-FR" sz="2000" dirty="0" err="1" smtClean="0">
                <a:latin typeface="Book Antiqua" pitchFamily="18" charset="0"/>
              </a:rPr>
              <a:t>hanya</a:t>
            </a:r>
            <a:r>
              <a:rPr lang="fr-FR" sz="2000" dirty="0" smtClean="0">
                <a:latin typeface="Book Antiqua" pitchFamily="18" charset="0"/>
              </a:rPr>
              <a:t> </a:t>
            </a:r>
            <a:r>
              <a:rPr lang="fr-FR" sz="2000" dirty="0" err="1" smtClean="0">
                <a:latin typeface="Book Antiqua" pitchFamily="18" charset="0"/>
              </a:rPr>
              <a:t>jika</a:t>
            </a:r>
            <a:r>
              <a:rPr lang="fr-FR" sz="2000" dirty="0" smtClean="0">
                <a:latin typeface="Book Antiqua" pitchFamily="18" charset="0"/>
              </a:rPr>
              <a:t> q” </a:t>
            </a:r>
            <a:r>
              <a:rPr lang="fr-FR" sz="2000" dirty="0" err="1" smtClean="0">
                <a:latin typeface="Book Antiqua" pitchFamily="18" charset="0"/>
              </a:rPr>
              <a:t>adalah</a:t>
            </a:r>
            <a:r>
              <a:rPr lang="fr-FR" sz="2000" dirty="0" smtClean="0">
                <a:latin typeface="Book Antiqua" pitchFamily="18" charset="0"/>
              </a:rPr>
              <a:t>:</a:t>
            </a:r>
          </a:p>
          <a:p>
            <a:pPr marL="1371600" lvl="2" indent="-457200"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fr-FR" sz="2000" dirty="0" smtClean="0">
                <a:latin typeface="Book Antiqua" pitchFamily="18" charset="0"/>
              </a:rPr>
              <a:t>“p </a:t>
            </a:r>
            <a:r>
              <a:rPr lang="fr-FR" sz="2000" dirty="0" err="1" smtClean="0">
                <a:latin typeface="Book Antiqua" pitchFamily="18" charset="0"/>
              </a:rPr>
              <a:t>adalah</a:t>
            </a:r>
            <a:r>
              <a:rPr lang="fr-FR" sz="2000" dirty="0" smtClean="0">
                <a:latin typeface="Book Antiqua" pitchFamily="18" charset="0"/>
              </a:rPr>
              <a:t> </a:t>
            </a:r>
            <a:r>
              <a:rPr lang="fr-FR" sz="2000" dirty="0" err="1" smtClean="0">
                <a:latin typeface="Book Antiqua" pitchFamily="18" charset="0"/>
              </a:rPr>
              <a:t>syarat</a:t>
            </a:r>
            <a:r>
              <a:rPr lang="fr-FR" sz="2000" dirty="0" smtClean="0">
                <a:latin typeface="Book Antiqua" pitchFamily="18" charset="0"/>
              </a:rPr>
              <a:t> </a:t>
            </a:r>
            <a:r>
              <a:rPr lang="fr-FR" sz="2000" dirty="0" err="1" smtClean="0">
                <a:latin typeface="Book Antiqua" pitchFamily="18" charset="0"/>
              </a:rPr>
              <a:t>perlu</a:t>
            </a:r>
            <a:r>
              <a:rPr lang="fr-FR" sz="2000" dirty="0" smtClean="0">
                <a:latin typeface="Book Antiqua" pitchFamily="18" charset="0"/>
              </a:rPr>
              <a:t> dan </a:t>
            </a:r>
            <a:r>
              <a:rPr lang="fr-FR" sz="2000" dirty="0" err="1" smtClean="0">
                <a:latin typeface="Book Antiqua" pitchFamily="18" charset="0"/>
              </a:rPr>
              <a:t>cukup</a:t>
            </a:r>
            <a:r>
              <a:rPr lang="fr-FR" sz="2000" dirty="0" smtClean="0">
                <a:latin typeface="Book Antiqua" pitchFamily="18" charset="0"/>
              </a:rPr>
              <a:t> </a:t>
            </a:r>
            <a:r>
              <a:rPr lang="fr-FR" sz="2000" dirty="0" err="1" smtClean="0">
                <a:latin typeface="Book Antiqua" pitchFamily="18" charset="0"/>
              </a:rPr>
              <a:t>untuk</a:t>
            </a:r>
            <a:r>
              <a:rPr lang="fr-FR" sz="2000" dirty="0" smtClean="0">
                <a:latin typeface="Book Antiqua" pitchFamily="18" charset="0"/>
              </a:rPr>
              <a:t> q”</a:t>
            </a:r>
          </a:p>
          <a:p>
            <a:pPr marL="1371600" lvl="2" indent="-457200"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000" dirty="0" smtClean="0">
                <a:latin typeface="Book Antiqua" pitchFamily="18" charset="0"/>
              </a:rPr>
              <a:t>“</a:t>
            </a:r>
            <a:r>
              <a:rPr lang="en-US" sz="2000" dirty="0" err="1" smtClean="0">
                <a:latin typeface="Book Antiqua" pitchFamily="18" charset="0"/>
              </a:rPr>
              <a:t>Jika</a:t>
            </a:r>
            <a:r>
              <a:rPr lang="en-US" sz="2000" dirty="0" smtClean="0">
                <a:latin typeface="Book Antiqua" pitchFamily="18" charset="0"/>
              </a:rPr>
              <a:t> p </a:t>
            </a:r>
            <a:r>
              <a:rPr lang="en-US" sz="2000" dirty="0" err="1" smtClean="0">
                <a:latin typeface="Book Antiqua" pitchFamily="18" charset="0"/>
              </a:rPr>
              <a:t>maka</a:t>
            </a:r>
            <a:r>
              <a:rPr lang="en-US" sz="2000" dirty="0" smtClean="0">
                <a:latin typeface="Book Antiqua" pitchFamily="18" charset="0"/>
              </a:rPr>
              <a:t> q, </a:t>
            </a:r>
            <a:r>
              <a:rPr lang="en-US" sz="2000" dirty="0" err="1" smtClean="0">
                <a:latin typeface="Book Antiqua" pitchFamily="18" charset="0"/>
              </a:rPr>
              <a:t>dan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sebaliknya</a:t>
            </a:r>
            <a:r>
              <a:rPr lang="en-US" sz="2000" dirty="0" smtClean="0">
                <a:latin typeface="Book Antiqua" pitchFamily="18" charset="0"/>
              </a:rPr>
              <a:t>”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id-ID" sz="2000" dirty="0" smtClean="0">
                <a:latin typeface="Book Antiqua" pitchFamily="18" charset="0"/>
              </a:rPr>
              <a:t>Contoh: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id-ID" sz="2000" dirty="0" smtClean="0">
                <a:latin typeface="Book Antiqua" pitchFamily="18" charset="0"/>
              </a:rPr>
              <a:t>			</a:t>
            </a:r>
            <a:r>
              <a:rPr lang="en-US" sz="2000" dirty="0" smtClean="0">
                <a:latin typeface="Book Antiqua" pitchFamily="18" charset="0"/>
              </a:rPr>
              <a:t>p: You can take the flight		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id-ID" sz="2000" dirty="0" smtClean="0">
                <a:latin typeface="Book Antiqua" pitchFamily="18" charset="0"/>
              </a:rPr>
              <a:t>			</a:t>
            </a:r>
            <a:r>
              <a:rPr lang="en-US" sz="2000" dirty="0" smtClean="0">
                <a:latin typeface="Book Antiqua" pitchFamily="18" charset="0"/>
              </a:rPr>
              <a:t>q: You buy a ticket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sz="2000" dirty="0" smtClean="0">
                <a:latin typeface="Book Antiqua" pitchFamily="18" charset="0"/>
              </a:rPr>
              <a:t>	</a:t>
            </a:r>
            <a:r>
              <a:rPr lang="id-ID" sz="2000" dirty="0" smtClean="0">
                <a:latin typeface="Book Antiqua" pitchFamily="18" charset="0"/>
              </a:rPr>
              <a:t>		p</a:t>
            </a:r>
            <a:r>
              <a:rPr lang="id-ID" sz="2000" dirty="0" smtClean="0">
                <a:latin typeface="Book Antiqua" pitchFamily="18" charset="0"/>
                <a:cs typeface="Arial" charset="0"/>
              </a:rPr>
              <a:t>↔q</a:t>
            </a:r>
            <a:r>
              <a:rPr lang="en-US" sz="2000" dirty="0" smtClean="0">
                <a:latin typeface="Book Antiqua" pitchFamily="18" charset="0"/>
                <a:cs typeface="Arial" charset="0"/>
              </a:rPr>
              <a:t>: You can take the flight if and only if you</a:t>
            </a:r>
            <a:r>
              <a:rPr lang="id-ID" sz="2000" dirty="0" smtClean="0">
                <a:latin typeface="Book Antiqua" pitchFamily="18" charset="0"/>
                <a:cs typeface="Arial" charset="0"/>
              </a:rPr>
              <a:t> </a:t>
            </a:r>
            <a:r>
              <a:rPr lang="en-US" sz="2000" dirty="0" smtClean="0">
                <a:latin typeface="Book Antiqua" pitchFamily="18" charset="0"/>
                <a:cs typeface="Arial" charset="0"/>
              </a:rPr>
              <a:t>buy a </a:t>
            </a:r>
            <a:endParaRPr lang="id-ID" sz="2000" dirty="0" smtClean="0">
              <a:latin typeface="Book Antiqua" pitchFamily="18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id-ID" sz="2000" dirty="0" smtClean="0">
                <a:latin typeface="Book Antiqua" pitchFamily="18" charset="0"/>
                <a:cs typeface="Arial" charset="0"/>
              </a:rPr>
              <a:t>			           </a:t>
            </a:r>
            <a:r>
              <a:rPr lang="en-US" sz="2000" dirty="0" smtClean="0">
                <a:latin typeface="Book Antiqua" pitchFamily="18" charset="0"/>
                <a:cs typeface="Arial" charset="0"/>
              </a:rPr>
              <a:t>ticket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sz="2000" dirty="0" smtClean="0">
                <a:latin typeface="Book Antiqua" pitchFamily="18" charset="0"/>
                <a:cs typeface="Arial" charset="0"/>
              </a:rPr>
              <a:t>	</a:t>
            </a:r>
            <a:r>
              <a:rPr lang="id-ID" sz="2000" dirty="0" smtClean="0">
                <a:latin typeface="Book Antiqua" pitchFamily="18" charset="0"/>
                <a:cs typeface="Arial" charset="0"/>
              </a:rPr>
              <a:t>Pernyataan diatas </a:t>
            </a:r>
            <a:r>
              <a:rPr lang="id-ID" sz="2000" dirty="0" smtClean="0">
                <a:solidFill>
                  <a:srgbClr val="0BC10F"/>
                </a:solidFill>
                <a:latin typeface="Book Antiqua" pitchFamily="18" charset="0"/>
                <a:cs typeface="Arial" charset="0"/>
              </a:rPr>
              <a:t>benar</a:t>
            </a:r>
            <a:r>
              <a:rPr lang="id-ID" sz="2000" dirty="0" smtClean="0">
                <a:latin typeface="Book Antiqua" pitchFamily="18" charset="0"/>
                <a:cs typeface="Arial" charset="0"/>
              </a:rPr>
              <a:t> jika </a:t>
            </a:r>
            <a:r>
              <a:rPr lang="id-ID" sz="2000" dirty="0" smtClean="0">
                <a:solidFill>
                  <a:srgbClr val="0BC10F"/>
                </a:solidFill>
                <a:latin typeface="Book Antiqua" pitchFamily="18" charset="0"/>
                <a:cs typeface="Arial" charset="0"/>
              </a:rPr>
              <a:t>p dan q keduanya benar</a:t>
            </a:r>
            <a:r>
              <a:rPr lang="id-ID" sz="2000" dirty="0" smtClean="0">
                <a:latin typeface="Book Antiqua" pitchFamily="18" charset="0"/>
                <a:cs typeface="Arial" charset="0"/>
              </a:rPr>
              <a:t> </a:t>
            </a:r>
            <a:r>
              <a:rPr lang="id-ID" sz="2000" dirty="0" smtClean="0">
                <a:solidFill>
                  <a:srgbClr val="0BC10F"/>
                </a:solidFill>
                <a:latin typeface="Book Antiqua" pitchFamily="18" charset="0"/>
                <a:cs typeface="Arial" charset="0"/>
              </a:rPr>
              <a:t>atau keduanya salah</a:t>
            </a:r>
            <a:r>
              <a:rPr lang="id-ID" sz="2000" dirty="0" smtClean="0">
                <a:latin typeface="Book Antiqua" pitchFamily="18" charset="0"/>
                <a:cs typeface="Arial" charset="0"/>
              </a:rPr>
              <a:t>. Pernyataan di atas </a:t>
            </a:r>
            <a:r>
              <a:rPr lang="id-ID" sz="2000" dirty="0" smtClean="0">
                <a:solidFill>
                  <a:srgbClr val="D51905"/>
                </a:solidFill>
                <a:latin typeface="Book Antiqua" pitchFamily="18" charset="0"/>
                <a:cs typeface="Arial" charset="0"/>
              </a:rPr>
              <a:t>salah</a:t>
            </a:r>
            <a:r>
              <a:rPr lang="id-ID" sz="2000" dirty="0" smtClean="0">
                <a:latin typeface="Book Antiqua" pitchFamily="18" charset="0"/>
                <a:cs typeface="Arial" charset="0"/>
              </a:rPr>
              <a:t> jika </a:t>
            </a:r>
            <a:r>
              <a:rPr lang="id-ID" sz="2000" dirty="0" smtClean="0">
                <a:solidFill>
                  <a:srgbClr val="D51905"/>
                </a:solidFill>
                <a:latin typeface="Book Antiqua" pitchFamily="18" charset="0"/>
                <a:cs typeface="Arial" charset="0"/>
              </a:rPr>
              <a:t>hanya salah satu dari p dan q yang benar</a:t>
            </a:r>
            <a:r>
              <a:rPr lang="id-ID" sz="2000" dirty="0" smtClean="0">
                <a:latin typeface="Book Antiqua" pitchFamily="18" charset="0"/>
                <a:cs typeface="Arial" charset="0"/>
              </a:rPr>
              <a:t>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937C4F-E987-4ACE-B597-6F845D12A51B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Bikondisional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8062913" cy="42481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3. </a:t>
            </a:r>
            <a:r>
              <a:rPr lang="en-US" sz="2000" dirty="0" err="1" smtClean="0">
                <a:latin typeface="Book Antiqua" pitchFamily="18" charset="0"/>
              </a:rPr>
              <a:t>Tunjukkan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dgn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tabel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kebenaran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err="1" smtClean="0">
                <a:latin typeface="Book Antiqua" pitchFamily="18" charset="0"/>
              </a:rPr>
              <a:t>bahwa</a:t>
            </a:r>
            <a:r>
              <a:rPr lang="en-US" sz="2000" dirty="0" smtClean="0">
                <a:latin typeface="Book Antiqua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Book Antiqua" pitchFamily="18" charset="0"/>
              </a:rPr>
              <a:t>	 p </a:t>
            </a:r>
            <a:r>
              <a:rPr lang="en-US" sz="2000" dirty="0" smtClean="0">
                <a:latin typeface="Book Antiqua" pitchFamily="18" charset="0"/>
                <a:cs typeface="Arial" charset="0"/>
              </a:rPr>
              <a:t>↔ q ≡ (</a:t>
            </a:r>
            <a:r>
              <a:rPr lang="en-US" sz="2000" dirty="0" err="1" smtClean="0">
                <a:latin typeface="Book Antiqua" pitchFamily="18" charset="0"/>
                <a:cs typeface="Arial" charset="0"/>
              </a:rPr>
              <a:t>p</a:t>
            </a:r>
            <a:r>
              <a:rPr lang="en-US" sz="2000" dirty="0" err="1" smtClean="0">
                <a:latin typeface="Book Antiqua" pitchFamily="18" charset="0"/>
                <a:cs typeface="Arial" charset="0"/>
                <a:sym typeface="Wingdings" pitchFamily="2" charset="2"/>
              </a:rPr>
              <a:t>q</a:t>
            </a:r>
            <a:r>
              <a:rPr lang="en-US" sz="2000" dirty="0" smtClean="0">
                <a:latin typeface="Book Antiqua" pitchFamily="18" charset="0"/>
                <a:cs typeface="Arial" charset="0"/>
                <a:sym typeface="Wingdings" pitchFamily="2" charset="2"/>
              </a:rPr>
              <a:t>) </a:t>
            </a:r>
            <a:r>
              <a:rPr lang="el-GR" sz="2000" dirty="0" smtClean="0">
                <a:latin typeface="Book Antiqua" pitchFamily="18" charset="0"/>
                <a:cs typeface="Arial" charset="0"/>
                <a:sym typeface="Wingdings" pitchFamily="2" charset="2"/>
              </a:rPr>
              <a:t>Λ</a:t>
            </a:r>
            <a:r>
              <a:rPr lang="en-US" sz="2000" dirty="0" smtClean="0">
                <a:latin typeface="Book Antiqua" pitchFamily="18" charset="0"/>
                <a:cs typeface="Arial" charset="0"/>
                <a:sym typeface="Wingdings" pitchFamily="2" charset="2"/>
              </a:rPr>
              <a:t> (</a:t>
            </a:r>
            <a:r>
              <a:rPr lang="en-US" sz="2000" dirty="0" err="1" smtClean="0">
                <a:latin typeface="Book Antiqua" pitchFamily="18" charset="0"/>
                <a:cs typeface="Arial" charset="0"/>
                <a:sym typeface="Wingdings" pitchFamily="2" charset="2"/>
              </a:rPr>
              <a:t>qp</a:t>
            </a:r>
            <a:r>
              <a:rPr lang="en-US" sz="2000" dirty="0" smtClean="0">
                <a:latin typeface="Book Antiqua" pitchFamily="18" charset="0"/>
                <a:cs typeface="Arial" charset="0"/>
                <a:sym typeface="Wingdings" pitchFamily="2" charset="2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 smtClean="0">
                <a:solidFill>
                  <a:srgbClr val="D51905"/>
                </a:solidFill>
                <a:latin typeface="Book Antiqua" pitchFamily="18" charset="0"/>
                <a:cs typeface="Arial" charset="0"/>
                <a:sym typeface="Wingdings" pitchFamily="2" charset="2"/>
              </a:rPr>
              <a:t>Jawab</a:t>
            </a:r>
            <a:r>
              <a:rPr lang="en-US" sz="2000" dirty="0" smtClean="0">
                <a:solidFill>
                  <a:srgbClr val="D51905"/>
                </a:solidFill>
                <a:latin typeface="Book Antiqua" pitchFamily="18" charset="0"/>
                <a:cs typeface="Arial" charset="0"/>
                <a:sym typeface="Wingdings" pitchFamily="2" charset="2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Book Antiqua" pitchFamily="18" charset="0"/>
                <a:cs typeface="Arial" charset="0"/>
                <a:sym typeface="Wingdings" pitchFamily="2" charset="2"/>
              </a:rPr>
              <a:t>Tabel</a:t>
            </a:r>
            <a:r>
              <a:rPr lang="en-US" sz="2000" dirty="0" smtClean="0">
                <a:solidFill>
                  <a:srgbClr val="0070C0"/>
                </a:solidFill>
                <a:latin typeface="Book Antiqua" pitchFamily="18" charset="0"/>
                <a:cs typeface="Arial" charset="0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Book Antiqua" pitchFamily="18" charset="0"/>
                <a:cs typeface="Arial" charset="0"/>
                <a:sym typeface="Wingdings" pitchFamily="2" charset="2"/>
              </a:rPr>
              <a:t>kebenarannya</a:t>
            </a:r>
            <a:r>
              <a:rPr lang="en-US" sz="2000" dirty="0" smtClean="0">
                <a:solidFill>
                  <a:srgbClr val="0070C0"/>
                </a:solidFill>
                <a:latin typeface="Book Antiqua" pitchFamily="18" charset="0"/>
                <a:cs typeface="Arial" charset="0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Book Antiqua" pitchFamily="18" charset="0"/>
                <a:cs typeface="Arial" charset="0"/>
                <a:sym typeface="Wingdings" pitchFamily="2" charset="2"/>
              </a:rPr>
              <a:t>sbb</a:t>
            </a:r>
            <a:r>
              <a:rPr lang="en-US" sz="2000" dirty="0" smtClean="0">
                <a:solidFill>
                  <a:srgbClr val="CCECFF"/>
                </a:solidFill>
                <a:latin typeface="Book Antiqua" pitchFamily="18" charset="0"/>
                <a:cs typeface="Arial" charset="0"/>
                <a:sym typeface="Wingdings" pitchFamily="2" charset="2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solidFill>
                <a:srgbClr val="CCECFF"/>
              </a:solidFill>
              <a:latin typeface="Book Antiqua" pitchFamily="18" charset="0"/>
              <a:cs typeface="Arial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solidFill>
                <a:srgbClr val="CCECFF"/>
              </a:solidFill>
              <a:latin typeface="Book Antiqua" pitchFamily="18" charset="0"/>
              <a:cs typeface="Arial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solidFill>
                <a:srgbClr val="CCECFF"/>
              </a:solidFill>
              <a:latin typeface="Book Antiqua" pitchFamily="18" charset="0"/>
              <a:cs typeface="Arial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solidFill>
                <a:srgbClr val="CCECFF"/>
              </a:solidFill>
              <a:latin typeface="Book Antiqua" pitchFamily="18" charset="0"/>
              <a:cs typeface="Arial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solidFill>
                <a:srgbClr val="CCECFF"/>
              </a:solidFill>
              <a:latin typeface="Book Antiqua" pitchFamily="18" charset="0"/>
              <a:cs typeface="Arial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solidFill>
                <a:srgbClr val="CCECFF"/>
              </a:solidFill>
              <a:latin typeface="Book Antiqua" pitchFamily="18" charset="0"/>
              <a:cs typeface="Arial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solidFill>
                <a:srgbClr val="CCECFF"/>
              </a:solidFill>
              <a:latin typeface="Book Antiqua" pitchFamily="18" charset="0"/>
              <a:cs typeface="Arial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Book Antiqua" pitchFamily="18" charset="0"/>
                <a:cs typeface="Arial" charset="0"/>
                <a:sym typeface="Wingdings" pitchFamily="2" charset="2"/>
              </a:rPr>
              <a:t>Karena</a:t>
            </a:r>
            <a:r>
              <a:rPr lang="en-US" sz="2000" dirty="0" smtClean="0">
                <a:solidFill>
                  <a:srgbClr val="0070C0"/>
                </a:solidFill>
                <a:latin typeface="Book Antiqua" pitchFamily="18" charset="0"/>
                <a:cs typeface="Arial" charset="0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Book Antiqua" pitchFamily="18" charset="0"/>
                <a:cs typeface="Arial" charset="0"/>
                <a:sym typeface="Wingdings" pitchFamily="2" charset="2"/>
              </a:rPr>
              <a:t>nilai</a:t>
            </a:r>
            <a:r>
              <a:rPr lang="en-US" sz="2000" dirty="0" smtClean="0">
                <a:solidFill>
                  <a:srgbClr val="0070C0"/>
                </a:solidFill>
                <a:latin typeface="Book Antiqua" pitchFamily="18" charset="0"/>
                <a:cs typeface="Arial" charset="0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Book Antiqua" pitchFamily="18" charset="0"/>
                <a:cs typeface="Arial" charset="0"/>
                <a:sym typeface="Wingdings" pitchFamily="2" charset="2"/>
              </a:rPr>
              <a:t>kebenaran</a:t>
            </a:r>
            <a:r>
              <a:rPr lang="en-US" sz="2000" dirty="0" smtClean="0">
                <a:solidFill>
                  <a:srgbClr val="0070C0"/>
                </a:solidFill>
                <a:latin typeface="Book Antiqua" pitchFamily="18" charset="0"/>
                <a:cs typeface="Arial" charset="0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Book Antiqua" pitchFamily="18" charset="0"/>
                <a:cs typeface="Arial" charset="0"/>
                <a:sym typeface="Wingdings" pitchFamily="2" charset="2"/>
              </a:rPr>
              <a:t>p↔q</a:t>
            </a:r>
            <a:r>
              <a:rPr lang="en-US" sz="2000" dirty="0" smtClean="0">
                <a:solidFill>
                  <a:srgbClr val="0070C0"/>
                </a:solidFill>
                <a:latin typeface="Book Antiqua" pitchFamily="18" charset="0"/>
                <a:cs typeface="Arial" charset="0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Book Antiqua" pitchFamily="18" charset="0"/>
                <a:cs typeface="Arial" charset="0"/>
                <a:sym typeface="Wingdings" pitchFamily="2" charset="2"/>
              </a:rPr>
              <a:t>sama</a:t>
            </a:r>
            <a:r>
              <a:rPr lang="en-US" sz="2000" dirty="0" smtClean="0">
                <a:solidFill>
                  <a:srgbClr val="0070C0"/>
                </a:solidFill>
                <a:latin typeface="Book Antiqua" pitchFamily="18" charset="0"/>
                <a:cs typeface="Arial" charset="0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Book Antiqua" pitchFamily="18" charset="0"/>
                <a:cs typeface="Arial" charset="0"/>
                <a:sym typeface="Wingdings" pitchFamily="2" charset="2"/>
              </a:rPr>
              <a:t>dengan</a:t>
            </a:r>
            <a:r>
              <a:rPr lang="en-US" sz="2000" dirty="0" smtClean="0">
                <a:solidFill>
                  <a:srgbClr val="0070C0"/>
                </a:solidFill>
                <a:latin typeface="Book Antiqua" pitchFamily="18" charset="0"/>
                <a:cs typeface="Arial" charset="0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Book Antiqua" pitchFamily="18" charset="0"/>
                <a:cs typeface="Arial" charset="0"/>
                <a:sym typeface="Wingdings" pitchFamily="2" charset="2"/>
              </a:rPr>
              <a:t>nilai</a:t>
            </a:r>
            <a:r>
              <a:rPr lang="en-US" sz="2000" dirty="0" smtClean="0">
                <a:solidFill>
                  <a:srgbClr val="0070C0"/>
                </a:solidFill>
                <a:latin typeface="Book Antiqua" pitchFamily="18" charset="0"/>
                <a:cs typeface="Arial" charset="0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Book Antiqua" pitchFamily="18" charset="0"/>
                <a:cs typeface="Arial" charset="0"/>
                <a:sym typeface="Wingdings" pitchFamily="2" charset="2"/>
              </a:rPr>
              <a:t>kebenaran</a:t>
            </a:r>
            <a:r>
              <a:rPr lang="id-ID" sz="2000" dirty="0" smtClean="0">
                <a:solidFill>
                  <a:srgbClr val="0070C0"/>
                </a:solidFill>
                <a:latin typeface="Book Antiqua" pitchFamily="18" charset="0"/>
                <a:cs typeface="Arial" charset="0"/>
                <a:sym typeface="Wingdings" pitchFamily="2" charset="2"/>
              </a:rPr>
              <a:t> 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Book Antiqua" pitchFamily="18" charset="0"/>
                <a:cs typeface="Arial" charset="0"/>
              </a:rPr>
              <a:t>(</a:t>
            </a:r>
            <a:r>
              <a:rPr lang="en-US" sz="2000" dirty="0" err="1" smtClean="0">
                <a:latin typeface="Book Antiqua" pitchFamily="18" charset="0"/>
                <a:cs typeface="Arial" charset="0"/>
              </a:rPr>
              <a:t>p</a:t>
            </a:r>
            <a:r>
              <a:rPr lang="en-US" sz="2000" dirty="0" err="1" smtClean="0">
                <a:latin typeface="Book Antiqua" pitchFamily="18" charset="0"/>
                <a:cs typeface="Arial" charset="0"/>
                <a:sym typeface="Wingdings" pitchFamily="2" charset="2"/>
              </a:rPr>
              <a:t>q</a:t>
            </a:r>
            <a:r>
              <a:rPr lang="en-US" sz="2000" dirty="0" smtClean="0">
                <a:latin typeface="Book Antiqua" pitchFamily="18" charset="0"/>
                <a:cs typeface="Arial" charset="0"/>
                <a:sym typeface="Wingdings" pitchFamily="2" charset="2"/>
              </a:rPr>
              <a:t>) </a:t>
            </a:r>
            <a:r>
              <a:rPr lang="el-GR" sz="2000" dirty="0" smtClean="0">
                <a:latin typeface="Book Antiqua" pitchFamily="18" charset="0"/>
                <a:cs typeface="Arial" charset="0"/>
                <a:sym typeface="Wingdings" pitchFamily="2" charset="2"/>
              </a:rPr>
              <a:t>Λ</a:t>
            </a:r>
            <a:r>
              <a:rPr lang="en-US" sz="2000" dirty="0" smtClean="0">
                <a:latin typeface="Book Antiqua" pitchFamily="18" charset="0"/>
                <a:cs typeface="Arial" charset="0"/>
                <a:sym typeface="Wingdings" pitchFamily="2" charset="2"/>
              </a:rPr>
              <a:t> (</a:t>
            </a:r>
            <a:r>
              <a:rPr lang="en-US" sz="2000" dirty="0" err="1" smtClean="0">
                <a:latin typeface="Book Antiqua" pitchFamily="18" charset="0"/>
                <a:cs typeface="Arial" charset="0"/>
                <a:sym typeface="Wingdings" pitchFamily="2" charset="2"/>
              </a:rPr>
              <a:t>qp</a:t>
            </a:r>
            <a:r>
              <a:rPr lang="en-US" sz="2000" dirty="0" smtClean="0">
                <a:latin typeface="Book Antiqua" pitchFamily="18" charset="0"/>
                <a:cs typeface="Arial" charset="0"/>
                <a:sym typeface="Wingdings" pitchFamily="2" charset="2"/>
              </a:rPr>
              <a:t>), </a:t>
            </a:r>
            <a:r>
              <a:rPr lang="en-US" sz="2000" dirty="0" err="1" smtClean="0">
                <a:latin typeface="Book Antiqua" pitchFamily="18" charset="0"/>
                <a:cs typeface="Arial" charset="0"/>
                <a:sym typeface="Wingdings" pitchFamily="2" charset="2"/>
              </a:rPr>
              <a:t>maka</a:t>
            </a:r>
            <a:r>
              <a:rPr lang="en-US" sz="2000" dirty="0" smtClean="0">
                <a:latin typeface="Book Antiqua" pitchFamily="18" charset="0"/>
                <a:cs typeface="Arial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Book Antiqua" pitchFamily="18" charset="0"/>
                <a:cs typeface="Arial" charset="0"/>
                <a:sym typeface="Wingdings" pitchFamily="2" charset="2"/>
              </a:rPr>
              <a:t>keduanya</a:t>
            </a:r>
            <a:r>
              <a:rPr lang="en-US" sz="2000" dirty="0" smtClean="0">
                <a:latin typeface="Book Antiqua" pitchFamily="18" charset="0"/>
                <a:cs typeface="Arial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Book Antiqua" pitchFamily="18" charset="0"/>
                <a:cs typeface="Arial" charset="0"/>
                <a:sym typeface="Wingdings" pitchFamily="2" charset="2"/>
              </a:rPr>
              <a:t>ekivalen</a:t>
            </a:r>
            <a:r>
              <a:rPr lang="en-US" sz="2000" dirty="0" smtClean="0">
                <a:latin typeface="Book Antiqua" pitchFamily="18" charset="0"/>
                <a:cs typeface="Arial" charset="0"/>
                <a:sym typeface="Wingdings" pitchFamily="2" charset="2"/>
              </a:rPr>
              <a:t>.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3213100"/>
            <a:ext cx="7561262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C778C2F-ECB7-45EC-B2B0-4302EDD4327C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9939" name="Date Placeholder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fld id="{8A34F611-F30E-4BE2-B468-17956BA4F2A0}" type="datetime1">
              <a:rPr lang="en-US" smtClean="0"/>
              <a:pPr/>
              <a:t>10/1/2021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Konvers</a:t>
            </a:r>
            <a:r>
              <a:rPr lang="en-US" dirty="0" smtClean="0"/>
              <a:t>, </a:t>
            </a:r>
            <a:r>
              <a:rPr lang="en-US" dirty="0" err="1" smtClean="0"/>
              <a:t>Kontrapositif</a:t>
            </a:r>
            <a:r>
              <a:rPr lang="en-US" dirty="0" smtClean="0"/>
              <a:t>, </a:t>
            </a:r>
            <a:r>
              <a:rPr lang="en-US" dirty="0" err="1" smtClean="0"/>
              <a:t>Invers</a:t>
            </a:r>
            <a:endParaRPr lang="en-US" dirty="0" smtClean="0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err="1" smtClean="0">
                <a:latin typeface="Book Antiqua" pitchFamily="18" charset="0"/>
              </a:rPr>
              <a:t>Misal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sebuah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kondisi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bersyarat</a:t>
            </a:r>
            <a:r>
              <a:rPr lang="en-US" sz="2400" dirty="0" smtClean="0">
                <a:latin typeface="Book Antiqua" pitchFamily="18" charset="0"/>
              </a:rPr>
              <a:t> p 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 q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>
                <a:solidFill>
                  <a:srgbClr val="E214A7"/>
                </a:solidFill>
                <a:latin typeface="Book Antiqua" pitchFamily="18" charset="0"/>
                <a:sym typeface="Wingdings" pitchFamily="2" charset="2"/>
              </a:rPr>
              <a:t>Konvers-nya</a:t>
            </a:r>
            <a:r>
              <a:rPr lang="en-US" sz="2400" dirty="0" smtClean="0">
                <a:solidFill>
                  <a:srgbClr val="E214A7"/>
                </a:solidFill>
                <a:latin typeface="Book Antiqua" pitchFamily="18" charset="0"/>
                <a:sym typeface="Wingdings" pitchFamily="2" charset="2"/>
              </a:rPr>
              <a:t> </a:t>
            </a:r>
            <a:r>
              <a:rPr lang="id-ID" sz="2400" dirty="0" smtClean="0">
                <a:solidFill>
                  <a:srgbClr val="E214A7"/>
                </a:solidFill>
                <a:latin typeface="Book Antiqua" pitchFamily="18" charset="0"/>
                <a:sym typeface="Wingdings" pitchFamily="2" charset="2"/>
              </a:rPr>
              <a:t>	</a:t>
            </a:r>
            <a:r>
              <a:rPr lang="en-US" sz="2400" dirty="0" smtClean="0">
                <a:solidFill>
                  <a:srgbClr val="E214A7"/>
                </a:solidFill>
                <a:latin typeface="Book Antiqua" pitchFamily="18" charset="0"/>
                <a:sym typeface="Wingdings" pitchFamily="2" charset="2"/>
              </a:rPr>
              <a:t>	: 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q  p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>
                <a:solidFill>
                  <a:srgbClr val="E214A7"/>
                </a:solidFill>
                <a:latin typeface="Book Antiqua" pitchFamily="18" charset="0"/>
                <a:sym typeface="Wingdings" pitchFamily="2" charset="2"/>
              </a:rPr>
              <a:t>Kontrapositif-nya</a:t>
            </a:r>
            <a:r>
              <a:rPr lang="en-US" sz="2400" dirty="0" smtClean="0">
                <a:solidFill>
                  <a:srgbClr val="E214A7"/>
                </a:solidFill>
                <a:latin typeface="Book Antiqua" pitchFamily="18" charset="0"/>
                <a:sym typeface="Wingdings" pitchFamily="2" charset="2"/>
              </a:rPr>
              <a:t>	: 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~q  ~p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>
                <a:solidFill>
                  <a:srgbClr val="E214A7"/>
                </a:solidFill>
                <a:latin typeface="Book Antiqua" pitchFamily="18" charset="0"/>
                <a:sym typeface="Wingdings" pitchFamily="2" charset="2"/>
              </a:rPr>
              <a:t>Invers-nya</a:t>
            </a:r>
            <a:r>
              <a:rPr lang="en-US" sz="2400" dirty="0" smtClean="0">
                <a:solidFill>
                  <a:srgbClr val="E214A7"/>
                </a:solidFill>
                <a:latin typeface="Book Antiqua" pitchFamily="18" charset="0"/>
                <a:sym typeface="Wingdings" pitchFamily="2" charset="2"/>
              </a:rPr>
              <a:t>		</a:t>
            </a:r>
            <a:r>
              <a:rPr lang="id-ID" sz="2400" dirty="0" smtClean="0">
                <a:solidFill>
                  <a:srgbClr val="E214A7"/>
                </a:solidFill>
                <a:latin typeface="Book Antiqua" pitchFamily="18" charset="0"/>
                <a:sym typeface="Wingdings" pitchFamily="2" charset="2"/>
              </a:rPr>
              <a:t>	</a:t>
            </a:r>
            <a:r>
              <a:rPr lang="en-US" sz="2400" dirty="0" smtClean="0">
                <a:solidFill>
                  <a:srgbClr val="E214A7"/>
                </a:solidFill>
                <a:latin typeface="Book Antiqua" pitchFamily="18" charset="0"/>
                <a:sym typeface="Wingdings" pitchFamily="2" charset="2"/>
              </a:rPr>
              <a:t>: 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~p  ~q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solidFill>
                <a:srgbClr val="CCECFF"/>
              </a:solidFill>
              <a:latin typeface="Book Antiqua" pitchFamily="18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Contoh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Tentukan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Konvers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, </a:t>
            </a: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Kontrapositif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, </a:t>
            </a: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dan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Invers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dari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: “</a:t>
            </a: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Jika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ada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pencuri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masuk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rumah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, </a:t>
            </a: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maka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pintu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dalam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keadaan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terbuka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		p: </a:t>
            </a: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Ada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pencuri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masuk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rumah</a:t>
            </a:r>
            <a:endParaRPr lang="en-US" sz="2400" dirty="0" smtClean="0">
              <a:latin typeface="Book Antiqua" pitchFamily="18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		q: </a:t>
            </a: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Pintu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dalam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keadaan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Book Antiqua" pitchFamily="18" charset="0"/>
                <a:sym typeface="Wingdings" pitchFamily="2" charset="2"/>
              </a:rPr>
              <a:t>terbuka</a:t>
            </a:r>
            <a:endParaRPr lang="en-US" sz="2400" dirty="0" smtClean="0">
              <a:latin typeface="Book Antiqua" pitchFamily="18" charset="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>
            <a:normAutofit/>
          </a:bodyPr>
          <a:lstStyle/>
          <a:p>
            <a:pPr algn="just"/>
            <a:r>
              <a:rPr lang="id-ID" dirty="0" smtClean="0"/>
              <a:t>Matematika diskrit adalah matematika yang khas informatika dan disebut juga dengan matematika informatika. </a:t>
            </a:r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Materi-materi dalam matematika diskrit antara lain: </a:t>
            </a:r>
            <a:r>
              <a:rPr lang="id-ID" dirty="0" smtClean="0">
                <a:solidFill>
                  <a:srgbClr val="0070C0"/>
                </a:solidFill>
              </a:rPr>
              <a:t>Logika (</a:t>
            </a:r>
            <a:r>
              <a:rPr lang="id-ID" i="1" dirty="0" smtClean="0">
                <a:solidFill>
                  <a:srgbClr val="0070C0"/>
                </a:solidFill>
              </a:rPr>
              <a:t>logic</a:t>
            </a:r>
            <a:r>
              <a:rPr lang="id-ID" dirty="0" smtClean="0">
                <a:solidFill>
                  <a:srgbClr val="0070C0"/>
                </a:solidFill>
              </a:rPr>
              <a:t>), Teori Himpunan (</a:t>
            </a:r>
            <a:r>
              <a:rPr lang="id-ID" i="1" dirty="0" smtClean="0">
                <a:solidFill>
                  <a:srgbClr val="0070C0"/>
                </a:solidFill>
              </a:rPr>
              <a:t>set</a:t>
            </a:r>
            <a:r>
              <a:rPr lang="id-ID" dirty="0" smtClean="0">
                <a:solidFill>
                  <a:srgbClr val="0070C0"/>
                </a:solidFill>
              </a:rPr>
              <a:t>), Relasi dan fungsi (</a:t>
            </a:r>
            <a:r>
              <a:rPr lang="id-ID" i="1" dirty="0" smtClean="0">
                <a:solidFill>
                  <a:srgbClr val="0070C0"/>
                </a:solidFill>
              </a:rPr>
              <a:t>relation and function</a:t>
            </a:r>
            <a:r>
              <a:rPr lang="id-ID" dirty="0" smtClean="0">
                <a:solidFill>
                  <a:srgbClr val="0070C0"/>
                </a:solidFill>
              </a:rPr>
              <a:t>), Bilangan Asli, Induksi Matematika (</a:t>
            </a:r>
            <a:r>
              <a:rPr lang="id-ID" i="1" dirty="0" smtClean="0">
                <a:solidFill>
                  <a:srgbClr val="0070C0"/>
                </a:solidFill>
              </a:rPr>
              <a:t>mathematical induction</a:t>
            </a:r>
            <a:r>
              <a:rPr lang="id-ID" dirty="0" smtClean="0">
                <a:solidFill>
                  <a:srgbClr val="0070C0"/>
                </a:solidFill>
              </a:rPr>
              <a:t>), Aljabar Boolean, Graf, Pohon, dsb</a:t>
            </a:r>
            <a:endParaRPr lang="id-ID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id-ID" sz="2500" dirty="0" smtClean="0">
                <a:latin typeface="Book Antiqua" pitchFamily="18" charset="0"/>
              </a:rPr>
              <a:t>Logika merupakan studi penalaran; yang secara khusus membahas apakah suatu penalaran benar atau tidak</a:t>
            </a:r>
            <a:r>
              <a:rPr lang="en-GB" sz="2500" dirty="0" smtClean="0">
                <a:latin typeface="Book Antiqua" pitchFamily="18" charset="0"/>
              </a:rPr>
              <a:t>. </a:t>
            </a:r>
            <a:endParaRPr lang="id-ID" sz="2500" dirty="0" smtClean="0">
              <a:latin typeface="Book Antiqua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GB" sz="2500" dirty="0" smtClean="0">
              <a:latin typeface="Book Antiqua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id-ID" sz="2500" dirty="0" smtClean="0">
                <a:latin typeface="Book Antiqua" pitchFamily="18" charset="0"/>
              </a:rPr>
              <a:t>Dasar dari teori logika adalah </a:t>
            </a:r>
            <a:r>
              <a:rPr lang="en-GB" sz="2500" dirty="0" err="1" smtClean="0">
                <a:solidFill>
                  <a:srgbClr val="0BC10F"/>
                </a:solidFill>
                <a:latin typeface="Book Antiqua" pitchFamily="18" charset="0"/>
              </a:rPr>
              <a:t>proposisi</a:t>
            </a:r>
            <a:r>
              <a:rPr lang="en-GB" sz="2500" dirty="0" smtClean="0">
                <a:latin typeface="Book Antiqua" pitchFamily="18" charset="0"/>
              </a:rPr>
              <a:t>.</a:t>
            </a:r>
            <a:r>
              <a:rPr lang="en-US" sz="2500" dirty="0" smtClean="0">
                <a:latin typeface="Book Antiqua" pitchFamily="18" charset="0"/>
              </a:rPr>
              <a:t> </a:t>
            </a:r>
            <a:endParaRPr lang="id-ID" sz="2500" dirty="0" smtClean="0">
              <a:latin typeface="Book Antiqua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500" dirty="0" smtClean="0">
              <a:latin typeface="Book Antiqua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id-ID" sz="2500" dirty="0" smtClean="0">
                <a:solidFill>
                  <a:srgbClr val="E214A7"/>
                </a:solidFill>
                <a:latin typeface="Book Antiqua" pitchFamily="18" charset="0"/>
              </a:rPr>
              <a:t>Proposisi</a:t>
            </a:r>
            <a:r>
              <a:rPr lang="id-ID" sz="2500" dirty="0" smtClean="0">
                <a:latin typeface="Book Antiqua" pitchFamily="18" charset="0"/>
              </a:rPr>
              <a:t> atau kalimat terbuka adalah kalimat yang bisa bernilai </a:t>
            </a:r>
            <a:r>
              <a:rPr lang="id-ID" sz="2500" dirty="0" smtClean="0">
                <a:solidFill>
                  <a:srgbClr val="0BC10F"/>
                </a:solidFill>
                <a:latin typeface="Book Antiqua" pitchFamily="18" charset="0"/>
              </a:rPr>
              <a:t>benar</a:t>
            </a:r>
            <a:r>
              <a:rPr lang="id-ID" sz="2500" dirty="0" smtClean="0">
                <a:latin typeface="Book Antiqua" pitchFamily="18" charset="0"/>
              </a:rPr>
              <a:t> </a:t>
            </a:r>
            <a:r>
              <a:rPr lang="id-ID" sz="2500" u="sng" dirty="0" smtClean="0">
                <a:latin typeface="Book Antiqua" pitchFamily="18" charset="0"/>
              </a:rPr>
              <a:t>atau</a:t>
            </a:r>
            <a:r>
              <a:rPr lang="id-ID" sz="2500" dirty="0" smtClean="0">
                <a:latin typeface="Book Antiqua" pitchFamily="18" charset="0"/>
              </a:rPr>
              <a:t> </a:t>
            </a:r>
            <a:r>
              <a:rPr lang="id-ID" sz="2500" dirty="0" smtClean="0">
                <a:solidFill>
                  <a:srgbClr val="D51905"/>
                </a:solidFill>
                <a:latin typeface="Book Antiqua" pitchFamily="18" charset="0"/>
              </a:rPr>
              <a:t>salah</a:t>
            </a:r>
            <a:r>
              <a:rPr lang="id-ID" sz="2500" dirty="0" smtClean="0">
                <a:latin typeface="Book Antiqua" pitchFamily="18" charset="0"/>
              </a:rPr>
              <a:t>, tetapi tidak sekaligus keduanya</a:t>
            </a:r>
            <a:r>
              <a:rPr lang="en-GB" sz="2500" dirty="0" smtClean="0">
                <a:latin typeface="Book Antiqua" pitchFamily="18" charset="0"/>
              </a:rPr>
              <a:t>.</a:t>
            </a:r>
            <a:r>
              <a:rPr lang="en-US" sz="2500" dirty="0" smtClean="0">
                <a:latin typeface="Book Antiqua" pitchFamily="18" charset="0"/>
              </a:rPr>
              <a:t> </a:t>
            </a:r>
            <a:endParaRPr lang="id-ID" sz="2500" dirty="0" smtClean="0">
              <a:latin typeface="Book Antiqua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id-ID" sz="2500" dirty="0" smtClean="0">
              <a:latin typeface="Book Antiqua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id-ID" sz="2500" dirty="0" smtClean="0">
                <a:latin typeface="Book Antiqua" pitchFamily="18" charset="0"/>
              </a:rPr>
              <a:t>Proposisi biasanya </a:t>
            </a:r>
            <a:r>
              <a:rPr lang="id-ID" sz="2500" i="1" dirty="0" smtClean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dinyatakan sebagai kalimat berita</a:t>
            </a:r>
            <a:r>
              <a:rPr lang="id-ID" sz="2500" dirty="0" smtClean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 </a:t>
            </a:r>
            <a:r>
              <a:rPr lang="id-ID" sz="2500" dirty="0" smtClean="0">
                <a:latin typeface="Book Antiqua" pitchFamily="18" charset="0"/>
              </a:rPr>
              <a:t>(bukan kalimat tanya, kalimat perintah dan sebagainya</a:t>
            </a:r>
            <a:r>
              <a:rPr lang="en-GB" sz="2500" dirty="0" smtClean="0">
                <a:latin typeface="Book Antiqua" pitchFamily="18" charset="0"/>
              </a:rPr>
              <a:t>).</a:t>
            </a:r>
            <a:r>
              <a:rPr lang="en-US" sz="2500" dirty="0" smtClean="0">
                <a:latin typeface="Book Antiqua" pitchFamily="18" charset="0"/>
              </a:rPr>
              <a:t> </a:t>
            </a:r>
          </a:p>
          <a:p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id-ID" dirty="0" smtClean="0"/>
              <a:t>Logika difokuskan pada hubungan antar pernyataan-pernyataan (statements).</a:t>
            </a:r>
          </a:p>
          <a:p>
            <a:pPr>
              <a:buNone/>
            </a:pPr>
            <a:endParaRPr lang="id-ID" sz="1000" dirty="0" smtClean="0"/>
          </a:p>
          <a:p>
            <a:pPr>
              <a:buFont typeface="Wingdings" pitchFamily="2" charset="2"/>
              <a:buChar char="v"/>
            </a:pPr>
            <a:r>
              <a:rPr lang="id-ID" dirty="0" smtClean="0"/>
              <a:t>Tinjauan argumen berikut ini :</a:t>
            </a:r>
          </a:p>
          <a:p>
            <a:pPr lvl="1">
              <a:buNone/>
            </a:pPr>
            <a:endParaRPr lang="id-ID" sz="1000" dirty="0" smtClean="0"/>
          </a:p>
          <a:p>
            <a:pPr lvl="1">
              <a:buFont typeface="Wingdings" pitchFamily="2" charset="2"/>
              <a:buChar char="v"/>
            </a:pPr>
            <a:r>
              <a:rPr lang="id-ID" dirty="0" smtClean="0"/>
              <a:t>  </a:t>
            </a:r>
            <a:r>
              <a:rPr lang="id-ID" sz="2000" dirty="0" smtClean="0"/>
              <a:t>Semua pengendara sepeda motor memakai helm</a:t>
            </a:r>
          </a:p>
          <a:p>
            <a:pPr lvl="1">
              <a:buFont typeface="Wingdings" pitchFamily="2" charset="2"/>
              <a:buChar char="v"/>
            </a:pPr>
            <a:r>
              <a:rPr lang="id-ID" sz="2000" dirty="0" smtClean="0"/>
              <a:t>  Setiap orang yang memakai helm adalah mahasiswa</a:t>
            </a:r>
          </a:p>
          <a:p>
            <a:pPr lvl="1">
              <a:buFont typeface="Wingdings" pitchFamily="2" charset="2"/>
              <a:buChar char="v"/>
            </a:pPr>
            <a:r>
              <a:rPr lang="id-ID" sz="2000" dirty="0" smtClean="0"/>
              <a:t>  Jadi, semua pengendara sepeda motor adalah mahasiswa</a:t>
            </a:r>
          </a:p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7467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B33BA37-A4D4-4FB6-9D8D-EC48CD0562C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Contoh Logika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8207375" cy="4467225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smtClean="0"/>
              <a:t>Nyatakan apakah setiap kalimat yang diberikan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smtClean="0"/>
              <a:t>adalah proposisi atau bukan. Jika proposisi,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smtClean="0"/>
              <a:t>bagaimana nilai kebenarannya?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2000" smtClean="0"/>
              <a:t>Matahari terbit dari Utara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2000" smtClean="0"/>
              <a:t>1+2 = 3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2000" smtClean="0"/>
              <a:t>Kerjakan latihan soal di rumah!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2000" smtClean="0"/>
              <a:t>Apakah anda merasa senang kuliah di UPN ?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2000" smtClean="0"/>
              <a:t>Bumi adalah satu-satunya planet di jagat raya yang mempunyai kehidupan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2000" smtClean="0"/>
              <a:t>N adalah bilangan ganjil.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Gajah lebih besar daripada kucing.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1089 &lt; 101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y &gt; 15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x &lt; y jika dan hanya jika y &gt; x</a:t>
            </a:r>
            <a:endParaRPr lang="en-US" sz="1800" smtClean="0"/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93E54E-21E1-496B-9F59-F603F1BDC16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dirty="0" err="1" smtClean="0"/>
              <a:t>Proposisi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id-ID" sz="2400" dirty="0" smtClean="0">
                <a:latin typeface="Book Antiqua" pitchFamily="18" charset="0"/>
              </a:rPr>
              <a:t>Huruf kecil, misal p, q, dan r, digunakan untuk menyatakan proposisi</a:t>
            </a:r>
            <a:r>
              <a:rPr lang="fr-FR" sz="2400" dirty="0" smtClean="0">
                <a:latin typeface="Book Antiqua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id-ID" sz="2400" dirty="0" smtClean="0">
                <a:latin typeface="Book Antiqua" pitchFamily="18" charset="0"/>
              </a:rPr>
              <a:t>Contoh: Notasi </a:t>
            </a:r>
            <a:r>
              <a:rPr lang="fr-FR" sz="2400" dirty="0" smtClean="0">
                <a:latin typeface="Book Antiqua" pitchFamily="18" charset="0"/>
              </a:rPr>
              <a:t>	p: 1 + 1 = 3</a:t>
            </a:r>
            <a:endParaRPr lang="en-GB" sz="2400" dirty="0" smtClean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id-ID" sz="2400" dirty="0" smtClean="0">
                <a:latin typeface="Book Antiqua" pitchFamily="18" charset="0"/>
              </a:rPr>
              <a:t>untuk mendefinisikan p sebagai proposisi </a:t>
            </a:r>
            <a:r>
              <a:rPr lang="en-GB" sz="2400" dirty="0" smtClean="0">
                <a:latin typeface="Book Antiqua" pitchFamily="18" charset="0"/>
              </a:rPr>
              <a:t>1+1 = 3.</a:t>
            </a:r>
            <a:r>
              <a:rPr lang="en-US" sz="2400" dirty="0" smtClean="0">
                <a:latin typeface="Book Antiqua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id-ID" sz="2400" dirty="0" smtClean="0">
                <a:latin typeface="Book Antiqua" pitchFamily="18" charset="0"/>
              </a:rPr>
              <a:t>Nilai kebenaran suatu proposisi ditentukan oleh kebenaran kalimat yang menyatakannya. Misal</a:t>
            </a:r>
            <a:r>
              <a:rPr lang="en-GB" sz="2400" dirty="0" smtClean="0">
                <a:latin typeface="Book Antiqua" pitchFamily="18" charset="0"/>
              </a:rPr>
              <a:t>, </a:t>
            </a:r>
            <a:r>
              <a:rPr lang="id-ID" sz="2400" dirty="0" smtClean="0">
                <a:latin typeface="Book Antiqua" pitchFamily="18" charset="0"/>
              </a:rPr>
              <a:t>proposisi</a:t>
            </a:r>
            <a:r>
              <a:rPr lang="en-GB" sz="2400" dirty="0" smtClean="0">
                <a:latin typeface="Book Antiqua" pitchFamily="18" charset="0"/>
              </a:rPr>
              <a:t> </a:t>
            </a:r>
            <a:r>
              <a:rPr lang="fr-FR" sz="2400" dirty="0" smtClean="0">
                <a:latin typeface="Book Antiqua" pitchFamily="18" charset="0"/>
              </a:rPr>
              <a:t>1+1 = 3 </a:t>
            </a:r>
            <a:r>
              <a:rPr lang="id-ID" sz="2400" dirty="0" smtClean="0">
                <a:latin typeface="Book Antiqua" pitchFamily="18" charset="0"/>
              </a:rPr>
              <a:t>bernilai </a:t>
            </a:r>
            <a:r>
              <a:rPr lang="id-ID" sz="2400" dirty="0" smtClean="0">
                <a:solidFill>
                  <a:srgbClr val="D51905"/>
                </a:solidFill>
                <a:latin typeface="Book Antiqua" pitchFamily="18" charset="0"/>
              </a:rPr>
              <a:t>salah</a:t>
            </a:r>
            <a:r>
              <a:rPr lang="id-ID" sz="2400" dirty="0" smtClean="0">
                <a:latin typeface="Book Antiqua" pitchFamily="18" charset="0"/>
              </a:rPr>
              <a:t>, sedangkan proposisi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id-ID" sz="2400" dirty="0" smtClean="0">
                <a:latin typeface="Book Antiqua" pitchFamily="18" charset="0"/>
              </a:rPr>
              <a:t>Paris ibu kota Perancis bernilai </a:t>
            </a:r>
            <a:r>
              <a:rPr lang="id-ID" sz="2400" dirty="0" smtClean="0">
                <a:solidFill>
                  <a:srgbClr val="0BC10F"/>
                </a:solidFill>
                <a:latin typeface="Book Antiqua" pitchFamily="18" charset="0"/>
              </a:rPr>
              <a:t>benar</a:t>
            </a:r>
            <a:r>
              <a:rPr lang="id-ID" sz="2400" dirty="0" smtClean="0">
                <a:latin typeface="Book Antiqua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id-ID" sz="2400" dirty="0" smtClean="0">
                <a:latin typeface="Book Antiqua" pitchFamily="18" charset="0"/>
              </a:rPr>
              <a:t>Selanjutnya kita akan menulis B untuk menyatakan benar </a:t>
            </a:r>
            <a:r>
              <a:rPr lang="fr-FR" sz="2400" dirty="0" smtClean="0">
                <a:latin typeface="Book Antiqua" pitchFamily="18" charset="0"/>
              </a:rPr>
              <a:t>dan </a:t>
            </a:r>
            <a:r>
              <a:rPr lang="id-ID" sz="2400" dirty="0" smtClean="0">
                <a:latin typeface="Book Antiqua" pitchFamily="18" charset="0"/>
              </a:rPr>
              <a:t>S untuk menyatakan salah</a:t>
            </a:r>
            <a:r>
              <a:rPr lang="fr-FR" sz="2400" dirty="0" smtClean="0">
                <a:latin typeface="Book Antiqua" pitchFamily="18" charset="0"/>
              </a:rPr>
              <a:t>.</a:t>
            </a:r>
            <a:r>
              <a:rPr lang="en-US" sz="2400" dirty="0" smtClean="0"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 smtClean="0"/>
              <a:t>Konjungsi, Disjungsi, &amp; Negasi</a:t>
            </a:r>
            <a:r>
              <a:rPr lang="en-US" sz="4000" smtClean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nl-NL" dirty="0" smtClean="0">
                <a:latin typeface="Book Antiqua" pitchFamily="18" charset="0"/>
              </a:rPr>
              <a:t>Misalkan p dan q adalah proposisi. </a:t>
            </a:r>
            <a:endParaRPr lang="nl-NL" b="1" dirty="0" smtClean="0">
              <a:latin typeface="Book Antiqua" pitchFamily="18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nl-NL" b="1" dirty="0" smtClean="0">
                <a:latin typeface="Book Antiqua" pitchFamily="18" charset="0"/>
              </a:rPr>
              <a:t>Konjungsi p dan q</a:t>
            </a:r>
            <a:r>
              <a:rPr lang="nl-NL" dirty="0" smtClean="0">
                <a:latin typeface="Book Antiqua" pitchFamily="18" charset="0"/>
              </a:rPr>
              <a:t>, dinyatakan dengan</a:t>
            </a:r>
          </a:p>
          <a:p>
            <a:pPr eaLnBrk="1" hangingPunct="1">
              <a:buNone/>
            </a:pPr>
            <a:r>
              <a:rPr lang="nl-NL" dirty="0" smtClean="0">
                <a:latin typeface="Book Antiqua" pitchFamily="18" charset="0"/>
              </a:rPr>
              <a:t>       </a:t>
            </a:r>
            <a:r>
              <a:rPr lang="id-ID" dirty="0" smtClean="0">
                <a:latin typeface="Book Antiqua" pitchFamily="18" charset="0"/>
              </a:rPr>
              <a:t>  </a:t>
            </a:r>
            <a:r>
              <a:rPr lang="nl-NL" dirty="0" smtClean="0">
                <a:latin typeface="Book Antiqua" pitchFamily="18" charset="0"/>
              </a:rPr>
              <a:t>     , adalah proposisi </a:t>
            </a:r>
            <a:r>
              <a:rPr lang="nl-NL" b="1" dirty="0" smtClean="0">
                <a:latin typeface="Book Antiqua" pitchFamily="18" charset="0"/>
              </a:rPr>
              <a:t>p dan q</a:t>
            </a:r>
            <a:r>
              <a:rPr lang="nl-NL" dirty="0" smtClean="0">
                <a:latin typeface="Book Antiqua" pitchFamily="18" charset="0"/>
              </a:rPr>
              <a:t>.</a:t>
            </a:r>
            <a:endParaRPr lang="nl-NL" b="1" dirty="0" smtClean="0">
              <a:latin typeface="Book Antiqua" pitchFamily="18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nl-NL" b="1" dirty="0" smtClean="0">
                <a:latin typeface="Book Antiqua" pitchFamily="18" charset="0"/>
              </a:rPr>
              <a:t>Disjungsi p dan q</a:t>
            </a:r>
            <a:r>
              <a:rPr lang="nl-NL" dirty="0" smtClean="0">
                <a:latin typeface="Book Antiqua" pitchFamily="18" charset="0"/>
              </a:rPr>
              <a:t>, dinyatakan dengan </a:t>
            </a:r>
          </a:p>
          <a:p>
            <a:pPr eaLnBrk="1" hangingPunct="1">
              <a:buNone/>
            </a:pPr>
            <a:r>
              <a:rPr lang="nl-NL" dirty="0" smtClean="0">
                <a:latin typeface="Book Antiqua" pitchFamily="18" charset="0"/>
              </a:rPr>
              <a:t>  </a:t>
            </a:r>
            <a:r>
              <a:rPr lang="id-ID" dirty="0" smtClean="0">
                <a:latin typeface="Book Antiqua" pitchFamily="18" charset="0"/>
              </a:rPr>
              <a:t>    </a:t>
            </a:r>
            <a:r>
              <a:rPr lang="nl-NL" dirty="0" smtClean="0">
                <a:latin typeface="Book Antiqua" pitchFamily="18" charset="0"/>
              </a:rPr>
              <a:t>         , adalah proposisi </a:t>
            </a:r>
            <a:r>
              <a:rPr lang="nl-NL" b="1" dirty="0" smtClean="0">
                <a:latin typeface="Book Antiqua" pitchFamily="18" charset="0"/>
              </a:rPr>
              <a:t>p atau q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nl-NL" b="1" dirty="0" smtClean="0">
                <a:latin typeface="Book Antiqua" pitchFamily="18" charset="0"/>
              </a:rPr>
              <a:t>Negasi dari p</a:t>
            </a:r>
            <a:r>
              <a:rPr lang="nl-NL" dirty="0" smtClean="0">
                <a:latin typeface="Book Antiqua" pitchFamily="18" charset="0"/>
              </a:rPr>
              <a:t>, dinyatakan dengan     atau </a:t>
            </a:r>
            <a:r>
              <a:rPr lang="en-US" dirty="0" smtClean="0">
                <a:latin typeface="Book Antiqua" pitchFamily="18" charset="0"/>
                <a:cs typeface="Arial" charset="0"/>
              </a:rPr>
              <a:t>~p</a:t>
            </a:r>
            <a:r>
              <a:rPr lang="nl-NL" dirty="0" smtClean="0">
                <a:latin typeface="Book Antiqua" pitchFamily="18" charset="0"/>
              </a:rPr>
              <a:t>, adalah proposisi </a:t>
            </a:r>
            <a:r>
              <a:rPr lang="nl-NL" b="1" dirty="0" smtClean="0">
                <a:latin typeface="Book Antiqua" pitchFamily="18" charset="0"/>
              </a:rPr>
              <a:t>bukan p</a:t>
            </a:r>
            <a:endParaRPr lang="en-US" dirty="0" smtClean="0">
              <a:latin typeface="Book Antiqua" pitchFamily="18" charset="0"/>
            </a:endParaRPr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1034" name="Rectangle 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914400" y="3352800"/>
          <a:ext cx="10080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660400" imgH="279400" progId="Equation.3">
                  <p:embed/>
                </p:oleObj>
              </mc:Choice>
              <mc:Fallback>
                <p:oleObj name="Equation" r:id="rId3" imgW="660400" imgH="279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1008062" cy="431800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3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6146556" y="3733800"/>
          <a:ext cx="3714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203024" imgH="317225" progId="Equation.3">
                  <p:embed/>
                </p:oleObj>
              </mc:Choice>
              <mc:Fallback>
                <p:oleObj name="Equation" r:id="rId5" imgW="203024" imgH="317225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556" y="3733800"/>
                        <a:ext cx="371475" cy="574675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914400" y="2438400"/>
          <a:ext cx="90011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7" imgW="660400" imgH="279400" progId="Equation.3">
                  <p:embed/>
                </p:oleObj>
              </mc:Choice>
              <mc:Fallback>
                <p:oleObj name="Equation" r:id="rId7" imgW="660400" imgH="279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900113" cy="385762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2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1275</TotalTime>
  <Words>1125</Words>
  <Application>Microsoft Office PowerPoint</Application>
  <PresentationFormat>On-screen Show (4:3)</PresentationFormat>
  <Paragraphs>339</Paragraphs>
  <Slides>38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Concourse</vt:lpstr>
      <vt:lpstr>Equation</vt:lpstr>
      <vt:lpstr>Matematika Diskrit</vt:lpstr>
      <vt:lpstr>Apakah matematika diskrit itu?</vt:lpstr>
      <vt:lpstr>PowerPoint Presentation</vt:lpstr>
      <vt:lpstr>PowerPoint Presentation</vt:lpstr>
      <vt:lpstr>Logika Matematika</vt:lpstr>
      <vt:lpstr>Logika Matematika</vt:lpstr>
      <vt:lpstr>Contoh Logika</vt:lpstr>
      <vt:lpstr>Proposisi</vt:lpstr>
      <vt:lpstr>Konjungsi, Disjungsi, &amp; Negasi </vt:lpstr>
      <vt:lpstr>Konjungsi, Disjungsi, &amp; Negasi (2)</vt:lpstr>
      <vt:lpstr>Konjungsi, Disjungsi, &amp; Negasi (2)</vt:lpstr>
      <vt:lpstr>Contoh</vt:lpstr>
      <vt:lpstr>Contoh ()</vt:lpstr>
      <vt:lpstr>Latihan</vt:lpstr>
      <vt:lpstr>Eksklusif-Or, Implikasi, Bikondisional</vt:lpstr>
      <vt:lpstr>Kesamaan Logika</vt:lpstr>
      <vt:lpstr>hukum De Morgan</vt:lpstr>
      <vt:lpstr>Kesamaan Logika (2)</vt:lpstr>
      <vt:lpstr>Contoh Kesamaan Logika</vt:lpstr>
      <vt:lpstr>Tabel Kesamaan Logika</vt:lpstr>
      <vt:lpstr>Tabel Kesamaan Logika  untuk Kondisional &amp; Bikondisional</vt:lpstr>
      <vt:lpstr>Kesamaan Logika</vt:lpstr>
      <vt:lpstr>Contoh Pembuktian Kesamaan Logika</vt:lpstr>
      <vt:lpstr>Solusi Contoh 1</vt:lpstr>
      <vt:lpstr>Solusi Contoh 2</vt:lpstr>
      <vt:lpstr>Proposisi Bersyarat</vt:lpstr>
      <vt:lpstr>Proposisi Bersyarat</vt:lpstr>
      <vt:lpstr>Implikasi p  q</vt:lpstr>
      <vt:lpstr>Proposisi Bersyarat</vt:lpstr>
      <vt:lpstr>Proposisi Bersyarat</vt:lpstr>
      <vt:lpstr>Proposisi Bersyarat</vt:lpstr>
      <vt:lpstr>Proposisi Bersyarat</vt:lpstr>
      <vt:lpstr>Proposisi Bersyarat</vt:lpstr>
      <vt:lpstr>Konvers, Kontrapositif, Invers</vt:lpstr>
      <vt:lpstr>Bikondisional</vt:lpstr>
      <vt:lpstr>Bikondisional</vt:lpstr>
      <vt:lpstr>Bikondisional</vt:lpstr>
      <vt:lpstr>Konvers, Kontrapositif, Invers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Matematika Diskrit</dc:title>
  <dc:creator>Usanto</dc:creator>
  <cp:lastModifiedBy>USANTO</cp:lastModifiedBy>
  <cp:revision>53</cp:revision>
  <dcterms:created xsi:type="dcterms:W3CDTF">2015-09-02T04:41:03Z</dcterms:created>
  <dcterms:modified xsi:type="dcterms:W3CDTF">2021-10-01T06:39:19Z</dcterms:modified>
</cp:coreProperties>
</file>