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8" r:id="rId1"/>
  </p:sldMasterIdLst>
  <p:notesMasterIdLst>
    <p:notesMasterId r:id="rId68"/>
  </p:notesMasterIdLst>
  <p:sldIdLst>
    <p:sldId id="256" r:id="rId2"/>
    <p:sldId id="3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371" r:id="rId13"/>
    <p:sldId id="373" r:id="rId14"/>
    <p:sldId id="269" r:id="rId15"/>
    <p:sldId id="358" r:id="rId16"/>
    <p:sldId id="359" r:id="rId17"/>
    <p:sldId id="374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360" r:id="rId31"/>
    <p:sldId id="361" r:id="rId32"/>
    <p:sldId id="283" r:id="rId33"/>
    <p:sldId id="284" r:id="rId34"/>
    <p:sldId id="285" r:id="rId35"/>
    <p:sldId id="286" r:id="rId36"/>
    <p:sldId id="287" r:id="rId37"/>
    <p:sldId id="292" r:id="rId38"/>
    <p:sldId id="362" r:id="rId39"/>
    <p:sldId id="289" r:id="rId40"/>
    <p:sldId id="363" r:id="rId41"/>
    <p:sldId id="364" r:id="rId42"/>
    <p:sldId id="365" r:id="rId43"/>
    <p:sldId id="366" r:id="rId44"/>
    <p:sldId id="290" r:id="rId45"/>
    <p:sldId id="293" r:id="rId46"/>
    <p:sldId id="367" r:id="rId47"/>
    <p:sldId id="294" r:id="rId48"/>
    <p:sldId id="368" r:id="rId49"/>
    <p:sldId id="369" r:id="rId50"/>
    <p:sldId id="370" r:id="rId51"/>
    <p:sldId id="376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3" r:id="rId60"/>
    <p:sldId id="304" r:id="rId61"/>
    <p:sldId id="305" r:id="rId62"/>
    <p:sldId id="306" r:id="rId63"/>
    <p:sldId id="307" r:id="rId64"/>
    <p:sldId id="308" r:id="rId65"/>
    <p:sldId id="375" r:id="rId66"/>
    <p:sldId id="377" r:id="rId67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0929"/>
  </p:normalViewPr>
  <p:slideViewPr>
    <p:cSldViewPr>
      <p:cViewPr>
        <p:scale>
          <a:sx n="75" d="100"/>
          <a:sy n="75" d="100"/>
        </p:scale>
        <p:origin x="-32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20000"/>
              </a:spcBef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6499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1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06502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20000"/>
              </a:spcBef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6503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/>
            </a:lvl1pPr>
          </a:lstStyle>
          <a:p>
            <a:pPr>
              <a:defRPr/>
            </a:pPr>
            <a:fld id="{7C028974-9728-4C8A-978A-0F7A61C26E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334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fld id="{79AC667F-E7EA-492D-8A48-ECCC524FF495}" type="slidenum">
              <a:rPr lang="en-GB" smtClean="0"/>
              <a:pPr>
                <a:spcBef>
                  <a:spcPct val="20000"/>
                </a:spcBef>
              </a:pPr>
              <a:t>12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992713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028974-9728-4C8A-978A-0F7A61C26E6D}" type="slidenum">
              <a:rPr lang="en-GB" smtClean="0"/>
              <a:pPr>
                <a:defRPr/>
              </a:pPr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189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8E3704-7131-4C55-8B65-B46F9221E21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48743-4763-4091-95D7-61704C36A27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23F25E-9EC0-4A8B-BC58-E811079CC44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7E3C1-3CCD-40E6-90E7-B31D15804CE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348867-6D24-46D7-9ED2-F716E44ED5A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B19075-C2E9-4495-81AF-93C57CCAE31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C45-3B32-4805-9D58-EE481A94D1F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B08DF7-B81D-477A-8007-9A07D81DB4A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0857A-6CD5-4337-9DDF-AF8AFC797DC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5944E-D19C-4111-BA00-191B0B26E80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228D4D-9389-4691-AB3F-851BDB7940A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5088A58-8FB7-40A4-BA55-64AD9CB96FE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4038600"/>
            <a:ext cx="6400800" cy="762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b="1" dirty="0" err="1">
                <a:solidFill>
                  <a:schemeClr val="tx2">
                    <a:satMod val="130000"/>
                  </a:schemeClr>
                </a:solidFill>
              </a:rPr>
              <a:t>Teori</a:t>
            </a:r>
            <a:r>
              <a:rPr lang="en-US" sz="4800" b="1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2">
                    <a:satMod val="130000"/>
                  </a:schemeClr>
                </a:solidFill>
              </a:rPr>
              <a:t>Bilangan</a:t>
            </a:r>
            <a:endParaRPr lang="en-GB" sz="4800" b="1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4876800"/>
            <a:ext cx="6400800" cy="762000"/>
          </a:xfrm>
        </p:spPr>
        <p:txBody>
          <a:bodyPr/>
          <a:lstStyle/>
          <a:p>
            <a:pPr marL="63500" eaLnBrk="1" hangingPunct="1">
              <a:buFont typeface="Wingdings 2" panose="05020102010507070707" pitchFamily="18" charset="2"/>
              <a:buNone/>
            </a:pPr>
            <a:r>
              <a:rPr lang="en-US" dirty="0" err="1" smtClean="0"/>
              <a:t>Matematika</a:t>
            </a:r>
            <a:r>
              <a:rPr lang="en-US" dirty="0" smtClean="0"/>
              <a:t>  </a:t>
            </a:r>
            <a:r>
              <a:rPr lang="en-US" dirty="0" err="1" smtClean="0"/>
              <a:t>Diskrit</a:t>
            </a:r>
            <a:endParaRPr lang="en-GB" dirty="0" smtClean="0"/>
          </a:p>
        </p:txBody>
      </p:sp>
      <p:sp>
        <p:nvSpPr>
          <p:cNvPr id="6148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B43990CD-E6FA-4AE5-807C-0A5CCF07E083}" type="slidenum">
              <a:rPr lang="en-GB" sz="1800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1</a:t>
            </a:fld>
            <a:endParaRPr lang="en-GB" sz="1800" smtClean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1000"/>
            <a:ext cx="262413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2209800"/>
            <a:ext cx="4881563" cy="31242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dirty="0" err="1" smtClean="0">
                <a:cs typeface="Times New Roman" panose="02020603050405020304" pitchFamily="18" charset="0"/>
              </a:rPr>
              <a:t>Tujuan</a:t>
            </a:r>
            <a:r>
              <a:rPr lang="en-US" dirty="0" smtClean="0"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cs typeface="Times New Roman" panose="02020603050405020304" pitchFamily="18" charset="0"/>
              </a:rPr>
              <a:t>algoritma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mencari</a:t>
            </a:r>
            <a:r>
              <a:rPr lang="en-US" dirty="0" smtClean="0">
                <a:cs typeface="Times New Roman" panose="02020603050405020304" pitchFamily="18" charset="0"/>
              </a:rPr>
              <a:t> PBB </a:t>
            </a:r>
            <a:r>
              <a:rPr lang="en-US" dirty="0" err="1" smtClean="0">
                <a:cs typeface="Times New Roman" panose="02020603050405020304" pitchFamily="18" charset="0"/>
              </a:rPr>
              <a:t>dari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dua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buah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bilangan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bulat</a:t>
            </a:r>
            <a:r>
              <a:rPr lang="en-US" dirty="0" smtClean="0">
                <a:cs typeface="Times New Roman" panose="02020603050405020304" pitchFamily="18" charset="0"/>
              </a:rPr>
              <a:t>. </a:t>
            </a:r>
          </a:p>
          <a:p>
            <a:pPr algn="just" eaLnBrk="1" hangingPunct="1"/>
            <a:endParaRPr lang="en-US" dirty="0" smtClean="0"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dirty="0" err="1" smtClean="0">
                <a:cs typeface="Times New Roman" panose="02020603050405020304" pitchFamily="18" charset="0"/>
              </a:rPr>
              <a:t>Penemu</a:t>
            </a:r>
            <a:r>
              <a:rPr lang="en-US" dirty="0" smtClean="0"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cs typeface="Times New Roman" panose="02020603050405020304" pitchFamily="18" charset="0"/>
              </a:rPr>
              <a:t>Euclides</a:t>
            </a:r>
            <a:r>
              <a:rPr lang="en-US" dirty="0" smtClean="0"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cs typeface="Times New Roman" panose="02020603050405020304" pitchFamily="18" charset="0"/>
              </a:rPr>
              <a:t>seorang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matematikawan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Yunani</a:t>
            </a:r>
            <a:r>
              <a:rPr lang="en-US" dirty="0" smtClean="0"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cs typeface="Times New Roman" panose="02020603050405020304" pitchFamily="18" charset="0"/>
              </a:rPr>
              <a:t>menuliskan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algoritmanya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tersebut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buku</a:t>
            </a:r>
            <a:r>
              <a:rPr lang="en-US" dirty="0" smtClean="0">
                <a:cs typeface="Times New Roman" panose="02020603050405020304" pitchFamily="18" charset="0"/>
              </a:rPr>
              <a:t>,  </a:t>
            </a:r>
            <a:r>
              <a:rPr lang="en-US" i="1" dirty="0" smtClean="0">
                <a:cs typeface="Times New Roman" panose="02020603050405020304" pitchFamily="18" charset="0"/>
              </a:rPr>
              <a:t>Element</a:t>
            </a:r>
            <a:r>
              <a:rPr lang="en-US" dirty="0" smtClean="0">
                <a:cs typeface="Times New Roman" panose="02020603050405020304" pitchFamily="18" charset="0"/>
              </a:rPr>
              <a:t>. </a:t>
            </a:r>
          </a:p>
          <a:p>
            <a:pPr eaLnBrk="1" hangingPunct="1"/>
            <a:endParaRPr lang="en-GB" dirty="0" smtClean="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EA99609B-84C8-4536-9375-28A81A3009FA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10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>
                <a:solidFill>
                  <a:schemeClr val="tx2">
                    <a:satMod val="130000"/>
                  </a:schemeClr>
                </a:solidFill>
                <a:cs typeface="Times New Roman" pitchFamily="18" charset="0"/>
              </a:rPr>
              <a:t>Algoritma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cs typeface="Times New Roman" pitchFamily="18" charset="0"/>
              </a:rPr>
              <a:t> Euclidean</a:t>
            </a:r>
            <a:endParaRPr lang="en-GB" dirty="0">
              <a:solidFill>
                <a:schemeClr val="tx2">
                  <a:satMod val="130000"/>
                </a:schemeClr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D60F75E2-CB9E-4BC6-AC31-F262774EB9E5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11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435" name="Object 4"/>
          <p:cNvGraphicFramePr>
            <a:graphicFrameLocks noChangeAspect="1"/>
          </p:cNvGraphicFramePr>
          <p:nvPr/>
        </p:nvGraphicFramePr>
        <p:xfrm>
          <a:off x="685800" y="1003300"/>
          <a:ext cx="8153400" cy="455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Document" r:id="rId3" imgW="5486400" imgH="3067812" progId="Word.Document.8">
                  <p:embed/>
                </p:oleObj>
              </mc:Choice>
              <mc:Fallback>
                <p:oleObj name="Document" r:id="rId3" imgW="5486400" imgH="306781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003300"/>
                        <a:ext cx="8153400" cy="455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020050" cy="4953000"/>
          </a:xfrm>
        </p:spPr>
        <p:txBody>
          <a:bodyPr/>
          <a:lstStyle/>
          <a:p>
            <a:pPr eaLnBrk="1" hangingPunct="1"/>
            <a:r>
              <a:rPr lang="en-US" sz="2400" b="1" dirty="0" err="1" smtClean="0"/>
              <a:t>Contoh</a:t>
            </a:r>
            <a:r>
              <a:rPr lang="en-US" sz="2400" b="1" dirty="0" smtClean="0"/>
              <a:t> 4. </a:t>
            </a:r>
            <a:r>
              <a:rPr lang="en-US" sz="2400" i="1" dirty="0" smtClean="0"/>
              <a:t>m</a:t>
            </a:r>
            <a:r>
              <a:rPr lang="en-US" sz="2400" dirty="0" smtClean="0"/>
              <a:t> = 80, </a:t>
            </a:r>
            <a:r>
              <a:rPr lang="en-US" sz="2400" i="1" dirty="0" smtClean="0"/>
              <a:t>n</a:t>
            </a:r>
            <a:r>
              <a:rPr lang="en-US" sz="2400" dirty="0" smtClean="0"/>
              <a:t> = 12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dipenuhi</a:t>
            </a:r>
            <a:r>
              <a:rPr lang="en-US" sz="2400" dirty="0" smtClean="0"/>
              <a:t> </a:t>
            </a:r>
            <a:r>
              <a:rPr lang="en-US" sz="2400" dirty="0" err="1" smtClean="0"/>
              <a:t>syarat</a:t>
            </a:r>
            <a:r>
              <a:rPr lang="en-US" sz="2400" dirty="0" smtClean="0"/>
              <a:t> </a:t>
            </a:r>
            <a:r>
              <a:rPr lang="en-US" sz="2400" i="1" dirty="0" smtClean="0"/>
              <a:t>m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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endParaRPr lang="en-US" sz="2400" dirty="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z="2400" dirty="0" smtClean="0"/>
              <a:t>80 = 6.12 + 8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z="2400" dirty="0" smtClean="0"/>
              <a:t>12 = 1.8 + 4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z="2400" dirty="0" smtClean="0"/>
              <a:t>8 = 2.4 + 0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z="2400" dirty="0" err="1" smtClean="0"/>
              <a:t>Sisa</a:t>
            </a:r>
            <a:r>
              <a:rPr lang="en-US" sz="2400" dirty="0" smtClean="0"/>
              <a:t> </a:t>
            </a:r>
            <a:r>
              <a:rPr lang="en-US" sz="2400" dirty="0" err="1" smtClean="0"/>
              <a:t>pembagian</a:t>
            </a:r>
            <a:r>
              <a:rPr lang="en-US" sz="2400" dirty="0" smtClean="0"/>
              <a:t> </a:t>
            </a:r>
            <a:r>
              <a:rPr lang="en-US" sz="2400" dirty="0" err="1" smtClean="0"/>
              <a:t>terakhir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</a:t>
            </a:r>
            <a:r>
              <a:rPr lang="en-US" sz="2400" dirty="0" smtClean="0"/>
              <a:t> 0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4, </a:t>
            </a:r>
            <a:r>
              <a:rPr lang="en-US" sz="2400" dirty="0" err="1" smtClean="0"/>
              <a:t>maka</a:t>
            </a:r>
            <a:r>
              <a:rPr lang="en-US" sz="2400" dirty="0" smtClean="0"/>
              <a:t> PBB(80, 12) = 4.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6646E546-99DE-409C-A8CD-A418A800993F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12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7" name="Elbow Connector 6"/>
          <p:cNvCxnSpPr/>
          <p:nvPr/>
        </p:nvCxnSpPr>
        <p:spPr>
          <a:xfrm rot="5400000">
            <a:off x="1066800" y="1828800"/>
            <a:ext cx="990600" cy="83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>
            <a:off x="1714500" y="1943100"/>
            <a:ext cx="9144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5400000">
            <a:off x="1066800" y="3124200"/>
            <a:ext cx="838200" cy="83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>
            <a:off x="1676400" y="3429000"/>
            <a:ext cx="762000" cy="609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286000"/>
            <a:ext cx="7239000" cy="3450696"/>
          </a:xfrm>
        </p:spPr>
        <p:txBody>
          <a:bodyPr>
            <a:normAutofit lnSpcReduction="10000"/>
          </a:bodyPr>
          <a:lstStyle/>
          <a:p>
            <a:pPr marL="623887" indent="-514350">
              <a:buFont typeface="+mj-lt"/>
              <a:buAutoNum type="arabicPeriod"/>
            </a:pPr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q </a:t>
            </a:r>
            <a:r>
              <a:rPr lang="en-US" dirty="0" err="1" smtClean="0"/>
              <a:t>dan</a:t>
            </a:r>
            <a:r>
              <a:rPr lang="en-US" dirty="0" smtClean="0"/>
              <a:t> r </a:t>
            </a:r>
            <a:r>
              <a:rPr lang="en-US" dirty="0" err="1" smtClean="0"/>
              <a:t>sehingga</a:t>
            </a:r>
            <a:r>
              <a:rPr lang="en-US" dirty="0" smtClean="0"/>
              <a:t> m = </a:t>
            </a:r>
            <a:r>
              <a:rPr lang="en-US" dirty="0" err="1" smtClean="0"/>
              <a:t>nq+r</a:t>
            </a:r>
            <a:endParaRPr lang="en-US" dirty="0" smtClean="0"/>
          </a:p>
          <a:p>
            <a:pPr marL="915987" lvl="1" indent="-514350">
              <a:buFont typeface="+mj-lt"/>
              <a:buAutoNum type="alphaLcPeriod"/>
            </a:pPr>
            <a:r>
              <a:rPr lang="en-US" dirty="0" smtClean="0">
                <a:solidFill>
                  <a:schemeClr val="tx1"/>
                </a:solidFill>
              </a:rPr>
              <a:t> m=45, n=6			d. m=273, n=110</a:t>
            </a:r>
          </a:p>
          <a:p>
            <a:pPr marL="915987" lvl="1" indent="-514350">
              <a:buFont typeface="+mj-lt"/>
              <a:buAutoNum type="alphaLcPeriod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m=66, n=11			e. m=315, n=825</a:t>
            </a:r>
          </a:p>
          <a:p>
            <a:pPr marL="915987" lvl="1" indent="-514350">
              <a:buFont typeface="+mj-lt"/>
              <a:buAutoNum type="alphaLcPeriod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m=106, n=12</a:t>
            </a:r>
          </a:p>
          <a:p>
            <a:pPr marL="623887" indent="-514350">
              <a:buFont typeface="+mj-lt"/>
              <a:buAutoNum type="arabicPeriod"/>
            </a:pPr>
            <a:r>
              <a:rPr lang="en-US" dirty="0" err="1" smtClean="0"/>
              <a:t>Tentukan</a:t>
            </a:r>
            <a:r>
              <a:rPr lang="en-US" dirty="0" smtClean="0"/>
              <a:t> PBB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pasangan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r>
              <a:rPr lang="en-US" dirty="0" smtClean="0"/>
              <a:t> m </a:t>
            </a:r>
            <a:r>
              <a:rPr lang="en-US" dirty="0" err="1" smtClean="0"/>
              <a:t>dan</a:t>
            </a:r>
            <a:r>
              <a:rPr lang="en-US" dirty="0" smtClean="0"/>
              <a:t> n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915987" lvl="1" indent="-514350">
              <a:buFont typeface="+mj-lt"/>
              <a:buAutoNum type="alphaLcPeriod"/>
            </a:pPr>
            <a:r>
              <a:rPr lang="en-US" dirty="0" smtClean="0">
                <a:solidFill>
                  <a:schemeClr val="tx1"/>
                </a:solidFill>
              </a:rPr>
              <a:t>PBB(45,6)			d. PBB(273,110)</a:t>
            </a:r>
          </a:p>
          <a:p>
            <a:pPr marL="915987" lvl="1" indent="-514350">
              <a:buFont typeface="+mj-lt"/>
              <a:buAutoNum type="alphaLcPeriod"/>
            </a:pPr>
            <a:r>
              <a:rPr lang="en-US" dirty="0" smtClean="0">
                <a:solidFill>
                  <a:schemeClr val="tx1"/>
                </a:solidFill>
              </a:rPr>
              <a:t>PBB(106,12)			e. PBB(315, 825)</a:t>
            </a:r>
          </a:p>
          <a:p>
            <a:pPr marL="915987" lvl="1" indent="-514350">
              <a:buFont typeface="+mj-lt"/>
              <a:buAutoNum type="alphaLcPeriod"/>
            </a:pPr>
            <a:r>
              <a:rPr lang="en-US" dirty="0" smtClean="0">
                <a:solidFill>
                  <a:schemeClr val="tx1"/>
                </a:solidFill>
              </a:rPr>
              <a:t>PBB(220,1400)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7E3C1-3CCD-40E6-90E7-B31D15804CE2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7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32435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PBB(</a:t>
            </a:r>
            <a:r>
              <a:rPr lang="en-US" dirty="0" err="1" smtClean="0">
                <a:cs typeface="Times New Roman" panose="02020603050405020304" pitchFamily="18" charset="0"/>
              </a:rPr>
              <a:t>m,n</a:t>
            </a:r>
            <a:r>
              <a:rPr lang="en-US" dirty="0" smtClean="0"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cs typeface="Times New Roman" panose="02020603050405020304" pitchFamily="18" charset="0"/>
              </a:rPr>
              <a:t>dapat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dinyatakan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sebagai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cs typeface="Times New Roman" panose="02020603050405020304" pitchFamily="18" charset="0"/>
              </a:rPr>
              <a:t>kombinasi</a:t>
            </a:r>
            <a:r>
              <a:rPr lang="en-US" b="1" dirty="0" smtClean="0"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cs typeface="Times New Roman" panose="02020603050405020304" pitchFamily="18" charset="0"/>
              </a:rPr>
              <a:t>lanjar</a:t>
            </a:r>
            <a:r>
              <a:rPr lang="en-US" dirty="0" smtClean="0">
                <a:cs typeface="Times New Roman" panose="02020603050405020304" pitchFamily="18" charset="0"/>
              </a:rPr>
              <a:t> (</a:t>
            </a:r>
            <a:r>
              <a:rPr lang="en-US" i="1" dirty="0" smtClean="0">
                <a:cs typeface="Times New Roman" panose="02020603050405020304" pitchFamily="18" charset="0"/>
              </a:rPr>
              <a:t>linear combination</a:t>
            </a:r>
            <a:r>
              <a:rPr lang="en-US" dirty="0" smtClean="0">
                <a:cs typeface="Times New Roman" panose="02020603050405020304" pitchFamily="18" charset="0"/>
              </a:rPr>
              <a:t>) </a:t>
            </a:r>
            <a:r>
              <a:rPr lang="en-US" i="1" dirty="0" smtClean="0">
                <a:cs typeface="Times New Roman" panose="02020603050405020304" pitchFamily="18" charset="0"/>
              </a:rPr>
              <a:t>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dan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cs typeface="Times New Roman" panose="02020603050405020304" pitchFamily="18" charset="0"/>
              </a:rPr>
              <a:t>b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koefisien-koefisennya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</a:pPr>
            <a:endParaRPr lang="en-US" b="1" dirty="0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b="1" dirty="0" err="1" smtClean="0">
                <a:cs typeface="Times New Roman" panose="02020603050405020304" pitchFamily="18" charset="0"/>
              </a:rPr>
              <a:t>Contoh</a:t>
            </a:r>
            <a:r>
              <a:rPr lang="en-US" b="1" dirty="0" smtClean="0">
                <a:cs typeface="Times New Roman" panose="02020603050405020304" pitchFamily="18" charset="0"/>
              </a:rPr>
              <a:t> 6</a:t>
            </a:r>
            <a:r>
              <a:rPr lang="en-US" dirty="0" smtClean="0">
                <a:cs typeface="Times New Roman" panose="02020603050405020304" pitchFamily="18" charset="0"/>
              </a:rPr>
              <a:t>: PBB(80, 12) = 4 ,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cs typeface="Times New Roman" panose="02020603050405020304" pitchFamily="18" charset="0"/>
              </a:rPr>
              <a:t>		           4 = (-1) </a:t>
            </a:r>
            <a:r>
              <a:rPr 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dirty="0" smtClean="0">
                <a:cs typeface="Times New Roman" panose="02020603050405020304" pitchFamily="18" charset="0"/>
              </a:rPr>
              <a:t> 80 + 7 </a:t>
            </a:r>
            <a:r>
              <a:rPr 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dirty="0" smtClean="0">
                <a:cs typeface="Times New Roman" panose="02020603050405020304" pitchFamily="18" charset="0"/>
              </a:rPr>
              <a:t> 12.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dirty="0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b="1" dirty="0" err="1" smtClean="0">
                <a:cs typeface="Times New Roman" panose="02020603050405020304" pitchFamily="18" charset="0"/>
              </a:rPr>
              <a:t>Teorema</a:t>
            </a:r>
            <a:r>
              <a:rPr lang="en-US" b="1" dirty="0" smtClean="0">
                <a:cs typeface="Times New Roman" panose="02020603050405020304" pitchFamily="18" charset="0"/>
              </a:rPr>
              <a:t> 3. </a:t>
            </a:r>
            <a:r>
              <a:rPr lang="en-US" dirty="0" err="1" smtClean="0">
                <a:cs typeface="Times New Roman" panose="02020603050405020304" pitchFamily="18" charset="0"/>
              </a:rPr>
              <a:t>Misalkan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cs typeface="Times New Roman" panose="02020603050405020304" pitchFamily="18" charset="0"/>
              </a:rPr>
              <a:t>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dan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cs typeface="Times New Roman" panose="02020603050405020304" pitchFamily="18" charset="0"/>
              </a:rPr>
              <a:t>b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bilangan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bulat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positif</a:t>
            </a:r>
            <a:r>
              <a:rPr lang="en-US" dirty="0" smtClean="0"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cs typeface="Times New Roman" panose="02020603050405020304" pitchFamily="18" charset="0"/>
              </a:rPr>
              <a:t>maka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terdapat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bilangan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bulat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cs typeface="Times New Roman" panose="02020603050405020304" pitchFamily="18" charset="0"/>
              </a:rPr>
              <a:t>m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dan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cs typeface="Times New Roman" panose="02020603050405020304" pitchFamily="18" charset="0"/>
              </a:rPr>
              <a:t>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sedemikian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sehingga</a:t>
            </a:r>
            <a:r>
              <a:rPr lang="en-US" dirty="0" smtClean="0">
                <a:cs typeface="Times New Roman" panose="02020603050405020304" pitchFamily="18" charset="0"/>
              </a:rPr>
              <a:t> PBB(m, n) = </a:t>
            </a:r>
            <a:r>
              <a:rPr lang="en-US" i="1" dirty="0" smtClean="0">
                <a:cs typeface="Times New Roman" panose="02020603050405020304" pitchFamily="18" charset="0"/>
              </a:rPr>
              <a:t>ma</a:t>
            </a:r>
            <a:r>
              <a:rPr lang="en-US" dirty="0" smtClean="0">
                <a:cs typeface="Times New Roman" panose="02020603050405020304" pitchFamily="18" charset="0"/>
              </a:rPr>
              <a:t> + </a:t>
            </a:r>
            <a:r>
              <a:rPr lang="en-US" i="1" dirty="0" err="1" smtClean="0">
                <a:cs typeface="Times New Roman" panose="02020603050405020304" pitchFamily="18" charset="0"/>
              </a:rPr>
              <a:t>nb</a:t>
            </a:r>
            <a:r>
              <a:rPr lang="en-US" dirty="0" err="1" smtClean="0">
                <a:cs typeface="Times New Roman" panose="02020603050405020304" pitchFamily="18" charset="0"/>
              </a:rPr>
              <a:t>.</a:t>
            </a:r>
            <a:endParaRPr lang="en-US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49C906E0-AD89-42F1-8FFA-256A08DF4273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14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Kombinasi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Lanjar</a:t>
            </a:r>
            <a:endParaRPr lang="en-GB" dirty="0">
              <a:solidFill>
                <a:schemeClr val="tx2">
                  <a:satMod val="13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3243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b="1" dirty="0" err="1" smtClean="0">
                <a:cs typeface="Times New Roman" panose="02020603050405020304" pitchFamily="18" charset="0"/>
              </a:rPr>
              <a:t>Contoh</a:t>
            </a:r>
            <a:r>
              <a:rPr lang="en-US" sz="2400" b="1" dirty="0" smtClean="0">
                <a:cs typeface="Times New Roman" panose="02020603050405020304" pitchFamily="18" charset="0"/>
              </a:rPr>
              <a:t> 7</a:t>
            </a:r>
            <a:r>
              <a:rPr lang="en-US" sz="2400" dirty="0" smtClean="0"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cs typeface="Times New Roman" panose="02020603050405020304" pitchFamily="18" charset="0"/>
              </a:rPr>
              <a:t>Nyatakan</a:t>
            </a:r>
            <a:r>
              <a:rPr lang="en-US" sz="2400" dirty="0" smtClean="0">
                <a:cs typeface="Times New Roman" panose="02020603050405020304" pitchFamily="18" charset="0"/>
              </a:rPr>
              <a:t> PBB(21, 45) </a:t>
            </a:r>
            <a:r>
              <a:rPr lang="en-US" sz="2400" dirty="0" err="1" smtClean="0">
                <a:cs typeface="Times New Roman" panose="02020603050405020304" pitchFamily="18" charset="0"/>
              </a:rPr>
              <a:t>sebagai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kombinasi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lanjar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dari</a:t>
            </a:r>
            <a:r>
              <a:rPr lang="en-US" sz="2400" dirty="0" smtClean="0">
                <a:cs typeface="Times New Roman" panose="02020603050405020304" pitchFamily="18" charset="0"/>
              </a:rPr>
              <a:t> 21 </a:t>
            </a:r>
            <a:r>
              <a:rPr lang="en-US" sz="2400" dirty="0" err="1" smtClean="0">
                <a:cs typeface="Times New Roman" panose="02020603050405020304" pitchFamily="18" charset="0"/>
              </a:rPr>
              <a:t>dan</a:t>
            </a:r>
            <a:r>
              <a:rPr lang="en-US" sz="2400" dirty="0" smtClean="0">
                <a:cs typeface="Times New Roman" panose="02020603050405020304" pitchFamily="18" charset="0"/>
              </a:rPr>
              <a:t> 45.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 dirty="0" err="1" smtClean="0"/>
              <a:t>Solusi</a:t>
            </a:r>
            <a:r>
              <a:rPr lang="en-US" sz="2400" dirty="0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2400" dirty="0" smtClean="0">
                <a:cs typeface="Times New Roman" panose="02020603050405020304" pitchFamily="18" charset="0"/>
              </a:rPr>
              <a:t>		45  = 2 (21) + 3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2400" dirty="0" smtClean="0">
                <a:cs typeface="Times New Roman" panose="02020603050405020304" pitchFamily="18" charset="0"/>
              </a:rPr>
              <a:t>		21  = 7 (3) + 0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2400" dirty="0" smtClean="0">
                <a:cs typeface="Times New Roman" panose="02020603050405020304" pitchFamily="18" charset="0"/>
              </a:rPr>
              <a:t>	Sisa pembagian terakhir sebelum 0 adalah 3, maka </a:t>
            </a:r>
            <a:r>
              <a:rPr lang="it-IT" sz="2400" b="1" dirty="0" smtClean="0">
                <a:cs typeface="Times New Roman" panose="02020603050405020304" pitchFamily="18" charset="0"/>
              </a:rPr>
              <a:t>PBB(45, 21) = 3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2400" dirty="0" smtClean="0">
                <a:cs typeface="Times New Roman" panose="02020603050405020304" pitchFamily="18" charset="0"/>
              </a:rPr>
              <a:t>	Substitusi dengan persamaan–persamaan di atas menghasilkan: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2400" b="1" dirty="0" smtClean="0">
                <a:cs typeface="Times New Roman" panose="02020603050405020304" pitchFamily="18" charset="0"/>
              </a:rPr>
              <a:t>		3 = 45 – 2 (21)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it-IT" sz="2400" dirty="0" smtClean="0">
                <a:cs typeface="Times New Roman" panose="02020603050405020304" pitchFamily="18" charset="0"/>
              </a:rPr>
              <a:t>	yang merupakan kombinasi lanjar dari 45 dan 21 adalah 1 dan -2</a:t>
            </a:r>
            <a:endParaRPr lang="en-US" sz="2400" dirty="0" smtClean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CED40D0D-D126-48EF-B171-4827D2E39B5C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15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1027"/>
          <p:cNvSpPr>
            <a:spLocks noGrp="1" noChangeArrowheads="1"/>
          </p:cNvSpPr>
          <p:nvPr>
            <p:ph idx="1"/>
          </p:nvPr>
        </p:nvSpPr>
        <p:spPr>
          <a:xfrm>
            <a:off x="762000" y="825500"/>
            <a:ext cx="7769225" cy="5346700"/>
          </a:xfrm>
        </p:spPr>
        <p:txBody>
          <a:bodyPr>
            <a:noAutofit/>
          </a:bodyPr>
          <a:lstStyle/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b="1" dirty="0" err="1">
                <a:cs typeface="Times New Roman" pitchFamily="18" charset="0"/>
              </a:rPr>
              <a:t>Contoh</a:t>
            </a:r>
            <a:r>
              <a:rPr lang="en-US" sz="1800" b="1" dirty="0">
                <a:cs typeface="Times New Roman" pitchFamily="18" charset="0"/>
              </a:rPr>
              <a:t> 8: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Nyatakan</a:t>
            </a:r>
            <a:r>
              <a:rPr lang="en-US" sz="1800" dirty="0">
                <a:cs typeface="Times New Roman" pitchFamily="18" charset="0"/>
              </a:rPr>
              <a:t> PBB(312, 70) </a:t>
            </a:r>
            <a:r>
              <a:rPr lang="en-US" sz="1800" dirty="0" err="1">
                <a:cs typeface="Times New Roman" pitchFamily="18" charset="0"/>
              </a:rPr>
              <a:t>sebagai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kombinasi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lanjar</a:t>
            </a:r>
            <a:r>
              <a:rPr lang="en-US" sz="1800" dirty="0">
                <a:cs typeface="Times New Roman" pitchFamily="18" charset="0"/>
              </a:rPr>
              <a:t> 312 </a:t>
            </a:r>
            <a:r>
              <a:rPr lang="en-US" sz="1800" dirty="0" err="1">
                <a:cs typeface="Times New Roman" pitchFamily="18" charset="0"/>
              </a:rPr>
              <a:t>dan</a:t>
            </a:r>
            <a:r>
              <a:rPr lang="en-US" sz="1800" dirty="0">
                <a:cs typeface="Times New Roman" pitchFamily="18" charset="0"/>
              </a:rPr>
              <a:t> 70.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u="sng" dirty="0" err="1">
                <a:cs typeface="Times New Roman" pitchFamily="18" charset="0"/>
              </a:rPr>
              <a:t>Solusi</a:t>
            </a:r>
            <a:r>
              <a:rPr lang="en-US" sz="1800" dirty="0">
                <a:cs typeface="Times New Roman" pitchFamily="18" charset="0"/>
              </a:rPr>
              <a:t>: </a:t>
            </a:r>
            <a:r>
              <a:rPr lang="en-US" sz="1800" dirty="0" err="1">
                <a:cs typeface="Times New Roman" pitchFamily="18" charset="0"/>
              </a:rPr>
              <a:t>Terapkan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algoritma</a:t>
            </a:r>
            <a:r>
              <a:rPr lang="en-US" sz="1800" dirty="0">
                <a:cs typeface="Times New Roman" pitchFamily="18" charset="0"/>
              </a:rPr>
              <a:t> Euclidean </a:t>
            </a:r>
            <a:r>
              <a:rPr lang="en-US" sz="1800" dirty="0" err="1">
                <a:cs typeface="Times New Roman" pitchFamily="18" charset="0"/>
              </a:rPr>
              <a:t>untuk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memperoleh</a:t>
            </a:r>
            <a:r>
              <a:rPr lang="en-US" sz="1800" dirty="0">
                <a:cs typeface="Times New Roman" pitchFamily="18" charset="0"/>
              </a:rPr>
              <a:t> PBB(312, 70):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 smtClean="0">
                <a:cs typeface="Times New Roman" pitchFamily="18" charset="0"/>
              </a:rPr>
              <a:t>	312 </a:t>
            </a:r>
            <a:r>
              <a:rPr lang="en-US" sz="1800" dirty="0">
                <a:cs typeface="Times New Roman" pitchFamily="18" charset="0"/>
              </a:rPr>
              <a:t>= 4 </a:t>
            </a:r>
            <a:r>
              <a:rPr lang="en-US" sz="18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1800" dirty="0">
                <a:cs typeface="Times New Roman" pitchFamily="18" charset="0"/>
              </a:rPr>
              <a:t> 70 + 32	</a:t>
            </a:r>
            <a:r>
              <a:rPr lang="en-US" sz="1800" dirty="0" smtClean="0">
                <a:cs typeface="Times New Roman" pitchFamily="18" charset="0"/>
              </a:rPr>
              <a:t>(</a:t>
            </a:r>
            <a:r>
              <a:rPr lang="en-US" sz="1800" dirty="0" err="1">
                <a:cs typeface="Times New Roman" pitchFamily="18" charset="0"/>
              </a:rPr>
              <a:t>i</a:t>
            </a:r>
            <a:r>
              <a:rPr lang="en-US" sz="1800" dirty="0">
                <a:cs typeface="Times New Roman" pitchFamily="18" charset="0"/>
              </a:rPr>
              <a:t>)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>
                <a:cs typeface="Times New Roman" pitchFamily="18" charset="0"/>
              </a:rPr>
              <a:t>	  70 = 2 </a:t>
            </a:r>
            <a:r>
              <a:rPr lang="en-US" sz="18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1800" dirty="0">
                <a:cs typeface="Times New Roman" pitchFamily="18" charset="0"/>
              </a:rPr>
              <a:t> 32 + 6	</a:t>
            </a:r>
            <a:r>
              <a:rPr lang="en-US" sz="1800" dirty="0" smtClean="0">
                <a:cs typeface="Times New Roman" pitchFamily="18" charset="0"/>
              </a:rPr>
              <a:t>(</a:t>
            </a:r>
            <a:r>
              <a:rPr lang="en-US" sz="1800" dirty="0">
                <a:cs typeface="Times New Roman" pitchFamily="18" charset="0"/>
              </a:rPr>
              <a:t>ii)	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>
                <a:cs typeface="Times New Roman" pitchFamily="18" charset="0"/>
              </a:rPr>
              <a:t>	  32 = 5 </a:t>
            </a:r>
            <a:r>
              <a:rPr lang="en-US" sz="18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1800" dirty="0">
                <a:cs typeface="Times New Roman" pitchFamily="18" charset="0"/>
              </a:rPr>
              <a:t> 6 + 2		(iii)	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>
                <a:cs typeface="Times New Roman" pitchFamily="18" charset="0"/>
              </a:rPr>
              <a:t>	    6 = 3 </a:t>
            </a:r>
            <a:r>
              <a:rPr lang="en-US" sz="18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1800" dirty="0">
                <a:cs typeface="Times New Roman" pitchFamily="18" charset="0"/>
              </a:rPr>
              <a:t> 2 + 0		(iv)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>
                <a:cs typeface="Times New Roman" pitchFamily="18" charset="0"/>
              </a:rPr>
              <a:t> </a:t>
            </a:r>
            <a:r>
              <a:rPr lang="it-IT" sz="1800" dirty="0">
                <a:cs typeface="Times New Roman" pitchFamily="18" charset="0"/>
              </a:rPr>
              <a:t>Sisa pembagian terakhir sebelum 0 adalah 2, maka </a:t>
            </a:r>
            <a:r>
              <a:rPr lang="it-IT" sz="1800" b="1" dirty="0">
                <a:cs typeface="Times New Roman" pitchFamily="18" charset="0"/>
              </a:rPr>
              <a:t>PBB(312, 70) = 2</a:t>
            </a:r>
            <a:endParaRPr lang="en-US" sz="1800" dirty="0">
              <a:cs typeface="Times New Roman" pitchFamily="18" charset="0"/>
            </a:endParaRP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Susun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pembagian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nomor</a:t>
            </a:r>
            <a:r>
              <a:rPr lang="en-US" sz="1800" dirty="0">
                <a:cs typeface="Times New Roman" pitchFamily="18" charset="0"/>
              </a:rPr>
              <a:t> (iii) </a:t>
            </a:r>
            <a:r>
              <a:rPr lang="en-US" sz="1800" dirty="0" err="1">
                <a:cs typeface="Times New Roman" pitchFamily="18" charset="0"/>
              </a:rPr>
              <a:t>dan</a:t>
            </a:r>
            <a:r>
              <a:rPr lang="en-US" sz="1800" dirty="0">
                <a:cs typeface="Times New Roman" pitchFamily="18" charset="0"/>
              </a:rPr>
              <a:t> (ii) </a:t>
            </a:r>
            <a:r>
              <a:rPr lang="en-US" sz="1800" dirty="0" err="1">
                <a:cs typeface="Times New Roman" pitchFamily="18" charset="0"/>
              </a:rPr>
              <a:t>masing-masing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menjadi</a:t>
            </a:r>
            <a:endParaRPr lang="en-US" sz="1800" dirty="0">
              <a:cs typeface="Times New Roman" pitchFamily="18" charset="0"/>
            </a:endParaRP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>
                <a:cs typeface="Times New Roman" pitchFamily="18" charset="0"/>
              </a:rPr>
              <a:t>       2 = 32 – 5 </a:t>
            </a:r>
            <a:r>
              <a:rPr lang="en-US" sz="18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1800" dirty="0">
                <a:cs typeface="Times New Roman" pitchFamily="18" charset="0"/>
              </a:rPr>
              <a:t> 6		(iv)	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>
                <a:cs typeface="Times New Roman" pitchFamily="18" charset="0"/>
              </a:rPr>
              <a:t>       6 = 70 – 2 </a:t>
            </a:r>
            <a:r>
              <a:rPr lang="en-US" sz="18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1800" dirty="0">
                <a:cs typeface="Times New Roman" pitchFamily="18" charset="0"/>
              </a:rPr>
              <a:t> 32	</a:t>
            </a:r>
            <a:r>
              <a:rPr lang="en-US" sz="1800" dirty="0" smtClean="0">
                <a:cs typeface="Times New Roman" pitchFamily="18" charset="0"/>
              </a:rPr>
              <a:t>(</a:t>
            </a:r>
            <a:r>
              <a:rPr lang="en-US" sz="1800" dirty="0">
                <a:cs typeface="Times New Roman" pitchFamily="18" charset="0"/>
              </a:rPr>
              <a:t>v)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>
                <a:cs typeface="Times New Roman" pitchFamily="18" charset="0"/>
              </a:rPr>
              <a:t> </a:t>
            </a:r>
            <a:r>
              <a:rPr lang="en-US" sz="1800" dirty="0" err="1">
                <a:cs typeface="Times New Roman" pitchFamily="18" charset="0"/>
              </a:rPr>
              <a:t>Sulihkan</a:t>
            </a:r>
            <a:r>
              <a:rPr lang="en-US" sz="1800" dirty="0">
                <a:cs typeface="Times New Roman" pitchFamily="18" charset="0"/>
              </a:rPr>
              <a:t> (v) </a:t>
            </a:r>
            <a:r>
              <a:rPr lang="en-US" sz="1800" dirty="0" err="1">
                <a:cs typeface="Times New Roman" pitchFamily="18" charset="0"/>
              </a:rPr>
              <a:t>ke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dalam</a:t>
            </a:r>
            <a:r>
              <a:rPr lang="en-US" sz="1800" dirty="0">
                <a:cs typeface="Times New Roman" pitchFamily="18" charset="0"/>
              </a:rPr>
              <a:t> (iv) </a:t>
            </a:r>
            <a:r>
              <a:rPr lang="en-US" sz="1800" dirty="0" err="1">
                <a:cs typeface="Times New Roman" pitchFamily="18" charset="0"/>
              </a:rPr>
              <a:t>menjadi</a:t>
            </a:r>
            <a:endParaRPr lang="en-US" sz="1800" dirty="0">
              <a:cs typeface="Times New Roman" pitchFamily="18" charset="0"/>
            </a:endParaRP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>
                <a:cs typeface="Times New Roman" pitchFamily="18" charset="0"/>
              </a:rPr>
              <a:t>     2 = 32 – 5</a:t>
            </a:r>
            <a:r>
              <a:rPr lang="en-US" sz="18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1800" dirty="0">
                <a:cs typeface="Times New Roman" pitchFamily="18" charset="0"/>
              </a:rPr>
              <a:t>(70 – 2</a:t>
            </a:r>
            <a:r>
              <a:rPr lang="en-US" sz="18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1800" dirty="0">
                <a:cs typeface="Times New Roman" pitchFamily="18" charset="0"/>
              </a:rPr>
              <a:t>32) = 1</a:t>
            </a:r>
            <a:r>
              <a:rPr lang="en-US" sz="18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1800" dirty="0">
                <a:cs typeface="Times New Roman" pitchFamily="18" charset="0"/>
              </a:rPr>
              <a:t>32 – 5</a:t>
            </a:r>
            <a:r>
              <a:rPr lang="en-US" sz="18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1800" dirty="0">
                <a:cs typeface="Times New Roman" pitchFamily="18" charset="0"/>
              </a:rPr>
              <a:t>70 + 10</a:t>
            </a:r>
            <a:r>
              <a:rPr lang="en-US" sz="18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1800" dirty="0">
                <a:cs typeface="Times New Roman" pitchFamily="18" charset="0"/>
              </a:rPr>
              <a:t>32 = 11 </a:t>
            </a:r>
            <a:r>
              <a:rPr lang="en-US" sz="18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1800" dirty="0">
                <a:cs typeface="Times New Roman" pitchFamily="18" charset="0"/>
              </a:rPr>
              <a:t> 32 – 5 </a:t>
            </a:r>
            <a:r>
              <a:rPr lang="en-US" sz="18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1800" dirty="0">
                <a:cs typeface="Times New Roman" pitchFamily="18" charset="0"/>
              </a:rPr>
              <a:t> 70    (vi)	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>
                <a:cs typeface="Times New Roman" pitchFamily="18" charset="0"/>
              </a:rPr>
              <a:t> </a:t>
            </a:r>
            <a:r>
              <a:rPr lang="en-US" sz="1800" dirty="0" err="1">
                <a:cs typeface="Times New Roman" pitchFamily="18" charset="0"/>
              </a:rPr>
              <a:t>Susun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pembagian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nomor</a:t>
            </a:r>
            <a:r>
              <a:rPr lang="en-US" sz="1800" dirty="0">
                <a:cs typeface="Times New Roman" pitchFamily="18" charset="0"/>
              </a:rPr>
              <a:t> (</a:t>
            </a:r>
            <a:r>
              <a:rPr lang="en-US" sz="1800" dirty="0" err="1">
                <a:cs typeface="Times New Roman" pitchFamily="18" charset="0"/>
              </a:rPr>
              <a:t>i</a:t>
            </a:r>
            <a:r>
              <a:rPr lang="en-US" sz="1800" dirty="0">
                <a:cs typeface="Times New Roman" pitchFamily="18" charset="0"/>
              </a:rPr>
              <a:t>) </a:t>
            </a:r>
            <a:r>
              <a:rPr lang="en-US" sz="1800" dirty="0" err="1">
                <a:cs typeface="Times New Roman" pitchFamily="18" charset="0"/>
              </a:rPr>
              <a:t>menjadi</a:t>
            </a:r>
            <a:endParaRPr lang="en-US" sz="1800" dirty="0">
              <a:cs typeface="Times New Roman" pitchFamily="18" charset="0"/>
            </a:endParaRP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>
                <a:cs typeface="Times New Roman" pitchFamily="18" charset="0"/>
              </a:rPr>
              <a:t>	32 = 312 – 4 </a:t>
            </a:r>
            <a:r>
              <a:rPr lang="en-US" sz="18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1800" dirty="0">
                <a:cs typeface="Times New Roman" pitchFamily="18" charset="0"/>
              </a:rPr>
              <a:t> 70		(vii)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>
                <a:cs typeface="Times New Roman" pitchFamily="18" charset="0"/>
              </a:rPr>
              <a:t> </a:t>
            </a:r>
            <a:r>
              <a:rPr lang="en-US" sz="1800" dirty="0" err="1">
                <a:cs typeface="Times New Roman" pitchFamily="18" charset="0"/>
              </a:rPr>
              <a:t>Sulihkan</a:t>
            </a:r>
            <a:r>
              <a:rPr lang="en-US" sz="1800" dirty="0">
                <a:cs typeface="Times New Roman" pitchFamily="18" charset="0"/>
              </a:rPr>
              <a:t> (vii) </a:t>
            </a:r>
            <a:r>
              <a:rPr lang="en-US" sz="1800" dirty="0" err="1">
                <a:cs typeface="Times New Roman" pitchFamily="18" charset="0"/>
              </a:rPr>
              <a:t>ke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US" sz="1800" dirty="0" err="1">
                <a:cs typeface="Times New Roman" pitchFamily="18" charset="0"/>
              </a:rPr>
              <a:t>dalam</a:t>
            </a:r>
            <a:r>
              <a:rPr lang="en-US" sz="1800" dirty="0">
                <a:cs typeface="Times New Roman" pitchFamily="18" charset="0"/>
              </a:rPr>
              <a:t> (vi) </a:t>
            </a:r>
            <a:r>
              <a:rPr lang="en-US" sz="1800" dirty="0" err="1">
                <a:cs typeface="Times New Roman" pitchFamily="18" charset="0"/>
              </a:rPr>
              <a:t>menjadi</a:t>
            </a:r>
            <a:endParaRPr lang="en-US" sz="1800" dirty="0">
              <a:cs typeface="Times New Roman" pitchFamily="18" charset="0"/>
            </a:endParaRP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>
                <a:cs typeface="Times New Roman" pitchFamily="18" charset="0"/>
              </a:rPr>
              <a:t>2 = 11 </a:t>
            </a:r>
            <a:r>
              <a:rPr lang="en-US" sz="18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1800" dirty="0">
                <a:cs typeface="Times New Roman" pitchFamily="18" charset="0"/>
              </a:rPr>
              <a:t> 32 – 5 </a:t>
            </a:r>
            <a:r>
              <a:rPr lang="en-US" sz="18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1800" dirty="0">
                <a:cs typeface="Times New Roman" pitchFamily="18" charset="0"/>
              </a:rPr>
              <a:t> 70  = 11 </a:t>
            </a:r>
            <a:r>
              <a:rPr lang="en-US" sz="18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1800" dirty="0">
                <a:cs typeface="Times New Roman" pitchFamily="18" charset="0"/>
              </a:rPr>
              <a:t> (312 – 4 </a:t>
            </a:r>
            <a:r>
              <a:rPr lang="en-US" sz="18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1800" dirty="0">
                <a:cs typeface="Times New Roman" pitchFamily="18" charset="0"/>
              </a:rPr>
              <a:t> 70) – 5 </a:t>
            </a:r>
            <a:r>
              <a:rPr lang="en-US" sz="18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1800" dirty="0">
                <a:cs typeface="Times New Roman" pitchFamily="18" charset="0"/>
              </a:rPr>
              <a:t> 70 = 11 . 312 – 49 </a:t>
            </a:r>
            <a:r>
              <a:rPr lang="en-US" sz="18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1800" dirty="0">
                <a:cs typeface="Times New Roman" pitchFamily="18" charset="0"/>
              </a:rPr>
              <a:t> 70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1800" dirty="0">
                <a:cs typeface="Times New Roman" pitchFamily="18" charset="0"/>
              </a:rPr>
              <a:t> </a:t>
            </a:r>
            <a:r>
              <a:rPr lang="en-US" sz="1800" dirty="0" err="1">
                <a:cs typeface="Times New Roman" pitchFamily="18" charset="0"/>
              </a:rPr>
              <a:t>Jadi</a:t>
            </a:r>
            <a:r>
              <a:rPr lang="en-US" sz="1800" dirty="0">
                <a:cs typeface="Times New Roman" pitchFamily="18" charset="0"/>
              </a:rPr>
              <a:t>, PBB(312, 70) = 2 = 11 </a:t>
            </a:r>
            <a:r>
              <a:rPr lang="en-US" sz="18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1800" dirty="0">
                <a:cs typeface="Times New Roman" pitchFamily="18" charset="0"/>
              </a:rPr>
              <a:t> 312 – 49 </a:t>
            </a:r>
            <a:r>
              <a:rPr lang="en-US" sz="18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1800" dirty="0">
                <a:cs typeface="Times New Roman" pitchFamily="18" charset="0"/>
              </a:rPr>
              <a:t> 70				</a:t>
            </a:r>
            <a:r>
              <a:rPr lang="en-US" sz="1800" dirty="0"/>
              <a:t> 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57B9EB08-382E-4729-993A-65EE494189EA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16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Tentukan kombinasi lanjar untuk soal pada latihan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7E3C1-3CCD-40E6-90E7-B31D15804CE2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0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447800"/>
            <a:ext cx="7772400" cy="48006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mtClean="0">
                <a:cs typeface="Times New Roman" panose="02020603050405020304" pitchFamily="18" charset="0"/>
              </a:rPr>
              <a:t>Dua buah bilangan bulat </a:t>
            </a:r>
            <a:r>
              <a:rPr lang="en-US" i="1" smtClean="0">
                <a:cs typeface="Times New Roman" panose="02020603050405020304" pitchFamily="18" charset="0"/>
              </a:rPr>
              <a:t>a</a:t>
            </a:r>
            <a:r>
              <a:rPr lang="en-US" smtClean="0">
                <a:cs typeface="Times New Roman" panose="02020603050405020304" pitchFamily="18" charset="0"/>
              </a:rPr>
              <a:t> dan </a:t>
            </a:r>
            <a:r>
              <a:rPr lang="en-US" i="1" smtClean="0">
                <a:cs typeface="Times New Roman" panose="02020603050405020304" pitchFamily="18" charset="0"/>
              </a:rPr>
              <a:t>b</a:t>
            </a:r>
            <a:r>
              <a:rPr lang="en-US" smtClean="0">
                <a:cs typeface="Times New Roman" panose="02020603050405020304" pitchFamily="18" charset="0"/>
              </a:rPr>
              <a:t> dikatakan </a:t>
            </a:r>
            <a:r>
              <a:rPr lang="en-US" i="1" smtClean="0">
                <a:cs typeface="Times New Roman" panose="02020603050405020304" pitchFamily="18" charset="0"/>
              </a:rPr>
              <a:t>relatif prima</a:t>
            </a:r>
            <a:r>
              <a:rPr lang="en-US" smtClean="0">
                <a:cs typeface="Times New Roman" panose="02020603050405020304" pitchFamily="18" charset="0"/>
              </a:rPr>
              <a:t> jika PBB(</a:t>
            </a:r>
            <a:r>
              <a:rPr lang="en-US" i="1" smtClean="0">
                <a:cs typeface="Times New Roman" panose="02020603050405020304" pitchFamily="18" charset="0"/>
              </a:rPr>
              <a:t>a</a:t>
            </a:r>
            <a:r>
              <a:rPr lang="en-US" smtClean="0">
                <a:cs typeface="Times New Roman" panose="02020603050405020304" pitchFamily="18" charset="0"/>
              </a:rPr>
              <a:t>, </a:t>
            </a:r>
            <a:r>
              <a:rPr lang="en-US" i="1" smtClean="0">
                <a:cs typeface="Times New Roman" panose="02020603050405020304" pitchFamily="18" charset="0"/>
              </a:rPr>
              <a:t>b</a:t>
            </a:r>
            <a:r>
              <a:rPr lang="en-US" smtClean="0">
                <a:cs typeface="Times New Roman" panose="02020603050405020304" pitchFamily="18" charset="0"/>
              </a:rPr>
              <a:t>) = 1. </a:t>
            </a:r>
          </a:p>
          <a:p>
            <a:pPr algn="just"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 </a:t>
            </a:r>
          </a:p>
          <a:p>
            <a:pPr algn="just" eaLnBrk="1" hangingPunct="1"/>
            <a:r>
              <a:rPr lang="en-US" b="1" smtClean="0">
                <a:cs typeface="Times New Roman" panose="02020603050405020304" pitchFamily="18" charset="0"/>
              </a:rPr>
              <a:t>Contoh 9.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</a:t>
            </a:r>
            <a:r>
              <a:rPr lang="en-US" sz="2600" smtClean="0">
                <a:cs typeface="Times New Roman" panose="02020603050405020304" pitchFamily="18" charset="0"/>
              </a:rPr>
              <a:t>(i) 20 dan 3 relatif prima sebab PBB(20, 3) = 1. </a:t>
            </a:r>
          </a:p>
          <a:p>
            <a:pPr algn="just" eaLnBrk="1" hangingPunct="1">
              <a:buFontTx/>
              <a:buNone/>
            </a:pPr>
            <a:r>
              <a:rPr lang="en-US" sz="2600" smtClean="0">
                <a:cs typeface="Times New Roman" panose="02020603050405020304" pitchFamily="18" charset="0"/>
              </a:rPr>
              <a:t>	(ii) 7 dan 11 relatif prima karena PBB(7, 11) = 1. </a:t>
            </a:r>
          </a:p>
          <a:p>
            <a:pPr algn="just" eaLnBrk="1" hangingPunct="1">
              <a:buFontTx/>
              <a:buNone/>
            </a:pPr>
            <a:r>
              <a:rPr lang="en-US" sz="2600" smtClean="0">
                <a:cs typeface="Times New Roman" panose="02020603050405020304" pitchFamily="18" charset="0"/>
              </a:rPr>
              <a:t>	</a:t>
            </a:r>
            <a:r>
              <a:rPr lang="en-US" sz="2400" smtClean="0">
                <a:cs typeface="Times New Roman" panose="02020603050405020304" pitchFamily="18" charset="0"/>
              </a:rPr>
              <a:t>(iii) 20 dan 5 tidak relatif prima sebab PBB(20, 5) = 5 </a:t>
            </a:r>
            <a:r>
              <a:rPr 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z="2400" smtClean="0">
                <a:cs typeface="Times New Roman" panose="02020603050405020304" pitchFamily="18" charset="0"/>
              </a:rPr>
              <a:t> 1.</a:t>
            </a:r>
          </a:p>
          <a:p>
            <a:pPr algn="just"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2DBAEBCE-1834-4BD2-B8AC-7ADE581DB15F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18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Relatif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Prima</a:t>
            </a:r>
            <a:endParaRPr lang="en-GB" dirty="0">
              <a:solidFill>
                <a:schemeClr val="tx2">
                  <a:satMod val="13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762000"/>
            <a:ext cx="7769225" cy="58674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mtClean="0">
                <a:cs typeface="Times New Roman" panose="02020603050405020304" pitchFamily="18" charset="0"/>
              </a:rPr>
              <a:t>Jika </a:t>
            </a:r>
            <a:r>
              <a:rPr lang="en-US" i="1" smtClean="0">
                <a:cs typeface="Times New Roman" panose="02020603050405020304" pitchFamily="18" charset="0"/>
              </a:rPr>
              <a:t>a</a:t>
            </a:r>
            <a:r>
              <a:rPr lang="en-US" smtClean="0">
                <a:cs typeface="Times New Roman" panose="02020603050405020304" pitchFamily="18" charset="0"/>
              </a:rPr>
              <a:t> dan </a:t>
            </a:r>
            <a:r>
              <a:rPr lang="en-US" i="1" smtClean="0">
                <a:cs typeface="Times New Roman" panose="02020603050405020304" pitchFamily="18" charset="0"/>
              </a:rPr>
              <a:t>b</a:t>
            </a:r>
            <a:r>
              <a:rPr lang="en-US" smtClean="0">
                <a:cs typeface="Times New Roman" panose="02020603050405020304" pitchFamily="18" charset="0"/>
              </a:rPr>
              <a:t> relatif prima, maka terdapat bilangan bulat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smtClean="0">
                <a:cs typeface="Times New Roman" panose="02020603050405020304" pitchFamily="18" charset="0"/>
              </a:rPr>
              <a:t> dan </a:t>
            </a:r>
            <a:r>
              <a:rPr lang="en-US" i="1" smtClean="0">
                <a:cs typeface="Times New Roman" panose="02020603050405020304" pitchFamily="18" charset="0"/>
              </a:rPr>
              <a:t>n</a:t>
            </a:r>
            <a:r>
              <a:rPr lang="en-US" smtClean="0">
                <a:cs typeface="Times New Roman" panose="02020603050405020304" pitchFamily="18" charset="0"/>
              </a:rPr>
              <a:t> sedemikian sehingga</a:t>
            </a:r>
          </a:p>
          <a:p>
            <a:pPr algn="just"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		 </a:t>
            </a:r>
            <a:r>
              <a:rPr lang="en-US" i="1" smtClean="0">
                <a:cs typeface="Times New Roman" panose="02020603050405020304" pitchFamily="18" charset="0"/>
              </a:rPr>
              <a:t>ma</a:t>
            </a:r>
            <a:r>
              <a:rPr lang="en-US" smtClean="0">
                <a:cs typeface="Times New Roman" panose="02020603050405020304" pitchFamily="18" charset="0"/>
              </a:rPr>
              <a:t> + </a:t>
            </a:r>
            <a:r>
              <a:rPr lang="en-US" i="1" smtClean="0">
                <a:cs typeface="Times New Roman" panose="02020603050405020304" pitchFamily="18" charset="0"/>
              </a:rPr>
              <a:t>nb </a:t>
            </a:r>
            <a:r>
              <a:rPr lang="en-US" smtClean="0">
                <a:cs typeface="Times New Roman" panose="02020603050405020304" pitchFamily="18" charset="0"/>
              </a:rPr>
              <a:t>= 1</a:t>
            </a:r>
            <a:endParaRPr lang="en-GB" smtClean="0"/>
          </a:p>
          <a:p>
            <a:pPr algn="just" eaLnBrk="1" hangingPunct="1"/>
            <a:endParaRPr lang="en-US" b="1" smtClean="0"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b="1" smtClean="0">
                <a:cs typeface="Times New Roman" panose="02020603050405020304" pitchFamily="18" charset="0"/>
              </a:rPr>
              <a:t>Contoh 10.</a:t>
            </a:r>
            <a:r>
              <a:rPr lang="en-US" smtClean="0">
                <a:cs typeface="Times New Roman" panose="02020603050405020304" pitchFamily="18" charset="0"/>
              </a:rPr>
              <a:t> Bilangan 20 dan 3 adalah relatif prima karena PBB(20, 3) = 1, atau dapat ditulis</a:t>
            </a:r>
          </a:p>
          <a:p>
            <a:pPr algn="just"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 		2 . 20 + (–13) . 3 = 1  (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smtClean="0">
                <a:cs typeface="Times New Roman" panose="02020603050405020304" pitchFamily="18" charset="0"/>
              </a:rPr>
              <a:t> = 2, </a:t>
            </a:r>
            <a:r>
              <a:rPr lang="en-US" i="1" smtClean="0">
                <a:cs typeface="Times New Roman" panose="02020603050405020304" pitchFamily="18" charset="0"/>
              </a:rPr>
              <a:t>n</a:t>
            </a:r>
            <a:r>
              <a:rPr lang="en-US" smtClean="0">
                <a:cs typeface="Times New Roman" panose="02020603050405020304" pitchFamily="18" charset="0"/>
              </a:rPr>
              <a:t> = –13) </a:t>
            </a:r>
          </a:p>
          <a:p>
            <a:pPr algn="just" eaLnBrk="1" hangingPunct="1">
              <a:buFontTx/>
              <a:buNone/>
            </a:pPr>
            <a:endParaRPr lang="en-US" smtClean="0"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</a:t>
            </a:r>
            <a:r>
              <a:rPr lang="en-US" sz="2600" smtClean="0">
                <a:cs typeface="Times New Roman" panose="02020603050405020304" pitchFamily="18" charset="0"/>
              </a:rPr>
              <a:t>Tetapi 20 dan 5 tidak relatif prima karena PBB(20, 5) = 5 </a:t>
            </a:r>
            <a:r>
              <a:rPr lang="en-US" sz="2600" smtClean="0"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z="2600" smtClean="0">
                <a:cs typeface="Times New Roman" panose="02020603050405020304" pitchFamily="18" charset="0"/>
              </a:rPr>
              <a:t> 1 sehingga 20 dan 5 tidak dapat dinyatakan dalam </a:t>
            </a:r>
            <a:r>
              <a:rPr lang="en-US" sz="2600" i="1" smtClean="0">
                <a:cs typeface="Times New Roman" panose="02020603050405020304" pitchFamily="18" charset="0"/>
              </a:rPr>
              <a:t>m</a:t>
            </a:r>
            <a:r>
              <a:rPr lang="en-US" sz="2600" smtClean="0">
                <a:cs typeface="Times New Roman" panose="02020603050405020304" pitchFamily="18" charset="0"/>
              </a:rPr>
              <a:t> . 20 + </a:t>
            </a:r>
            <a:r>
              <a:rPr lang="en-US" sz="2600" i="1" smtClean="0">
                <a:cs typeface="Times New Roman" panose="02020603050405020304" pitchFamily="18" charset="0"/>
              </a:rPr>
              <a:t>n </a:t>
            </a:r>
            <a:r>
              <a:rPr lang="en-US" sz="2600" smtClean="0">
                <a:cs typeface="Times New Roman" panose="02020603050405020304" pitchFamily="18" charset="0"/>
              </a:rPr>
              <a:t>. 5 = 1.	</a:t>
            </a:r>
            <a:r>
              <a:rPr lang="en-US" sz="2400" smtClean="0">
                <a:cs typeface="Times New Roman" panose="02020603050405020304" pitchFamily="18" charset="0"/>
              </a:rPr>
              <a:t>	</a:t>
            </a:r>
            <a:r>
              <a:rPr lang="en-US" smtClean="0">
                <a:cs typeface="Times New Roman" panose="02020603050405020304" pitchFamily="18" charset="0"/>
              </a:rPr>
              <a:t>	</a:t>
            </a:r>
            <a:r>
              <a:rPr lang="en-GB" smtClean="0"/>
              <a:t> 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7A58CA9E-7056-4B2F-8858-3E1FF9C70B1A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19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09800"/>
            <a:ext cx="4953000" cy="3450696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 err="1" smtClean="0"/>
              <a:t>Teorema</a:t>
            </a:r>
            <a:r>
              <a:rPr lang="en-US" sz="2400" dirty="0" smtClean="0"/>
              <a:t> Euclidean</a:t>
            </a:r>
          </a:p>
          <a:p>
            <a:pPr>
              <a:defRPr/>
            </a:pPr>
            <a:r>
              <a:rPr lang="en-US" sz="2400" dirty="0" smtClean="0"/>
              <a:t>PBB</a:t>
            </a:r>
          </a:p>
          <a:p>
            <a:pPr>
              <a:defRPr/>
            </a:pPr>
            <a:r>
              <a:rPr lang="en-US" sz="2400" dirty="0" err="1" smtClean="0"/>
              <a:t>Kombinasi</a:t>
            </a:r>
            <a:r>
              <a:rPr lang="en-US" sz="2400" dirty="0" smtClean="0"/>
              <a:t> </a:t>
            </a:r>
            <a:r>
              <a:rPr lang="en-US" sz="2400" dirty="0" err="1" smtClean="0"/>
              <a:t>lanjar</a:t>
            </a:r>
            <a:endParaRPr lang="en-US" sz="2400" dirty="0" smtClean="0"/>
          </a:p>
          <a:p>
            <a:pPr>
              <a:defRPr/>
            </a:pPr>
            <a:r>
              <a:rPr lang="en-US" sz="2400" dirty="0" err="1" smtClean="0"/>
              <a:t>Relatif</a:t>
            </a:r>
            <a:r>
              <a:rPr lang="en-US" sz="2400" dirty="0" smtClean="0"/>
              <a:t> prima</a:t>
            </a:r>
          </a:p>
          <a:p>
            <a:pPr>
              <a:defRPr/>
            </a:pPr>
            <a:r>
              <a:rPr lang="en-US" sz="2400" dirty="0" err="1" smtClean="0"/>
              <a:t>Aritmetika</a:t>
            </a:r>
            <a:r>
              <a:rPr lang="en-US" sz="2400" dirty="0" smtClean="0"/>
              <a:t> modulo</a:t>
            </a:r>
          </a:p>
          <a:p>
            <a:pPr>
              <a:defRPr/>
            </a:pPr>
            <a:r>
              <a:rPr lang="en-US" sz="2400" dirty="0" err="1" smtClean="0"/>
              <a:t>Kongruen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Modulo </a:t>
            </a:r>
            <a:r>
              <a:rPr lang="en-US" sz="2400" dirty="0" err="1" smtClean="0"/>
              <a:t>inversi</a:t>
            </a:r>
            <a:endParaRPr lang="en-US" sz="2400" dirty="0" smtClean="0"/>
          </a:p>
          <a:p>
            <a:pPr>
              <a:defRPr/>
            </a:pPr>
            <a:r>
              <a:rPr lang="en-US" sz="2400" dirty="0" err="1" smtClean="0"/>
              <a:t>Bilangan</a:t>
            </a:r>
            <a:r>
              <a:rPr lang="en-US" sz="2400" dirty="0" smtClean="0"/>
              <a:t> prima</a:t>
            </a:r>
          </a:p>
          <a:p>
            <a:pPr>
              <a:defRPr/>
            </a:pPr>
            <a:r>
              <a:rPr lang="en-US" sz="2400" dirty="0" err="1" smtClean="0"/>
              <a:t>Implementasi</a:t>
            </a:r>
            <a:r>
              <a:rPr lang="en-US" sz="2400" dirty="0" smtClean="0"/>
              <a:t> </a:t>
            </a:r>
            <a:r>
              <a:rPr lang="en-US" sz="2400" dirty="0" err="1" smtClean="0"/>
              <a:t>teori</a:t>
            </a:r>
            <a:r>
              <a:rPr lang="en-US" sz="2400" dirty="0" smtClean="0"/>
              <a:t> </a:t>
            </a:r>
            <a:r>
              <a:rPr lang="en-US" sz="2400" dirty="0" err="1" smtClean="0"/>
              <a:t>bilangan</a:t>
            </a:r>
            <a:r>
              <a:rPr lang="en-US" sz="2400" dirty="0" smtClean="0"/>
              <a:t> </a:t>
            </a:r>
            <a:r>
              <a:rPr lang="en-US" sz="2400" dirty="0" err="1" smtClean="0"/>
              <a:t>bulat</a:t>
            </a:r>
            <a:endParaRPr lang="en-US" sz="2400" dirty="0" smtClean="0"/>
          </a:p>
          <a:p>
            <a:pPr marL="109537" indent="0">
              <a:buFont typeface="Georgia" panose="02040502050405020303" pitchFamily="18" charset="0"/>
              <a:buNone/>
              <a:defRPr/>
            </a:pPr>
            <a:endParaRPr lang="en-US" sz="2400" dirty="0"/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728C65-41A7-47E0-9631-7D369131278A}" type="slidenum">
              <a:rPr lang="en-GB" sz="1800" smtClean="0">
                <a:solidFill>
                  <a:srgbClr val="FFFFFF"/>
                </a:solidFill>
              </a:rPr>
              <a:pPr/>
              <a:t>2</a:t>
            </a:fld>
            <a:endParaRPr lang="en-GB" sz="1800" smtClean="0">
              <a:solidFill>
                <a:srgbClr val="FFFFFF"/>
              </a:solidFill>
            </a:endParaRP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>
                <a:cs typeface="Times New Roman" pitchFamily="18" charset="0"/>
              </a:rPr>
              <a:t>Misalkan </a:t>
            </a:r>
            <a:r>
              <a:rPr lang="en-US" i="1">
                <a:cs typeface="Times New Roman" pitchFamily="18" charset="0"/>
              </a:rPr>
              <a:t>a</a:t>
            </a:r>
            <a:r>
              <a:rPr lang="en-US">
                <a:cs typeface="Times New Roman" pitchFamily="18" charset="0"/>
              </a:rPr>
              <a:t> dan </a:t>
            </a:r>
            <a:r>
              <a:rPr lang="en-US" i="1">
                <a:cs typeface="Times New Roman" pitchFamily="18" charset="0"/>
              </a:rPr>
              <a:t>m</a:t>
            </a:r>
            <a:r>
              <a:rPr lang="en-US">
                <a:cs typeface="Times New Roman" pitchFamily="18" charset="0"/>
              </a:rPr>
              <a:t> bilangan bulat (</a:t>
            </a:r>
            <a:r>
              <a:rPr lang="en-US" i="1">
                <a:cs typeface="Times New Roman" pitchFamily="18" charset="0"/>
              </a:rPr>
              <a:t>m</a:t>
            </a:r>
            <a:r>
              <a:rPr lang="en-US">
                <a:cs typeface="Times New Roman" pitchFamily="18" charset="0"/>
              </a:rPr>
              <a:t> &gt; 0). Operasi 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i="1">
                <a:cs typeface="Times New Roman" pitchFamily="18" charset="0"/>
              </a:rPr>
              <a:t>		</a:t>
            </a:r>
            <a:r>
              <a:rPr lang="en-US" b="1" i="1">
                <a:cs typeface="Times New Roman" pitchFamily="18" charset="0"/>
              </a:rPr>
              <a:t>a</a:t>
            </a:r>
            <a:r>
              <a:rPr lang="en-US" b="1">
                <a:cs typeface="Times New Roman" pitchFamily="18" charset="0"/>
              </a:rPr>
              <a:t> mod </a:t>
            </a:r>
            <a:r>
              <a:rPr lang="en-US" b="1" i="1">
                <a:cs typeface="Times New Roman" pitchFamily="18" charset="0"/>
              </a:rPr>
              <a:t>m</a:t>
            </a:r>
            <a:r>
              <a:rPr lang="en-US">
                <a:cs typeface="Times New Roman" pitchFamily="18" charset="0"/>
              </a:rPr>
              <a:t>       (dibaca “</a:t>
            </a:r>
            <a:r>
              <a:rPr lang="en-US" i="1">
                <a:cs typeface="Times New Roman" pitchFamily="18" charset="0"/>
              </a:rPr>
              <a:t>a</a:t>
            </a:r>
            <a:r>
              <a:rPr lang="en-US">
                <a:cs typeface="Times New Roman" pitchFamily="18" charset="0"/>
              </a:rPr>
              <a:t> modulo </a:t>
            </a:r>
            <a:r>
              <a:rPr lang="en-US" i="1">
                <a:cs typeface="Times New Roman" pitchFamily="18" charset="0"/>
              </a:rPr>
              <a:t>m</a:t>
            </a:r>
            <a:r>
              <a:rPr lang="en-US">
                <a:cs typeface="Times New Roman" pitchFamily="18" charset="0"/>
              </a:rPr>
              <a:t>”) 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>
                <a:cs typeface="Times New Roman" pitchFamily="18" charset="0"/>
              </a:rPr>
              <a:t>	memberikan sisa jika </a:t>
            </a:r>
            <a:r>
              <a:rPr lang="en-US" i="1">
                <a:cs typeface="Times New Roman" pitchFamily="18" charset="0"/>
              </a:rPr>
              <a:t>a</a:t>
            </a:r>
            <a:r>
              <a:rPr lang="en-US">
                <a:cs typeface="Times New Roman" pitchFamily="18" charset="0"/>
              </a:rPr>
              <a:t> dibagi dengan </a:t>
            </a:r>
            <a:r>
              <a:rPr lang="en-US" i="1">
                <a:cs typeface="Times New Roman" pitchFamily="18" charset="0"/>
              </a:rPr>
              <a:t>m</a:t>
            </a:r>
            <a:r>
              <a:rPr lang="en-US">
                <a:cs typeface="Times New Roman" pitchFamily="18" charset="0"/>
              </a:rPr>
              <a:t>. 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>
              <a:cs typeface="Times New Roman" pitchFamily="18" charset="0"/>
            </a:endParaRP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>
                <a:cs typeface="Times New Roman" pitchFamily="18" charset="0"/>
              </a:rPr>
              <a:t>Notasi:  </a:t>
            </a:r>
            <a:r>
              <a:rPr lang="en-US" i="1">
                <a:cs typeface="Times New Roman" pitchFamily="18" charset="0"/>
              </a:rPr>
              <a:t>a</a:t>
            </a:r>
            <a:r>
              <a:rPr lang="en-US">
                <a:cs typeface="Times New Roman" pitchFamily="18" charset="0"/>
              </a:rPr>
              <a:t> mod </a:t>
            </a:r>
            <a:r>
              <a:rPr lang="en-US" i="1">
                <a:cs typeface="Times New Roman" pitchFamily="18" charset="0"/>
              </a:rPr>
              <a:t>m</a:t>
            </a:r>
            <a:r>
              <a:rPr lang="en-US">
                <a:cs typeface="Times New Roman" pitchFamily="18" charset="0"/>
              </a:rPr>
              <a:t> = </a:t>
            </a:r>
            <a:r>
              <a:rPr lang="en-US" i="1">
                <a:cs typeface="Times New Roman" pitchFamily="18" charset="0"/>
              </a:rPr>
              <a:t>r</a:t>
            </a:r>
            <a:r>
              <a:rPr lang="en-US">
                <a:cs typeface="Times New Roman" pitchFamily="18" charset="0"/>
              </a:rPr>
              <a:t>  sedemikian sehingga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>
                <a:cs typeface="Times New Roman" pitchFamily="18" charset="0"/>
              </a:rPr>
              <a:t>		       </a:t>
            </a:r>
            <a:r>
              <a:rPr lang="en-US" i="1">
                <a:cs typeface="Times New Roman" pitchFamily="18" charset="0"/>
              </a:rPr>
              <a:t>a</a:t>
            </a:r>
            <a:r>
              <a:rPr lang="en-US">
                <a:cs typeface="Times New Roman" pitchFamily="18" charset="0"/>
              </a:rPr>
              <a:t> = </a:t>
            </a:r>
            <a:r>
              <a:rPr lang="en-US" i="1">
                <a:cs typeface="Times New Roman" pitchFamily="18" charset="0"/>
              </a:rPr>
              <a:t>mq</a:t>
            </a:r>
            <a:r>
              <a:rPr lang="en-US">
                <a:cs typeface="Times New Roman" pitchFamily="18" charset="0"/>
              </a:rPr>
              <a:t> + </a:t>
            </a:r>
            <a:r>
              <a:rPr lang="en-US" i="1">
                <a:cs typeface="Times New Roman" pitchFamily="18" charset="0"/>
              </a:rPr>
              <a:t>r</a:t>
            </a:r>
            <a:r>
              <a:rPr lang="en-US">
                <a:cs typeface="Times New Roman" pitchFamily="18" charset="0"/>
              </a:rPr>
              <a:t>, dengan 0 </a:t>
            </a:r>
            <a:r>
              <a:rPr lang="en-US">
                <a:cs typeface="Times New Roman" pitchFamily="18" charset="0"/>
                <a:sym typeface="Symbol" pitchFamily="18" charset="2"/>
              </a:rPr>
              <a:t></a:t>
            </a:r>
            <a:r>
              <a:rPr lang="en-US">
                <a:cs typeface="Times New Roman" pitchFamily="18" charset="0"/>
              </a:rPr>
              <a:t> </a:t>
            </a:r>
            <a:r>
              <a:rPr lang="en-US" i="1">
                <a:cs typeface="Times New Roman" pitchFamily="18" charset="0"/>
              </a:rPr>
              <a:t>r</a:t>
            </a:r>
            <a:r>
              <a:rPr lang="en-US">
                <a:cs typeface="Times New Roman" pitchFamily="18" charset="0"/>
              </a:rPr>
              <a:t> &lt; </a:t>
            </a:r>
            <a:r>
              <a:rPr lang="en-US" i="1">
                <a:cs typeface="Times New Roman" pitchFamily="18" charset="0"/>
              </a:rPr>
              <a:t>m</a:t>
            </a:r>
            <a:r>
              <a:rPr lang="en-US">
                <a:cs typeface="Times New Roman" pitchFamily="18" charset="0"/>
              </a:rPr>
              <a:t>.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>
                <a:cs typeface="Times New Roman" pitchFamily="18" charset="0"/>
              </a:rPr>
              <a:t> 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i="1">
                <a:cs typeface="Times New Roman" pitchFamily="18" charset="0"/>
              </a:rPr>
              <a:t>m</a:t>
            </a:r>
            <a:r>
              <a:rPr lang="en-US">
                <a:cs typeface="Times New Roman" pitchFamily="18" charset="0"/>
              </a:rPr>
              <a:t> disebut </a:t>
            </a:r>
            <a:r>
              <a:rPr lang="en-US" b="1">
                <a:cs typeface="Times New Roman" pitchFamily="18" charset="0"/>
              </a:rPr>
              <a:t>modulus</a:t>
            </a:r>
            <a:r>
              <a:rPr lang="en-US">
                <a:cs typeface="Times New Roman" pitchFamily="18" charset="0"/>
              </a:rPr>
              <a:t> atau </a:t>
            </a:r>
            <a:r>
              <a:rPr lang="en-US" b="1">
                <a:cs typeface="Times New Roman" pitchFamily="18" charset="0"/>
              </a:rPr>
              <a:t>modulo</a:t>
            </a:r>
            <a:r>
              <a:rPr lang="en-US">
                <a:cs typeface="Times New Roman" pitchFamily="18" charset="0"/>
              </a:rPr>
              <a:t>, dan hasil aritmetika modulo </a:t>
            </a:r>
            <a:r>
              <a:rPr lang="en-US" i="1">
                <a:cs typeface="Times New Roman" pitchFamily="18" charset="0"/>
              </a:rPr>
              <a:t>m</a:t>
            </a:r>
            <a:r>
              <a:rPr lang="en-US">
                <a:cs typeface="Times New Roman" pitchFamily="18" charset="0"/>
              </a:rPr>
              <a:t> terletak di dalam himpunan {0, 1, 2, …, </a:t>
            </a:r>
            <a:r>
              <a:rPr lang="en-US" i="1">
                <a:cs typeface="Times New Roman" pitchFamily="18" charset="0"/>
              </a:rPr>
              <a:t>m</a:t>
            </a:r>
            <a:r>
              <a:rPr lang="en-US">
                <a:cs typeface="Times New Roman" pitchFamily="18" charset="0"/>
              </a:rPr>
              <a:t> – 1}.  </a:t>
            </a:r>
            <a:endParaRPr lang="en-GB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E8D7BE57-9553-4879-8335-162871E60710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20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>
                <a:solidFill>
                  <a:schemeClr val="tx2">
                    <a:satMod val="130000"/>
                  </a:schemeClr>
                </a:solidFill>
                <a:cs typeface="Times New Roman" pitchFamily="18" charset="0"/>
              </a:rPr>
              <a:t>Aritmetika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cs typeface="Times New Roman" pitchFamily="18" charset="0"/>
              </a:rPr>
              <a:t> Modulo</a:t>
            </a:r>
            <a:endParaRPr lang="en-GB" dirty="0">
              <a:solidFill>
                <a:schemeClr val="tx2">
                  <a:satMod val="130000"/>
                </a:schemeClr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762000"/>
            <a:ext cx="7769225" cy="59436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b="1" smtClean="0">
                <a:cs typeface="Times New Roman" panose="02020603050405020304" pitchFamily="18" charset="0"/>
              </a:rPr>
              <a:t>Contoh 11.</a:t>
            </a:r>
            <a:r>
              <a:rPr lang="en-US" smtClean="0">
                <a:cs typeface="Times New Roman" panose="02020603050405020304" pitchFamily="18" charset="0"/>
              </a:rPr>
              <a:t> Beberapa hasil operasi dengan operator modulo: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smtClean="0">
                <a:cs typeface="Times New Roman" panose="02020603050405020304" pitchFamily="18" charset="0"/>
              </a:rPr>
              <a:t>      	(</a:t>
            </a:r>
            <a:r>
              <a:rPr 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i)   23 mod 5 = 3		(23 = 5 </a:t>
            </a:r>
            <a:r>
              <a:rPr lang="en-US" sz="2400" smtClean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 4 +  3)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cs typeface="Times New Roman" panose="02020603050405020304" pitchFamily="18" charset="0"/>
              </a:rPr>
              <a:t>		(ii)  27 mod 3 = 0		(27 = 3 </a:t>
            </a:r>
            <a:r>
              <a:rPr 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smtClean="0">
                <a:cs typeface="Times New Roman" panose="02020603050405020304" pitchFamily="18" charset="0"/>
              </a:rPr>
              <a:t> 9 + 0)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cs typeface="Times New Roman" panose="02020603050405020304" pitchFamily="18" charset="0"/>
              </a:rPr>
              <a:t>		(iii) 6 mod 8 = 6		(6 = 8 </a:t>
            </a:r>
            <a:r>
              <a:rPr 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smtClean="0">
                <a:cs typeface="Times New Roman" panose="02020603050405020304" pitchFamily="18" charset="0"/>
              </a:rPr>
              <a:t> 0 + 6)	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cs typeface="Times New Roman" panose="02020603050405020304" pitchFamily="18" charset="0"/>
              </a:rPr>
              <a:t>		(iv)  0 mod 12 = 0		(0 = 12 </a:t>
            </a:r>
            <a:r>
              <a:rPr 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smtClean="0">
                <a:cs typeface="Times New Roman" panose="02020603050405020304" pitchFamily="18" charset="0"/>
              </a:rPr>
              <a:t> 0 + 0)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cs typeface="Times New Roman" panose="02020603050405020304" pitchFamily="18" charset="0"/>
              </a:rPr>
              <a:t>		(v) – 41 mod 9 = 4		(–41 = 9 (–5) + 4)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cs typeface="Times New Roman" panose="02020603050405020304" pitchFamily="18" charset="0"/>
              </a:rPr>
              <a:t>		(vi) – 39 mod 13 = 0		(–39 = 13(–3) + 0)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 </a:t>
            </a:r>
          </a:p>
          <a:p>
            <a:pPr eaLnBrk="1" hangingPunct="1">
              <a:lnSpc>
                <a:spcPct val="90000"/>
              </a:lnSpc>
            </a:pPr>
            <a:r>
              <a:rPr lang="en-US" i="1" smtClean="0">
                <a:cs typeface="Times New Roman" panose="02020603050405020304" pitchFamily="18" charset="0"/>
              </a:rPr>
              <a:t>Penjelasan untuk </a:t>
            </a:r>
            <a:r>
              <a:rPr lang="en-US" smtClean="0">
                <a:cs typeface="Times New Roman" panose="02020603050405020304" pitchFamily="18" charset="0"/>
              </a:rPr>
              <a:t>(v): Karena </a:t>
            </a:r>
            <a:r>
              <a:rPr lang="en-US" i="1" smtClean="0">
                <a:cs typeface="Times New Roman" panose="02020603050405020304" pitchFamily="18" charset="0"/>
              </a:rPr>
              <a:t>a</a:t>
            </a:r>
            <a:r>
              <a:rPr lang="en-US" smtClean="0">
                <a:cs typeface="Times New Roman" panose="02020603050405020304" pitchFamily="18" charset="0"/>
              </a:rPr>
              <a:t> negatif, bagi |</a:t>
            </a:r>
            <a:r>
              <a:rPr lang="en-US" i="1" smtClean="0">
                <a:cs typeface="Times New Roman" panose="02020603050405020304" pitchFamily="18" charset="0"/>
              </a:rPr>
              <a:t>a</a:t>
            </a:r>
            <a:r>
              <a:rPr lang="en-US" smtClean="0">
                <a:cs typeface="Times New Roman" panose="02020603050405020304" pitchFamily="18" charset="0"/>
              </a:rPr>
              <a:t>| dengan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smtClean="0">
                <a:cs typeface="Times New Roman" panose="02020603050405020304" pitchFamily="18" charset="0"/>
              </a:rPr>
              <a:t> mendapatkan sisa </a:t>
            </a:r>
            <a:r>
              <a:rPr lang="en-US" i="1" smtClean="0">
                <a:cs typeface="Times New Roman" panose="02020603050405020304" pitchFamily="18" charset="0"/>
              </a:rPr>
              <a:t>r</a:t>
            </a:r>
            <a:r>
              <a:rPr lang="en-US" smtClean="0">
                <a:cs typeface="Times New Roman" panose="02020603050405020304" pitchFamily="18" charset="0"/>
              </a:rPr>
              <a:t>’. Maka </a:t>
            </a:r>
            <a:r>
              <a:rPr lang="en-US" i="1" smtClean="0">
                <a:cs typeface="Times New Roman" panose="02020603050405020304" pitchFamily="18" charset="0"/>
              </a:rPr>
              <a:t>a</a:t>
            </a:r>
            <a:r>
              <a:rPr lang="en-US" smtClean="0">
                <a:cs typeface="Times New Roman" panose="02020603050405020304" pitchFamily="18" charset="0"/>
              </a:rPr>
              <a:t> mod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smtClean="0">
                <a:cs typeface="Times New Roman" panose="02020603050405020304" pitchFamily="18" charset="0"/>
              </a:rPr>
              <a:t> =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smtClean="0">
                <a:cs typeface="Times New Roman" panose="02020603050405020304" pitchFamily="18" charset="0"/>
              </a:rPr>
              <a:t> – </a:t>
            </a:r>
            <a:r>
              <a:rPr lang="en-US" i="1" smtClean="0">
                <a:cs typeface="Times New Roman" panose="02020603050405020304" pitchFamily="18" charset="0"/>
              </a:rPr>
              <a:t>r</a:t>
            </a:r>
            <a:r>
              <a:rPr lang="en-US" smtClean="0">
                <a:cs typeface="Times New Roman" panose="02020603050405020304" pitchFamily="18" charset="0"/>
              </a:rPr>
              <a:t>’ bila </a:t>
            </a:r>
            <a:r>
              <a:rPr lang="en-US" i="1" smtClean="0">
                <a:cs typeface="Times New Roman" panose="02020603050405020304" pitchFamily="18" charset="0"/>
              </a:rPr>
              <a:t>r</a:t>
            </a:r>
            <a:r>
              <a:rPr lang="en-US" smtClean="0">
                <a:cs typeface="Times New Roman" panose="02020603050405020304" pitchFamily="18" charset="0"/>
              </a:rPr>
              <a:t>’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mtClean="0">
                <a:cs typeface="Times New Roman" panose="02020603050405020304" pitchFamily="18" charset="0"/>
              </a:rPr>
              <a:t> 0. Jadi |– 41| mod 9 = 5, sehingga  –41 mod 9 = 9 – 5 = 4.			</a:t>
            </a:r>
            <a:r>
              <a:rPr lang="en-GB" smtClean="0"/>
              <a:t> 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16A0D241-98B5-4CED-A185-9213515B81AD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21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mtClean="0">
                <a:cs typeface="Times New Roman" panose="02020603050405020304" pitchFamily="18" charset="0"/>
              </a:rPr>
              <a:t>Misalnya 38 mod 5 = 3 dan 13 mod 5 = 3, maka dikatakan 38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mtClean="0">
                <a:cs typeface="Times New Roman" panose="02020603050405020304" pitchFamily="18" charset="0"/>
              </a:rPr>
              <a:t> 13 (mod 5)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(baca: 38 kongruen dengan 13 dalam modulo 5).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 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mtClean="0">
                <a:cs typeface="Times New Roman" panose="02020603050405020304" pitchFamily="18" charset="0"/>
              </a:rPr>
              <a:t>Misalkan </a:t>
            </a:r>
            <a:r>
              <a:rPr lang="en-US" i="1" smtClean="0">
                <a:cs typeface="Times New Roman" panose="02020603050405020304" pitchFamily="18" charset="0"/>
              </a:rPr>
              <a:t>a</a:t>
            </a:r>
            <a:r>
              <a:rPr lang="en-US" smtClean="0">
                <a:cs typeface="Times New Roman" panose="02020603050405020304" pitchFamily="18" charset="0"/>
              </a:rPr>
              <a:t> dan </a:t>
            </a:r>
            <a:r>
              <a:rPr lang="en-US" i="1" smtClean="0">
                <a:cs typeface="Times New Roman" panose="02020603050405020304" pitchFamily="18" charset="0"/>
              </a:rPr>
              <a:t>b</a:t>
            </a:r>
            <a:r>
              <a:rPr lang="en-US" smtClean="0">
                <a:cs typeface="Times New Roman" panose="02020603050405020304" pitchFamily="18" charset="0"/>
              </a:rPr>
              <a:t> bilangan bulat dan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smtClean="0">
                <a:cs typeface="Times New Roman" panose="02020603050405020304" pitchFamily="18" charset="0"/>
              </a:rPr>
              <a:t> adalah bilangan &gt; 0, maka </a:t>
            </a:r>
            <a:r>
              <a:rPr lang="en-US" b="1" i="1" smtClean="0">
                <a:cs typeface="Times New Roman" panose="02020603050405020304" pitchFamily="18" charset="0"/>
              </a:rPr>
              <a:t>a</a:t>
            </a:r>
            <a:r>
              <a:rPr lang="en-US" b="1" smtClean="0">
                <a:cs typeface="Times New Roman" panose="02020603050405020304" pitchFamily="18" charset="0"/>
              </a:rPr>
              <a:t> </a:t>
            </a:r>
            <a:r>
              <a:rPr lang="en-US" b="1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b="1" smtClean="0">
                <a:cs typeface="Times New Roman" panose="02020603050405020304" pitchFamily="18" charset="0"/>
              </a:rPr>
              <a:t> </a:t>
            </a:r>
            <a:r>
              <a:rPr lang="en-US" b="1" i="1" smtClean="0">
                <a:cs typeface="Times New Roman" panose="02020603050405020304" pitchFamily="18" charset="0"/>
              </a:rPr>
              <a:t>b</a:t>
            </a:r>
            <a:r>
              <a:rPr lang="en-US" b="1" smtClean="0">
                <a:cs typeface="Times New Roman" panose="02020603050405020304" pitchFamily="18" charset="0"/>
              </a:rPr>
              <a:t> (mod </a:t>
            </a:r>
            <a:r>
              <a:rPr lang="en-US" b="1" i="1" smtClean="0">
                <a:cs typeface="Times New Roman" panose="02020603050405020304" pitchFamily="18" charset="0"/>
              </a:rPr>
              <a:t>m</a:t>
            </a:r>
            <a:r>
              <a:rPr lang="en-US" b="1" smtClean="0">
                <a:cs typeface="Times New Roman" panose="02020603050405020304" pitchFamily="18" charset="0"/>
              </a:rPr>
              <a:t>)</a:t>
            </a:r>
            <a:r>
              <a:rPr lang="en-US" smtClean="0">
                <a:cs typeface="Times New Roman" panose="02020603050405020304" pitchFamily="18" charset="0"/>
              </a:rPr>
              <a:t> jika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smtClean="0">
                <a:cs typeface="Times New Roman" panose="02020603050405020304" pitchFamily="18" charset="0"/>
              </a:rPr>
              <a:t> habis membagi </a:t>
            </a:r>
            <a:r>
              <a:rPr lang="en-US" i="1" smtClean="0">
                <a:cs typeface="Times New Roman" panose="02020603050405020304" pitchFamily="18" charset="0"/>
              </a:rPr>
              <a:t>a</a:t>
            </a:r>
            <a:r>
              <a:rPr lang="en-US" smtClean="0">
                <a:cs typeface="Times New Roman" panose="02020603050405020304" pitchFamily="18" charset="0"/>
              </a:rPr>
              <a:t> – </a:t>
            </a:r>
            <a:r>
              <a:rPr lang="en-US" i="1" smtClean="0">
                <a:cs typeface="Times New Roman" panose="02020603050405020304" pitchFamily="18" charset="0"/>
              </a:rPr>
              <a:t>b</a:t>
            </a:r>
            <a:r>
              <a:rPr lang="en-US" smtClean="0"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 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mtClean="0">
                <a:cs typeface="Times New Roman" panose="02020603050405020304" pitchFamily="18" charset="0"/>
              </a:rPr>
              <a:t>Jika </a:t>
            </a:r>
            <a:r>
              <a:rPr lang="en-US" i="1" smtClean="0">
                <a:cs typeface="Times New Roman" panose="02020603050405020304" pitchFamily="18" charset="0"/>
              </a:rPr>
              <a:t>a</a:t>
            </a:r>
            <a:r>
              <a:rPr lang="en-US" smtClean="0">
                <a:cs typeface="Times New Roman" panose="02020603050405020304" pitchFamily="18" charset="0"/>
              </a:rPr>
              <a:t> tidak kongruen dengan </a:t>
            </a:r>
            <a:r>
              <a:rPr lang="en-US" i="1" smtClean="0">
                <a:cs typeface="Times New Roman" panose="02020603050405020304" pitchFamily="18" charset="0"/>
              </a:rPr>
              <a:t>b</a:t>
            </a:r>
            <a:r>
              <a:rPr lang="en-US" smtClean="0">
                <a:cs typeface="Times New Roman" panose="02020603050405020304" pitchFamily="18" charset="0"/>
              </a:rPr>
              <a:t> dalam modulus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smtClean="0">
                <a:cs typeface="Times New Roman" panose="02020603050405020304" pitchFamily="18" charset="0"/>
              </a:rPr>
              <a:t>, maka ditulis </a:t>
            </a:r>
            <a:r>
              <a:rPr lang="en-US" i="1" smtClean="0">
                <a:cs typeface="Times New Roman" panose="02020603050405020304" pitchFamily="18" charset="0"/>
              </a:rPr>
              <a:t>a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i="1" smtClean="0">
                <a:cs typeface="Times New Roman" panose="02020603050405020304" pitchFamily="18" charset="0"/>
              </a:rPr>
              <a:t>/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i="1" smtClean="0">
                <a:cs typeface="Times New Roman" panose="02020603050405020304" pitchFamily="18" charset="0"/>
              </a:rPr>
              <a:t>b</a:t>
            </a:r>
            <a:r>
              <a:rPr lang="en-US" smtClean="0">
                <a:cs typeface="Times New Roman" panose="02020603050405020304" pitchFamily="18" charset="0"/>
              </a:rPr>
              <a:t> (mod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smtClean="0">
                <a:cs typeface="Times New Roman" panose="02020603050405020304" pitchFamily="18" charset="0"/>
              </a:rPr>
              <a:t>) . </a:t>
            </a:r>
          </a:p>
          <a:p>
            <a:pPr eaLnBrk="1" hangingPunct="1">
              <a:lnSpc>
                <a:spcPct val="90000"/>
              </a:lnSpc>
            </a:pPr>
            <a:endParaRPr lang="en-GB" smtClean="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1B876444-2869-40F9-A214-52680B48CB17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22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i="1">
                <a:solidFill>
                  <a:schemeClr val="tx2">
                    <a:satMod val="130000"/>
                  </a:schemeClr>
                </a:solidFill>
                <a:cs typeface="Times New Roman" pitchFamily="18" charset="0"/>
              </a:rPr>
              <a:t>Kongruen</a:t>
            </a:r>
            <a:endParaRPr lang="en-GB">
              <a:solidFill>
                <a:schemeClr val="tx2">
                  <a:satMod val="130000"/>
                </a:schemeClr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609600"/>
            <a:ext cx="7769225" cy="55626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b="1" smtClean="0">
                <a:cs typeface="Times New Roman" panose="02020603050405020304" pitchFamily="18" charset="0"/>
              </a:rPr>
              <a:t>Contoh 12.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17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mtClean="0">
                <a:cs typeface="Times New Roman" panose="02020603050405020304" pitchFamily="18" charset="0"/>
              </a:rPr>
              <a:t> 2 (mod 3)	</a:t>
            </a:r>
            <a:r>
              <a:rPr lang="en-US" i="1" smtClean="0">
                <a:cs typeface="Times New Roman" panose="02020603050405020304" pitchFamily="18" charset="0"/>
              </a:rPr>
              <a:t>( 3 habis membagi 17 – 2 = 15)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–7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mtClean="0">
                <a:cs typeface="Times New Roman" panose="02020603050405020304" pitchFamily="18" charset="0"/>
              </a:rPr>
              <a:t> 15 (mod 11)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i="1" smtClean="0">
                <a:cs typeface="Times New Roman" panose="02020603050405020304" pitchFamily="18" charset="0"/>
              </a:rPr>
              <a:t>(11 habis membagi –7 – 15 = –22)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12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mtClean="0">
                <a:cs typeface="Times New Roman" panose="02020603050405020304" pitchFamily="18" charset="0"/>
              </a:rPr>
              <a:t>/ 2 (mod 7)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i="1" smtClean="0">
                <a:cs typeface="Times New Roman" panose="02020603050405020304" pitchFamily="18" charset="0"/>
              </a:rPr>
              <a:t>(7 tidak habis membagi 12 – 2 = 10 )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–7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mtClean="0">
                <a:cs typeface="Times New Roman" panose="02020603050405020304" pitchFamily="18" charset="0"/>
              </a:rPr>
              <a:t>/ 15 (mod 3)	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i="1" smtClean="0">
                <a:cs typeface="Times New Roman" panose="02020603050405020304" pitchFamily="18" charset="0"/>
              </a:rPr>
              <a:t>(3 tidak habis membagi –7 – 15 = –22)	</a:t>
            </a:r>
            <a:r>
              <a:rPr lang="en-US" smtClean="0"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endParaRPr lang="en-GB" smtClean="0"/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CB89E5A4-B015-4630-86AB-78BBFDC9EDD1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23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i="1" dirty="0" smtClean="0">
                <a:cs typeface="Times New Roman" panose="02020603050405020304" pitchFamily="18" charset="0"/>
              </a:rPr>
              <a:t>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cs typeface="Times New Roman" panose="02020603050405020304" pitchFamily="18" charset="0"/>
              </a:rPr>
              <a:t>b</a:t>
            </a:r>
            <a:r>
              <a:rPr lang="en-US" dirty="0" smtClean="0">
                <a:cs typeface="Times New Roman" panose="02020603050405020304" pitchFamily="18" charset="0"/>
              </a:rPr>
              <a:t> (mod </a:t>
            </a:r>
            <a:r>
              <a:rPr lang="en-US" i="1" dirty="0" smtClean="0">
                <a:cs typeface="Times New Roman" panose="02020603050405020304" pitchFamily="18" charset="0"/>
              </a:rPr>
              <a:t>m</a:t>
            </a:r>
            <a:r>
              <a:rPr lang="en-US" dirty="0" smtClean="0"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bentuk</a:t>
            </a:r>
            <a:r>
              <a:rPr lang="en-US" dirty="0" smtClean="0">
                <a:cs typeface="Times New Roman" panose="02020603050405020304" pitchFamily="18" charset="0"/>
              </a:rPr>
              <a:t> “</a:t>
            </a:r>
            <a:r>
              <a:rPr lang="en-US" dirty="0" err="1" smtClean="0">
                <a:cs typeface="Times New Roman" panose="02020603050405020304" pitchFamily="18" charset="0"/>
              </a:rPr>
              <a:t>sama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cs typeface="Times New Roman" panose="02020603050405020304" pitchFamily="18" charset="0"/>
              </a:rPr>
              <a:t>” </a:t>
            </a:r>
            <a:r>
              <a:rPr lang="en-US" dirty="0" err="1" smtClean="0">
                <a:cs typeface="Times New Roman" panose="02020603050405020304" pitchFamily="18" charset="0"/>
              </a:rPr>
              <a:t>dapat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dituliskan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sebagai</a:t>
            </a:r>
            <a:r>
              <a:rPr lang="en-US" dirty="0" smtClean="0">
                <a:cs typeface="Times New Roman" panose="02020603050405020304" pitchFamily="18" charset="0"/>
              </a:rPr>
              <a:t>	</a:t>
            </a:r>
          </a:p>
          <a:p>
            <a:pPr algn="just" eaLnBrk="1" hangingPunct="1">
              <a:buFontTx/>
              <a:buNone/>
            </a:pPr>
            <a:r>
              <a:rPr lang="en-US" i="1" dirty="0" smtClean="0">
                <a:cs typeface="Times New Roman" panose="02020603050405020304" pitchFamily="18" charset="0"/>
              </a:rPr>
              <a:t>	   a</a:t>
            </a:r>
            <a:r>
              <a:rPr lang="en-US" dirty="0" smtClean="0">
                <a:cs typeface="Times New Roman" panose="02020603050405020304" pitchFamily="18" charset="0"/>
              </a:rPr>
              <a:t> = </a:t>
            </a:r>
            <a:r>
              <a:rPr lang="en-US" i="1" dirty="0" smtClean="0">
                <a:cs typeface="Times New Roman" panose="02020603050405020304" pitchFamily="18" charset="0"/>
              </a:rPr>
              <a:t>b</a:t>
            </a:r>
            <a:r>
              <a:rPr lang="en-US" dirty="0" smtClean="0">
                <a:cs typeface="Times New Roman" panose="02020603050405020304" pitchFamily="18" charset="0"/>
              </a:rPr>
              <a:t> + </a:t>
            </a:r>
            <a:r>
              <a:rPr lang="en-US" i="1" dirty="0" smtClean="0">
                <a:cs typeface="Times New Roman" panose="02020603050405020304" pitchFamily="18" charset="0"/>
              </a:rPr>
              <a:t>km</a:t>
            </a:r>
            <a:r>
              <a:rPr lang="en-US" dirty="0" smtClean="0">
                <a:cs typeface="Times New Roman" panose="02020603050405020304" pitchFamily="18" charset="0"/>
              </a:rPr>
              <a:t>	   (</a:t>
            </a:r>
            <a:r>
              <a:rPr lang="en-US" i="1" dirty="0" smtClean="0">
                <a:cs typeface="Times New Roman" panose="02020603050405020304" pitchFamily="18" charset="0"/>
              </a:rPr>
              <a:t>k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adalah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bilangan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bulat</a:t>
            </a:r>
            <a:r>
              <a:rPr lang="en-US" dirty="0" smtClean="0">
                <a:cs typeface="Times New Roman" panose="02020603050405020304" pitchFamily="18" charset="0"/>
              </a:rPr>
              <a:t>) </a:t>
            </a:r>
          </a:p>
          <a:p>
            <a:pPr algn="just" eaLnBrk="1" hangingPunct="1">
              <a:buFontTx/>
              <a:buNone/>
            </a:pPr>
            <a:r>
              <a:rPr lang="en-US" dirty="0" smtClean="0">
                <a:cs typeface="Times New Roman" panose="02020603050405020304" pitchFamily="18" charset="0"/>
              </a:rPr>
              <a:t> </a:t>
            </a:r>
          </a:p>
          <a:p>
            <a:pPr algn="just" eaLnBrk="1" hangingPunct="1"/>
            <a:r>
              <a:rPr lang="en-US" b="1" dirty="0" err="1" smtClean="0">
                <a:cs typeface="Times New Roman" panose="02020603050405020304" pitchFamily="18" charset="0"/>
              </a:rPr>
              <a:t>Contoh</a:t>
            </a:r>
            <a:r>
              <a:rPr lang="en-US" b="1" dirty="0" smtClean="0">
                <a:cs typeface="Times New Roman" panose="02020603050405020304" pitchFamily="18" charset="0"/>
              </a:rPr>
              <a:t> 13.</a:t>
            </a:r>
            <a:endParaRPr lang="en-US" dirty="0" smtClean="0"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dirty="0" smtClean="0">
                <a:cs typeface="Times New Roman" panose="02020603050405020304" pitchFamily="18" charset="0"/>
              </a:rPr>
              <a:t>	17 </a:t>
            </a:r>
            <a:r>
              <a:rPr 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dirty="0" smtClean="0">
                <a:cs typeface="Times New Roman" panose="02020603050405020304" pitchFamily="18" charset="0"/>
              </a:rPr>
              <a:t> 2 (mod 3)       </a:t>
            </a:r>
            <a:r>
              <a:rPr lang="en-US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dirty="0" smtClean="0">
                <a:cs typeface="Times New Roman" panose="02020603050405020304" pitchFamily="18" charset="0"/>
              </a:rPr>
              <a:t> 17 = 2 + 5 </a:t>
            </a:r>
            <a:r>
              <a:rPr 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dirty="0" smtClean="0">
                <a:cs typeface="Times New Roman" panose="02020603050405020304" pitchFamily="18" charset="0"/>
              </a:rPr>
              <a:t> 3</a:t>
            </a:r>
          </a:p>
          <a:p>
            <a:pPr algn="just" eaLnBrk="1" hangingPunct="1">
              <a:buFontTx/>
              <a:buNone/>
            </a:pPr>
            <a:r>
              <a:rPr lang="en-US" dirty="0" smtClean="0">
                <a:cs typeface="Times New Roman" panose="02020603050405020304" pitchFamily="18" charset="0"/>
              </a:rPr>
              <a:t>   –7 </a:t>
            </a:r>
            <a:r>
              <a:rPr 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dirty="0" smtClean="0">
                <a:cs typeface="Times New Roman" panose="02020603050405020304" pitchFamily="18" charset="0"/>
              </a:rPr>
              <a:t> 15 (mod 11)   </a:t>
            </a:r>
            <a:r>
              <a:rPr lang="en-US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dirty="0" smtClean="0">
                <a:cs typeface="Times New Roman" panose="02020603050405020304" pitchFamily="18" charset="0"/>
              </a:rPr>
              <a:t> –7 = 15 + (–2)11      </a:t>
            </a:r>
          </a:p>
          <a:p>
            <a:pPr eaLnBrk="1" hangingPunct="1"/>
            <a:endParaRPr lang="en-GB" dirty="0" smtClean="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D57D4808-094A-4127-B385-C00257CD7A2F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24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685800"/>
            <a:ext cx="7769225" cy="5486400"/>
          </a:xfrm>
        </p:spPr>
        <p:txBody>
          <a:bodyPr>
            <a:normAutofit/>
          </a:bodyPr>
          <a:lstStyle/>
          <a:p>
            <a:pPr marL="609600" indent="-609600" algn="just" eaLnBrk="1" hangingPunct="1"/>
            <a:r>
              <a:rPr lang="en-US" i="1" smtClean="0">
                <a:cs typeface="Times New Roman" panose="02020603050405020304" pitchFamily="18" charset="0"/>
              </a:rPr>
              <a:t>a</a:t>
            </a:r>
            <a:r>
              <a:rPr lang="en-US" smtClean="0">
                <a:cs typeface="Times New Roman" panose="02020603050405020304" pitchFamily="18" charset="0"/>
              </a:rPr>
              <a:t> mod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smtClean="0">
                <a:cs typeface="Times New Roman" panose="02020603050405020304" pitchFamily="18" charset="0"/>
              </a:rPr>
              <a:t> = </a:t>
            </a:r>
            <a:r>
              <a:rPr lang="en-US" i="1" smtClean="0">
                <a:cs typeface="Times New Roman" panose="02020603050405020304" pitchFamily="18" charset="0"/>
              </a:rPr>
              <a:t>r</a:t>
            </a:r>
            <a:r>
              <a:rPr lang="en-US" smtClean="0">
                <a:cs typeface="Times New Roman" panose="02020603050405020304" pitchFamily="18" charset="0"/>
              </a:rPr>
              <a:t>  dapat juga ditulis sebagai</a:t>
            </a:r>
          </a:p>
          <a:p>
            <a:pPr marL="609600" indent="-609600" algn="just"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	</a:t>
            </a:r>
            <a:r>
              <a:rPr lang="en-US" i="1" smtClean="0">
                <a:cs typeface="Times New Roman" panose="02020603050405020304" pitchFamily="18" charset="0"/>
              </a:rPr>
              <a:t>a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i="1" smtClean="0">
                <a:cs typeface="Times New Roman" panose="02020603050405020304" pitchFamily="18" charset="0"/>
              </a:rPr>
              <a:t>r</a:t>
            </a:r>
            <a:r>
              <a:rPr lang="en-US" smtClean="0">
                <a:cs typeface="Times New Roman" panose="02020603050405020304" pitchFamily="18" charset="0"/>
              </a:rPr>
              <a:t> (mod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smtClean="0">
                <a:cs typeface="Times New Roman" panose="02020603050405020304" pitchFamily="18" charset="0"/>
              </a:rPr>
              <a:t>)</a:t>
            </a:r>
          </a:p>
          <a:p>
            <a:pPr marL="609600" indent="-609600" algn="just"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 </a:t>
            </a:r>
          </a:p>
          <a:p>
            <a:pPr marL="609600" indent="-609600" algn="just" eaLnBrk="1" hangingPunct="1"/>
            <a:r>
              <a:rPr lang="en-US" b="1" smtClean="0">
                <a:cs typeface="Times New Roman" panose="02020603050405020304" pitchFamily="18" charset="0"/>
              </a:rPr>
              <a:t>Contoh 14.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</a:p>
          <a:p>
            <a:pPr marL="609600" indent="-609600" algn="just"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       (i)   23 mod 5 = 3	 </a:t>
            </a:r>
            <a:r>
              <a:rPr lang="en-US" smtClean="0"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mtClean="0">
                <a:cs typeface="Times New Roman" panose="02020603050405020304" pitchFamily="18" charset="0"/>
              </a:rPr>
              <a:t> 23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mtClean="0">
                <a:cs typeface="Times New Roman" panose="02020603050405020304" pitchFamily="18" charset="0"/>
              </a:rPr>
              <a:t> 3 (mod 5)</a:t>
            </a:r>
          </a:p>
          <a:p>
            <a:pPr marL="609600" indent="-609600" algn="just"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(ii)  27 mod 3 = 0	 </a:t>
            </a:r>
            <a:r>
              <a:rPr lang="en-US" smtClean="0"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mtClean="0">
                <a:cs typeface="Times New Roman" panose="02020603050405020304" pitchFamily="18" charset="0"/>
              </a:rPr>
              <a:t> 27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mtClean="0">
                <a:cs typeface="Times New Roman" panose="02020603050405020304" pitchFamily="18" charset="0"/>
              </a:rPr>
              <a:t> 0 (mod 3)</a:t>
            </a:r>
          </a:p>
          <a:p>
            <a:pPr marL="609600" indent="-609600" algn="just"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(iii) 6 mod 8 = 6	 </a:t>
            </a:r>
            <a:r>
              <a:rPr lang="en-US" smtClean="0"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mtClean="0">
                <a:cs typeface="Times New Roman" panose="02020603050405020304" pitchFamily="18" charset="0"/>
              </a:rPr>
              <a:t> 6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mtClean="0">
                <a:cs typeface="Times New Roman" panose="02020603050405020304" pitchFamily="18" charset="0"/>
              </a:rPr>
              <a:t> 6 (mod 8)	</a:t>
            </a:r>
          </a:p>
          <a:p>
            <a:pPr marL="609600" indent="-609600" algn="just"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(iv)  0 mod 12 = 0      </a:t>
            </a:r>
            <a:r>
              <a:rPr lang="en-US" smtClean="0"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mtClean="0">
                <a:cs typeface="Times New Roman" panose="02020603050405020304" pitchFamily="18" charset="0"/>
              </a:rPr>
              <a:t> 0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mtClean="0">
                <a:cs typeface="Times New Roman" panose="02020603050405020304" pitchFamily="18" charset="0"/>
              </a:rPr>
              <a:t> 0 (mod 12)</a:t>
            </a:r>
          </a:p>
          <a:p>
            <a:pPr marL="609600" indent="-609600" algn="just"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(v) – 41 mod 9 = 4     </a:t>
            </a:r>
            <a:r>
              <a:rPr lang="en-US" smtClean="0"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mtClean="0">
                <a:cs typeface="Times New Roman" panose="02020603050405020304" pitchFamily="18" charset="0"/>
              </a:rPr>
              <a:t> –41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mtClean="0">
                <a:cs typeface="Times New Roman" panose="02020603050405020304" pitchFamily="18" charset="0"/>
              </a:rPr>
              <a:t> 4 (mod 9)</a:t>
            </a:r>
          </a:p>
          <a:p>
            <a:pPr marL="609600" indent="-609600"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(vi) – 39 mod 13 = 0  </a:t>
            </a:r>
            <a:r>
              <a:rPr lang="en-US" smtClean="0"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mtClean="0">
                <a:cs typeface="Times New Roman" panose="02020603050405020304" pitchFamily="18" charset="0"/>
              </a:rPr>
              <a:t>– 39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mtClean="0">
                <a:cs typeface="Times New Roman" panose="02020603050405020304" pitchFamily="18" charset="0"/>
              </a:rPr>
              <a:t> 0 (mod 13)	</a:t>
            </a:r>
            <a:r>
              <a:rPr lang="en-GB" smtClean="0"/>
              <a:t> 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543BEAB1-ED4F-42FC-A29B-A99FE37FF837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25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685800"/>
            <a:ext cx="7769225" cy="5410200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b="1" smtClean="0">
                <a:cs typeface="Times New Roman" panose="02020603050405020304" pitchFamily="18" charset="0"/>
              </a:rPr>
              <a:t>Teorema 4. </a:t>
            </a:r>
            <a:r>
              <a:rPr lang="en-US" smtClean="0">
                <a:cs typeface="Times New Roman" panose="02020603050405020304" pitchFamily="18" charset="0"/>
              </a:rPr>
              <a:t>Misalkan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smtClean="0">
                <a:cs typeface="Times New Roman" panose="02020603050405020304" pitchFamily="18" charset="0"/>
              </a:rPr>
              <a:t> adalah bilangan bulat positif.</a:t>
            </a:r>
          </a:p>
          <a:p>
            <a:pPr algn="just" eaLnBrk="1" hangingPunct="1">
              <a:buFontTx/>
              <a:buNone/>
            </a:pPr>
            <a:endParaRPr lang="en-US" smtClean="0"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1)Jika </a:t>
            </a:r>
            <a:r>
              <a:rPr lang="en-US" i="1" smtClean="0">
                <a:cs typeface="Times New Roman" panose="02020603050405020304" pitchFamily="18" charset="0"/>
              </a:rPr>
              <a:t>a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i="1" smtClean="0">
                <a:cs typeface="Times New Roman" panose="02020603050405020304" pitchFamily="18" charset="0"/>
              </a:rPr>
              <a:t>b</a:t>
            </a:r>
            <a:r>
              <a:rPr lang="en-US" smtClean="0">
                <a:cs typeface="Times New Roman" panose="02020603050405020304" pitchFamily="18" charset="0"/>
              </a:rPr>
              <a:t> (mod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smtClean="0">
                <a:cs typeface="Times New Roman" panose="02020603050405020304" pitchFamily="18" charset="0"/>
              </a:rPr>
              <a:t>) dan </a:t>
            </a:r>
            <a:r>
              <a:rPr lang="en-US" i="1" smtClean="0">
                <a:cs typeface="Times New Roman" panose="02020603050405020304" pitchFamily="18" charset="0"/>
              </a:rPr>
              <a:t>c</a:t>
            </a:r>
            <a:r>
              <a:rPr lang="en-US" smtClean="0">
                <a:cs typeface="Times New Roman" panose="02020603050405020304" pitchFamily="18" charset="0"/>
              </a:rPr>
              <a:t> adalah sembarang   bilangan bulat maka</a:t>
            </a:r>
          </a:p>
          <a:p>
            <a:pPr algn="just" eaLnBrk="1" hangingPunct="1">
              <a:buFontTx/>
              <a:buNone/>
            </a:pPr>
            <a:r>
              <a:rPr lang="en-US" sz="2400" smtClean="0">
                <a:cs typeface="Times New Roman" panose="02020603050405020304" pitchFamily="18" charset="0"/>
              </a:rPr>
              <a:t>	(i)  (</a:t>
            </a:r>
            <a:r>
              <a:rPr lang="en-US" sz="2400" i="1" smtClean="0">
                <a:cs typeface="Times New Roman" panose="02020603050405020304" pitchFamily="18" charset="0"/>
              </a:rPr>
              <a:t>a</a:t>
            </a:r>
            <a:r>
              <a:rPr lang="en-US" sz="2400" smtClean="0">
                <a:cs typeface="Times New Roman" panose="02020603050405020304" pitchFamily="18" charset="0"/>
              </a:rPr>
              <a:t> + </a:t>
            </a:r>
            <a:r>
              <a:rPr lang="en-US" sz="2400" i="1" smtClean="0">
                <a:cs typeface="Times New Roman" panose="02020603050405020304" pitchFamily="18" charset="0"/>
              </a:rPr>
              <a:t>c</a:t>
            </a:r>
            <a:r>
              <a:rPr lang="en-US" sz="2400" smtClean="0">
                <a:cs typeface="Times New Roman" panose="02020603050405020304" pitchFamily="18" charset="0"/>
              </a:rPr>
              <a:t>) </a:t>
            </a:r>
            <a:r>
              <a:rPr 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400" smtClean="0">
                <a:cs typeface="Times New Roman" panose="02020603050405020304" pitchFamily="18" charset="0"/>
              </a:rPr>
              <a:t> (</a:t>
            </a:r>
            <a:r>
              <a:rPr lang="en-US" sz="2400" i="1" smtClean="0">
                <a:cs typeface="Times New Roman" panose="02020603050405020304" pitchFamily="18" charset="0"/>
              </a:rPr>
              <a:t>b</a:t>
            </a:r>
            <a:r>
              <a:rPr lang="en-US" sz="2400" smtClean="0">
                <a:cs typeface="Times New Roman" panose="02020603050405020304" pitchFamily="18" charset="0"/>
              </a:rPr>
              <a:t> + </a:t>
            </a:r>
            <a:r>
              <a:rPr lang="en-US" sz="2400" i="1" smtClean="0">
                <a:cs typeface="Times New Roman" panose="02020603050405020304" pitchFamily="18" charset="0"/>
              </a:rPr>
              <a:t>c</a:t>
            </a:r>
            <a:r>
              <a:rPr lang="en-US" sz="2400" smtClean="0">
                <a:cs typeface="Times New Roman" panose="02020603050405020304" pitchFamily="18" charset="0"/>
              </a:rPr>
              <a:t>) (mod </a:t>
            </a:r>
            <a:r>
              <a:rPr lang="en-US" sz="2400" i="1" smtClean="0">
                <a:cs typeface="Times New Roman" panose="02020603050405020304" pitchFamily="18" charset="0"/>
              </a:rPr>
              <a:t>m</a:t>
            </a:r>
            <a:r>
              <a:rPr lang="en-US" sz="2400" smtClean="0"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buFontTx/>
              <a:buNone/>
            </a:pPr>
            <a:r>
              <a:rPr lang="en-US" sz="2400" smtClean="0">
                <a:cs typeface="Times New Roman" panose="02020603050405020304" pitchFamily="18" charset="0"/>
              </a:rPr>
              <a:t>	(ii) </a:t>
            </a:r>
            <a:r>
              <a:rPr lang="en-US" sz="2400" i="1" smtClean="0">
                <a:cs typeface="Times New Roman" panose="02020603050405020304" pitchFamily="18" charset="0"/>
              </a:rPr>
              <a:t>ac</a:t>
            </a:r>
            <a:r>
              <a:rPr lang="en-US" sz="2400" smtClean="0">
                <a:cs typeface="Times New Roman" panose="02020603050405020304" pitchFamily="18" charset="0"/>
              </a:rPr>
              <a:t> </a:t>
            </a:r>
            <a:r>
              <a:rPr 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400" smtClean="0">
                <a:cs typeface="Times New Roman" panose="02020603050405020304" pitchFamily="18" charset="0"/>
              </a:rPr>
              <a:t> </a:t>
            </a:r>
            <a:r>
              <a:rPr lang="en-US" sz="2400" i="1" smtClean="0">
                <a:cs typeface="Times New Roman" panose="02020603050405020304" pitchFamily="18" charset="0"/>
              </a:rPr>
              <a:t>bc </a:t>
            </a:r>
            <a:r>
              <a:rPr lang="en-US" sz="2400" smtClean="0">
                <a:cs typeface="Times New Roman" panose="02020603050405020304" pitchFamily="18" charset="0"/>
              </a:rPr>
              <a:t>(mod </a:t>
            </a:r>
            <a:r>
              <a:rPr lang="en-US" sz="2400" i="1" smtClean="0">
                <a:cs typeface="Times New Roman" panose="02020603050405020304" pitchFamily="18" charset="0"/>
              </a:rPr>
              <a:t>m</a:t>
            </a:r>
            <a:r>
              <a:rPr lang="en-US" sz="2400" smtClean="0"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buFontTx/>
              <a:buNone/>
            </a:pPr>
            <a:r>
              <a:rPr lang="en-US" sz="2400" smtClean="0">
                <a:cs typeface="Times New Roman" panose="02020603050405020304" pitchFamily="18" charset="0"/>
              </a:rPr>
              <a:t>	(iii) </a:t>
            </a:r>
            <a:r>
              <a:rPr lang="en-US" sz="2400" i="1" smtClean="0">
                <a:cs typeface="Times New Roman" panose="02020603050405020304" pitchFamily="18" charset="0"/>
              </a:rPr>
              <a:t>a</a:t>
            </a:r>
            <a:r>
              <a:rPr lang="en-US" sz="2400" i="1" baseline="30000" smtClean="0">
                <a:cs typeface="Times New Roman" panose="02020603050405020304" pitchFamily="18" charset="0"/>
              </a:rPr>
              <a:t>p</a:t>
            </a:r>
            <a:r>
              <a:rPr lang="en-US" sz="2400" smtClean="0">
                <a:cs typeface="Times New Roman" panose="02020603050405020304" pitchFamily="18" charset="0"/>
              </a:rPr>
              <a:t> </a:t>
            </a:r>
            <a:r>
              <a:rPr 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400" smtClean="0">
                <a:cs typeface="Times New Roman" panose="02020603050405020304" pitchFamily="18" charset="0"/>
              </a:rPr>
              <a:t> </a:t>
            </a:r>
            <a:r>
              <a:rPr lang="en-US" sz="2400" i="1" smtClean="0">
                <a:cs typeface="Times New Roman" panose="02020603050405020304" pitchFamily="18" charset="0"/>
              </a:rPr>
              <a:t>b</a:t>
            </a:r>
            <a:r>
              <a:rPr lang="en-US" sz="2400" i="1" baseline="30000" smtClean="0">
                <a:cs typeface="Times New Roman" panose="02020603050405020304" pitchFamily="18" charset="0"/>
              </a:rPr>
              <a:t>p</a:t>
            </a:r>
            <a:r>
              <a:rPr lang="en-US" sz="2400" smtClean="0">
                <a:cs typeface="Times New Roman" panose="02020603050405020304" pitchFamily="18" charset="0"/>
              </a:rPr>
              <a:t> (mod </a:t>
            </a:r>
            <a:r>
              <a:rPr lang="en-US" sz="2400" i="1" smtClean="0">
                <a:cs typeface="Times New Roman" panose="02020603050405020304" pitchFamily="18" charset="0"/>
              </a:rPr>
              <a:t>m</a:t>
            </a:r>
            <a:r>
              <a:rPr lang="en-US" sz="2400" smtClean="0">
                <a:cs typeface="Times New Roman" panose="02020603050405020304" pitchFamily="18" charset="0"/>
              </a:rPr>
              <a:t>)  , </a:t>
            </a:r>
            <a:r>
              <a:rPr lang="en-US" sz="2400" i="1" smtClean="0">
                <a:cs typeface="Times New Roman" panose="02020603050405020304" pitchFamily="18" charset="0"/>
              </a:rPr>
              <a:t>p</a:t>
            </a:r>
            <a:r>
              <a:rPr lang="en-US" sz="2400" smtClean="0">
                <a:cs typeface="Times New Roman" panose="02020603050405020304" pitchFamily="18" charset="0"/>
              </a:rPr>
              <a:t> bilangan bulat tak-negatif</a:t>
            </a:r>
          </a:p>
          <a:p>
            <a:pPr algn="just"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 </a:t>
            </a:r>
          </a:p>
          <a:p>
            <a:pPr algn="just"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2) Jika </a:t>
            </a:r>
            <a:r>
              <a:rPr lang="en-US" i="1" smtClean="0">
                <a:cs typeface="Times New Roman" panose="02020603050405020304" pitchFamily="18" charset="0"/>
              </a:rPr>
              <a:t>a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i="1" smtClean="0">
                <a:cs typeface="Times New Roman" panose="02020603050405020304" pitchFamily="18" charset="0"/>
              </a:rPr>
              <a:t>b</a:t>
            </a:r>
            <a:r>
              <a:rPr lang="en-US" smtClean="0">
                <a:cs typeface="Times New Roman" panose="02020603050405020304" pitchFamily="18" charset="0"/>
              </a:rPr>
              <a:t> (mod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smtClean="0">
                <a:cs typeface="Times New Roman" panose="02020603050405020304" pitchFamily="18" charset="0"/>
              </a:rPr>
              <a:t>) dan </a:t>
            </a:r>
            <a:r>
              <a:rPr lang="en-US" i="1" smtClean="0">
                <a:cs typeface="Times New Roman" panose="02020603050405020304" pitchFamily="18" charset="0"/>
              </a:rPr>
              <a:t>c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i="1" smtClean="0">
                <a:cs typeface="Times New Roman" panose="02020603050405020304" pitchFamily="18" charset="0"/>
              </a:rPr>
              <a:t>d</a:t>
            </a:r>
            <a:r>
              <a:rPr lang="en-US" smtClean="0">
                <a:cs typeface="Times New Roman" panose="02020603050405020304" pitchFamily="18" charset="0"/>
              </a:rPr>
              <a:t> (mod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smtClean="0">
                <a:cs typeface="Times New Roman" panose="02020603050405020304" pitchFamily="18" charset="0"/>
              </a:rPr>
              <a:t>), maka</a:t>
            </a:r>
          </a:p>
          <a:p>
            <a:pPr algn="just" eaLnBrk="1" hangingPunct="1">
              <a:buFontTx/>
              <a:buNone/>
            </a:pPr>
            <a:r>
              <a:rPr lang="en-US" sz="2400" smtClean="0">
                <a:cs typeface="Times New Roman" panose="02020603050405020304" pitchFamily="18" charset="0"/>
              </a:rPr>
              <a:t>	(i)  (</a:t>
            </a:r>
            <a:r>
              <a:rPr lang="en-US" sz="2400" i="1" smtClean="0">
                <a:cs typeface="Times New Roman" panose="02020603050405020304" pitchFamily="18" charset="0"/>
              </a:rPr>
              <a:t>a</a:t>
            </a:r>
            <a:r>
              <a:rPr lang="en-US" sz="2400" smtClean="0">
                <a:cs typeface="Times New Roman" panose="02020603050405020304" pitchFamily="18" charset="0"/>
              </a:rPr>
              <a:t> + </a:t>
            </a:r>
            <a:r>
              <a:rPr lang="en-US" sz="2400" i="1" smtClean="0">
                <a:cs typeface="Times New Roman" panose="02020603050405020304" pitchFamily="18" charset="0"/>
              </a:rPr>
              <a:t>c</a:t>
            </a:r>
            <a:r>
              <a:rPr lang="en-US" sz="2400" smtClean="0">
                <a:cs typeface="Times New Roman" panose="02020603050405020304" pitchFamily="18" charset="0"/>
              </a:rPr>
              <a:t>) </a:t>
            </a:r>
            <a:r>
              <a:rPr 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400" smtClean="0">
                <a:cs typeface="Times New Roman" panose="02020603050405020304" pitchFamily="18" charset="0"/>
              </a:rPr>
              <a:t> (</a:t>
            </a:r>
            <a:r>
              <a:rPr lang="en-US" sz="2400" i="1" smtClean="0">
                <a:cs typeface="Times New Roman" panose="02020603050405020304" pitchFamily="18" charset="0"/>
              </a:rPr>
              <a:t>b</a:t>
            </a:r>
            <a:r>
              <a:rPr lang="en-US" sz="2400" smtClean="0">
                <a:cs typeface="Times New Roman" panose="02020603050405020304" pitchFamily="18" charset="0"/>
              </a:rPr>
              <a:t> + </a:t>
            </a:r>
            <a:r>
              <a:rPr lang="en-US" sz="2400" i="1" smtClean="0">
                <a:cs typeface="Times New Roman" panose="02020603050405020304" pitchFamily="18" charset="0"/>
              </a:rPr>
              <a:t>d</a:t>
            </a:r>
            <a:r>
              <a:rPr lang="en-US" sz="2400" smtClean="0">
                <a:cs typeface="Times New Roman" panose="02020603050405020304" pitchFamily="18" charset="0"/>
              </a:rPr>
              <a:t>) (mod </a:t>
            </a:r>
            <a:r>
              <a:rPr lang="en-US" sz="2400" i="1" smtClean="0">
                <a:cs typeface="Times New Roman" panose="02020603050405020304" pitchFamily="18" charset="0"/>
              </a:rPr>
              <a:t>m</a:t>
            </a:r>
            <a:r>
              <a:rPr lang="en-US" sz="2400" smtClean="0"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buFontTx/>
              <a:buNone/>
            </a:pPr>
            <a:r>
              <a:rPr lang="en-US" sz="2400" smtClean="0">
                <a:cs typeface="Times New Roman" panose="02020603050405020304" pitchFamily="18" charset="0"/>
              </a:rPr>
              <a:t>	(ii) </a:t>
            </a:r>
            <a:r>
              <a:rPr lang="en-US" sz="2400" i="1" smtClean="0">
                <a:cs typeface="Times New Roman" panose="02020603050405020304" pitchFamily="18" charset="0"/>
              </a:rPr>
              <a:t>ac</a:t>
            </a:r>
            <a:r>
              <a:rPr lang="en-US" sz="2400" smtClean="0">
                <a:cs typeface="Times New Roman" panose="02020603050405020304" pitchFamily="18" charset="0"/>
              </a:rPr>
              <a:t> </a:t>
            </a:r>
            <a:r>
              <a:rPr 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400" smtClean="0">
                <a:cs typeface="Times New Roman" panose="02020603050405020304" pitchFamily="18" charset="0"/>
              </a:rPr>
              <a:t> </a:t>
            </a:r>
            <a:r>
              <a:rPr lang="en-US" sz="2400" i="1" smtClean="0">
                <a:cs typeface="Times New Roman" panose="02020603050405020304" pitchFamily="18" charset="0"/>
              </a:rPr>
              <a:t>bd</a:t>
            </a:r>
            <a:r>
              <a:rPr lang="en-US" sz="2400" smtClean="0">
                <a:cs typeface="Times New Roman" panose="02020603050405020304" pitchFamily="18" charset="0"/>
              </a:rPr>
              <a:t> (mod </a:t>
            </a:r>
            <a:r>
              <a:rPr lang="en-US" sz="2400" i="1" smtClean="0">
                <a:cs typeface="Times New Roman" panose="02020603050405020304" pitchFamily="18" charset="0"/>
              </a:rPr>
              <a:t>m</a:t>
            </a:r>
            <a:r>
              <a:rPr lang="en-US" sz="2400" smtClean="0">
                <a:cs typeface="Times New Roman" panose="02020603050405020304" pitchFamily="18" charset="0"/>
              </a:rPr>
              <a:t>)</a:t>
            </a:r>
            <a:endParaRPr lang="en-GB" sz="2400" smtClean="0"/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9F0A3E44-0BC1-4F09-9286-BB47E24A07D5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26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9254FAD0-B218-4F4F-908C-93D9C3B8F1E6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27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3795" name="Object 1024"/>
          <p:cNvGraphicFramePr>
            <a:graphicFrameLocks noChangeAspect="1"/>
          </p:cNvGraphicFramePr>
          <p:nvPr/>
        </p:nvGraphicFramePr>
        <p:xfrm>
          <a:off x="914400" y="609600"/>
          <a:ext cx="8077200" cy="506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Document" r:id="rId3" imgW="5486400" imgH="3439668" progId="Word.Document.8">
                  <p:embed/>
                </p:oleObj>
              </mc:Choice>
              <mc:Fallback>
                <p:oleObj name="Document" r:id="rId3" imgW="5486400" imgH="3439668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09600"/>
                        <a:ext cx="8077200" cy="506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685800"/>
            <a:ext cx="7499350" cy="55626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b="1" smtClean="0">
                <a:cs typeface="Times New Roman" panose="02020603050405020304" pitchFamily="18" charset="0"/>
              </a:rPr>
              <a:t>Contoh 15.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Misalkan 17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mtClean="0">
                <a:cs typeface="Times New Roman" panose="02020603050405020304" pitchFamily="18" charset="0"/>
              </a:rPr>
              <a:t> 2 (mod 3) dan 10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mtClean="0">
                <a:cs typeface="Times New Roman" panose="02020603050405020304" pitchFamily="18" charset="0"/>
              </a:rPr>
              <a:t> 4 (mod 3), maka menurut Teorema 4,</a:t>
            </a:r>
          </a:p>
          <a:p>
            <a:pPr algn="just"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17 + 5 = 2 + 5 (mod 3)  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smtClean="0">
                <a:cs typeface="Times New Roman" panose="02020603050405020304" pitchFamily="18" charset="0"/>
              </a:rPr>
              <a:t>  22 = 7 (mod 3)	</a:t>
            </a:r>
          </a:p>
          <a:p>
            <a:pPr algn="just"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17 . 5 = 5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mtClean="0">
                <a:cs typeface="Times New Roman" panose="02020603050405020304" pitchFamily="18" charset="0"/>
              </a:rPr>
              <a:t> 2 (mod 3)	    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smtClean="0">
                <a:cs typeface="Times New Roman" panose="02020603050405020304" pitchFamily="18" charset="0"/>
              </a:rPr>
              <a:t>	85 = 10 (mod 3)	</a:t>
            </a:r>
          </a:p>
          <a:p>
            <a:pPr algn="just"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17 + 10  = 2 + 4 (mod 3) 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smtClean="0">
                <a:cs typeface="Times New Roman" panose="02020603050405020304" pitchFamily="18" charset="0"/>
              </a:rPr>
              <a:t>27 = 6 (mod 3)	</a:t>
            </a:r>
          </a:p>
          <a:p>
            <a:pPr algn="just"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17 . 10 = 2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mtClean="0">
                <a:cs typeface="Times New Roman" panose="02020603050405020304" pitchFamily="18" charset="0"/>
              </a:rPr>
              <a:t> 4 (mod 3)    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smtClean="0">
                <a:cs typeface="Times New Roman" panose="02020603050405020304" pitchFamily="18" charset="0"/>
              </a:rPr>
              <a:t>	170 = 8 (mod 3)</a:t>
            </a:r>
          </a:p>
          <a:p>
            <a:pPr eaLnBrk="1" hangingPunct="1">
              <a:buFontTx/>
              <a:buNone/>
            </a:pPr>
            <a:endParaRPr lang="en-GB" smtClean="0"/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CD8443B7-3EE0-4E77-BDE6-DF626F23E40E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28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685800"/>
            <a:ext cx="7769225" cy="5562600"/>
          </a:xfrm>
        </p:spPr>
        <p:txBody>
          <a:bodyPr>
            <a:normAutofit/>
          </a:bodyPr>
          <a:lstStyle/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err="1">
                <a:cs typeface="Times New Roman" pitchFamily="18" charset="0"/>
              </a:rPr>
              <a:t>Teorema</a:t>
            </a:r>
            <a:r>
              <a:rPr lang="en-US" dirty="0">
                <a:cs typeface="Times New Roman" pitchFamily="18" charset="0"/>
              </a:rPr>
              <a:t> 4 </a:t>
            </a:r>
            <a:r>
              <a:rPr lang="en-US" dirty="0" err="1">
                <a:cs typeface="Times New Roman" pitchFamily="18" charset="0"/>
              </a:rPr>
              <a:t>tidak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memasukkan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operasi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pembagian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pada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aritmetika</a:t>
            </a:r>
            <a:r>
              <a:rPr lang="en-US" dirty="0">
                <a:cs typeface="Times New Roman" pitchFamily="18" charset="0"/>
              </a:rPr>
              <a:t> modulo </a:t>
            </a:r>
            <a:r>
              <a:rPr lang="en-US" dirty="0" err="1">
                <a:cs typeface="Times New Roman" pitchFamily="18" charset="0"/>
              </a:rPr>
              <a:t>karena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jika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kedua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ruas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dibagi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dengan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bilangan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bulat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maka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kekongruenan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tidak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selalu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dipenuhi</a:t>
            </a:r>
            <a:r>
              <a:rPr lang="en-US" dirty="0">
                <a:cs typeface="Times New Roman" pitchFamily="18" charset="0"/>
              </a:rPr>
              <a:t>. </a:t>
            </a:r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>
              <a:cs typeface="Times New Roman" pitchFamily="18" charset="0"/>
            </a:endParaRPr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 dirty="0" err="1">
                <a:cs typeface="Times New Roman" pitchFamily="18" charset="0"/>
              </a:rPr>
              <a:t>Contoh</a:t>
            </a:r>
            <a:r>
              <a:rPr lang="en-US" b="1" dirty="0">
                <a:cs typeface="Times New Roman" pitchFamily="18" charset="0"/>
              </a:rPr>
              <a:t> 16</a:t>
            </a:r>
            <a:r>
              <a:rPr lang="en-US" dirty="0">
                <a:cs typeface="Times New Roman" pitchFamily="18" charset="0"/>
              </a:rPr>
              <a:t>: </a:t>
            </a:r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dirty="0">
                <a:cs typeface="Times New Roman" pitchFamily="18" charset="0"/>
              </a:rPr>
              <a:t>	10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</a:t>
            </a:r>
            <a:r>
              <a:rPr lang="en-US" dirty="0">
                <a:cs typeface="Times New Roman" pitchFamily="18" charset="0"/>
              </a:rPr>
              <a:t> 4 (mod 3) </a:t>
            </a:r>
            <a:r>
              <a:rPr lang="en-US" dirty="0" err="1">
                <a:cs typeface="Times New Roman" pitchFamily="18" charset="0"/>
              </a:rPr>
              <a:t>dapat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dibagi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dengan</a:t>
            </a:r>
            <a:r>
              <a:rPr lang="en-US" dirty="0">
                <a:cs typeface="Times New Roman" pitchFamily="18" charset="0"/>
              </a:rPr>
              <a:t> 2 </a:t>
            </a:r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dirty="0" err="1">
                <a:cs typeface="Times New Roman" pitchFamily="18" charset="0"/>
              </a:rPr>
              <a:t>karena</a:t>
            </a:r>
            <a:r>
              <a:rPr lang="en-US" dirty="0">
                <a:cs typeface="Times New Roman" pitchFamily="18" charset="0"/>
              </a:rPr>
              <a:t> 10/2 = 5 </a:t>
            </a:r>
            <a:r>
              <a:rPr lang="en-US" dirty="0" err="1">
                <a:cs typeface="Times New Roman" pitchFamily="18" charset="0"/>
              </a:rPr>
              <a:t>dan</a:t>
            </a:r>
            <a:r>
              <a:rPr lang="en-US" dirty="0">
                <a:cs typeface="Times New Roman" pitchFamily="18" charset="0"/>
              </a:rPr>
              <a:t> 4/2 = 2, </a:t>
            </a:r>
            <a:r>
              <a:rPr lang="en-US" dirty="0" err="1">
                <a:cs typeface="Times New Roman" pitchFamily="18" charset="0"/>
              </a:rPr>
              <a:t>dan</a:t>
            </a:r>
            <a:r>
              <a:rPr lang="en-US" dirty="0">
                <a:cs typeface="Times New Roman" pitchFamily="18" charset="0"/>
              </a:rPr>
              <a:t> 5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</a:t>
            </a:r>
            <a:r>
              <a:rPr lang="en-US" dirty="0">
                <a:cs typeface="Times New Roman" pitchFamily="18" charset="0"/>
              </a:rPr>
              <a:t> 2 (mod 3)</a:t>
            </a:r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dirty="0">
                <a:cs typeface="Times New Roman" pitchFamily="18" charset="0"/>
              </a:rPr>
              <a:t>	</a:t>
            </a:r>
          </a:p>
          <a:p>
            <a:pPr marL="365760" indent="-283464" algn="just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dirty="0">
                <a:cs typeface="Times New Roman" pitchFamily="18" charset="0"/>
              </a:rPr>
              <a:t>	14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</a:t>
            </a:r>
            <a:r>
              <a:rPr lang="en-US" dirty="0">
                <a:cs typeface="Times New Roman" pitchFamily="18" charset="0"/>
              </a:rPr>
              <a:t> 8 (mod 6) </a:t>
            </a:r>
            <a:r>
              <a:rPr lang="en-US" dirty="0" err="1">
                <a:cs typeface="Times New Roman" pitchFamily="18" charset="0"/>
              </a:rPr>
              <a:t>tidak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dapat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dibagi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dengan</a:t>
            </a:r>
            <a:r>
              <a:rPr lang="en-US" dirty="0">
                <a:cs typeface="Times New Roman" pitchFamily="18" charset="0"/>
              </a:rPr>
              <a:t> 2, </a:t>
            </a:r>
            <a:r>
              <a:rPr lang="en-US" dirty="0" err="1">
                <a:cs typeface="Times New Roman" pitchFamily="18" charset="0"/>
              </a:rPr>
              <a:t>karena</a:t>
            </a:r>
            <a:r>
              <a:rPr lang="en-US" dirty="0">
                <a:cs typeface="Times New Roman" pitchFamily="18" charset="0"/>
              </a:rPr>
              <a:t> 14/2 = 7 </a:t>
            </a:r>
            <a:r>
              <a:rPr lang="en-US" dirty="0" err="1">
                <a:cs typeface="Times New Roman" pitchFamily="18" charset="0"/>
              </a:rPr>
              <a:t>dan</a:t>
            </a:r>
            <a:r>
              <a:rPr lang="en-US" dirty="0">
                <a:cs typeface="Times New Roman" pitchFamily="18" charset="0"/>
              </a:rPr>
              <a:t> 8/2 = 4, </a:t>
            </a:r>
            <a:r>
              <a:rPr lang="en-US" dirty="0" err="1">
                <a:cs typeface="Times New Roman" pitchFamily="18" charset="0"/>
              </a:rPr>
              <a:t>tetapi</a:t>
            </a:r>
            <a:r>
              <a:rPr lang="en-US" dirty="0">
                <a:cs typeface="Times New Roman" pitchFamily="18" charset="0"/>
              </a:rPr>
              <a:t>  7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</a:t>
            </a:r>
            <a:r>
              <a:rPr lang="en-US" dirty="0">
                <a:cs typeface="Times New Roman" pitchFamily="18" charset="0"/>
              </a:rPr>
              <a:t>/ 4 (mod 6).   </a:t>
            </a:r>
          </a:p>
          <a:p>
            <a:pPr marL="365760" indent="-283464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GB" dirty="0"/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80E89D92-5E15-4822-93F5-4A85A45C2B01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29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2362201"/>
            <a:ext cx="6096000" cy="3276600"/>
          </a:xfrm>
        </p:spPr>
        <p:txBody>
          <a:bodyPr/>
          <a:lstStyle/>
          <a:p>
            <a:pPr algn="just" eaLnBrk="1" hangingPunct="1"/>
            <a:r>
              <a:rPr lang="en-US" dirty="0" err="1" smtClean="0">
                <a:cs typeface="Times New Roman" panose="02020603050405020304" pitchFamily="18" charset="0"/>
              </a:rPr>
              <a:t>Bilangan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bulat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adalah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bilangan</a:t>
            </a:r>
            <a:r>
              <a:rPr lang="en-US" dirty="0" smtClean="0"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cs typeface="Times New Roman" panose="02020603050405020304" pitchFamily="18" charset="0"/>
              </a:rPr>
              <a:t>tidak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mempunyai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pecahan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desimal</a:t>
            </a:r>
            <a:r>
              <a:rPr lang="en-US" dirty="0" smtClean="0"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cs typeface="Times New Roman" panose="02020603050405020304" pitchFamily="18" charset="0"/>
              </a:rPr>
              <a:t>misalnya</a:t>
            </a:r>
            <a:r>
              <a:rPr lang="en-US" dirty="0" smtClean="0">
                <a:cs typeface="Times New Roman" panose="02020603050405020304" pitchFamily="18" charset="0"/>
              </a:rPr>
              <a:t> 8, 21, 8765, -34, 0</a:t>
            </a:r>
          </a:p>
          <a:p>
            <a:pPr algn="just" eaLnBrk="1" hangingPunct="1"/>
            <a:endParaRPr lang="en-US" dirty="0" smtClean="0"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dirty="0" err="1" smtClean="0">
                <a:cs typeface="Times New Roman" panose="02020603050405020304" pitchFamily="18" charset="0"/>
              </a:rPr>
              <a:t>Berlawanan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bilangan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bulat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adalah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bilangan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riil</a:t>
            </a:r>
            <a:r>
              <a:rPr lang="en-US" dirty="0" smtClean="0"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cs typeface="Times New Roman" panose="02020603050405020304" pitchFamily="18" charset="0"/>
              </a:rPr>
              <a:t>mempunyai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titik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desimal</a:t>
            </a:r>
            <a:r>
              <a:rPr lang="en-US" dirty="0" smtClean="0"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cs typeface="Times New Roman" panose="02020603050405020304" pitchFamily="18" charset="0"/>
              </a:rPr>
              <a:t>seperti</a:t>
            </a:r>
            <a:r>
              <a:rPr lang="en-US" dirty="0" smtClean="0">
                <a:cs typeface="Times New Roman" panose="02020603050405020304" pitchFamily="18" charset="0"/>
              </a:rPr>
              <a:t> 8.0, 34.25, 0.02. </a:t>
            </a:r>
          </a:p>
          <a:p>
            <a:pPr eaLnBrk="1" hangingPunct="1"/>
            <a:endParaRPr lang="en-GB" dirty="0" smtClean="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85967555-5C72-4B95-A531-9F70132C0117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3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Bilangan Bulat</a:t>
            </a:r>
            <a:endParaRPr lang="en-GB">
              <a:solidFill>
                <a:schemeClr val="tx2">
                  <a:satMod val="13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Jika </a:t>
            </a:r>
            <a:r>
              <a:rPr lang="en-US" i="1" smtClean="0">
                <a:cs typeface="Times New Roman" panose="02020603050405020304" pitchFamily="18" charset="0"/>
              </a:rPr>
              <a:t>a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i="1" smtClean="0">
                <a:cs typeface="Times New Roman" panose="02020603050405020304" pitchFamily="18" charset="0"/>
              </a:rPr>
              <a:t>b</a:t>
            </a:r>
            <a:r>
              <a:rPr lang="en-US" smtClean="0">
                <a:cs typeface="Times New Roman" panose="02020603050405020304" pitchFamily="18" charset="0"/>
              </a:rPr>
              <a:t> (mod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smtClean="0">
                <a:cs typeface="Times New Roman" panose="02020603050405020304" pitchFamily="18" charset="0"/>
              </a:rPr>
              <a:t>) dan </a:t>
            </a:r>
            <a:r>
              <a:rPr lang="en-US" i="1" smtClean="0">
                <a:cs typeface="Times New Roman" panose="02020603050405020304" pitchFamily="18" charset="0"/>
              </a:rPr>
              <a:t>c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mtClean="0">
                <a:cs typeface="Times New Roman" panose="02020603050405020304" pitchFamily="18" charset="0"/>
              </a:rPr>
              <a:t> d (mod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smtClean="0">
                <a:cs typeface="Times New Roman" panose="02020603050405020304" pitchFamily="18" charset="0"/>
              </a:rPr>
              <a:t>) adalah sembarang bilangan bulat maka buktikan bahwa </a:t>
            </a:r>
          </a:p>
          <a:p>
            <a:pPr algn="just"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	</a:t>
            </a:r>
            <a:r>
              <a:rPr lang="en-US" i="1" smtClean="0">
                <a:cs typeface="Times New Roman" panose="02020603050405020304" pitchFamily="18" charset="0"/>
              </a:rPr>
              <a:t>ac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i="1" smtClean="0">
                <a:cs typeface="Times New Roman" panose="02020603050405020304" pitchFamily="18" charset="0"/>
              </a:rPr>
              <a:t>bd </a:t>
            </a:r>
            <a:r>
              <a:rPr lang="en-US" smtClean="0">
                <a:cs typeface="Times New Roman" panose="02020603050405020304" pitchFamily="18" charset="0"/>
              </a:rPr>
              <a:t>(mod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smtClean="0"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buFontTx/>
              <a:buNone/>
            </a:pPr>
            <a:endParaRPr lang="en-US" smtClean="0"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E61DB25F-406A-4F85-9893-98BB60758BE6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30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71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Latihan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400" i="1" smtClean="0">
                <a:cs typeface="Times New Roman" panose="02020603050405020304" pitchFamily="18" charset="0"/>
              </a:rPr>
              <a:t>a</a:t>
            </a:r>
            <a:r>
              <a:rPr lang="en-US" sz="2400" smtClean="0">
                <a:cs typeface="Times New Roman" panose="02020603050405020304" pitchFamily="18" charset="0"/>
              </a:rPr>
              <a:t> </a:t>
            </a:r>
            <a:r>
              <a:rPr 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400" smtClean="0">
                <a:cs typeface="Times New Roman" panose="02020603050405020304" pitchFamily="18" charset="0"/>
              </a:rPr>
              <a:t> </a:t>
            </a:r>
            <a:r>
              <a:rPr lang="en-US" sz="2400" i="1" smtClean="0">
                <a:cs typeface="Times New Roman" panose="02020603050405020304" pitchFamily="18" charset="0"/>
              </a:rPr>
              <a:t>b</a:t>
            </a:r>
            <a:r>
              <a:rPr lang="en-US" sz="2400" smtClean="0">
                <a:cs typeface="Times New Roman" panose="02020603050405020304" pitchFamily="18" charset="0"/>
              </a:rPr>
              <a:t> (mod </a:t>
            </a:r>
            <a:r>
              <a:rPr lang="en-US" sz="2400" i="1" smtClean="0">
                <a:cs typeface="Times New Roman" panose="02020603050405020304" pitchFamily="18" charset="0"/>
              </a:rPr>
              <a:t>m</a:t>
            </a:r>
            <a:r>
              <a:rPr lang="en-US" sz="2400" smtClean="0">
                <a:cs typeface="Times New Roman" panose="02020603050405020304" pitchFamily="18" charset="0"/>
              </a:rPr>
              <a:t>)  </a:t>
            </a:r>
            <a:r>
              <a:rPr lang="en-US" sz="2400" smtClean="0"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i="1" smtClean="0">
                <a:cs typeface="Times New Roman" panose="02020603050405020304" pitchFamily="18" charset="0"/>
              </a:rPr>
              <a:t>a = b + k</a:t>
            </a:r>
            <a:r>
              <a:rPr lang="en-US" i="1" baseline="-30000" smtClean="0">
                <a:cs typeface="Times New Roman" panose="02020603050405020304" pitchFamily="18" charset="0"/>
              </a:rPr>
              <a:t>1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endParaRPr lang="en-US" smtClean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sz="2400" i="1" smtClean="0">
                <a:cs typeface="Times New Roman" panose="02020603050405020304" pitchFamily="18" charset="0"/>
              </a:rPr>
              <a:t>c</a:t>
            </a:r>
            <a:r>
              <a:rPr lang="en-US" sz="2400" smtClean="0">
                <a:cs typeface="Times New Roman" panose="02020603050405020304" pitchFamily="18" charset="0"/>
              </a:rPr>
              <a:t> </a:t>
            </a:r>
            <a:r>
              <a:rPr 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400" smtClean="0">
                <a:cs typeface="Times New Roman" panose="02020603050405020304" pitchFamily="18" charset="0"/>
              </a:rPr>
              <a:t> </a:t>
            </a:r>
            <a:r>
              <a:rPr lang="en-US" sz="2400" i="1" smtClean="0">
                <a:cs typeface="Times New Roman" panose="02020603050405020304" pitchFamily="18" charset="0"/>
              </a:rPr>
              <a:t>d</a:t>
            </a:r>
            <a:r>
              <a:rPr lang="en-US" sz="2400" smtClean="0">
                <a:cs typeface="Times New Roman" panose="02020603050405020304" pitchFamily="18" charset="0"/>
              </a:rPr>
              <a:t> (mod </a:t>
            </a:r>
            <a:r>
              <a:rPr lang="en-US" sz="2400" i="1" smtClean="0">
                <a:cs typeface="Times New Roman" panose="02020603050405020304" pitchFamily="18" charset="0"/>
              </a:rPr>
              <a:t>m</a:t>
            </a:r>
            <a:r>
              <a:rPr lang="en-US" sz="2400" smtClean="0">
                <a:cs typeface="Times New Roman" panose="02020603050405020304" pitchFamily="18" charset="0"/>
              </a:rPr>
              <a:t>) </a:t>
            </a:r>
            <a:r>
              <a:rPr lang="en-US" sz="2400" smtClean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i="1" smtClean="0">
                <a:cs typeface="Times New Roman" panose="02020603050405020304" pitchFamily="18" charset="0"/>
              </a:rPr>
              <a:t> c = d + k</a:t>
            </a:r>
            <a:r>
              <a:rPr lang="en-US" i="1" baseline="-30000" smtClean="0">
                <a:cs typeface="Times New Roman" panose="02020603050405020304" pitchFamily="18" charset="0"/>
              </a:rPr>
              <a:t>2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endParaRPr lang="en-US" smtClean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maka </a:t>
            </a:r>
          </a:p>
          <a:p>
            <a:pPr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i="1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i="1" smtClean="0">
                <a:cs typeface="Times New Roman" panose="02020603050405020304" pitchFamily="18" charset="0"/>
              </a:rPr>
              <a:t>ac = </a:t>
            </a:r>
            <a:r>
              <a:rPr lang="en-US" smtClean="0">
                <a:cs typeface="Times New Roman" panose="02020603050405020304" pitchFamily="18" charset="0"/>
              </a:rPr>
              <a:t>(</a:t>
            </a:r>
            <a:r>
              <a:rPr lang="en-US" i="1" smtClean="0">
                <a:cs typeface="Times New Roman" panose="02020603050405020304" pitchFamily="18" charset="0"/>
              </a:rPr>
              <a:t>b + k</a:t>
            </a:r>
            <a:r>
              <a:rPr lang="en-US" i="1" baseline="-30000" smtClean="0">
                <a:cs typeface="Times New Roman" panose="02020603050405020304" pitchFamily="18" charset="0"/>
              </a:rPr>
              <a:t>1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smtClean="0">
                <a:cs typeface="Times New Roman" panose="02020603050405020304" pitchFamily="18" charset="0"/>
              </a:rPr>
              <a:t>)</a:t>
            </a:r>
            <a:r>
              <a:rPr lang="en-US" i="1" smtClean="0">
                <a:cs typeface="Times New Roman" panose="02020603050405020304" pitchFamily="18" charset="0"/>
              </a:rPr>
              <a:t>(d + k</a:t>
            </a:r>
            <a:r>
              <a:rPr lang="en-US" i="1" baseline="-30000" smtClean="0">
                <a:cs typeface="Times New Roman" panose="02020603050405020304" pitchFamily="18" charset="0"/>
              </a:rPr>
              <a:t>2</a:t>
            </a:r>
            <a:r>
              <a:rPr lang="en-US" i="1" smtClean="0">
                <a:cs typeface="Times New Roman" panose="02020603050405020304" pitchFamily="18" charset="0"/>
              </a:rPr>
              <a:t>m)</a:t>
            </a:r>
            <a:endParaRPr lang="en-US" smtClean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i="1" smtClean="0">
                <a:cs typeface="Times New Roman" panose="02020603050405020304" pitchFamily="18" charset="0"/>
              </a:rPr>
              <a:t> ac	 = bd + bk</a:t>
            </a:r>
            <a:r>
              <a:rPr lang="en-US" i="1" baseline="-30000" smtClean="0">
                <a:cs typeface="Times New Roman" panose="02020603050405020304" pitchFamily="18" charset="0"/>
              </a:rPr>
              <a:t>2</a:t>
            </a:r>
            <a:r>
              <a:rPr lang="en-US" i="1" smtClean="0">
                <a:cs typeface="Times New Roman" panose="02020603050405020304" pitchFamily="18" charset="0"/>
              </a:rPr>
              <a:t>m + dk</a:t>
            </a:r>
            <a:r>
              <a:rPr lang="en-US" i="1" baseline="-30000" smtClean="0">
                <a:cs typeface="Times New Roman" panose="02020603050405020304" pitchFamily="18" charset="0"/>
              </a:rPr>
              <a:t>1</a:t>
            </a:r>
            <a:r>
              <a:rPr lang="en-US" i="1" smtClean="0">
                <a:cs typeface="Times New Roman" panose="02020603050405020304" pitchFamily="18" charset="0"/>
              </a:rPr>
              <a:t>m + k</a:t>
            </a:r>
            <a:r>
              <a:rPr lang="en-US" i="1" baseline="-30000" smtClean="0">
                <a:cs typeface="Times New Roman" panose="02020603050405020304" pitchFamily="18" charset="0"/>
              </a:rPr>
              <a:t>1</a:t>
            </a:r>
            <a:r>
              <a:rPr lang="en-US" i="1" smtClean="0">
                <a:cs typeface="Times New Roman" panose="02020603050405020304" pitchFamily="18" charset="0"/>
              </a:rPr>
              <a:t>k</a:t>
            </a:r>
            <a:r>
              <a:rPr lang="en-US" i="1" baseline="-30000" smtClean="0">
                <a:cs typeface="Times New Roman" panose="02020603050405020304" pitchFamily="18" charset="0"/>
              </a:rPr>
              <a:t>2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i="1" baseline="30000" smtClean="0">
                <a:cs typeface="Times New Roman" panose="02020603050405020304" pitchFamily="18" charset="0"/>
              </a:rPr>
              <a:t>2</a:t>
            </a:r>
            <a:endParaRPr lang="en-US" smtClean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i="1" smtClean="0">
                <a:cs typeface="Times New Roman" panose="02020603050405020304" pitchFamily="18" charset="0"/>
              </a:rPr>
              <a:t> ac	 = bd + Km </a:t>
            </a:r>
            <a:r>
              <a:rPr lang="en-US" smtClean="0">
                <a:cs typeface="Times New Roman" panose="02020603050405020304" pitchFamily="18" charset="0"/>
              </a:rPr>
              <a:t>	dengan </a:t>
            </a:r>
            <a:r>
              <a:rPr lang="en-US" i="1" smtClean="0">
                <a:cs typeface="Times New Roman" panose="02020603050405020304" pitchFamily="18" charset="0"/>
              </a:rPr>
              <a:t>K = bk</a:t>
            </a:r>
            <a:r>
              <a:rPr lang="en-US" i="1" baseline="-30000" smtClean="0">
                <a:cs typeface="Times New Roman" panose="02020603050405020304" pitchFamily="18" charset="0"/>
              </a:rPr>
              <a:t>2</a:t>
            </a:r>
            <a:r>
              <a:rPr lang="en-US" i="1" smtClean="0">
                <a:cs typeface="Times New Roman" panose="02020603050405020304" pitchFamily="18" charset="0"/>
              </a:rPr>
              <a:t> + dk</a:t>
            </a:r>
            <a:r>
              <a:rPr lang="en-US" i="1" baseline="-30000" smtClean="0">
                <a:cs typeface="Times New Roman" panose="02020603050405020304" pitchFamily="18" charset="0"/>
              </a:rPr>
              <a:t>1</a:t>
            </a:r>
            <a:r>
              <a:rPr lang="en-US" i="1" smtClean="0">
                <a:cs typeface="Times New Roman" panose="02020603050405020304" pitchFamily="18" charset="0"/>
              </a:rPr>
              <a:t> + k</a:t>
            </a:r>
            <a:r>
              <a:rPr lang="en-US" i="1" baseline="-30000" smtClean="0">
                <a:cs typeface="Times New Roman" panose="02020603050405020304" pitchFamily="18" charset="0"/>
              </a:rPr>
              <a:t>1</a:t>
            </a:r>
            <a:r>
              <a:rPr lang="en-US" i="1" smtClean="0">
                <a:cs typeface="Times New Roman" panose="02020603050405020304" pitchFamily="18" charset="0"/>
              </a:rPr>
              <a:t>k</a:t>
            </a:r>
            <a:r>
              <a:rPr lang="en-US" i="1" baseline="-30000" smtClean="0">
                <a:cs typeface="Times New Roman" panose="02020603050405020304" pitchFamily="18" charset="0"/>
              </a:rPr>
              <a:t>2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endParaRPr lang="en-US" smtClean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i="1" smtClean="0">
                <a:cs typeface="Times New Roman" panose="02020603050405020304" pitchFamily="18" charset="0"/>
              </a:rPr>
              <a:t> </a:t>
            </a:r>
            <a:r>
              <a:rPr lang="en-US" sz="2400" b="1" i="1" smtClean="0">
                <a:cs typeface="Times New Roman" panose="02020603050405020304" pitchFamily="18" charset="0"/>
              </a:rPr>
              <a:t>ac</a:t>
            </a:r>
            <a:r>
              <a:rPr lang="en-US" sz="2400" b="1" smtClean="0">
                <a:cs typeface="Times New Roman" panose="02020603050405020304" pitchFamily="18" charset="0"/>
              </a:rPr>
              <a:t> </a:t>
            </a:r>
            <a:r>
              <a:rPr lang="en-US" sz="2400" b="1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400" b="1" smtClean="0">
                <a:cs typeface="Times New Roman" panose="02020603050405020304" pitchFamily="18" charset="0"/>
              </a:rPr>
              <a:t> </a:t>
            </a:r>
            <a:r>
              <a:rPr lang="en-US" sz="2400" b="1" i="1" smtClean="0">
                <a:cs typeface="Times New Roman" panose="02020603050405020304" pitchFamily="18" charset="0"/>
              </a:rPr>
              <a:t>bd </a:t>
            </a:r>
            <a:r>
              <a:rPr lang="en-US" sz="2400" b="1" smtClean="0">
                <a:cs typeface="Times New Roman" panose="02020603050405020304" pitchFamily="18" charset="0"/>
              </a:rPr>
              <a:t>(mod </a:t>
            </a:r>
            <a:r>
              <a:rPr lang="en-US" sz="2400" b="1" i="1" smtClean="0">
                <a:cs typeface="Times New Roman" panose="02020603050405020304" pitchFamily="18" charset="0"/>
              </a:rPr>
              <a:t>m</a:t>
            </a:r>
            <a:r>
              <a:rPr lang="en-US" sz="2400" b="1" smtClean="0">
                <a:cs typeface="Times New Roman" panose="02020603050405020304" pitchFamily="18" charset="0"/>
              </a:rPr>
              <a:t>)</a:t>
            </a:r>
            <a:r>
              <a:rPr lang="en-US" sz="2400" smtClean="0">
                <a:cs typeface="Times New Roman" panose="02020603050405020304" pitchFamily="18" charset="0"/>
              </a:rPr>
              <a:t> </a:t>
            </a:r>
            <a:r>
              <a:rPr lang="en-US" i="1" smtClean="0">
                <a:cs typeface="Times New Roman" panose="02020603050405020304" pitchFamily="18" charset="0"/>
              </a:rPr>
              <a:t> </a:t>
            </a:r>
            <a:r>
              <a:rPr lang="en-US" smtClean="0">
                <a:cs typeface="Times New Roman" panose="02020603050405020304" pitchFamily="18" charset="0"/>
              </a:rPr>
              <a:t>(terbukti)</a:t>
            </a:r>
          </a:p>
          <a:p>
            <a:pPr eaLnBrk="1" hangingPunct="1"/>
            <a:endParaRPr lang="en-US" smtClean="0"/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B535534D-C19E-4342-B5C5-13A7320F6D09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31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Solusi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mtClean="0">
                <a:cs typeface="Times New Roman" panose="02020603050405020304" pitchFamily="18" charset="0"/>
              </a:rPr>
              <a:t>Di dalam aritmetika bilangan riil, inversi (</a:t>
            </a:r>
            <a:r>
              <a:rPr lang="en-US" i="1" smtClean="0">
                <a:cs typeface="Times New Roman" panose="02020603050405020304" pitchFamily="18" charset="0"/>
              </a:rPr>
              <a:t>inverse</a:t>
            </a:r>
            <a:r>
              <a:rPr lang="en-US" smtClean="0">
                <a:cs typeface="Times New Roman" panose="02020603050405020304" pitchFamily="18" charset="0"/>
              </a:rPr>
              <a:t>) dari perkalian adakah pembagian. </a:t>
            </a:r>
          </a:p>
          <a:p>
            <a:pPr algn="just" eaLnBrk="1" hangingPunct="1">
              <a:lnSpc>
                <a:spcPct val="90000"/>
              </a:lnSpc>
            </a:pPr>
            <a:endParaRPr lang="en-US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mtClean="0">
                <a:cs typeface="Times New Roman" panose="02020603050405020304" pitchFamily="18" charset="0"/>
              </a:rPr>
              <a:t>Contoh: Inversi 4 adalah 1/4, sebab 4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smtClean="0">
                <a:cs typeface="Times New Roman" panose="02020603050405020304" pitchFamily="18" charset="0"/>
              </a:rPr>
              <a:t> 1/4 = 1. </a:t>
            </a:r>
          </a:p>
          <a:p>
            <a:pPr algn="just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endParaRPr lang="en-US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mtClean="0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71347FF3-5A39-496D-BD84-CADC22078FA7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32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i="1">
                <a:solidFill>
                  <a:schemeClr val="tx2">
                    <a:satMod val="130000"/>
                  </a:schemeClr>
                </a:solidFill>
                <a:cs typeface="Times New Roman" pitchFamily="18" charset="0"/>
              </a:rPr>
              <a:t>Balikan Modulo (modulo invers)</a:t>
            </a:r>
            <a:endParaRPr lang="en-GB">
              <a:solidFill>
                <a:schemeClr val="tx2">
                  <a:satMod val="130000"/>
                </a:schemeClr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324350"/>
          </a:xfrm>
        </p:spPr>
        <p:txBody>
          <a:bodyPr/>
          <a:lstStyle/>
          <a:p>
            <a:pPr algn="just" eaLnBrk="1" hangingPunct="1"/>
            <a:r>
              <a:rPr lang="en-US" smtClean="0">
                <a:cs typeface="Times New Roman" panose="02020603050405020304" pitchFamily="18" charset="0"/>
              </a:rPr>
              <a:t>Jika </a:t>
            </a:r>
            <a:r>
              <a:rPr lang="en-US" i="1" smtClean="0">
                <a:cs typeface="Times New Roman" panose="02020603050405020304" pitchFamily="18" charset="0"/>
              </a:rPr>
              <a:t>a</a:t>
            </a:r>
            <a:r>
              <a:rPr lang="en-US" smtClean="0">
                <a:cs typeface="Times New Roman" panose="02020603050405020304" pitchFamily="18" charset="0"/>
              </a:rPr>
              <a:t> dan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smtClean="0">
                <a:cs typeface="Times New Roman" panose="02020603050405020304" pitchFamily="18" charset="0"/>
              </a:rPr>
              <a:t> relatif prima dan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smtClean="0">
                <a:cs typeface="Times New Roman" panose="02020603050405020304" pitchFamily="18" charset="0"/>
              </a:rPr>
              <a:t> &gt; 1, maka balikan (</a:t>
            </a:r>
            <a:r>
              <a:rPr lang="en-US" i="1" smtClean="0">
                <a:cs typeface="Times New Roman" panose="02020603050405020304" pitchFamily="18" charset="0"/>
              </a:rPr>
              <a:t>invers</a:t>
            </a:r>
            <a:r>
              <a:rPr lang="en-US" smtClean="0">
                <a:cs typeface="Times New Roman" panose="02020603050405020304" pitchFamily="18" charset="0"/>
              </a:rPr>
              <a:t>) dari </a:t>
            </a:r>
            <a:r>
              <a:rPr lang="en-US" i="1" smtClean="0">
                <a:cs typeface="Times New Roman" panose="02020603050405020304" pitchFamily="18" charset="0"/>
              </a:rPr>
              <a:t>a</a:t>
            </a:r>
            <a:r>
              <a:rPr lang="en-US" smtClean="0">
                <a:cs typeface="Times New Roman" panose="02020603050405020304" pitchFamily="18" charset="0"/>
              </a:rPr>
              <a:t> modulo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smtClean="0">
                <a:cs typeface="Times New Roman" panose="02020603050405020304" pitchFamily="18" charset="0"/>
              </a:rPr>
              <a:t> ada.</a:t>
            </a:r>
          </a:p>
          <a:p>
            <a:pPr algn="just" eaLnBrk="1" hangingPunct="1"/>
            <a:endParaRPr lang="en-US" smtClean="0"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mtClean="0">
                <a:cs typeface="Times New Roman" panose="02020603050405020304" pitchFamily="18" charset="0"/>
              </a:rPr>
              <a:t>Balikan dari </a:t>
            </a:r>
            <a:r>
              <a:rPr lang="en-US" i="1" smtClean="0">
                <a:cs typeface="Times New Roman" panose="02020603050405020304" pitchFamily="18" charset="0"/>
              </a:rPr>
              <a:t>a</a:t>
            </a:r>
            <a:r>
              <a:rPr lang="en-US" smtClean="0">
                <a:cs typeface="Times New Roman" panose="02020603050405020304" pitchFamily="18" charset="0"/>
              </a:rPr>
              <a:t> modulo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smtClean="0">
                <a:cs typeface="Times New Roman" panose="02020603050405020304" pitchFamily="18" charset="0"/>
              </a:rPr>
              <a:t> adalah bilangan  bulat </a:t>
            </a:r>
            <a:r>
              <a:rPr lang="en-US" i="1" smtClean="0">
                <a:cs typeface="Times New Roman" panose="02020603050405020304" pitchFamily="18" charset="0"/>
              </a:rPr>
              <a:t>x</a:t>
            </a:r>
            <a:r>
              <a:rPr lang="en-US" smtClean="0">
                <a:cs typeface="Times New Roman" panose="02020603050405020304" pitchFamily="18" charset="0"/>
              </a:rPr>
              <a:t> sedemikian sehingga </a:t>
            </a:r>
          </a:p>
          <a:p>
            <a:pPr algn="just"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 		</a:t>
            </a:r>
            <a:r>
              <a:rPr lang="en-US" i="1" smtClean="0">
                <a:cs typeface="Times New Roman" panose="02020603050405020304" pitchFamily="18" charset="0"/>
              </a:rPr>
              <a:t>xa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mtClean="0">
                <a:cs typeface="Times New Roman" panose="02020603050405020304" pitchFamily="18" charset="0"/>
              </a:rPr>
              <a:t> 1 (mod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smtClean="0">
                <a:cs typeface="Times New Roman" panose="02020603050405020304" pitchFamily="18" charset="0"/>
              </a:rPr>
              <a:t>)</a:t>
            </a:r>
          </a:p>
          <a:p>
            <a:pPr algn="just" eaLnBrk="1" hangingPunct="1"/>
            <a:r>
              <a:rPr lang="en-GB" smtClean="0"/>
              <a:t>Dalam notasi lainnya, </a:t>
            </a:r>
            <a:r>
              <a:rPr lang="en-GB" i="1" smtClean="0"/>
              <a:t>a</a:t>
            </a:r>
            <a:r>
              <a:rPr lang="en-GB" baseline="30000" smtClean="0"/>
              <a:t>–1</a:t>
            </a:r>
            <a:r>
              <a:rPr lang="en-GB" smtClean="0"/>
              <a:t>(mod </a:t>
            </a:r>
            <a:r>
              <a:rPr lang="en-GB" i="1" smtClean="0"/>
              <a:t>m</a:t>
            </a:r>
            <a:r>
              <a:rPr lang="en-GB" smtClean="0"/>
              <a:t>) = </a:t>
            </a:r>
            <a:r>
              <a:rPr lang="en-GB" i="1" smtClean="0"/>
              <a:t>x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E88EA120-3EAE-4CD3-B290-1C83FA4A87A6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33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685800"/>
            <a:ext cx="7769225" cy="6248400"/>
          </a:xfrm>
        </p:spPr>
        <p:txBody>
          <a:bodyPr>
            <a:normAutofit/>
          </a:bodyPr>
          <a:lstStyle/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sz="2400" u="sng" dirty="0" err="1">
                <a:cs typeface="Times New Roman" pitchFamily="18" charset="0"/>
              </a:rPr>
              <a:t>Bukti</a:t>
            </a:r>
            <a:r>
              <a:rPr lang="en-US" sz="2400" dirty="0">
                <a:cs typeface="Times New Roman" pitchFamily="18" charset="0"/>
              </a:rPr>
              <a:t>: 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m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relatif</a:t>
            </a:r>
            <a:r>
              <a:rPr lang="en-US" sz="2400" dirty="0">
                <a:cs typeface="Times New Roman" pitchFamily="18" charset="0"/>
              </a:rPr>
              <a:t> prima, </a:t>
            </a:r>
            <a:r>
              <a:rPr lang="en-US" sz="2400" dirty="0" err="1">
                <a:cs typeface="Times New Roman" pitchFamily="18" charset="0"/>
              </a:rPr>
              <a:t>jadi</a:t>
            </a:r>
            <a:r>
              <a:rPr lang="en-US" sz="2400" dirty="0">
                <a:cs typeface="Times New Roman" pitchFamily="18" charset="0"/>
              </a:rPr>
              <a:t> PBB(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i="1" dirty="0">
                <a:cs typeface="Times New Roman" pitchFamily="18" charset="0"/>
              </a:rPr>
              <a:t>m</a:t>
            </a:r>
            <a:r>
              <a:rPr lang="en-US" sz="2400" dirty="0">
                <a:cs typeface="Times New Roman" pitchFamily="18" charset="0"/>
              </a:rPr>
              <a:t>) = 1, </a:t>
            </a:r>
            <a:r>
              <a:rPr lang="en-US" sz="2400" dirty="0" err="1">
                <a:cs typeface="Times New Roman" pitchFamily="18" charset="0"/>
              </a:rPr>
              <a:t>dan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terdapat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bilangan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bulat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x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y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sedemikian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sehingga</a:t>
            </a:r>
            <a:endParaRPr lang="en-US" sz="2400" dirty="0">
              <a:cs typeface="Times New Roman" pitchFamily="18" charset="0"/>
            </a:endParaRP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dirty="0">
                <a:cs typeface="Times New Roman" pitchFamily="18" charset="0"/>
              </a:rPr>
              <a:t> 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dirty="0">
                <a:cs typeface="Times New Roman" pitchFamily="18" charset="0"/>
              </a:rPr>
              <a:t>		</a:t>
            </a:r>
            <a:r>
              <a:rPr lang="en-US" sz="2400" i="1" dirty="0" err="1">
                <a:cs typeface="Times New Roman" pitchFamily="18" charset="0"/>
              </a:rPr>
              <a:t>xa</a:t>
            </a:r>
            <a:r>
              <a:rPr lang="en-US" sz="2400" dirty="0">
                <a:cs typeface="Times New Roman" pitchFamily="18" charset="0"/>
              </a:rPr>
              <a:t> + </a:t>
            </a:r>
            <a:r>
              <a:rPr lang="en-US" sz="2400" i="1" dirty="0" err="1">
                <a:cs typeface="Times New Roman" pitchFamily="18" charset="0"/>
              </a:rPr>
              <a:t>ym</a:t>
            </a:r>
            <a:r>
              <a:rPr lang="en-US" sz="2400" dirty="0">
                <a:cs typeface="Times New Roman" pitchFamily="18" charset="0"/>
              </a:rPr>
              <a:t> = 1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dirty="0">
                <a:cs typeface="Times New Roman" pitchFamily="18" charset="0"/>
              </a:rPr>
              <a:t> 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dirty="0">
                <a:cs typeface="Times New Roman" pitchFamily="18" charset="0"/>
              </a:rPr>
              <a:t>	yang </a:t>
            </a:r>
            <a:r>
              <a:rPr lang="en-US" sz="2400" dirty="0" err="1">
                <a:cs typeface="Times New Roman" pitchFamily="18" charset="0"/>
              </a:rPr>
              <a:t>mengimplikasikan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bahwa</a:t>
            </a:r>
            <a:endParaRPr lang="en-US" sz="2400" dirty="0">
              <a:cs typeface="Times New Roman" pitchFamily="18" charset="0"/>
            </a:endParaRP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dirty="0">
                <a:cs typeface="Times New Roman" pitchFamily="18" charset="0"/>
              </a:rPr>
              <a:t> 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dirty="0">
                <a:cs typeface="Times New Roman" pitchFamily="18" charset="0"/>
              </a:rPr>
              <a:t>		</a:t>
            </a:r>
            <a:r>
              <a:rPr lang="en-US" sz="2400" i="1" dirty="0" err="1">
                <a:cs typeface="Times New Roman" pitchFamily="18" charset="0"/>
              </a:rPr>
              <a:t>xa</a:t>
            </a:r>
            <a:r>
              <a:rPr lang="en-US" sz="2400" dirty="0">
                <a:cs typeface="Times New Roman" pitchFamily="18" charset="0"/>
              </a:rPr>
              <a:t> + </a:t>
            </a:r>
            <a:r>
              <a:rPr lang="en-US" sz="2400" i="1" dirty="0" err="1">
                <a:cs typeface="Times New Roman" pitchFamily="18" charset="0"/>
              </a:rPr>
              <a:t>ym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</a:t>
            </a:r>
            <a:r>
              <a:rPr lang="en-US" sz="2400" dirty="0">
                <a:cs typeface="Times New Roman" pitchFamily="18" charset="0"/>
              </a:rPr>
              <a:t> 1 (mod </a:t>
            </a:r>
            <a:r>
              <a:rPr lang="en-US" sz="2400" i="1" dirty="0">
                <a:cs typeface="Times New Roman" pitchFamily="18" charset="0"/>
              </a:rPr>
              <a:t>m</a:t>
            </a:r>
            <a:r>
              <a:rPr lang="en-US" sz="2400" dirty="0">
                <a:cs typeface="Times New Roman" pitchFamily="18" charset="0"/>
              </a:rPr>
              <a:t>)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dirty="0">
                <a:cs typeface="Times New Roman" pitchFamily="18" charset="0"/>
              </a:rPr>
              <a:t> 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dirty="0" err="1">
                <a:cs typeface="Times New Roman" pitchFamily="18" charset="0"/>
              </a:rPr>
              <a:t>Karena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 err="1">
                <a:cs typeface="Times New Roman" pitchFamily="18" charset="0"/>
              </a:rPr>
              <a:t>ym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</a:t>
            </a:r>
            <a:r>
              <a:rPr lang="en-US" sz="2400" dirty="0">
                <a:cs typeface="Times New Roman" pitchFamily="18" charset="0"/>
              </a:rPr>
              <a:t> 0 (mod </a:t>
            </a:r>
            <a:r>
              <a:rPr lang="en-US" sz="2400" i="1" dirty="0">
                <a:cs typeface="Times New Roman" pitchFamily="18" charset="0"/>
              </a:rPr>
              <a:t>m</a:t>
            </a:r>
            <a:r>
              <a:rPr lang="en-US" sz="2400" dirty="0">
                <a:cs typeface="Times New Roman" pitchFamily="18" charset="0"/>
              </a:rPr>
              <a:t>), </a:t>
            </a:r>
            <a:r>
              <a:rPr lang="en-US" sz="2400" dirty="0" err="1" smtClean="0">
                <a:cs typeface="Times New Roman" pitchFamily="18" charset="0"/>
              </a:rPr>
              <a:t>maka</a:t>
            </a:r>
            <a:r>
              <a:rPr lang="en-US" sz="2400" dirty="0" smtClean="0">
                <a:cs typeface="Times New Roman" pitchFamily="18" charset="0"/>
              </a:rPr>
              <a:t> </a:t>
            </a:r>
            <a:endParaRPr lang="en-US" sz="2400" dirty="0">
              <a:cs typeface="Times New Roman" pitchFamily="18" charset="0"/>
            </a:endParaRP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dirty="0">
                <a:cs typeface="Times New Roman" pitchFamily="18" charset="0"/>
              </a:rPr>
              <a:t> 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i="1" dirty="0">
                <a:cs typeface="Times New Roman" pitchFamily="18" charset="0"/>
              </a:rPr>
              <a:t>		</a:t>
            </a:r>
            <a:r>
              <a:rPr lang="en-US" sz="2400" i="1" dirty="0" err="1">
                <a:cs typeface="Times New Roman" pitchFamily="18" charset="0"/>
              </a:rPr>
              <a:t>xa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</a:t>
            </a:r>
            <a:r>
              <a:rPr lang="en-US" sz="2400" dirty="0">
                <a:cs typeface="Times New Roman" pitchFamily="18" charset="0"/>
              </a:rPr>
              <a:t> 1 (mod </a:t>
            </a:r>
            <a:r>
              <a:rPr lang="en-US" sz="2400" i="1" dirty="0">
                <a:cs typeface="Times New Roman" pitchFamily="18" charset="0"/>
              </a:rPr>
              <a:t>m</a:t>
            </a:r>
            <a:r>
              <a:rPr lang="en-US" sz="2400" dirty="0">
                <a:cs typeface="Times New Roman" pitchFamily="18" charset="0"/>
              </a:rPr>
              <a:t>)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dirty="0">
                <a:cs typeface="Times New Roman" pitchFamily="18" charset="0"/>
              </a:rPr>
              <a:t>	 			 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dirty="0" err="1">
                <a:cs typeface="Times New Roman" pitchFamily="18" charset="0"/>
              </a:rPr>
              <a:t>Kekongruenan</a:t>
            </a:r>
            <a:r>
              <a:rPr lang="en-US" sz="2400" dirty="0">
                <a:cs typeface="Times New Roman" pitchFamily="18" charset="0"/>
              </a:rPr>
              <a:t> yang </a:t>
            </a:r>
            <a:r>
              <a:rPr lang="en-US" sz="2400" dirty="0" err="1">
                <a:cs typeface="Times New Roman" pitchFamily="18" charset="0"/>
              </a:rPr>
              <a:t>terakhir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ini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berarti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bahwa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x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adalah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balikan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dari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 modulo </a:t>
            </a:r>
            <a:r>
              <a:rPr lang="en-US" sz="2400" i="1" dirty="0">
                <a:cs typeface="Times New Roman" pitchFamily="18" charset="0"/>
              </a:rPr>
              <a:t>m</a:t>
            </a:r>
            <a:r>
              <a:rPr lang="en-US" sz="2400" dirty="0">
                <a:cs typeface="Times New Roman" pitchFamily="18" charset="0"/>
              </a:rPr>
              <a:t>.  				           </a:t>
            </a:r>
            <a:r>
              <a:rPr lang="en-US" sz="2400" dirty="0">
                <a:cs typeface="Times New Roman" pitchFamily="18" charset="0"/>
                <a:sym typeface="Wingdings 2" pitchFamily="18" charset="2"/>
              </a:rPr>
              <a:t></a:t>
            </a:r>
            <a:endParaRPr lang="en-GB" sz="2400" dirty="0">
              <a:cs typeface="Times New Roman" pitchFamily="18" charset="0"/>
              <a:sym typeface="Wingdings 2" pitchFamily="18" charset="2"/>
            </a:endParaRP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561EB850-7C26-4758-9FE7-AA0FB90FAA7D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34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324350"/>
          </a:xfrm>
        </p:spPr>
        <p:txBody>
          <a:bodyPr/>
          <a:lstStyle/>
          <a:p>
            <a:pPr algn="just" eaLnBrk="1" hangingPunct="1"/>
            <a:r>
              <a:rPr lang="en-US" smtClean="0">
                <a:cs typeface="Times New Roman" panose="02020603050405020304" pitchFamily="18" charset="0"/>
              </a:rPr>
              <a:t>Pembuktian di atas juga menceritakan bahwa untuk mencari balikan dari </a:t>
            </a:r>
            <a:r>
              <a:rPr lang="en-US" i="1" smtClean="0">
                <a:cs typeface="Times New Roman" panose="02020603050405020304" pitchFamily="18" charset="0"/>
              </a:rPr>
              <a:t>a</a:t>
            </a:r>
            <a:r>
              <a:rPr lang="en-US" smtClean="0">
                <a:cs typeface="Times New Roman" panose="02020603050405020304" pitchFamily="18" charset="0"/>
              </a:rPr>
              <a:t> modulo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smtClean="0">
                <a:cs typeface="Times New Roman" panose="02020603050405020304" pitchFamily="18" charset="0"/>
              </a:rPr>
              <a:t>, kita harus membuat kombinasi lanjar dari </a:t>
            </a:r>
            <a:r>
              <a:rPr lang="en-US" i="1" smtClean="0">
                <a:cs typeface="Times New Roman" panose="02020603050405020304" pitchFamily="18" charset="0"/>
              </a:rPr>
              <a:t>a</a:t>
            </a:r>
            <a:r>
              <a:rPr lang="en-US" smtClean="0">
                <a:cs typeface="Times New Roman" panose="02020603050405020304" pitchFamily="18" charset="0"/>
              </a:rPr>
              <a:t> dan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smtClean="0">
                <a:cs typeface="Times New Roman" panose="02020603050405020304" pitchFamily="18" charset="0"/>
              </a:rPr>
              <a:t> sama dengan 1. </a:t>
            </a:r>
          </a:p>
          <a:p>
            <a:pPr algn="just" eaLnBrk="1" hangingPunct="1"/>
            <a:endParaRPr lang="en-US" smtClean="0"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mtClean="0">
                <a:cs typeface="Times New Roman" panose="02020603050405020304" pitchFamily="18" charset="0"/>
              </a:rPr>
              <a:t>Koefisien </a:t>
            </a:r>
            <a:r>
              <a:rPr lang="en-US" i="1" smtClean="0">
                <a:cs typeface="Times New Roman" panose="02020603050405020304" pitchFamily="18" charset="0"/>
              </a:rPr>
              <a:t>a</a:t>
            </a:r>
            <a:r>
              <a:rPr lang="en-US" smtClean="0">
                <a:cs typeface="Times New Roman" panose="02020603050405020304" pitchFamily="18" charset="0"/>
              </a:rPr>
              <a:t> dari kombinasi lanjar tersebut merupakan balikan dari </a:t>
            </a:r>
            <a:r>
              <a:rPr lang="en-US" i="1" smtClean="0">
                <a:cs typeface="Times New Roman" panose="02020603050405020304" pitchFamily="18" charset="0"/>
              </a:rPr>
              <a:t>a</a:t>
            </a:r>
            <a:r>
              <a:rPr lang="en-US" smtClean="0">
                <a:cs typeface="Times New Roman" panose="02020603050405020304" pitchFamily="18" charset="0"/>
              </a:rPr>
              <a:t> modulo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smtClean="0">
                <a:cs typeface="Times New Roman" panose="02020603050405020304" pitchFamily="18" charset="0"/>
              </a:rPr>
              <a:t>.</a:t>
            </a:r>
          </a:p>
          <a:p>
            <a:pPr eaLnBrk="1" hangingPunct="1"/>
            <a:endParaRPr lang="en-GB" smtClean="0"/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26B1890C-A206-4EC9-949B-D6C5E72EA49E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35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997825" cy="5029200"/>
          </a:xfrm>
        </p:spPr>
        <p:txBody>
          <a:bodyPr/>
          <a:lstStyle/>
          <a:p>
            <a:pPr algn="just" eaLnBrk="1" hangingPunct="1"/>
            <a:r>
              <a:rPr lang="en-US" sz="2400" b="1" smtClean="0">
                <a:cs typeface="Times New Roman" panose="02020603050405020304" pitchFamily="18" charset="0"/>
              </a:rPr>
              <a:t>Contoh 17.</a:t>
            </a:r>
            <a:r>
              <a:rPr lang="en-US" sz="2400" smtClean="0">
                <a:cs typeface="Times New Roman" panose="02020603050405020304" pitchFamily="18" charset="0"/>
              </a:rPr>
              <a:t> Tentukan balikan dari 4 (mod 9), 17 (mod 7), dan 18 (mod 10).</a:t>
            </a:r>
          </a:p>
          <a:p>
            <a:pPr algn="just" eaLnBrk="1" hangingPunct="1">
              <a:buFontTx/>
              <a:buNone/>
            </a:pPr>
            <a:r>
              <a:rPr lang="en-US" sz="2400" smtClean="0">
                <a:cs typeface="Times New Roman" panose="02020603050405020304" pitchFamily="18" charset="0"/>
              </a:rPr>
              <a:t>	</a:t>
            </a:r>
            <a:r>
              <a:rPr lang="en-US" sz="2400" u="sng" smtClean="0">
                <a:cs typeface="Times New Roman" panose="02020603050405020304" pitchFamily="18" charset="0"/>
              </a:rPr>
              <a:t>Solusi</a:t>
            </a:r>
            <a:r>
              <a:rPr lang="en-US" sz="2400" smtClean="0">
                <a:cs typeface="Times New Roman" panose="02020603050405020304" pitchFamily="18" charset="0"/>
              </a:rPr>
              <a:t>:</a:t>
            </a:r>
          </a:p>
          <a:p>
            <a:pPr algn="just" eaLnBrk="1" hangingPunct="1"/>
            <a:r>
              <a:rPr lang="en-US" sz="2400" smtClean="0">
                <a:cs typeface="Times New Roman" panose="02020603050405020304" pitchFamily="18" charset="0"/>
              </a:rPr>
              <a:t>(a)  Karena PBB(4, 9) = 1, maka balikan dari 4 (mod 9) 	ada. Dari algoritma Euclidean diperoleh bahwa </a:t>
            </a:r>
          </a:p>
          <a:p>
            <a:pPr algn="just" eaLnBrk="1" hangingPunct="1">
              <a:buFontTx/>
              <a:buNone/>
            </a:pPr>
            <a:r>
              <a:rPr lang="en-US" sz="2400" smtClean="0">
                <a:cs typeface="Times New Roman" panose="02020603050405020304" pitchFamily="18" charset="0"/>
              </a:rPr>
              <a:t> 			9 = 2 </a:t>
            </a:r>
            <a:r>
              <a:rPr 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smtClean="0">
                <a:cs typeface="Times New Roman" panose="02020603050405020304" pitchFamily="18" charset="0"/>
              </a:rPr>
              <a:t> 4 + 1 </a:t>
            </a:r>
          </a:p>
          <a:p>
            <a:pPr algn="just" eaLnBrk="1" hangingPunct="1">
              <a:buFontTx/>
              <a:buNone/>
            </a:pPr>
            <a:r>
              <a:rPr lang="en-US" sz="2400" smtClean="0">
                <a:cs typeface="Times New Roman" panose="02020603050405020304" pitchFamily="18" charset="0"/>
              </a:rPr>
              <a:t> 	Susun persamaan di atas  menjadi</a:t>
            </a:r>
          </a:p>
          <a:p>
            <a:pPr algn="just" eaLnBrk="1" hangingPunct="1">
              <a:buFontTx/>
              <a:buNone/>
            </a:pPr>
            <a:r>
              <a:rPr lang="en-US" sz="2400" smtClean="0">
                <a:cs typeface="Times New Roman" panose="02020603050405020304" pitchFamily="18" charset="0"/>
              </a:rPr>
              <a:t>  			–2 </a:t>
            </a:r>
            <a:r>
              <a:rPr 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smtClean="0">
                <a:cs typeface="Times New Roman" panose="02020603050405020304" pitchFamily="18" charset="0"/>
              </a:rPr>
              <a:t> 4 + 1 </a:t>
            </a:r>
            <a:r>
              <a:rPr 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smtClean="0">
                <a:cs typeface="Times New Roman" panose="02020603050405020304" pitchFamily="18" charset="0"/>
              </a:rPr>
              <a:t> 9 = 1	</a:t>
            </a:r>
          </a:p>
          <a:p>
            <a:pPr algn="just" eaLnBrk="1" hangingPunct="1">
              <a:buFontTx/>
              <a:buNone/>
            </a:pPr>
            <a:r>
              <a:rPr lang="en-US" sz="2400" smtClean="0">
                <a:cs typeface="Times New Roman" panose="02020603050405020304" pitchFamily="18" charset="0"/>
              </a:rPr>
              <a:t>    Dari persamaan terakhir ini kita peroleh –2 adalah balikan dari 4 modulo 9. </a:t>
            </a:r>
          </a:p>
          <a:p>
            <a:pPr algn="just" eaLnBrk="1" hangingPunct="1">
              <a:buFontTx/>
              <a:buNone/>
            </a:pPr>
            <a:r>
              <a:rPr lang="en-US" sz="2400" smtClean="0">
                <a:cs typeface="Times New Roman" panose="02020603050405020304" pitchFamily="18" charset="0"/>
              </a:rPr>
              <a:t>     Periksa bahwa  –2 </a:t>
            </a:r>
            <a:r>
              <a:rPr 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smtClean="0">
                <a:cs typeface="Times New Roman" panose="02020603050405020304" pitchFamily="18" charset="0"/>
              </a:rPr>
              <a:t> 4 </a:t>
            </a:r>
            <a:r>
              <a:rPr 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400" smtClean="0">
                <a:cs typeface="Times New Roman" panose="02020603050405020304" pitchFamily="18" charset="0"/>
              </a:rPr>
              <a:t> 1 (mod 9)</a:t>
            </a:r>
            <a:endParaRPr lang="en-GB" sz="2400" smtClean="0"/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090F31A9-F81B-40F7-A9B6-7D54AC7382B3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36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009650"/>
            <a:ext cx="8839200" cy="4324350"/>
          </a:xfrm>
        </p:spPr>
        <p:txBody>
          <a:bodyPr/>
          <a:lstStyle/>
          <a:p>
            <a:pPr algn="just" eaLnBrk="1" hangingPunct="1"/>
            <a:r>
              <a:rPr lang="en-US" smtClean="0">
                <a:cs typeface="Times New Roman" panose="02020603050405020304" pitchFamily="18" charset="0"/>
              </a:rPr>
              <a:t>Catatan: setiap bilangan yang kongruen dengan</a:t>
            </a:r>
          </a:p>
          <a:p>
            <a:pPr algn="just"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–2 (</a:t>
            </a:r>
            <a:r>
              <a:rPr lang="en-US" b="1" smtClean="0">
                <a:cs typeface="Times New Roman" panose="02020603050405020304" pitchFamily="18" charset="0"/>
              </a:rPr>
              <a:t>mod</a:t>
            </a:r>
            <a:r>
              <a:rPr lang="en-US" smtClean="0">
                <a:cs typeface="Times New Roman" panose="02020603050405020304" pitchFamily="18" charset="0"/>
              </a:rPr>
              <a:t> 9) </a:t>
            </a:r>
          </a:p>
          <a:p>
            <a:pPr algn="just"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juga adalah inversi dari 4, misalnya 7, –11, 16, dan seterusnya, karena</a:t>
            </a:r>
            <a:endParaRPr lang="en-US" i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      </a:t>
            </a:r>
            <a:r>
              <a:rPr lang="en-US" sz="2400" smtClean="0">
                <a:cs typeface="Times New Roman" panose="02020603050405020304" pitchFamily="18" charset="0"/>
              </a:rPr>
              <a:t>7 </a:t>
            </a:r>
            <a:r>
              <a:rPr lang="en-US" sz="2400" smtClean="0">
                <a:cs typeface="Courier New" panose="02070309020205020404" pitchFamily="49" charset="0"/>
                <a:sym typeface="Symbol" panose="05050102010706020507" pitchFamily="18" charset="2"/>
              </a:rPr>
              <a:t></a:t>
            </a:r>
            <a:r>
              <a:rPr lang="en-US" sz="2400" smtClean="0">
                <a:cs typeface="Times New Roman" panose="02020603050405020304" pitchFamily="18" charset="0"/>
              </a:rPr>
              <a:t> –2 (</a:t>
            </a:r>
            <a:r>
              <a:rPr lang="en-US" sz="2400" b="1" smtClean="0">
                <a:cs typeface="Times New Roman" panose="02020603050405020304" pitchFamily="18" charset="0"/>
              </a:rPr>
              <a:t>mod</a:t>
            </a:r>
            <a:r>
              <a:rPr lang="en-US" sz="2400" smtClean="0">
                <a:cs typeface="Times New Roman" panose="02020603050405020304" pitchFamily="18" charset="0"/>
              </a:rPr>
              <a:t> 9)		(9 habis membagi 7 – (–2) = 9)</a:t>
            </a:r>
            <a:endParaRPr lang="en-US" sz="2400" i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buFontTx/>
              <a:buNone/>
            </a:pPr>
            <a:r>
              <a:rPr lang="en-US" sz="2400" smtClean="0">
                <a:cs typeface="Times New Roman" panose="02020603050405020304" pitchFamily="18" charset="0"/>
              </a:rPr>
              <a:t>	–11 </a:t>
            </a:r>
            <a:r>
              <a:rPr lang="en-US" sz="2400" smtClean="0">
                <a:cs typeface="Courier New" panose="02070309020205020404" pitchFamily="49" charset="0"/>
                <a:sym typeface="Symbol" panose="05050102010706020507" pitchFamily="18" charset="2"/>
              </a:rPr>
              <a:t></a:t>
            </a:r>
            <a:r>
              <a:rPr lang="en-US" sz="2400" smtClean="0">
                <a:cs typeface="Times New Roman" panose="02020603050405020304" pitchFamily="18" charset="0"/>
              </a:rPr>
              <a:t> –2 (</a:t>
            </a:r>
            <a:r>
              <a:rPr lang="en-US" sz="2400" b="1" smtClean="0">
                <a:cs typeface="Times New Roman" panose="02020603050405020304" pitchFamily="18" charset="0"/>
              </a:rPr>
              <a:t>mod</a:t>
            </a:r>
            <a:r>
              <a:rPr lang="en-US" sz="2400" smtClean="0">
                <a:cs typeface="Times New Roman" panose="02020603050405020304" pitchFamily="18" charset="0"/>
              </a:rPr>
              <a:t> 9)	(9 habis membagi –11 – (–2) = –9)</a:t>
            </a:r>
            <a:endParaRPr lang="en-US" sz="2400" i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buFontTx/>
              <a:buNone/>
            </a:pPr>
            <a:r>
              <a:rPr lang="en-US" sz="2400" smtClean="0">
                <a:cs typeface="Times New Roman" panose="02020603050405020304" pitchFamily="18" charset="0"/>
              </a:rPr>
              <a:t>	  16 </a:t>
            </a:r>
            <a:r>
              <a:rPr lang="en-US" sz="2400" smtClean="0">
                <a:cs typeface="Courier New" panose="02070309020205020404" pitchFamily="49" charset="0"/>
                <a:sym typeface="Symbol" panose="05050102010706020507" pitchFamily="18" charset="2"/>
              </a:rPr>
              <a:t></a:t>
            </a:r>
            <a:r>
              <a:rPr lang="en-US" sz="2400" smtClean="0">
                <a:cs typeface="Times New Roman" panose="02020603050405020304" pitchFamily="18" charset="0"/>
              </a:rPr>
              <a:t> –2 (</a:t>
            </a:r>
            <a:r>
              <a:rPr lang="en-US" sz="2400" b="1" smtClean="0">
                <a:cs typeface="Times New Roman" panose="02020603050405020304" pitchFamily="18" charset="0"/>
              </a:rPr>
              <a:t>mod</a:t>
            </a:r>
            <a:r>
              <a:rPr lang="en-US" sz="2400" smtClean="0">
                <a:cs typeface="Times New Roman" panose="02020603050405020304" pitchFamily="18" charset="0"/>
              </a:rPr>
              <a:t> 9)	(9 habis membagi 16 – (–2) = 18)</a:t>
            </a:r>
            <a:endParaRPr lang="en-US" sz="2400" i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GB" sz="2400" smtClean="0"/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3F966306-2AA9-4A24-A99A-88849F443E92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37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749300"/>
            <a:ext cx="7769225" cy="5422900"/>
          </a:xfrm>
        </p:spPr>
        <p:txBody>
          <a:bodyPr>
            <a:normAutofit lnSpcReduction="10000"/>
          </a:bodyPr>
          <a:lstStyle/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dirty="0">
                <a:cs typeface="Times New Roman" pitchFamily="18" charset="0"/>
              </a:rPr>
              <a:t>(b) </a:t>
            </a:r>
            <a:r>
              <a:rPr lang="en-US" sz="2000" dirty="0" err="1">
                <a:cs typeface="Times New Roman" pitchFamily="18" charset="0"/>
              </a:rPr>
              <a:t>Karena</a:t>
            </a:r>
            <a:r>
              <a:rPr lang="en-US" sz="2000" dirty="0">
                <a:cs typeface="Times New Roman" pitchFamily="18" charset="0"/>
              </a:rPr>
              <a:t> PBB(17, 7) = 1, </a:t>
            </a:r>
            <a:r>
              <a:rPr lang="en-US" sz="2000" dirty="0" err="1">
                <a:cs typeface="Times New Roman" pitchFamily="18" charset="0"/>
              </a:rPr>
              <a:t>maka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balikan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dari</a:t>
            </a:r>
            <a:r>
              <a:rPr lang="en-US" sz="2000" dirty="0">
                <a:cs typeface="Times New Roman" pitchFamily="18" charset="0"/>
              </a:rPr>
              <a:t> 17 (mod 7) </a:t>
            </a:r>
            <a:r>
              <a:rPr lang="en-US" sz="2000" dirty="0" err="1">
                <a:cs typeface="Times New Roman" pitchFamily="18" charset="0"/>
              </a:rPr>
              <a:t>ada</a:t>
            </a:r>
            <a:r>
              <a:rPr lang="en-US" sz="2000" dirty="0">
                <a:cs typeface="Times New Roman" pitchFamily="18" charset="0"/>
              </a:rPr>
              <a:t>. Dari </a:t>
            </a:r>
            <a:r>
              <a:rPr lang="en-US" sz="2000" dirty="0" err="1">
                <a:cs typeface="Times New Roman" pitchFamily="18" charset="0"/>
              </a:rPr>
              <a:t>algoritma</a:t>
            </a:r>
            <a:r>
              <a:rPr lang="en-US" sz="2000" dirty="0">
                <a:cs typeface="Times New Roman" pitchFamily="18" charset="0"/>
              </a:rPr>
              <a:t> Euclidean </a:t>
            </a:r>
            <a:r>
              <a:rPr lang="en-US" sz="2000" dirty="0" err="1">
                <a:cs typeface="Times New Roman" pitchFamily="18" charset="0"/>
              </a:rPr>
              <a:t>diperoleh</a:t>
            </a:r>
            <a:r>
              <a:rPr lang="en-US" sz="2000" dirty="0">
                <a:cs typeface="Times New Roman" pitchFamily="18" charset="0"/>
              </a:rPr>
              <a:t>  </a:t>
            </a:r>
            <a:r>
              <a:rPr lang="en-US" sz="2000" dirty="0" err="1">
                <a:cs typeface="Times New Roman" pitchFamily="18" charset="0"/>
              </a:rPr>
              <a:t>rangkaian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pembagian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berikut</a:t>
            </a:r>
            <a:r>
              <a:rPr lang="en-US" sz="2000" dirty="0">
                <a:cs typeface="Times New Roman" pitchFamily="18" charset="0"/>
              </a:rPr>
              <a:t>: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000" dirty="0">
                <a:cs typeface="Times New Roman" pitchFamily="18" charset="0"/>
              </a:rPr>
              <a:t>		17 = 2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2000" dirty="0">
                <a:cs typeface="Times New Roman" pitchFamily="18" charset="0"/>
              </a:rPr>
              <a:t> 7 + 3	(</a:t>
            </a:r>
            <a:r>
              <a:rPr lang="en-US" sz="2000" dirty="0" err="1">
                <a:cs typeface="Times New Roman" pitchFamily="18" charset="0"/>
              </a:rPr>
              <a:t>i</a:t>
            </a:r>
            <a:r>
              <a:rPr lang="en-US" sz="2000" dirty="0">
                <a:cs typeface="Times New Roman" pitchFamily="18" charset="0"/>
              </a:rPr>
              <a:t>)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000" dirty="0">
                <a:cs typeface="Times New Roman" pitchFamily="18" charset="0"/>
              </a:rPr>
              <a:t>		 7 =  2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2000" dirty="0">
                <a:cs typeface="Times New Roman" pitchFamily="18" charset="0"/>
              </a:rPr>
              <a:t> 3 + 1	(ii)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000" dirty="0">
                <a:cs typeface="Times New Roman" pitchFamily="18" charset="0"/>
              </a:rPr>
              <a:t>		  3 = 3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2000" dirty="0">
                <a:cs typeface="Times New Roman" pitchFamily="18" charset="0"/>
              </a:rPr>
              <a:t> 1 + 0	(iii)	(yang </a:t>
            </a:r>
            <a:r>
              <a:rPr lang="en-US" sz="2000" dirty="0" err="1">
                <a:cs typeface="Times New Roman" pitchFamily="18" charset="0"/>
              </a:rPr>
              <a:t>berarti</a:t>
            </a:r>
            <a:r>
              <a:rPr lang="en-US" sz="2000" dirty="0">
                <a:cs typeface="Times New Roman" pitchFamily="18" charset="0"/>
              </a:rPr>
              <a:t>: PBB(17, 7) = 1) )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000" dirty="0">
                <a:cs typeface="Times New Roman" pitchFamily="18" charset="0"/>
              </a:rPr>
              <a:t>       </a:t>
            </a:r>
            <a:r>
              <a:rPr lang="en-US" sz="2000" dirty="0" err="1">
                <a:cs typeface="Times New Roman" pitchFamily="18" charset="0"/>
              </a:rPr>
              <a:t>Susun</a:t>
            </a:r>
            <a:r>
              <a:rPr lang="en-US" sz="2000" dirty="0">
                <a:cs typeface="Times New Roman" pitchFamily="18" charset="0"/>
              </a:rPr>
              <a:t> (ii) </a:t>
            </a:r>
            <a:r>
              <a:rPr lang="en-US" sz="2000" dirty="0" err="1">
                <a:cs typeface="Times New Roman" pitchFamily="18" charset="0"/>
              </a:rPr>
              <a:t>menjadi</a:t>
            </a:r>
            <a:r>
              <a:rPr lang="en-US" sz="2000" dirty="0">
                <a:cs typeface="Times New Roman" pitchFamily="18" charset="0"/>
              </a:rPr>
              <a:t>: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000" dirty="0">
                <a:cs typeface="Times New Roman" pitchFamily="18" charset="0"/>
              </a:rPr>
              <a:t> 		1 = 7 – 2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2000" dirty="0">
                <a:cs typeface="Times New Roman" pitchFamily="18" charset="0"/>
              </a:rPr>
              <a:t> 3	(iv)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000" dirty="0">
                <a:cs typeface="Times New Roman" pitchFamily="18" charset="0"/>
              </a:rPr>
              <a:t>       </a:t>
            </a:r>
            <a:r>
              <a:rPr lang="en-US" sz="2000" dirty="0" err="1">
                <a:cs typeface="Times New Roman" pitchFamily="18" charset="0"/>
              </a:rPr>
              <a:t>Susun</a:t>
            </a:r>
            <a:r>
              <a:rPr lang="en-US" sz="2000" dirty="0">
                <a:cs typeface="Times New Roman" pitchFamily="18" charset="0"/>
              </a:rPr>
              <a:t> (</a:t>
            </a:r>
            <a:r>
              <a:rPr lang="en-US" sz="2000" dirty="0" err="1">
                <a:cs typeface="Times New Roman" pitchFamily="18" charset="0"/>
              </a:rPr>
              <a:t>i</a:t>
            </a:r>
            <a:r>
              <a:rPr lang="en-US" sz="2000" dirty="0">
                <a:cs typeface="Times New Roman" pitchFamily="18" charset="0"/>
              </a:rPr>
              <a:t>) </a:t>
            </a:r>
            <a:r>
              <a:rPr lang="en-US" sz="2000" dirty="0" err="1">
                <a:cs typeface="Times New Roman" pitchFamily="18" charset="0"/>
              </a:rPr>
              <a:t>menjadi</a:t>
            </a:r>
            <a:endParaRPr lang="en-US" sz="2000" dirty="0">
              <a:cs typeface="Times New Roman" pitchFamily="18" charset="0"/>
            </a:endParaRP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000" dirty="0">
                <a:cs typeface="Times New Roman" pitchFamily="18" charset="0"/>
              </a:rPr>
              <a:t> 		3 = 17 – 2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2000" dirty="0">
                <a:cs typeface="Times New Roman" pitchFamily="18" charset="0"/>
              </a:rPr>
              <a:t> 7	(v)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000" dirty="0">
                <a:cs typeface="Times New Roman" pitchFamily="18" charset="0"/>
              </a:rPr>
              <a:t>      </a:t>
            </a:r>
            <a:r>
              <a:rPr lang="en-US" sz="2000" dirty="0" err="1">
                <a:cs typeface="Times New Roman" pitchFamily="18" charset="0"/>
              </a:rPr>
              <a:t>Sulihkan</a:t>
            </a:r>
            <a:r>
              <a:rPr lang="en-US" sz="2000" dirty="0">
                <a:cs typeface="Times New Roman" pitchFamily="18" charset="0"/>
              </a:rPr>
              <a:t> (v) </a:t>
            </a:r>
            <a:r>
              <a:rPr lang="en-US" sz="2000" dirty="0" err="1">
                <a:cs typeface="Times New Roman" pitchFamily="18" charset="0"/>
              </a:rPr>
              <a:t>ke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dalam</a:t>
            </a:r>
            <a:r>
              <a:rPr lang="en-US" sz="2000" dirty="0">
                <a:cs typeface="Times New Roman" pitchFamily="18" charset="0"/>
              </a:rPr>
              <a:t> (iv):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000" dirty="0">
                <a:cs typeface="Times New Roman" pitchFamily="18" charset="0"/>
              </a:rPr>
              <a:t> 		1 = 7 – 2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2000" dirty="0">
                <a:cs typeface="Times New Roman" pitchFamily="18" charset="0"/>
              </a:rPr>
              <a:t> (17 – 2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2000" dirty="0">
                <a:cs typeface="Times New Roman" pitchFamily="18" charset="0"/>
              </a:rPr>
              <a:t> 7) = 1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2000" dirty="0">
                <a:cs typeface="Times New Roman" pitchFamily="18" charset="0"/>
              </a:rPr>
              <a:t> 7 – 2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2000" dirty="0">
                <a:cs typeface="Times New Roman" pitchFamily="18" charset="0"/>
              </a:rPr>
              <a:t> 17 + 4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2000" dirty="0">
                <a:cs typeface="Times New Roman" pitchFamily="18" charset="0"/>
              </a:rPr>
              <a:t> 7 = 5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2000" dirty="0">
                <a:cs typeface="Times New Roman" pitchFamily="18" charset="0"/>
              </a:rPr>
              <a:t> 7 – 2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2000" dirty="0">
                <a:cs typeface="Times New Roman" pitchFamily="18" charset="0"/>
              </a:rPr>
              <a:t> 17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000" dirty="0">
                <a:cs typeface="Times New Roman" pitchFamily="18" charset="0"/>
              </a:rPr>
              <a:t>      </a:t>
            </a:r>
            <a:r>
              <a:rPr lang="en-US" sz="2000" dirty="0" err="1">
                <a:cs typeface="Times New Roman" pitchFamily="18" charset="0"/>
              </a:rPr>
              <a:t>atau</a:t>
            </a:r>
            <a:r>
              <a:rPr lang="en-US" sz="2000" dirty="0">
                <a:cs typeface="Times New Roman" pitchFamily="18" charset="0"/>
              </a:rPr>
              <a:t>	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000" dirty="0">
                <a:cs typeface="Times New Roman" pitchFamily="18" charset="0"/>
              </a:rPr>
              <a:t> 	       –2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2000" dirty="0">
                <a:cs typeface="Times New Roman" pitchFamily="18" charset="0"/>
              </a:rPr>
              <a:t> 17 </a:t>
            </a:r>
            <a:r>
              <a:rPr lang="en-US" sz="2000" baseline="-30000" dirty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+ 5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2000" dirty="0">
                <a:cs typeface="Times New Roman" pitchFamily="18" charset="0"/>
              </a:rPr>
              <a:t> 7 = 1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z="2000" dirty="0">
                <a:cs typeface="Times New Roman" pitchFamily="18" charset="0"/>
              </a:rPr>
              <a:t>      Dari </a:t>
            </a:r>
            <a:r>
              <a:rPr lang="en-US" sz="2000" dirty="0" err="1">
                <a:cs typeface="Times New Roman" pitchFamily="18" charset="0"/>
              </a:rPr>
              <a:t>persamaan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terakhir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diperoleh</a:t>
            </a:r>
            <a:r>
              <a:rPr lang="en-US" sz="2000" dirty="0">
                <a:cs typeface="Times New Roman" pitchFamily="18" charset="0"/>
              </a:rPr>
              <a:t> –2 </a:t>
            </a:r>
            <a:r>
              <a:rPr lang="en-US" sz="2000" dirty="0" err="1">
                <a:cs typeface="Times New Roman" pitchFamily="18" charset="0"/>
              </a:rPr>
              <a:t>adalah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balikan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dari</a:t>
            </a:r>
            <a:r>
              <a:rPr lang="en-US" sz="2000" dirty="0">
                <a:cs typeface="Times New Roman" pitchFamily="18" charset="0"/>
              </a:rPr>
              <a:t> 17 (mod 7)  </a:t>
            </a: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000" dirty="0">
              <a:cs typeface="Times New Roman" pitchFamily="18" charset="0"/>
            </a:endParaRPr>
          </a:p>
          <a:p>
            <a:pPr marL="365760" indent="-283464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dirty="0">
                <a:cs typeface="Times New Roman" pitchFamily="18" charset="0"/>
              </a:rPr>
              <a:t> –2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2000" dirty="0">
                <a:cs typeface="Times New Roman" pitchFamily="18" charset="0"/>
              </a:rPr>
              <a:t> 17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</a:t>
            </a:r>
            <a:r>
              <a:rPr lang="en-US" sz="2000" dirty="0">
                <a:cs typeface="Times New Roman" pitchFamily="18" charset="0"/>
              </a:rPr>
              <a:t> 1 (mod 7)	(7 </a:t>
            </a:r>
            <a:r>
              <a:rPr lang="en-US" sz="2000" dirty="0" err="1">
                <a:cs typeface="Times New Roman" pitchFamily="18" charset="0"/>
              </a:rPr>
              <a:t>habis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 err="1">
                <a:cs typeface="Times New Roman" pitchFamily="18" charset="0"/>
              </a:rPr>
              <a:t>membagi</a:t>
            </a:r>
            <a:r>
              <a:rPr lang="en-US" sz="2000" dirty="0">
                <a:cs typeface="Times New Roman" pitchFamily="18" charset="0"/>
              </a:rPr>
              <a:t> –2 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</a:t>
            </a:r>
            <a:r>
              <a:rPr lang="en-US" sz="2000" dirty="0">
                <a:cs typeface="Times New Roman" pitchFamily="18" charset="0"/>
              </a:rPr>
              <a:t> 17 – 1 = –35)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000" dirty="0"/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DC80BD34-E056-45CF-9D43-E1789418AC22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38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   (c) Karena PBB(18, 10) = 2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mtClean="0">
                <a:cs typeface="Times New Roman" panose="02020603050405020304" pitchFamily="18" charset="0"/>
              </a:rPr>
              <a:t> 1, maka balikan dari</a:t>
            </a:r>
          </a:p>
          <a:p>
            <a:pPr algn="just"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 	    18 (mod 10)     tidak ada.</a:t>
            </a:r>
          </a:p>
          <a:p>
            <a:pPr eaLnBrk="1" hangingPunct="1">
              <a:buFontTx/>
              <a:buNone/>
            </a:pPr>
            <a:endParaRPr lang="en-GB" smtClean="0"/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E4B61FEE-AD1F-4E89-8C0B-FC2CE9FB26A2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39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dirty="0" err="1" smtClean="0">
                <a:cs typeface="Times New Roman" panose="02020603050405020304" pitchFamily="18" charset="0"/>
              </a:rPr>
              <a:t>Jika</a:t>
            </a:r>
            <a:r>
              <a:rPr lang="en-US" i="1" dirty="0" smtClean="0">
                <a:cs typeface="Times New Roman" panose="02020603050405020304" pitchFamily="18" charset="0"/>
              </a:rPr>
              <a:t> 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dirty="0" smtClean="0">
                <a:cs typeface="Times New Roman" panose="02020603050405020304" pitchFamily="18" charset="0"/>
              </a:rPr>
              <a:t> 0, </a:t>
            </a:r>
            <a:r>
              <a:rPr lang="en-US" i="1" dirty="0" smtClean="0">
                <a:cs typeface="Times New Roman" panose="02020603050405020304" pitchFamily="18" charset="0"/>
              </a:rPr>
              <a:t>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cs typeface="Times New Roman" panose="02020603050405020304" pitchFamily="18" charset="0"/>
              </a:rPr>
              <a:t>habis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cs typeface="Times New Roman" panose="02020603050405020304" pitchFamily="18" charset="0"/>
              </a:rPr>
              <a:t>membagi</a:t>
            </a:r>
            <a:r>
              <a:rPr lang="en-US" i="1" dirty="0" smtClean="0">
                <a:cs typeface="Times New Roman" panose="02020603050405020304" pitchFamily="18" charset="0"/>
              </a:rPr>
              <a:t> b</a:t>
            </a:r>
            <a:r>
              <a:rPr lang="en-US" dirty="0" smtClean="0">
                <a:cs typeface="Times New Roman" panose="02020603050405020304" pitchFamily="18" charset="0"/>
              </a:rPr>
              <a:t> (</a:t>
            </a:r>
            <a:r>
              <a:rPr lang="en-US" i="1" dirty="0" smtClean="0">
                <a:cs typeface="Times New Roman" panose="02020603050405020304" pitchFamily="18" charset="0"/>
              </a:rPr>
              <a:t>a divides b</a:t>
            </a:r>
            <a:r>
              <a:rPr lang="en-US" dirty="0" smtClean="0"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cs typeface="Times New Roman" panose="02020603050405020304" pitchFamily="18" charset="0"/>
              </a:rPr>
              <a:t>jika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terdapat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bilangan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bulat</a:t>
            </a:r>
            <a:r>
              <a:rPr lang="en-US" dirty="0" smtClean="0">
                <a:cs typeface="Times New Roman" panose="02020603050405020304" pitchFamily="18" charset="0"/>
              </a:rPr>
              <a:t> {</a:t>
            </a:r>
            <a:r>
              <a:rPr lang="en-US" i="1" dirty="0" smtClean="0">
                <a:cs typeface="Times New Roman" panose="02020603050405020304" pitchFamily="18" charset="0"/>
              </a:rPr>
              <a:t>c</a:t>
            </a:r>
            <a:r>
              <a:rPr lang="en-US" dirty="0" smtClean="0">
                <a:cs typeface="Times New Roman" panose="02020603050405020304" pitchFamily="18" charset="0"/>
              </a:rPr>
              <a:t> | </a:t>
            </a:r>
            <a:r>
              <a:rPr lang="en-US" i="1" dirty="0" smtClean="0">
                <a:cs typeface="Times New Roman" panose="02020603050405020304" pitchFamily="18" charset="0"/>
              </a:rPr>
              <a:t>b </a:t>
            </a:r>
            <a:r>
              <a:rPr lang="en-US" dirty="0" smtClean="0">
                <a:cs typeface="Times New Roman" panose="02020603050405020304" pitchFamily="18" charset="0"/>
              </a:rPr>
              <a:t>= </a:t>
            </a:r>
            <a:r>
              <a:rPr lang="en-US" i="1" dirty="0" smtClean="0">
                <a:cs typeface="Times New Roman" panose="02020603050405020304" pitchFamily="18" charset="0"/>
              </a:rPr>
              <a:t>ac</a:t>
            </a:r>
            <a:r>
              <a:rPr lang="en-US" dirty="0" smtClean="0">
                <a:cs typeface="Times New Roman" panose="02020603050405020304" pitchFamily="18" charset="0"/>
              </a:rPr>
              <a:t>}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cs typeface="Times New Roman" panose="02020603050405020304" pitchFamily="18" charset="0"/>
              </a:rPr>
              <a:t> 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err="1" smtClean="0">
                <a:cs typeface="Times New Roman" panose="02020603050405020304" pitchFamily="18" charset="0"/>
              </a:rPr>
              <a:t>Notasi</a:t>
            </a:r>
            <a:r>
              <a:rPr lang="en-US" dirty="0" smtClean="0">
                <a:cs typeface="Times New Roman" panose="02020603050405020304" pitchFamily="18" charset="0"/>
              </a:rPr>
              <a:t>: </a:t>
            </a:r>
            <a:r>
              <a:rPr lang="en-US" i="1" dirty="0" smtClean="0">
                <a:cs typeface="Times New Roman" panose="02020603050405020304" pitchFamily="18" charset="0"/>
              </a:rPr>
              <a:t>a</a:t>
            </a:r>
            <a:r>
              <a:rPr lang="en-US" dirty="0" smtClean="0">
                <a:cs typeface="Times New Roman" panose="02020603050405020304" pitchFamily="18" charset="0"/>
              </a:rPr>
              <a:t> | </a:t>
            </a:r>
            <a:r>
              <a:rPr lang="en-US" i="1" dirty="0" smtClean="0">
                <a:cs typeface="Times New Roman" panose="02020603050405020304" pitchFamily="18" charset="0"/>
              </a:rPr>
              <a:t>b</a:t>
            </a:r>
            <a:r>
              <a:rPr lang="en-US" dirty="0" smtClean="0"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cs typeface="Times New Roman" panose="02020603050405020304" pitchFamily="18" charset="0"/>
              </a:rPr>
              <a:t>jika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cs typeface="Times New Roman" panose="02020603050405020304" pitchFamily="18" charset="0"/>
              </a:rPr>
              <a:t>b</a:t>
            </a:r>
            <a:r>
              <a:rPr lang="en-US" dirty="0" smtClean="0">
                <a:cs typeface="Times New Roman" panose="02020603050405020304" pitchFamily="18" charset="0"/>
              </a:rPr>
              <a:t> = </a:t>
            </a:r>
            <a:r>
              <a:rPr lang="en-US" i="1" dirty="0" smtClean="0">
                <a:cs typeface="Times New Roman" panose="02020603050405020304" pitchFamily="18" charset="0"/>
              </a:rPr>
              <a:t>ac</a:t>
            </a:r>
            <a:r>
              <a:rPr lang="en-US" dirty="0" smtClean="0"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cs typeface="Times New Roman" panose="02020603050405020304" pitchFamily="18" charset="0"/>
              </a:rPr>
              <a:t>c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cs typeface="Times New Roman" panose="02020603050405020304" pitchFamily="18" charset="0"/>
              </a:rPr>
              <a:t>Z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dan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cs typeface="Times New Roman" panose="02020603050405020304" pitchFamily="18" charset="0"/>
              </a:rPr>
              <a:t>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dirty="0" smtClean="0">
                <a:cs typeface="Times New Roman" panose="02020603050405020304" pitchFamily="18" charset="0"/>
              </a:rPr>
              <a:t> 0.	 </a:t>
            </a:r>
          </a:p>
          <a:p>
            <a:pPr algn="just" eaLnBrk="1" hangingPunct="1">
              <a:lnSpc>
                <a:spcPct val="90000"/>
              </a:lnSpc>
            </a:pPr>
            <a:endParaRPr lang="en-US" b="1" dirty="0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b="1" dirty="0" err="1" smtClean="0">
                <a:cs typeface="Times New Roman" panose="02020603050405020304" pitchFamily="18" charset="0"/>
              </a:rPr>
              <a:t>Contoh</a:t>
            </a:r>
            <a:r>
              <a:rPr lang="en-US" b="1" dirty="0" smtClean="0">
                <a:cs typeface="Times New Roman" panose="02020603050405020304" pitchFamily="18" charset="0"/>
              </a:rPr>
              <a:t> 1</a:t>
            </a:r>
            <a:r>
              <a:rPr lang="en-US" dirty="0" smtClean="0">
                <a:cs typeface="Times New Roman" panose="02020603050405020304" pitchFamily="18" charset="0"/>
              </a:rPr>
              <a:t>: 4 | 12 </a:t>
            </a:r>
            <a:r>
              <a:rPr lang="en-US" dirty="0" err="1" smtClean="0">
                <a:cs typeface="Times New Roman" panose="02020603050405020304" pitchFamily="18" charset="0"/>
              </a:rPr>
              <a:t>karena</a:t>
            </a:r>
            <a:r>
              <a:rPr lang="en-US" dirty="0" smtClean="0">
                <a:cs typeface="Times New Roman" panose="02020603050405020304" pitchFamily="18" charset="0"/>
              </a:rPr>
              <a:t> 12 4 = 3 (</a:t>
            </a:r>
            <a:r>
              <a:rPr lang="en-US" dirty="0" err="1" smtClean="0">
                <a:cs typeface="Times New Roman" panose="02020603050405020304" pitchFamily="18" charset="0"/>
              </a:rPr>
              <a:t>bilangan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bulat</a:t>
            </a:r>
            <a:r>
              <a:rPr lang="en-US" dirty="0" smtClean="0"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cs typeface="Times New Roman" panose="02020603050405020304" pitchFamily="18" charset="0"/>
              </a:rPr>
              <a:t>atau</a:t>
            </a:r>
            <a:r>
              <a:rPr lang="en-US" dirty="0" smtClean="0">
                <a:cs typeface="Times New Roman" panose="02020603050405020304" pitchFamily="18" charset="0"/>
              </a:rPr>
              <a:t> 12 = 4 </a:t>
            </a:r>
            <a:r>
              <a:rPr 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dirty="0" smtClean="0">
                <a:cs typeface="Times New Roman" panose="02020603050405020304" pitchFamily="18" charset="0"/>
              </a:rPr>
              <a:t> 3. </a:t>
            </a:r>
            <a:r>
              <a:rPr lang="en-US" dirty="0" err="1" smtClean="0">
                <a:cs typeface="Times New Roman" panose="02020603050405020304" pitchFamily="18" charset="0"/>
              </a:rPr>
              <a:t>Tetapi</a:t>
            </a:r>
            <a:r>
              <a:rPr lang="en-US" dirty="0" smtClean="0">
                <a:cs typeface="Times New Roman" panose="02020603050405020304" pitchFamily="18" charset="0"/>
              </a:rPr>
              <a:t> 4 | 13 </a:t>
            </a:r>
            <a:r>
              <a:rPr lang="en-US" dirty="0" err="1" smtClean="0">
                <a:cs typeface="Times New Roman" panose="02020603050405020304" pitchFamily="18" charset="0"/>
              </a:rPr>
              <a:t>karena</a:t>
            </a:r>
            <a:r>
              <a:rPr lang="en-US" dirty="0" smtClean="0">
                <a:cs typeface="Times New Roman" panose="02020603050405020304" pitchFamily="18" charset="0"/>
              </a:rPr>
              <a:t> 13  4 = 3.25 (</a:t>
            </a:r>
            <a:r>
              <a:rPr lang="en-US" dirty="0" err="1" smtClean="0">
                <a:cs typeface="Times New Roman" panose="02020603050405020304" pitchFamily="18" charset="0"/>
              </a:rPr>
              <a:t>bukan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bilangan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bulat</a:t>
            </a:r>
            <a:r>
              <a:rPr lang="en-US" dirty="0" smtClean="0">
                <a:cs typeface="Times New Roman" panose="02020603050405020304" pitchFamily="18" charset="0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4B463369-947B-4CF9-A9A2-79E1240B4C87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4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>
                <a:solidFill>
                  <a:schemeClr val="tx2">
                    <a:satMod val="130000"/>
                  </a:schemeClr>
                </a:solidFill>
                <a:cs typeface="Times New Roman" pitchFamily="18" charset="0"/>
              </a:rPr>
              <a:t>Sifat Pembagian pada Bilangan Bulat</a:t>
            </a:r>
            <a:br>
              <a:rPr lang="en-US" sz="3600" b="1">
                <a:solidFill>
                  <a:schemeClr val="tx2">
                    <a:satMod val="130000"/>
                  </a:schemeClr>
                </a:solidFill>
                <a:cs typeface="Times New Roman" pitchFamily="18" charset="0"/>
              </a:rPr>
            </a:br>
            <a:endParaRPr lang="en-GB" sz="3600" b="1">
              <a:solidFill>
                <a:schemeClr val="tx2">
                  <a:satMod val="13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 flipH="1">
            <a:off x="5715000" y="4495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2" name="Line 4"/>
          <p:cNvSpPr>
            <a:spLocks noChangeShapeType="1"/>
          </p:cNvSpPr>
          <p:nvPr/>
        </p:nvSpPr>
        <p:spPr bwMode="auto">
          <a:xfrm flipH="1">
            <a:off x="8153400" y="4876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5909248" y="4865272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smtClean="0"/>
              <a:t>Ditanya: balikan dari </a:t>
            </a:r>
            <a:r>
              <a:rPr lang="en-US" sz="2400" i="1" smtClean="0"/>
              <a:t>a</a:t>
            </a:r>
            <a:r>
              <a:rPr lang="en-US" sz="2400" smtClean="0"/>
              <a:t> (mod </a:t>
            </a:r>
            <a:r>
              <a:rPr lang="en-US" sz="2400" i="1" smtClean="0"/>
              <a:t>m</a:t>
            </a:r>
            <a:r>
              <a:rPr lang="en-US" sz="2400" smtClean="0"/>
              <a:t>)</a:t>
            </a:r>
          </a:p>
          <a:p>
            <a:pPr eaLnBrk="1" hangingPunct="1"/>
            <a:r>
              <a:rPr lang="en-US" sz="2400" smtClean="0"/>
              <a:t>Misalkan </a:t>
            </a:r>
            <a:r>
              <a:rPr lang="en-US" sz="2400" i="1" smtClean="0"/>
              <a:t>x</a:t>
            </a:r>
            <a:r>
              <a:rPr lang="en-US" sz="2400" smtClean="0"/>
              <a:t> adalah balikan dari </a:t>
            </a:r>
            <a:r>
              <a:rPr lang="en-US" sz="2400" i="1" smtClean="0"/>
              <a:t>a</a:t>
            </a:r>
            <a:r>
              <a:rPr lang="en-US" sz="2400" smtClean="0"/>
              <a:t> (mod </a:t>
            </a:r>
            <a:r>
              <a:rPr lang="en-US" sz="2400" i="1" smtClean="0"/>
              <a:t>m</a:t>
            </a:r>
            <a:r>
              <a:rPr lang="en-US" sz="2400" smtClean="0"/>
              <a:t>), maka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   </a:t>
            </a:r>
            <a:r>
              <a:rPr lang="en-US" sz="2400" i="1" smtClean="0"/>
              <a:t>ax</a:t>
            </a:r>
            <a:r>
              <a:rPr lang="en-US" sz="2400" smtClean="0"/>
              <a:t> </a:t>
            </a:r>
            <a:r>
              <a:rPr lang="en-US" sz="2400" smtClean="0">
                <a:cs typeface="Courier New" panose="02070309020205020404" pitchFamily="49" charset="0"/>
                <a:sym typeface="Symbol" panose="05050102010706020507" pitchFamily="18" charset="2"/>
              </a:rPr>
              <a:t> 1 (mod </a:t>
            </a:r>
            <a:r>
              <a:rPr lang="en-US" sz="2400" i="1" smtClean="0">
                <a:cs typeface="Courier New" panose="02070309020205020404" pitchFamily="49" charset="0"/>
                <a:sym typeface="Symbol" panose="05050102010706020507" pitchFamily="18" charset="2"/>
              </a:rPr>
              <a:t>m</a:t>
            </a:r>
            <a:r>
              <a:rPr lang="en-US" sz="2400" smtClean="0">
                <a:cs typeface="Courier New" panose="02070309020205020404" pitchFamily="49" charset="0"/>
                <a:sym typeface="Symbol" panose="05050102010706020507" pitchFamily="18" charset="2"/>
              </a:rPr>
              <a:t>)  (definisi balikan modulo)</a:t>
            </a:r>
          </a:p>
          <a:p>
            <a:pPr eaLnBrk="1" hangingPunct="1">
              <a:buFontTx/>
              <a:buNone/>
            </a:pPr>
            <a:r>
              <a:rPr lang="en-US" sz="2400" smtClean="0">
                <a:cs typeface="Courier New" panose="02070309020205020404" pitchFamily="49" charset="0"/>
                <a:sym typeface="Symbol" panose="05050102010706020507" pitchFamily="18" charset="2"/>
              </a:rPr>
              <a:t>    atau dalam noatsi ‘sama dengan’:</a:t>
            </a:r>
          </a:p>
          <a:p>
            <a:pPr eaLnBrk="1" hangingPunct="1">
              <a:buFontTx/>
              <a:buNone/>
            </a:pPr>
            <a:r>
              <a:rPr lang="en-US" sz="2400" smtClean="0">
                <a:cs typeface="Courier New" panose="02070309020205020404" pitchFamily="49" charset="0"/>
                <a:sym typeface="Symbol" panose="05050102010706020507" pitchFamily="18" charset="2"/>
              </a:rPr>
              <a:t>	   </a:t>
            </a:r>
            <a:r>
              <a:rPr lang="en-US" sz="2400" i="1" smtClean="0">
                <a:cs typeface="Courier New" panose="02070309020205020404" pitchFamily="49" charset="0"/>
                <a:sym typeface="Symbol" panose="05050102010706020507" pitchFamily="18" charset="2"/>
              </a:rPr>
              <a:t>ax </a:t>
            </a:r>
            <a:r>
              <a:rPr lang="en-US" sz="2400" smtClean="0">
                <a:cs typeface="Courier New" panose="02070309020205020404" pitchFamily="49" charset="0"/>
                <a:sym typeface="Symbol" panose="05050102010706020507" pitchFamily="18" charset="2"/>
              </a:rPr>
              <a:t>= 1 + </a:t>
            </a:r>
            <a:r>
              <a:rPr lang="en-US" sz="2400" i="1" smtClean="0">
                <a:cs typeface="Courier New" panose="02070309020205020404" pitchFamily="49" charset="0"/>
                <a:sym typeface="Symbol" panose="05050102010706020507" pitchFamily="18" charset="2"/>
              </a:rPr>
              <a:t>km</a:t>
            </a:r>
          </a:p>
          <a:p>
            <a:pPr eaLnBrk="1" hangingPunct="1">
              <a:buFontTx/>
              <a:buNone/>
            </a:pPr>
            <a:r>
              <a:rPr lang="en-US" sz="2400" i="1" smtClean="0"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US" sz="2400" smtClean="0">
                <a:cs typeface="Courier New" panose="02070309020205020404" pitchFamily="49" charset="0"/>
                <a:sym typeface="Symbol" panose="05050102010706020507" pitchFamily="18" charset="2"/>
              </a:rPr>
              <a:t>atau</a:t>
            </a:r>
          </a:p>
          <a:p>
            <a:pPr eaLnBrk="1" hangingPunct="1">
              <a:buFontTx/>
              <a:buNone/>
            </a:pPr>
            <a:r>
              <a:rPr lang="en-US" sz="2400" smtClean="0">
                <a:cs typeface="Courier New" panose="02070309020205020404" pitchFamily="49" charset="0"/>
                <a:sym typeface="Symbol" panose="05050102010706020507" pitchFamily="18" charset="2"/>
              </a:rPr>
              <a:t>	   </a:t>
            </a:r>
            <a:r>
              <a:rPr lang="en-US" sz="2400" i="1" smtClean="0">
                <a:cs typeface="Courier New" panose="02070309020205020404" pitchFamily="49" charset="0"/>
                <a:sym typeface="Symbol" panose="05050102010706020507" pitchFamily="18" charset="2"/>
              </a:rPr>
              <a:t>x =</a:t>
            </a:r>
            <a:r>
              <a:rPr lang="en-US" sz="2400" smtClean="0">
                <a:cs typeface="Courier New" panose="02070309020205020404" pitchFamily="49" charset="0"/>
                <a:sym typeface="Symbol" panose="05050102010706020507" pitchFamily="18" charset="2"/>
              </a:rPr>
              <a:t> (1 + </a:t>
            </a:r>
            <a:r>
              <a:rPr lang="en-US" sz="2400" i="1" smtClean="0">
                <a:cs typeface="Courier New" panose="02070309020205020404" pitchFamily="49" charset="0"/>
                <a:sym typeface="Symbol" panose="05050102010706020507" pitchFamily="18" charset="2"/>
              </a:rPr>
              <a:t>km</a:t>
            </a:r>
            <a:r>
              <a:rPr lang="en-US" sz="2400" smtClean="0">
                <a:cs typeface="Courier New" panose="02070309020205020404" pitchFamily="49" charset="0"/>
                <a:sym typeface="Symbol" panose="05050102010706020507" pitchFamily="18" charset="2"/>
              </a:rPr>
              <a:t>)/</a:t>
            </a:r>
            <a:r>
              <a:rPr lang="en-US" sz="2400" i="1" smtClean="0">
                <a:cs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sz="2400" smtClean="0">
                <a:cs typeface="Courier New" panose="02070309020205020404" pitchFamily="49" charset="0"/>
                <a:sym typeface="Symbol" panose="05050102010706020507" pitchFamily="18" charset="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sz="2400" i="1" smtClean="0"/>
              <a:t>    </a:t>
            </a:r>
            <a:r>
              <a:rPr lang="en-US" sz="2400" smtClean="0"/>
              <a:t>Cobakan untuk </a:t>
            </a:r>
            <a:r>
              <a:rPr lang="en-US" sz="2400" i="1" smtClean="0"/>
              <a:t>k</a:t>
            </a:r>
            <a:r>
              <a:rPr lang="en-US" sz="2400" smtClean="0"/>
              <a:t> = 0, 1, 2, … dan </a:t>
            </a:r>
            <a:r>
              <a:rPr lang="en-US" sz="2400" i="1" smtClean="0"/>
              <a:t>k</a:t>
            </a:r>
            <a:r>
              <a:rPr lang="en-US" sz="2400" smtClean="0"/>
              <a:t> = -1, -2, …</a:t>
            </a:r>
          </a:p>
          <a:p>
            <a:pPr eaLnBrk="1" hangingPunct="1">
              <a:buFontTx/>
              <a:buNone/>
            </a:pPr>
            <a:r>
              <a:rPr lang="en-US" sz="2400" smtClean="0"/>
              <a:t>    Solusinya adalah semua bilangan bulat yang memenuhi. 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7040E722-EE0E-4DFD-9E8A-D47A17F95F8B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40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78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Cara lain menghitung balikan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/>
              <a:t>Contoh 18</a:t>
            </a:r>
            <a:r>
              <a:rPr lang="en-US" sz="2400" smtClean="0"/>
              <a:t>: B</a:t>
            </a:r>
            <a:r>
              <a:rPr lang="en-US" sz="2400" smtClean="0">
                <a:cs typeface="Times New Roman" panose="02020603050405020304" pitchFamily="18" charset="0"/>
              </a:rPr>
              <a:t>alikan dari 4 (mod 9) adalah  </a:t>
            </a:r>
            <a:r>
              <a:rPr lang="en-US" sz="2400" i="1" smtClean="0">
                <a:cs typeface="Times New Roman" panose="02020603050405020304" pitchFamily="18" charset="0"/>
              </a:rPr>
              <a:t>x</a:t>
            </a:r>
            <a:r>
              <a:rPr lang="en-US" sz="2400" smtClean="0">
                <a:cs typeface="Times New Roman" panose="02020603050405020304" pitchFamily="18" charset="0"/>
              </a:rPr>
              <a:t> sedemikian sehingga</a:t>
            </a:r>
            <a:r>
              <a:rPr lang="en-US" sz="2400" smtClean="0"/>
              <a:t> 4</a:t>
            </a:r>
            <a:r>
              <a:rPr lang="en-US" sz="2400" i="1" smtClean="0"/>
              <a:t>x</a:t>
            </a:r>
            <a:r>
              <a:rPr lang="en-US" sz="2400" smtClean="0"/>
              <a:t> </a:t>
            </a:r>
            <a:r>
              <a:rPr lang="en-US" sz="2400" smtClean="0">
                <a:cs typeface="Courier New" panose="02070309020205020404" pitchFamily="49" charset="0"/>
                <a:sym typeface="Symbol" panose="05050102010706020507" pitchFamily="18" charset="2"/>
              </a:rPr>
              <a:t> 1 (mod 9)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sz="2400" smtClean="0"/>
              <a:t>4</a:t>
            </a:r>
            <a:r>
              <a:rPr lang="en-US" sz="2400" i="1" smtClean="0"/>
              <a:t>x</a:t>
            </a:r>
            <a:r>
              <a:rPr lang="en-US" sz="2400" smtClean="0"/>
              <a:t> </a:t>
            </a:r>
            <a:r>
              <a:rPr lang="en-US" sz="2400" smtClean="0">
                <a:cs typeface="Courier New" panose="02070309020205020404" pitchFamily="49" charset="0"/>
                <a:sym typeface="Symbol" panose="05050102010706020507" pitchFamily="18" charset="2"/>
              </a:rPr>
              <a:t> 1 (mod 9) </a:t>
            </a:r>
            <a:r>
              <a:rPr lang="en-US" sz="2400" smtClean="0"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2400" smtClean="0">
                <a:cs typeface="Courier New" panose="02070309020205020404" pitchFamily="49" charset="0"/>
                <a:sym typeface="Symbol" panose="05050102010706020507" pitchFamily="18" charset="2"/>
              </a:rPr>
              <a:t>4</a:t>
            </a:r>
            <a:r>
              <a:rPr lang="en-US" sz="2400" i="1" smtClean="0">
                <a:cs typeface="Courier New" panose="02070309020205020404" pitchFamily="49" charset="0"/>
                <a:sym typeface="Symbol" panose="05050102010706020507" pitchFamily="18" charset="2"/>
              </a:rPr>
              <a:t>x</a:t>
            </a:r>
            <a:r>
              <a:rPr lang="en-US" sz="2400" smtClean="0">
                <a:cs typeface="Courier New" panose="02070309020205020404" pitchFamily="49" charset="0"/>
                <a:sym typeface="Symbol" panose="05050102010706020507" pitchFamily="18" charset="2"/>
              </a:rPr>
              <a:t> = 1 + 9</a:t>
            </a:r>
            <a:r>
              <a:rPr lang="en-US" sz="2400" i="1" smtClean="0">
                <a:cs typeface="Courier New" panose="02070309020205020404" pitchFamily="49" charset="0"/>
                <a:sym typeface="Symbol" panose="05050102010706020507" pitchFamily="18" charset="2"/>
              </a:rPr>
              <a:t>k  </a:t>
            </a:r>
            <a:r>
              <a:rPr lang="en-US" sz="2400" i="1" smtClean="0"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2400" i="1" smtClean="0">
                <a:cs typeface="Courier New" panose="02070309020205020404" pitchFamily="49" charset="0"/>
                <a:sym typeface="Symbol" panose="05050102010706020507" pitchFamily="18" charset="2"/>
              </a:rPr>
              <a:t> x = </a:t>
            </a:r>
            <a:r>
              <a:rPr lang="en-US" sz="2400" smtClean="0">
                <a:cs typeface="Courier New" panose="02070309020205020404" pitchFamily="49" charset="0"/>
                <a:sym typeface="Symbol" panose="05050102010706020507" pitchFamily="18" charset="2"/>
              </a:rPr>
              <a:t>(1 + 9</a:t>
            </a:r>
            <a:r>
              <a:rPr lang="en-US" sz="2400" i="1" smtClean="0">
                <a:cs typeface="Courier New" panose="02070309020205020404" pitchFamily="49" charset="0"/>
                <a:sym typeface="Symbol" panose="05050102010706020507" pitchFamily="18" charset="2"/>
              </a:rPr>
              <a:t>k</a:t>
            </a:r>
            <a:r>
              <a:rPr lang="en-US" sz="2400" smtClean="0">
                <a:cs typeface="Courier New" panose="02070309020205020404" pitchFamily="49" charset="0"/>
                <a:sym typeface="Symbol" panose="05050102010706020507" pitchFamily="18" charset="2"/>
              </a:rPr>
              <a:t>)/4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smtClean="0">
                <a:cs typeface="Courier New" panose="02070309020205020404" pitchFamily="49" charset="0"/>
                <a:sym typeface="Symbol" panose="05050102010706020507" pitchFamily="18" charset="2"/>
              </a:rPr>
              <a:t>Untuk </a:t>
            </a:r>
            <a:r>
              <a:rPr lang="en-US" sz="2400" i="1" smtClean="0">
                <a:cs typeface="Courier New" panose="02070309020205020404" pitchFamily="49" charset="0"/>
                <a:sym typeface="Symbol" panose="05050102010706020507" pitchFamily="18" charset="2"/>
              </a:rPr>
              <a:t>k</a:t>
            </a:r>
            <a:r>
              <a:rPr lang="en-US" sz="2400" smtClean="0">
                <a:cs typeface="Courier New" panose="02070309020205020404" pitchFamily="49" charset="0"/>
                <a:sym typeface="Symbol" panose="05050102010706020507" pitchFamily="18" charset="2"/>
              </a:rPr>
              <a:t> = 0 </a:t>
            </a:r>
            <a:r>
              <a:rPr lang="en-US" sz="2400" smtClean="0"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2400" i="1" smtClean="0"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US" sz="2400" smtClean="0">
                <a:cs typeface="Courier New" panose="02070309020205020404" pitchFamily="49" charset="0"/>
                <a:sym typeface="Wingdings" panose="05000000000000000000" pitchFamily="2" charset="2"/>
              </a:rPr>
              <a:t> tidak bulat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smtClean="0">
                <a:cs typeface="Courier New" panose="02070309020205020404" pitchFamily="49" charset="0"/>
                <a:sym typeface="Wingdings" panose="05000000000000000000" pitchFamily="2" charset="2"/>
              </a:rPr>
              <a:t>		     </a:t>
            </a:r>
            <a:r>
              <a:rPr lang="en-US" sz="2400" i="1" smtClean="0">
                <a:cs typeface="Courier New" panose="02070309020205020404" pitchFamily="49" charset="0"/>
                <a:sym typeface="Wingdings" panose="05000000000000000000" pitchFamily="2" charset="2"/>
              </a:rPr>
              <a:t>k</a:t>
            </a:r>
            <a:r>
              <a:rPr lang="en-US" sz="2400" smtClean="0">
                <a:cs typeface="Courier New" panose="02070309020205020404" pitchFamily="49" charset="0"/>
                <a:sym typeface="Wingdings" panose="05000000000000000000" pitchFamily="2" charset="2"/>
              </a:rPr>
              <a:t> = 1 </a:t>
            </a:r>
            <a:r>
              <a:rPr lang="en-US" sz="2400" i="1" smtClean="0">
                <a:cs typeface="Courier New" panose="02070309020205020404" pitchFamily="49" charset="0"/>
                <a:sym typeface="Wingdings" panose="05000000000000000000" pitchFamily="2" charset="2"/>
              </a:rPr>
              <a:t> x</a:t>
            </a:r>
            <a:r>
              <a:rPr lang="en-US" sz="2400" smtClean="0">
                <a:cs typeface="Courier New" panose="02070309020205020404" pitchFamily="49" charset="0"/>
                <a:sym typeface="Wingdings" panose="05000000000000000000" pitchFamily="2" charset="2"/>
              </a:rPr>
              <a:t> tidak bulat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smtClean="0">
                <a:cs typeface="Courier New" panose="02070309020205020404" pitchFamily="49" charset="0"/>
                <a:sym typeface="Wingdings" panose="05000000000000000000" pitchFamily="2" charset="2"/>
              </a:rPr>
              <a:t>		     </a:t>
            </a:r>
            <a:r>
              <a:rPr lang="en-US" sz="2400" i="1" smtClean="0">
                <a:cs typeface="Courier New" panose="02070309020205020404" pitchFamily="49" charset="0"/>
                <a:sym typeface="Wingdings" panose="05000000000000000000" pitchFamily="2" charset="2"/>
              </a:rPr>
              <a:t>k </a:t>
            </a:r>
            <a:r>
              <a:rPr lang="en-US" sz="2400" smtClean="0">
                <a:cs typeface="Courier New" panose="02070309020205020404" pitchFamily="49" charset="0"/>
                <a:sym typeface="Wingdings" panose="05000000000000000000" pitchFamily="2" charset="2"/>
              </a:rPr>
              <a:t>= 2  </a:t>
            </a:r>
            <a:r>
              <a:rPr lang="en-US" sz="2400" i="1" smtClean="0">
                <a:cs typeface="Courier New" panose="02070309020205020404" pitchFamily="49" charset="0"/>
                <a:sym typeface="Wingdings" panose="05000000000000000000" pitchFamily="2" charset="2"/>
              </a:rPr>
              <a:t>x </a:t>
            </a:r>
            <a:r>
              <a:rPr lang="en-US" sz="2400" smtClean="0">
                <a:cs typeface="Courier New" panose="02070309020205020404" pitchFamily="49" charset="0"/>
                <a:sym typeface="Wingdings" panose="05000000000000000000" pitchFamily="2" charset="2"/>
              </a:rPr>
              <a:t>tidak bulat	 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smtClean="0">
                <a:cs typeface="Courier New" panose="02070309020205020404" pitchFamily="49" charset="0"/>
                <a:sym typeface="Wingdings" panose="05000000000000000000" pitchFamily="2" charset="2"/>
              </a:rPr>
              <a:t>		    </a:t>
            </a:r>
            <a:r>
              <a:rPr lang="en-US" sz="2400" i="1" smtClean="0">
                <a:cs typeface="Courier New" panose="02070309020205020404" pitchFamily="49" charset="0"/>
                <a:sym typeface="Wingdings" panose="05000000000000000000" pitchFamily="2" charset="2"/>
              </a:rPr>
              <a:t> k</a:t>
            </a:r>
            <a:r>
              <a:rPr lang="en-US" sz="2400" smtClean="0">
                <a:cs typeface="Courier New" panose="02070309020205020404" pitchFamily="49" charset="0"/>
                <a:sym typeface="Wingdings" panose="05000000000000000000" pitchFamily="2" charset="2"/>
              </a:rPr>
              <a:t> = 3  </a:t>
            </a:r>
            <a:r>
              <a:rPr lang="en-US" sz="2400" i="1" smtClean="0"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US" sz="2400" smtClean="0">
                <a:cs typeface="Courier New" panose="02070309020205020404" pitchFamily="49" charset="0"/>
                <a:sym typeface="Wingdings" panose="05000000000000000000" pitchFamily="2" charset="2"/>
              </a:rPr>
              <a:t> = (1 + 9 . 3)/4 = 7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smtClean="0">
                <a:cs typeface="Courier New" panose="02070309020205020404" pitchFamily="49" charset="0"/>
                <a:sym typeface="Wingdings" panose="05000000000000000000" pitchFamily="2" charset="2"/>
              </a:rPr>
              <a:t>		     </a:t>
            </a:r>
            <a:r>
              <a:rPr lang="en-US" sz="2400" i="1" smtClean="0">
                <a:cs typeface="Courier New" panose="02070309020205020404" pitchFamily="49" charset="0"/>
                <a:sym typeface="Wingdings" panose="05000000000000000000" pitchFamily="2" charset="2"/>
              </a:rPr>
              <a:t>k</a:t>
            </a:r>
            <a:r>
              <a:rPr lang="en-US" sz="2400" smtClean="0">
                <a:cs typeface="Courier New" panose="02070309020205020404" pitchFamily="49" charset="0"/>
                <a:sym typeface="Wingdings" panose="05000000000000000000" pitchFamily="2" charset="2"/>
              </a:rPr>
              <a:t> = -1  </a:t>
            </a:r>
            <a:r>
              <a:rPr lang="en-US" sz="2400" i="1" smtClean="0">
                <a:cs typeface="Courier New" panose="02070309020205020404" pitchFamily="49" charset="0"/>
                <a:sym typeface="Wingdings" panose="05000000000000000000" pitchFamily="2" charset="2"/>
              </a:rPr>
              <a:t>x</a:t>
            </a:r>
            <a:r>
              <a:rPr lang="en-US" sz="2400" smtClean="0">
                <a:cs typeface="Courier New" panose="02070309020205020404" pitchFamily="49" charset="0"/>
                <a:sym typeface="Wingdings" panose="05000000000000000000" pitchFamily="2" charset="2"/>
              </a:rPr>
              <a:t> = (1 + 9. –1)/4 = -2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smtClean="0">
                <a:cs typeface="Courier New" panose="02070309020205020404" pitchFamily="49" charset="0"/>
                <a:sym typeface="Wingdings" panose="05000000000000000000" pitchFamily="2" charset="2"/>
              </a:rPr>
              <a:t>Balikan dari 4 (mod 9) adalah 7 (mod 9), 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smtClean="0">
                <a:cs typeface="Courier New" panose="02070309020205020404" pitchFamily="49" charset="0"/>
                <a:sym typeface="Wingdings" panose="05000000000000000000" pitchFamily="2" charset="2"/>
              </a:rPr>
              <a:t>-2 (mod 9), dst 	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EE5FF3B0-5000-4475-922A-ABCD4A00014E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41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panose="02020603050405020304" pitchFamily="18" charset="0"/>
              </a:rPr>
              <a:t>Tentukan semua balikan dari 9 (mod 11).		</a:t>
            </a:r>
            <a:r>
              <a:rPr lang="en-US" smtClean="0"/>
              <a:t> 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29420ADF-FAD0-428D-9AF2-26157174D861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42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Latihan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fi-FI" sz="2400" smtClean="0">
                <a:cs typeface="Times New Roman" panose="02020603050405020304" pitchFamily="18" charset="0"/>
              </a:rPr>
              <a:t>Misalkan 9</a:t>
            </a:r>
            <a:r>
              <a:rPr lang="fi-FI" sz="2400" baseline="30000" smtClean="0">
                <a:cs typeface="Times New Roman" panose="02020603050405020304" pitchFamily="18" charset="0"/>
              </a:rPr>
              <a:t>-1</a:t>
            </a:r>
            <a:r>
              <a:rPr lang="fi-FI" sz="2400" smtClean="0">
                <a:cs typeface="Times New Roman" panose="02020603050405020304" pitchFamily="18" charset="0"/>
              </a:rPr>
              <a:t> (mod 11) = </a:t>
            </a:r>
            <a:r>
              <a:rPr lang="fi-FI" sz="2400" i="1" smtClean="0">
                <a:cs typeface="Times New Roman" panose="02020603050405020304" pitchFamily="18" charset="0"/>
              </a:rPr>
              <a:t>x</a:t>
            </a:r>
            <a:endParaRPr lang="en-US" sz="2400" smtClean="0">
              <a:cs typeface="Times New Roman" panose="02020603050405020304" pitchFamily="18" charset="0"/>
            </a:endParaRPr>
          </a:p>
          <a:p>
            <a:pPr algn="just" eaLnBrk="1" hangingPunct="1"/>
            <a:r>
              <a:rPr lang="fi-FI" sz="2400" smtClean="0">
                <a:cs typeface="Times New Roman" panose="02020603050405020304" pitchFamily="18" charset="0"/>
              </a:rPr>
              <a:t>Maka 9</a:t>
            </a:r>
            <a:r>
              <a:rPr lang="fi-FI" sz="2400" i="1" smtClean="0">
                <a:cs typeface="Times New Roman" panose="02020603050405020304" pitchFamily="18" charset="0"/>
              </a:rPr>
              <a:t>x</a:t>
            </a:r>
            <a:r>
              <a:rPr lang="fi-FI" sz="2400" smtClean="0">
                <a:cs typeface="Times New Roman" panose="02020603050405020304" pitchFamily="18" charset="0"/>
              </a:rPr>
              <a:t> </a:t>
            </a:r>
            <a:r>
              <a:rPr lang="fi-FI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fi-FI" sz="2400" smtClean="0">
                <a:cs typeface="Times New Roman" panose="02020603050405020304" pitchFamily="18" charset="0"/>
              </a:rPr>
              <a:t> 1 (mod 11) atau 9</a:t>
            </a:r>
            <a:r>
              <a:rPr lang="fi-FI" sz="2400" i="1" smtClean="0">
                <a:cs typeface="Times New Roman" panose="02020603050405020304" pitchFamily="18" charset="0"/>
              </a:rPr>
              <a:t>x </a:t>
            </a:r>
            <a:r>
              <a:rPr lang="fi-FI" sz="2400" smtClean="0">
                <a:cs typeface="Times New Roman" panose="02020603050405020304" pitchFamily="18" charset="0"/>
              </a:rPr>
              <a:t>= 1 + 11</a:t>
            </a:r>
            <a:r>
              <a:rPr lang="fi-FI" sz="2400" i="1" smtClean="0">
                <a:cs typeface="Times New Roman" panose="02020603050405020304" pitchFamily="18" charset="0"/>
              </a:rPr>
              <a:t>k</a:t>
            </a:r>
            <a:r>
              <a:rPr lang="fi-FI" sz="2400" smtClean="0">
                <a:cs typeface="Times New Roman" panose="02020603050405020304" pitchFamily="18" charset="0"/>
              </a:rPr>
              <a:t> atau </a:t>
            </a:r>
          </a:p>
          <a:p>
            <a:pPr algn="just" eaLnBrk="1" hangingPunct="1">
              <a:buFontTx/>
              <a:buNone/>
            </a:pPr>
            <a:r>
              <a:rPr lang="fi-FI" sz="2400" i="1" smtClean="0">
                <a:cs typeface="Times New Roman" panose="02020603050405020304" pitchFamily="18" charset="0"/>
              </a:rPr>
              <a:t>	     x</a:t>
            </a:r>
            <a:r>
              <a:rPr lang="fi-FI" sz="2400" smtClean="0">
                <a:cs typeface="Times New Roman" panose="02020603050405020304" pitchFamily="18" charset="0"/>
              </a:rPr>
              <a:t> = (1 + 11</a:t>
            </a:r>
            <a:r>
              <a:rPr lang="fi-FI" sz="2400" i="1" smtClean="0">
                <a:cs typeface="Times New Roman" panose="02020603050405020304" pitchFamily="18" charset="0"/>
              </a:rPr>
              <a:t>k</a:t>
            </a:r>
            <a:r>
              <a:rPr lang="fi-FI" sz="2400" smtClean="0">
                <a:cs typeface="Times New Roman" panose="02020603050405020304" pitchFamily="18" charset="0"/>
              </a:rPr>
              <a:t>)/9</a:t>
            </a:r>
            <a:endParaRPr lang="en-US" sz="2400" smtClean="0"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fi-FI" sz="2400" smtClean="0">
                <a:cs typeface="Times New Roman" panose="02020603050405020304" pitchFamily="18" charset="0"/>
              </a:rPr>
              <a:t>	Dengan mencoba semua nilai </a:t>
            </a:r>
            <a:r>
              <a:rPr lang="fi-FI" sz="2400" i="1" smtClean="0">
                <a:cs typeface="Times New Roman" panose="02020603050405020304" pitchFamily="18" charset="0"/>
              </a:rPr>
              <a:t>k</a:t>
            </a:r>
            <a:r>
              <a:rPr lang="fi-FI" sz="2400" smtClean="0">
                <a:cs typeface="Times New Roman" panose="02020603050405020304" pitchFamily="18" charset="0"/>
              </a:rPr>
              <a:t> yang bulat (</a:t>
            </a:r>
            <a:r>
              <a:rPr lang="fi-FI" sz="2400" i="1" smtClean="0">
                <a:cs typeface="Times New Roman" panose="02020603050405020304" pitchFamily="18" charset="0"/>
              </a:rPr>
              <a:t>k</a:t>
            </a:r>
            <a:r>
              <a:rPr lang="fi-FI" sz="2400" smtClean="0">
                <a:cs typeface="Times New Roman" panose="02020603050405020304" pitchFamily="18" charset="0"/>
              </a:rPr>
              <a:t> = 0, -1, -2, ..., 1, 2, ...) maka </a:t>
            </a:r>
            <a:endParaRPr lang="en-US" sz="2400" smtClean="0">
              <a:cs typeface="Times New Roman" panose="02020603050405020304" pitchFamily="18" charset="0"/>
            </a:endParaRPr>
          </a:p>
          <a:p>
            <a:pPr algn="just" eaLnBrk="1" hangingPunct="1"/>
            <a:r>
              <a:rPr lang="fi-FI" sz="2400" smtClean="0">
                <a:cs typeface="Times New Roman" panose="02020603050405020304" pitchFamily="18" charset="0"/>
              </a:rPr>
              <a:t>diperoleh </a:t>
            </a:r>
            <a:r>
              <a:rPr lang="fi-FI" sz="2400" i="1" smtClean="0">
                <a:cs typeface="Times New Roman" panose="02020603050405020304" pitchFamily="18" charset="0"/>
              </a:rPr>
              <a:t>x</a:t>
            </a:r>
            <a:r>
              <a:rPr lang="fi-FI" sz="2400" smtClean="0">
                <a:cs typeface="Times New Roman" panose="02020603050405020304" pitchFamily="18" charset="0"/>
              </a:rPr>
              <a:t> = 5. Semua bilangan lain yang kongruen dengan 5 (mod 11) juga merupakan  solusi, yaitu –6, 16, 27, ...</a:t>
            </a:r>
            <a:endParaRPr lang="en-US" sz="2400" smtClean="0">
              <a:cs typeface="Times New Roman" panose="02020603050405020304" pitchFamily="18" charset="0"/>
            </a:endParaRPr>
          </a:p>
          <a:p>
            <a:pPr eaLnBrk="1" hangingPunct="1"/>
            <a:endParaRPr lang="en-US" sz="2400" smtClean="0"/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22B66258-752A-4171-A6DC-E680120B394B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43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Solusi: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mtClean="0">
                <a:cs typeface="Times New Roman" panose="02020603050405020304" pitchFamily="18" charset="0"/>
              </a:rPr>
              <a:t>Kekongruenan lanjar berbentuk: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	 </a:t>
            </a:r>
            <a:r>
              <a:rPr lang="en-US" i="1" smtClean="0">
                <a:cs typeface="Times New Roman" panose="02020603050405020304" pitchFamily="18" charset="0"/>
              </a:rPr>
              <a:t>ax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i="1" smtClean="0">
                <a:cs typeface="Times New Roman" panose="02020603050405020304" pitchFamily="18" charset="0"/>
              </a:rPr>
              <a:t>b</a:t>
            </a:r>
            <a:r>
              <a:rPr lang="en-US" smtClean="0">
                <a:cs typeface="Times New Roman" panose="02020603050405020304" pitchFamily="18" charset="0"/>
              </a:rPr>
              <a:t> (mod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smtClean="0"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 	(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smtClean="0">
                <a:cs typeface="Times New Roman" panose="02020603050405020304" pitchFamily="18" charset="0"/>
              </a:rPr>
              <a:t> &gt; 0, </a:t>
            </a:r>
            <a:r>
              <a:rPr lang="en-US" i="1" smtClean="0">
                <a:cs typeface="Times New Roman" panose="02020603050405020304" pitchFamily="18" charset="0"/>
              </a:rPr>
              <a:t>a</a:t>
            </a:r>
            <a:r>
              <a:rPr lang="en-US" smtClean="0">
                <a:cs typeface="Times New Roman" panose="02020603050405020304" pitchFamily="18" charset="0"/>
              </a:rPr>
              <a:t> dan </a:t>
            </a:r>
            <a:r>
              <a:rPr lang="en-US" i="1" smtClean="0">
                <a:cs typeface="Times New Roman" panose="02020603050405020304" pitchFamily="18" charset="0"/>
              </a:rPr>
              <a:t>b</a:t>
            </a:r>
            <a:r>
              <a:rPr lang="en-US" smtClean="0">
                <a:cs typeface="Times New Roman" panose="02020603050405020304" pitchFamily="18" charset="0"/>
              </a:rPr>
              <a:t> sembarang bilangan bulat,  dan </a:t>
            </a:r>
            <a:r>
              <a:rPr lang="en-US" i="1" smtClean="0">
                <a:cs typeface="Times New Roman" panose="02020603050405020304" pitchFamily="18" charset="0"/>
              </a:rPr>
              <a:t>x</a:t>
            </a:r>
            <a:r>
              <a:rPr lang="en-US" smtClean="0">
                <a:cs typeface="Times New Roman" panose="02020603050405020304" pitchFamily="18" charset="0"/>
              </a:rPr>
              <a:t> adalah peubah bilangan bulat).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  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Pemecahan:  </a:t>
            </a:r>
            <a:r>
              <a:rPr lang="en-US" i="1" smtClean="0">
                <a:cs typeface="Times New Roman" panose="02020603050405020304" pitchFamily="18" charset="0"/>
              </a:rPr>
              <a:t>ax</a:t>
            </a:r>
            <a:r>
              <a:rPr lang="en-US" smtClean="0">
                <a:cs typeface="Times New Roman" panose="02020603050405020304" pitchFamily="18" charset="0"/>
              </a:rPr>
              <a:t> = </a:t>
            </a:r>
            <a:r>
              <a:rPr lang="en-US" i="1" smtClean="0">
                <a:cs typeface="Times New Roman" panose="02020603050405020304" pitchFamily="18" charset="0"/>
              </a:rPr>
              <a:t>b</a:t>
            </a:r>
            <a:r>
              <a:rPr lang="en-US" smtClean="0">
                <a:cs typeface="Times New Roman" panose="02020603050405020304" pitchFamily="18" charset="0"/>
              </a:rPr>
              <a:t> + </a:t>
            </a:r>
            <a:r>
              <a:rPr lang="en-US" i="1" smtClean="0">
                <a:cs typeface="Times New Roman" panose="02020603050405020304" pitchFamily="18" charset="0"/>
              </a:rPr>
              <a:t>km </a:t>
            </a:r>
            <a:r>
              <a:rPr lang="en-US" i="1" smtClean="0"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endParaRPr lang="en-US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  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(Cobakan untuk </a:t>
            </a:r>
            <a:r>
              <a:rPr lang="en-US" i="1" smtClean="0">
                <a:cs typeface="Times New Roman" panose="02020603050405020304" pitchFamily="18" charset="0"/>
              </a:rPr>
              <a:t>k</a:t>
            </a:r>
            <a:r>
              <a:rPr lang="en-US" smtClean="0">
                <a:cs typeface="Times New Roman" panose="02020603050405020304" pitchFamily="18" charset="0"/>
              </a:rPr>
              <a:t> = 0, 1, 2, … dan </a:t>
            </a:r>
            <a:r>
              <a:rPr lang="en-US" i="1" smtClean="0">
                <a:cs typeface="Times New Roman" panose="02020603050405020304" pitchFamily="18" charset="0"/>
              </a:rPr>
              <a:t>k</a:t>
            </a:r>
            <a:r>
              <a:rPr lang="en-US" smtClean="0">
                <a:cs typeface="Times New Roman" panose="02020603050405020304" pitchFamily="18" charset="0"/>
              </a:rPr>
              <a:t> = –1, –2, … yang menghasilkan </a:t>
            </a:r>
            <a:r>
              <a:rPr lang="en-US" i="1" smtClean="0">
                <a:cs typeface="Times New Roman" panose="02020603050405020304" pitchFamily="18" charset="0"/>
              </a:rPr>
              <a:t>x</a:t>
            </a:r>
            <a:r>
              <a:rPr lang="en-US" smtClean="0">
                <a:cs typeface="Times New Roman" panose="02020603050405020304" pitchFamily="18" charset="0"/>
              </a:rPr>
              <a:t> sebagai bilangan bulat)</a:t>
            </a:r>
            <a:endParaRPr lang="en-GB" smtClean="0"/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BC06086D-E588-4993-8D43-01D67C5F18BB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44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i="1">
                <a:solidFill>
                  <a:schemeClr val="tx2">
                    <a:satMod val="130000"/>
                  </a:schemeClr>
                </a:solidFill>
                <a:cs typeface="Times New Roman" pitchFamily="18" charset="0"/>
              </a:rPr>
              <a:t>Kekongruenan Lanjar</a:t>
            </a:r>
            <a:endParaRPr lang="en-GB">
              <a:solidFill>
                <a:schemeClr val="tx2">
                  <a:satMod val="130000"/>
                </a:schemeClr>
              </a:solidFill>
              <a:cs typeface="Times New Roman" pitchFamily="18" charset="0"/>
            </a:endParaRPr>
          </a:p>
        </p:txBody>
      </p:sp>
      <p:graphicFrame>
        <p:nvGraphicFramePr>
          <p:cNvPr id="51205" name="Object 4"/>
          <p:cNvGraphicFramePr>
            <a:graphicFrameLocks noChangeAspect="1"/>
          </p:cNvGraphicFramePr>
          <p:nvPr/>
        </p:nvGraphicFramePr>
        <p:xfrm>
          <a:off x="5715000" y="3810000"/>
          <a:ext cx="16764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Equation" r:id="rId3" imgW="609600" imgH="330200" progId="Equation.3">
                  <p:embed/>
                </p:oleObj>
              </mc:Choice>
              <mc:Fallback>
                <p:oleObj name="Equation" r:id="rId3" imgW="6096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810000"/>
                        <a:ext cx="16764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C7BFD57C-1B25-4338-9AA5-B6DFE5CB533A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45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2227" name="Object 4"/>
          <p:cNvGraphicFramePr>
            <a:graphicFrameLocks noChangeAspect="1"/>
          </p:cNvGraphicFramePr>
          <p:nvPr/>
        </p:nvGraphicFramePr>
        <p:xfrm>
          <a:off x="1136650" y="312738"/>
          <a:ext cx="6853238" cy="648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" name="Document" r:id="rId3" imgW="6848856" imgH="6486144" progId="Word.Document.8">
                  <p:embed/>
                </p:oleObj>
              </mc:Choice>
              <mc:Fallback>
                <p:oleObj name="Document" r:id="rId3" imgW="6848856" imgH="648614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312738"/>
                        <a:ext cx="6853238" cy="648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Seperti dalam persamaan biasa,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	4</a:t>
            </a:r>
            <a:r>
              <a:rPr lang="en-US" sz="2400" i="1" smtClean="0"/>
              <a:t>x</a:t>
            </a:r>
            <a:r>
              <a:rPr lang="en-US" sz="2400" smtClean="0"/>
              <a:t> = 12  </a:t>
            </a:r>
            <a:r>
              <a:rPr lang="en-US" sz="2400" smtClean="0">
                <a:sym typeface="Wingdings" panose="05000000000000000000" pitchFamily="2" charset="2"/>
              </a:rPr>
              <a:t> kalikan setiap ruas dengan 1/4  (yaitu 	invers 4), maka  1/4  . 4</a:t>
            </a:r>
            <a:r>
              <a:rPr lang="en-US" sz="2400" i="1" smtClean="0">
                <a:sym typeface="Wingdings" panose="05000000000000000000" pitchFamily="2" charset="2"/>
              </a:rPr>
              <a:t>x</a:t>
            </a:r>
            <a:r>
              <a:rPr lang="en-US" sz="2400" smtClean="0">
                <a:sym typeface="Wingdings" panose="05000000000000000000" pitchFamily="2" charset="2"/>
              </a:rPr>
              <a:t>  = 12 . 1/4   </a:t>
            </a:r>
            <a:r>
              <a:rPr lang="en-US" sz="2400" i="1" smtClean="0">
                <a:sym typeface="Wingdings" panose="05000000000000000000" pitchFamily="2" charset="2"/>
              </a:rPr>
              <a:t>x</a:t>
            </a:r>
            <a:r>
              <a:rPr lang="en-US" sz="2400" smtClean="0">
                <a:sym typeface="Wingdings" panose="05000000000000000000" pitchFamily="2" charset="2"/>
              </a:rPr>
              <a:t> = 3</a:t>
            </a:r>
          </a:p>
          <a:p>
            <a:pPr eaLnBrk="1" hangingPunct="1">
              <a:lnSpc>
                <a:spcPct val="90000"/>
              </a:lnSpc>
            </a:pPr>
            <a:endParaRPr lang="en-US" sz="2400" i="1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cs typeface="Times New Roman" panose="02020603050405020304" pitchFamily="18" charset="0"/>
              </a:rPr>
              <a:t>4</a:t>
            </a:r>
            <a:r>
              <a:rPr lang="en-US" sz="2400" i="1" smtClean="0">
                <a:cs typeface="Times New Roman" panose="02020603050405020304" pitchFamily="18" charset="0"/>
              </a:rPr>
              <a:t>x</a:t>
            </a:r>
            <a:r>
              <a:rPr lang="en-US" sz="2400" smtClean="0">
                <a:cs typeface="Times New Roman" panose="02020603050405020304" pitchFamily="18" charset="0"/>
              </a:rPr>
              <a:t> </a:t>
            </a:r>
            <a:r>
              <a:rPr 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400" smtClean="0">
                <a:cs typeface="Times New Roman" panose="02020603050405020304" pitchFamily="18" charset="0"/>
              </a:rPr>
              <a:t> 3 (mod 9) </a:t>
            </a:r>
            <a:r>
              <a:rPr lang="en-US" sz="2400" smtClean="0">
                <a:cs typeface="Times New Roman" panose="02020603050405020304" pitchFamily="18" charset="0"/>
                <a:sym typeface="Wingdings" panose="05000000000000000000" pitchFamily="2" charset="2"/>
              </a:rPr>
              <a:t> kalikan setiap ruas dengan balikan dari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cs typeface="Times New Roman" panose="02020603050405020304" pitchFamily="18" charset="0"/>
                <a:sym typeface="Wingdings" panose="05000000000000000000" pitchFamily="2" charset="2"/>
              </a:rPr>
              <a:t>	4 (mod 9) (dalam hal ini sudah kita hitung, yaitu –2)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cs typeface="Times New Roman" panose="02020603050405020304" pitchFamily="18" charset="0"/>
                <a:sym typeface="Wingdings" panose="05000000000000000000" pitchFamily="2" charset="2"/>
              </a:rPr>
              <a:t>	    (-2) . 4</a:t>
            </a:r>
            <a:r>
              <a:rPr lang="en-US" sz="2400" i="1" smtClean="0"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sz="2400" smtClean="0"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 (-2) . 3 (mod 9)  -8</a:t>
            </a:r>
            <a:r>
              <a:rPr lang="en-US" sz="2400" i="1" smtClean="0"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  -6 (mod 9)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    Karena –8  1 (mod 9), maka </a:t>
            </a:r>
            <a:r>
              <a:rPr lang="en-US" sz="2400" i="1" smtClean="0"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  -6 (mod 9). Semua blangan bulat yang kongruen dengan –6 (mod 9) adalah solusinya, yitu 3, 12, …, dan –6, -15, …</a:t>
            </a:r>
            <a:endParaRPr lang="en-US" sz="2400" smtClean="0"/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32DCE0F5-A6BA-476E-AACA-C18459D65567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46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>
                <a:solidFill>
                  <a:schemeClr val="tx2">
                    <a:satMod val="130000"/>
                  </a:schemeClr>
                </a:solidFill>
              </a:rPr>
              <a:t>Cara lain menghitung solusi </a:t>
            </a:r>
            <a:br>
              <a:rPr lang="en-US" sz="3600" b="1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3600" b="1" i="1">
                <a:solidFill>
                  <a:schemeClr val="tx2">
                    <a:satMod val="130000"/>
                  </a:schemeClr>
                </a:solidFill>
                <a:cs typeface="Times New Roman" pitchFamily="18" charset="0"/>
              </a:rPr>
              <a:t>ax</a:t>
            </a:r>
            <a:r>
              <a:rPr lang="en-US" sz="3600" b="1">
                <a:solidFill>
                  <a:schemeClr val="tx2">
                    <a:satMod val="130000"/>
                  </a:schemeClr>
                </a:solidFill>
                <a:cs typeface="Times New Roman" pitchFamily="18" charset="0"/>
              </a:rPr>
              <a:t> </a:t>
            </a:r>
            <a:r>
              <a:rPr lang="en-US" sz="3600" b="1">
                <a:solidFill>
                  <a:schemeClr val="tx2">
                    <a:satMod val="130000"/>
                  </a:schemeClr>
                </a:solidFill>
                <a:cs typeface="Times New Roman" pitchFamily="18" charset="0"/>
                <a:sym typeface="Symbol" pitchFamily="18" charset="2"/>
              </a:rPr>
              <a:t></a:t>
            </a:r>
            <a:r>
              <a:rPr lang="en-US" sz="3600" b="1">
                <a:solidFill>
                  <a:schemeClr val="tx2">
                    <a:satMod val="130000"/>
                  </a:schemeClr>
                </a:solidFill>
                <a:cs typeface="Times New Roman" pitchFamily="18" charset="0"/>
              </a:rPr>
              <a:t> </a:t>
            </a:r>
            <a:r>
              <a:rPr lang="en-US" sz="3600" b="1" i="1">
                <a:solidFill>
                  <a:schemeClr val="tx2">
                    <a:satMod val="130000"/>
                  </a:schemeClr>
                </a:solidFill>
                <a:cs typeface="Times New Roman" pitchFamily="18" charset="0"/>
              </a:rPr>
              <a:t>b</a:t>
            </a:r>
            <a:r>
              <a:rPr lang="en-US" sz="3600" b="1">
                <a:solidFill>
                  <a:schemeClr val="tx2">
                    <a:satMod val="130000"/>
                  </a:schemeClr>
                </a:solidFill>
                <a:cs typeface="Times New Roman" pitchFamily="18" charset="0"/>
              </a:rPr>
              <a:t> (mod </a:t>
            </a:r>
            <a:r>
              <a:rPr lang="en-US" sz="3600" b="1" i="1">
                <a:solidFill>
                  <a:schemeClr val="tx2">
                    <a:satMod val="130000"/>
                  </a:schemeClr>
                </a:solidFill>
                <a:cs typeface="Times New Roman" pitchFamily="18" charset="0"/>
              </a:rPr>
              <a:t>m</a:t>
            </a:r>
            <a:r>
              <a:rPr lang="en-US" sz="3600" b="1">
                <a:solidFill>
                  <a:schemeClr val="tx2">
                    <a:satMod val="130000"/>
                  </a:schemeClr>
                </a:solidFill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99E4F87C-3AEE-410D-9D15-2038F357515E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47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4275" name="Object 4"/>
          <p:cNvGraphicFramePr>
            <a:graphicFrameLocks noChangeAspect="1"/>
          </p:cNvGraphicFramePr>
          <p:nvPr/>
        </p:nvGraphicFramePr>
        <p:xfrm>
          <a:off x="838200" y="1905000"/>
          <a:ext cx="8001000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9" name="Document" r:id="rId3" imgW="5486400" imgH="2173986" progId="Word.Document.8">
                  <p:embed/>
                </p:oleObj>
              </mc:Choice>
              <mc:Fallback>
                <p:oleObj name="Document" r:id="rId3" imgW="5486400" imgH="217398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5000"/>
                        <a:ext cx="8001000" cy="316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MS Mincho" panose="02020609040205080304" pitchFamily="49" charset="-128"/>
              </a:rPr>
              <a:t>Sebuah bilangan bulat jika dibagi dengan 3 bersisa 2 dan jika ia dibagi dengan 5 bersisa 3. Berapakah bilangan bulat tersebut</a:t>
            </a:r>
            <a:r>
              <a:rPr lang="en-US" smtClean="0"/>
              <a:t> </a:t>
            </a: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0B4C4A63-8162-4760-AFD4-2F64745B8FA3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48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Latihan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ea typeface="MS Mincho" panose="02020609040205080304" pitchFamily="49" charset="-128"/>
              </a:rPr>
              <a:t> </a:t>
            </a:r>
            <a:r>
              <a:rPr lang="en-US" sz="2000" smtClean="0">
                <a:ea typeface="MS Mincho" panose="02020609040205080304" pitchFamily="49" charset="-128"/>
              </a:rPr>
              <a:t>Misal  : bilangan bulat = </a:t>
            </a:r>
            <a:r>
              <a:rPr lang="en-US" sz="2000" i="1" smtClean="0">
                <a:ea typeface="MS Mincho" panose="02020609040205080304" pitchFamily="49" charset="-128"/>
              </a:rPr>
              <a:t>x</a:t>
            </a:r>
            <a:endParaRPr lang="en-US" sz="2000" smtClean="0">
              <a:ea typeface="MS Mincho" panose="02020609040205080304" pitchFamily="49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ea typeface="MS Mincho" panose="02020609040205080304" pitchFamily="49" charset="-128"/>
              </a:rPr>
              <a:t>       </a:t>
            </a:r>
            <a:r>
              <a:rPr lang="en-US" sz="2000" i="1" smtClean="0">
                <a:ea typeface="MS Mincho" panose="02020609040205080304" pitchFamily="49" charset="-128"/>
              </a:rPr>
              <a:t>x</a:t>
            </a:r>
            <a:r>
              <a:rPr lang="en-US" sz="2000" smtClean="0">
                <a:ea typeface="MS Mincho" panose="02020609040205080304" pitchFamily="49" charset="-128"/>
              </a:rPr>
              <a:t> mod 3 </a:t>
            </a:r>
            <a:r>
              <a:rPr lang="en-US" altLang="ja-JP" sz="2000" smtClean="0">
                <a:ea typeface="MS Mincho" panose="02020609040205080304" pitchFamily="49" charset="-128"/>
              </a:rPr>
              <a:t>= 2     </a:t>
            </a:r>
            <a:r>
              <a:rPr lang="en-US" altLang="ja-JP" sz="2000" smtClean="0">
                <a:ea typeface="MS Mincho" panose="02020609040205080304" pitchFamily="49" charset="-128"/>
                <a:sym typeface="Wingdings" panose="05000000000000000000" pitchFamily="2" charset="2"/>
              </a:rPr>
              <a:t></a:t>
            </a:r>
            <a:r>
              <a:rPr lang="en-US" altLang="ja-JP" sz="2000" smtClean="0">
                <a:ea typeface="MS Mincho" panose="02020609040205080304" pitchFamily="49" charset="-128"/>
              </a:rPr>
              <a:t>      </a:t>
            </a:r>
            <a:r>
              <a:rPr lang="en-US" altLang="ja-JP" sz="2000" i="1" smtClean="0">
                <a:ea typeface="MS Mincho" panose="02020609040205080304" pitchFamily="49" charset="-128"/>
              </a:rPr>
              <a:t>x</a:t>
            </a:r>
            <a:r>
              <a:rPr lang="en-US" altLang="ja-JP" sz="2000" smtClean="0">
                <a:ea typeface="MS Mincho" panose="02020609040205080304" pitchFamily="49" charset="-128"/>
              </a:rPr>
              <a:t> </a:t>
            </a:r>
            <a:r>
              <a:rPr lang="en-US" altLang="ja-JP" sz="2000" smtClean="0">
                <a:ea typeface="MS Mincho" panose="02020609040205080304" pitchFamily="49" charset="-128"/>
                <a:sym typeface="Symbol" panose="05050102010706020507" pitchFamily="18" charset="2"/>
              </a:rPr>
              <a:t></a:t>
            </a:r>
            <a:r>
              <a:rPr lang="en-US" altLang="ja-JP" sz="2000" smtClean="0">
                <a:ea typeface="MS Mincho" panose="02020609040205080304" pitchFamily="49" charset="-128"/>
              </a:rPr>
              <a:t> 2 (mod 3)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000" i="1" smtClean="0">
                <a:ea typeface="MS Mincho" panose="02020609040205080304" pitchFamily="49" charset="-128"/>
              </a:rPr>
              <a:t>       x</a:t>
            </a:r>
            <a:r>
              <a:rPr lang="en-US" altLang="ja-JP" sz="2000" smtClean="0">
                <a:ea typeface="MS Mincho" panose="02020609040205080304" pitchFamily="49" charset="-128"/>
              </a:rPr>
              <a:t> mod 5 = 3     </a:t>
            </a:r>
            <a:r>
              <a:rPr lang="en-US" altLang="ja-JP" sz="2000" smtClean="0">
                <a:ea typeface="MS Mincho" panose="02020609040205080304" pitchFamily="49" charset="-128"/>
                <a:sym typeface="Wingdings" panose="05000000000000000000" pitchFamily="2" charset="2"/>
              </a:rPr>
              <a:t></a:t>
            </a:r>
            <a:r>
              <a:rPr lang="en-US" altLang="ja-JP" sz="2000" smtClean="0">
                <a:ea typeface="MS Mincho" panose="02020609040205080304" pitchFamily="49" charset="-128"/>
              </a:rPr>
              <a:t>      </a:t>
            </a:r>
            <a:r>
              <a:rPr lang="en-US" altLang="ja-JP" sz="2000" i="1" smtClean="0">
                <a:ea typeface="MS Mincho" panose="02020609040205080304" pitchFamily="49" charset="-128"/>
              </a:rPr>
              <a:t>x</a:t>
            </a:r>
            <a:r>
              <a:rPr lang="en-US" altLang="ja-JP" sz="2000" smtClean="0">
                <a:ea typeface="MS Mincho" panose="02020609040205080304" pitchFamily="49" charset="-128"/>
              </a:rPr>
              <a:t> </a:t>
            </a:r>
            <a:r>
              <a:rPr lang="en-US" altLang="ja-JP" sz="2000" smtClean="0">
                <a:ea typeface="MS Mincho" panose="02020609040205080304" pitchFamily="49" charset="-128"/>
                <a:sym typeface="Symbol" panose="05050102010706020507" pitchFamily="18" charset="2"/>
              </a:rPr>
              <a:t></a:t>
            </a:r>
            <a:r>
              <a:rPr lang="en-US" altLang="ja-JP" sz="2000" smtClean="0">
                <a:ea typeface="MS Mincho" panose="02020609040205080304" pitchFamily="49" charset="-128"/>
              </a:rPr>
              <a:t> 3 (mod 5)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000" smtClean="0">
                <a:ea typeface="MS Mincho" panose="02020609040205080304" pitchFamily="49" charset="-128"/>
              </a:rPr>
              <a:t>  Jadi, terdapat sistem kekongruenan: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000" smtClean="0">
                <a:ea typeface="MS Mincho" panose="02020609040205080304" pitchFamily="49" charset="-128"/>
              </a:rPr>
              <a:t>      </a:t>
            </a:r>
            <a:r>
              <a:rPr lang="en-US" altLang="ja-JP" sz="2000" i="1" smtClean="0">
                <a:ea typeface="MS Mincho" panose="02020609040205080304" pitchFamily="49" charset="-128"/>
              </a:rPr>
              <a:t>x</a:t>
            </a:r>
            <a:r>
              <a:rPr lang="en-US" altLang="ja-JP" sz="2000" smtClean="0">
                <a:ea typeface="MS Mincho" panose="02020609040205080304" pitchFamily="49" charset="-128"/>
              </a:rPr>
              <a:t> </a:t>
            </a:r>
            <a:r>
              <a:rPr lang="en-US" altLang="ja-JP" sz="2000" smtClean="0">
                <a:ea typeface="MS Mincho" panose="02020609040205080304" pitchFamily="49" charset="-128"/>
                <a:sym typeface="Symbol" panose="05050102010706020507" pitchFamily="18" charset="2"/>
              </a:rPr>
              <a:t></a:t>
            </a:r>
            <a:r>
              <a:rPr lang="en-US" altLang="ja-JP" sz="2000" smtClean="0">
                <a:ea typeface="MS Mincho" panose="02020609040205080304" pitchFamily="49" charset="-128"/>
              </a:rPr>
              <a:t> 2 (mod 3)		(i)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000" smtClean="0">
                <a:ea typeface="MS Mincho" panose="02020609040205080304" pitchFamily="49" charset="-128"/>
              </a:rPr>
              <a:t>      </a:t>
            </a:r>
            <a:r>
              <a:rPr lang="en-US" altLang="ja-JP" sz="2000" i="1" smtClean="0">
                <a:ea typeface="MS Mincho" panose="02020609040205080304" pitchFamily="49" charset="-128"/>
              </a:rPr>
              <a:t>x</a:t>
            </a:r>
            <a:r>
              <a:rPr lang="en-US" altLang="ja-JP" sz="2000" smtClean="0">
                <a:ea typeface="MS Mincho" panose="02020609040205080304" pitchFamily="49" charset="-128"/>
              </a:rPr>
              <a:t> </a:t>
            </a:r>
            <a:r>
              <a:rPr lang="en-US" altLang="ja-JP" sz="2000" smtClean="0">
                <a:ea typeface="MS Mincho" panose="02020609040205080304" pitchFamily="49" charset="-128"/>
                <a:sym typeface="Symbol" panose="05050102010706020507" pitchFamily="18" charset="2"/>
              </a:rPr>
              <a:t></a:t>
            </a:r>
            <a:r>
              <a:rPr lang="en-US" altLang="ja-JP" sz="2000" smtClean="0">
                <a:ea typeface="MS Mincho" panose="02020609040205080304" pitchFamily="49" charset="-128"/>
              </a:rPr>
              <a:t> 3 (mod 5)		(ii)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000" smtClean="0">
                <a:ea typeface="MS Mincho" panose="02020609040205080304" pitchFamily="49" charset="-128"/>
              </a:rPr>
              <a:t>  Untuk kongruen pertama: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000" smtClean="0">
                <a:ea typeface="MS Mincho" panose="02020609040205080304" pitchFamily="49" charset="-128"/>
              </a:rPr>
              <a:t> 	 </a:t>
            </a:r>
            <a:r>
              <a:rPr lang="en-US" altLang="ja-JP" sz="2000" i="1" smtClean="0">
                <a:ea typeface="MS Mincho" panose="02020609040205080304" pitchFamily="49" charset="-128"/>
              </a:rPr>
              <a:t>x</a:t>
            </a:r>
            <a:r>
              <a:rPr lang="en-US" altLang="ja-JP" sz="2000" smtClean="0">
                <a:ea typeface="MS Mincho" panose="02020609040205080304" pitchFamily="49" charset="-128"/>
              </a:rPr>
              <a:t> = 2 + 3</a:t>
            </a:r>
            <a:r>
              <a:rPr lang="en-US" altLang="ja-JP" sz="2000" i="1" smtClean="0">
                <a:ea typeface="MS Mincho" panose="02020609040205080304" pitchFamily="49" charset="-128"/>
              </a:rPr>
              <a:t>k</a:t>
            </a:r>
            <a:r>
              <a:rPr lang="en-US" altLang="ja-JP" sz="2000" baseline="-30000" smtClean="0">
                <a:ea typeface="MS Mincho" panose="02020609040205080304" pitchFamily="49" charset="-128"/>
              </a:rPr>
              <a:t>1</a:t>
            </a:r>
            <a:r>
              <a:rPr lang="en-US" altLang="ja-JP" sz="2000" smtClean="0">
                <a:ea typeface="MS Mincho" panose="02020609040205080304" pitchFamily="49" charset="-128"/>
              </a:rPr>
              <a:t>		(iii)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000" smtClean="0">
                <a:ea typeface="MS Mincho" panose="02020609040205080304" pitchFamily="49" charset="-128"/>
              </a:rPr>
              <a:t>  Substitusikan (iii) ke dalam (ii):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000" smtClean="0">
                <a:ea typeface="MS Mincho" panose="02020609040205080304" pitchFamily="49" charset="-128"/>
              </a:rPr>
              <a:t> 	 2 + 3</a:t>
            </a:r>
            <a:r>
              <a:rPr lang="en-US" altLang="ja-JP" sz="2000" i="1" smtClean="0">
                <a:ea typeface="MS Mincho" panose="02020609040205080304" pitchFamily="49" charset="-128"/>
              </a:rPr>
              <a:t>k</a:t>
            </a:r>
            <a:r>
              <a:rPr lang="en-US" altLang="ja-JP" sz="2000" baseline="-30000" smtClean="0">
                <a:ea typeface="MS Mincho" panose="02020609040205080304" pitchFamily="49" charset="-128"/>
              </a:rPr>
              <a:t>1</a:t>
            </a:r>
            <a:r>
              <a:rPr lang="en-US" altLang="ja-JP" sz="2000" smtClean="0">
                <a:ea typeface="MS Mincho" panose="02020609040205080304" pitchFamily="49" charset="-128"/>
              </a:rPr>
              <a:t> </a:t>
            </a:r>
            <a:r>
              <a:rPr lang="en-US" altLang="ja-JP" sz="2000" smtClean="0">
                <a:ea typeface="MS Mincho" panose="02020609040205080304" pitchFamily="49" charset="-128"/>
                <a:sym typeface="Symbol" panose="05050102010706020507" pitchFamily="18" charset="2"/>
              </a:rPr>
              <a:t></a:t>
            </a:r>
            <a:r>
              <a:rPr lang="en-US" altLang="ja-JP" sz="2000" smtClean="0">
                <a:ea typeface="MS Mincho" panose="02020609040205080304" pitchFamily="49" charset="-128"/>
              </a:rPr>
              <a:t> 3 (mod 5) </a:t>
            </a:r>
            <a:r>
              <a:rPr lang="en-US" altLang="ja-JP" sz="2000" smtClean="0">
                <a:ea typeface="MS Mincho" panose="02020609040205080304" pitchFamily="49" charset="-128"/>
                <a:sym typeface="Wingdings" panose="05000000000000000000" pitchFamily="2" charset="2"/>
              </a:rPr>
              <a:t> </a:t>
            </a:r>
            <a:r>
              <a:rPr lang="en-US" altLang="ja-JP" sz="2000" smtClean="0">
                <a:ea typeface="MS Mincho" panose="02020609040205080304" pitchFamily="49" charset="-128"/>
              </a:rPr>
              <a:t>3</a:t>
            </a:r>
            <a:r>
              <a:rPr lang="en-US" altLang="ja-JP" sz="2000" i="1" smtClean="0">
                <a:ea typeface="MS Mincho" panose="02020609040205080304" pitchFamily="49" charset="-128"/>
              </a:rPr>
              <a:t>k</a:t>
            </a:r>
            <a:r>
              <a:rPr lang="en-US" altLang="ja-JP" sz="2000" baseline="-30000" smtClean="0">
                <a:ea typeface="MS Mincho" panose="02020609040205080304" pitchFamily="49" charset="-128"/>
              </a:rPr>
              <a:t>1</a:t>
            </a:r>
            <a:r>
              <a:rPr lang="en-US" altLang="ja-JP" sz="2000" smtClean="0">
                <a:ea typeface="MS Mincho" panose="02020609040205080304" pitchFamily="49" charset="-128"/>
              </a:rPr>
              <a:t> </a:t>
            </a:r>
            <a:r>
              <a:rPr lang="en-US" altLang="ja-JP" sz="2000" smtClean="0">
                <a:ea typeface="MS Mincho" panose="02020609040205080304" pitchFamily="49" charset="-128"/>
                <a:sym typeface="Symbol" panose="05050102010706020507" pitchFamily="18" charset="2"/>
              </a:rPr>
              <a:t></a:t>
            </a:r>
            <a:r>
              <a:rPr lang="en-US" altLang="ja-JP" sz="2000" smtClean="0">
                <a:ea typeface="MS Mincho" panose="02020609040205080304" pitchFamily="49" charset="-128"/>
              </a:rPr>
              <a:t> 1 (mod 5)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000" smtClean="0">
                <a:ea typeface="MS Mincho" panose="02020609040205080304" pitchFamily="49" charset="-128"/>
              </a:rPr>
              <a:t> diperoleh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000" smtClean="0">
                <a:ea typeface="MS Mincho" panose="02020609040205080304" pitchFamily="49" charset="-128"/>
              </a:rPr>
              <a:t>        </a:t>
            </a:r>
            <a:r>
              <a:rPr lang="en-US" altLang="ja-JP" sz="2000" i="1" smtClean="0">
                <a:ea typeface="MS Mincho" panose="02020609040205080304" pitchFamily="49" charset="-128"/>
              </a:rPr>
              <a:t>k</a:t>
            </a:r>
            <a:r>
              <a:rPr lang="en-US" altLang="ja-JP" sz="2000" baseline="-30000" smtClean="0">
                <a:ea typeface="MS Mincho" panose="02020609040205080304" pitchFamily="49" charset="-128"/>
              </a:rPr>
              <a:t>1</a:t>
            </a:r>
            <a:r>
              <a:rPr lang="en-US" altLang="ja-JP" sz="2000" smtClean="0">
                <a:ea typeface="MS Mincho" panose="02020609040205080304" pitchFamily="49" charset="-128"/>
              </a:rPr>
              <a:t> </a:t>
            </a:r>
            <a:r>
              <a:rPr lang="en-US" altLang="ja-JP" sz="2000" smtClean="0">
                <a:ea typeface="MS Mincho" panose="02020609040205080304" pitchFamily="49" charset="-128"/>
                <a:sym typeface="Symbol" panose="05050102010706020507" pitchFamily="18" charset="2"/>
              </a:rPr>
              <a:t></a:t>
            </a:r>
            <a:r>
              <a:rPr lang="en-US" altLang="ja-JP" sz="2000" smtClean="0">
                <a:ea typeface="MS Mincho" panose="02020609040205080304" pitchFamily="49" charset="-128"/>
              </a:rPr>
              <a:t> 2 (mod 5) atau </a:t>
            </a:r>
            <a:r>
              <a:rPr lang="en-US" altLang="ja-JP" sz="2000" i="1" smtClean="0">
                <a:ea typeface="MS Mincho" panose="02020609040205080304" pitchFamily="49" charset="-128"/>
              </a:rPr>
              <a:t>k</a:t>
            </a:r>
            <a:r>
              <a:rPr lang="en-US" altLang="ja-JP" sz="2000" baseline="-30000" smtClean="0">
                <a:ea typeface="MS Mincho" panose="02020609040205080304" pitchFamily="49" charset="-128"/>
              </a:rPr>
              <a:t>1</a:t>
            </a:r>
            <a:r>
              <a:rPr lang="en-US" altLang="ja-JP" sz="2000" smtClean="0">
                <a:ea typeface="MS Mincho" panose="02020609040205080304" pitchFamily="49" charset="-128"/>
              </a:rPr>
              <a:t> = 2 + 5</a:t>
            </a:r>
            <a:r>
              <a:rPr lang="en-US" altLang="ja-JP" sz="2000" i="1" smtClean="0">
                <a:ea typeface="MS Mincho" panose="02020609040205080304" pitchFamily="49" charset="-128"/>
              </a:rPr>
              <a:t>k</a:t>
            </a:r>
            <a:r>
              <a:rPr lang="en-US" altLang="ja-JP" sz="2000" baseline="-30000" smtClean="0">
                <a:ea typeface="MS Mincho" panose="02020609040205080304" pitchFamily="49" charset="-128"/>
              </a:rPr>
              <a:t>2</a:t>
            </a:r>
            <a:endParaRPr lang="en-US" sz="2000" smtClean="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405A92C7-6386-49C1-A416-62C3D1BA89DE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49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Solusi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2590800"/>
            <a:ext cx="6519333" cy="3450696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b="1" dirty="0" smtClean="0">
                <a:cs typeface="Times New Roman" panose="02020603050405020304" pitchFamily="18" charset="0"/>
              </a:rPr>
              <a:t>	</a:t>
            </a:r>
            <a:r>
              <a:rPr lang="en-US" b="1" dirty="0" err="1" smtClean="0">
                <a:cs typeface="Times New Roman" panose="02020603050405020304" pitchFamily="18" charset="0"/>
              </a:rPr>
              <a:t>Teorema</a:t>
            </a:r>
            <a:r>
              <a:rPr lang="en-US" b="1" dirty="0" smtClean="0">
                <a:cs typeface="Times New Roman" panose="02020603050405020304" pitchFamily="18" charset="0"/>
              </a:rPr>
              <a:t> 1 (</a:t>
            </a:r>
            <a:r>
              <a:rPr lang="en-US" b="1" dirty="0" err="1" smtClean="0">
                <a:cs typeface="Times New Roman" panose="02020603050405020304" pitchFamily="18" charset="0"/>
              </a:rPr>
              <a:t>Teorema</a:t>
            </a:r>
            <a:r>
              <a:rPr lang="en-US" b="1" dirty="0" smtClean="0">
                <a:cs typeface="Times New Roman" panose="02020603050405020304" pitchFamily="18" charset="0"/>
              </a:rPr>
              <a:t> Euclidean). </a:t>
            </a:r>
            <a:r>
              <a:rPr lang="en-US" dirty="0" err="1" smtClean="0">
                <a:cs typeface="Times New Roman" panose="02020603050405020304" pitchFamily="18" charset="0"/>
              </a:rPr>
              <a:t>Misalkan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cs typeface="Times New Roman" panose="02020603050405020304" pitchFamily="18" charset="0"/>
              </a:rPr>
              <a:t>m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dan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cs typeface="Times New Roman" panose="02020603050405020304" pitchFamily="18" charset="0"/>
              </a:rPr>
              <a:t>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bilangan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bulat</a:t>
            </a:r>
            <a:r>
              <a:rPr lang="en-US" dirty="0" smtClean="0"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cs typeface="Times New Roman" panose="02020603050405020304" pitchFamily="18" charset="0"/>
              </a:rPr>
              <a:t>n</a:t>
            </a:r>
            <a:r>
              <a:rPr lang="en-US" dirty="0" smtClean="0">
                <a:cs typeface="Times New Roman" panose="02020603050405020304" pitchFamily="18" charset="0"/>
              </a:rPr>
              <a:t> &gt; 0.  </a:t>
            </a:r>
            <a:r>
              <a:rPr lang="en-US" dirty="0" err="1" smtClean="0">
                <a:cs typeface="Times New Roman" panose="02020603050405020304" pitchFamily="18" charset="0"/>
              </a:rPr>
              <a:t>Jika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cs typeface="Times New Roman" panose="02020603050405020304" pitchFamily="18" charset="0"/>
              </a:rPr>
              <a:t>m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dibagi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cs typeface="Times New Roman" panose="02020603050405020304" pitchFamily="18" charset="0"/>
              </a:rPr>
              <a:t>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maka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terdapat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bilangan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bulat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unik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cs typeface="Times New Roman" panose="02020603050405020304" pitchFamily="18" charset="0"/>
              </a:rPr>
              <a:t>q</a:t>
            </a:r>
            <a:r>
              <a:rPr lang="en-US" b="1" dirty="0" smtClean="0">
                <a:cs typeface="Times New Roman" panose="02020603050405020304" pitchFamily="18" charset="0"/>
              </a:rPr>
              <a:t> (</a:t>
            </a:r>
            <a:r>
              <a:rPr lang="en-US" b="1" i="1" dirty="0" smtClean="0">
                <a:cs typeface="Times New Roman" panose="02020603050405020304" pitchFamily="18" charset="0"/>
              </a:rPr>
              <a:t>quotient</a:t>
            </a:r>
            <a:r>
              <a:rPr lang="en-US" b="1" dirty="0" smtClean="0"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cs typeface="Times New Roman" panose="02020603050405020304" pitchFamily="18" charset="0"/>
              </a:rPr>
              <a:t>dan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cs typeface="Times New Roman" panose="02020603050405020304" pitchFamily="18" charset="0"/>
              </a:rPr>
              <a:t>r</a:t>
            </a:r>
            <a:r>
              <a:rPr lang="en-US" b="1" dirty="0" smtClean="0">
                <a:cs typeface="Times New Roman" panose="02020603050405020304" pitchFamily="18" charset="0"/>
              </a:rPr>
              <a:t> (</a:t>
            </a:r>
            <a:r>
              <a:rPr lang="en-US" b="1" i="1" dirty="0" smtClean="0">
                <a:cs typeface="Times New Roman" panose="02020603050405020304" pitchFamily="18" charset="0"/>
              </a:rPr>
              <a:t>remainder</a:t>
            </a:r>
            <a:r>
              <a:rPr lang="en-US" b="1" dirty="0" smtClean="0">
                <a:cs typeface="Times New Roman" panose="02020603050405020304" pitchFamily="18" charset="0"/>
              </a:rPr>
              <a:t>),  </a:t>
            </a:r>
            <a:r>
              <a:rPr lang="en-US" dirty="0" err="1" smtClean="0">
                <a:cs typeface="Times New Roman" panose="02020603050405020304" pitchFamily="18" charset="0"/>
              </a:rPr>
              <a:t>sedemikian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sehingga</a:t>
            </a:r>
            <a:endParaRPr lang="en-US" dirty="0" smtClean="0"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i="1" dirty="0" smtClean="0">
                <a:cs typeface="Times New Roman" panose="02020603050405020304" pitchFamily="18" charset="0"/>
              </a:rPr>
              <a:t>                </a:t>
            </a:r>
            <a:r>
              <a:rPr lang="en-US" sz="3600" b="1" i="1" dirty="0" smtClean="0">
                <a:cs typeface="Times New Roman" panose="02020603050405020304" pitchFamily="18" charset="0"/>
              </a:rPr>
              <a:t>m</a:t>
            </a:r>
            <a:r>
              <a:rPr lang="en-US" sz="3600" b="1" dirty="0" smtClean="0">
                <a:cs typeface="Times New Roman" panose="02020603050405020304" pitchFamily="18" charset="0"/>
              </a:rPr>
              <a:t> = </a:t>
            </a:r>
            <a:r>
              <a:rPr lang="en-US" sz="3600" b="1" i="1" dirty="0" err="1" smtClean="0">
                <a:cs typeface="Times New Roman" panose="02020603050405020304" pitchFamily="18" charset="0"/>
              </a:rPr>
              <a:t>nq</a:t>
            </a:r>
            <a:r>
              <a:rPr lang="en-US" sz="3600" b="1" dirty="0" smtClean="0">
                <a:cs typeface="Times New Roman" panose="02020603050405020304" pitchFamily="18" charset="0"/>
              </a:rPr>
              <a:t> + </a:t>
            </a:r>
            <a:r>
              <a:rPr lang="en-US" sz="3600" b="1" i="1" dirty="0" smtClean="0">
                <a:cs typeface="Times New Roman" panose="02020603050405020304" pitchFamily="18" charset="0"/>
              </a:rPr>
              <a:t>r</a:t>
            </a:r>
            <a:r>
              <a:rPr lang="en-US" sz="3600" b="1" dirty="0" smtClean="0">
                <a:cs typeface="Times New Roman" panose="02020603050405020304" pitchFamily="18" charset="0"/>
              </a:rPr>
              <a:t>	</a:t>
            </a:r>
            <a:r>
              <a:rPr lang="en-US" dirty="0" smtClean="0">
                <a:cs typeface="Times New Roman" panose="02020603050405020304" pitchFamily="18" charset="0"/>
              </a:rPr>
              <a:t>	           (1)</a:t>
            </a:r>
          </a:p>
          <a:p>
            <a:pPr algn="just" eaLnBrk="1" hangingPunct="1">
              <a:buFontTx/>
              <a:buNone/>
            </a:pPr>
            <a:r>
              <a:rPr lang="en-US" dirty="0" smtClean="0"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cs typeface="Times New Roman" panose="02020603050405020304" pitchFamily="18" charset="0"/>
              </a:rPr>
              <a:t> 0 </a:t>
            </a:r>
            <a:r>
              <a:rPr 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cs typeface="Times New Roman" panose="02020603050405020304" pitchFamily="18" charset="0"/>
              </a:rPr>
              <a:t>r</a:t>
            </a:r>
            <a:r>
              <a:rPr lang="en-US" dirty="0" smtClean="0">
                <a:cs typeface="Times New Roman" panose="02020603050405020304" pitchFamily="18" charset="0"/>
              </a:rPr>
              <a:t> &lt; </a:t>
            </a:r>
            <a:r>
              <a:rPr lang="en-US" i="1" dirty="0" smtClean="0">
                <a:cs typeface="Times New Roman" panose="02020603050405020304" pitchFamily="18" charset="0"/>
              </a:rPr>
              <a:t>n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endParaRPr lang="en-GB" dirty="0" smtClean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DAF456D5-833A-4B83-A8A6-0E913CE82E27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5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>
                <a:solidFill>
                  <a:schemeClr val="tx2">
                    <a:satMod val="130000"/>
                  </a:schemeClr>
                </a:solidFill>
                <a:cs typeface="Times New Roman" pitchFamily="18" charset="0"/>
              </a:rPr>
              <a:t>Teorema Euclidean</a:t>
            </a:r>
            <a:endParaRPr lang="en-GB" b="1">
              <a:solidFill>
                <a:schemeClr val="tx2">
                  <a:satMod val="130000"/>
                </a:schemeClr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706438" y="1524000"/>
            <a:ext cx="8229600" cy="43243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i="1" smtClean="0">
                <a:ea typeface="MS Mincho" panose="02020609040205080304" pitchFamily="49" charset="-128"/>
              </a:rPr>
              <a:t>x</a:t>
            </a:r>
            <a:r>
              <a:rPr lang="en-US" altLang="ja-JP" sz="2400" smtClean="0">
                <a:ea typeface="MS Mincho" panose="02020609040205080304" pitchFamily="49" charset="-128"/>
              </a:rPr>
              <a:t> = 2 + 3</a:t>
            </a:r>
            <a:r>
              <a:rPr lang="en-US" altLang="ja-JP" sz="2400" i="1" smtClean="0">
                <a:ea typeface="MS Mincho" panose="02020609040205080304" pitchFamily="49" charset="-128"/>
              </a:rPr>
              <a:t>k</a:t>
            </a:r>
            <a:r>
              <a:rPr lang="en-US" altLang="ja-JP" sz="2400" baseline="-30000" smtClean="0">
                <a:ea typeface="MS Mincho" panose="02020609040205080304" pitchFamily="49" charset="-128"/>
              </a:rPr>
              <a:t>1</a:t>
            </a:r>
            <a:endParaRPr lang="en-US" altLang="ja-JP" sz="2400" smtClean="0">
              <a:ea typeface="MS Mincho" panose="02020609040205080304" pitchFamily="49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smtClean="0">
                <a:ea typeface="MS Mincho" panose="02020609040205080304" pitchFamily="49" charset="-128"/>
              </a:rPr>
              <a:t>   = 2 + 3 (2 + 5</a:t>
            </a:r>
            <a:r>
              <a:rPr lang="en-US" altLang="ja-JP" sz="2400" i="1" smtClean="0">
                <a:ea typeface="MS Mincho" panose="02020609040205080304" pitchFamily="49" charset="-128"/>
              </a:rPr>
              <a:t>k</a:t>
            </a:r>
            <a:r>
              <a:rPr lang="en-US" altLang="ja-JP" sz="2400" baseline="-30000" smtClean="0">
                <a:ea typeface="MS Mincho" panose="02020609040205080304" pitchFamily="49" charset="-128"/>
              </a:rPr>
              <a:t>2</a:t>
            </a:r>
            <a:r>
              <a:rPr lang="en-US" altLang="ja-JP" sz="2400" smtClean="0">
                <a:ea typeface="MS Mincho" panose="02020609040205080304" pitchFamily="49" charset="-128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smtClean="0">
                <a:ea typeface="MS Mincho" panose="02020609040205080304" pitchFamily="49" charset="-128"/>
              </a:rPr>
              <a:t>   = 2 + 6 + 15</a:t>
            </a:r>
            <a:r>
              <a:rPr lang="en-US" altLang="ja-JP" sz="2400" i="1" smtClean="0">
                <a:ea typeface="MS Mincho" panose="02020609040205080304" pitchFamily="49" charset="-128"/>
              </a:rPr>
              <a:t>k</a:t>
            </a:r>
            <a:r>
              <a:rPr lang="en-US" altLang="ja-JP" sz="2400" baseline="-30000" smtClean="0">
                <a:ea typeface="MS Mincho" panose="02020609040205080304" pitchFamily="49" charset="-128"/>
              </a:rPr>
              <a:t>2</a:t>
            </a:r>
            <a:endParaRPr lang="en-US" altLang="ja-JP" sz="2400" smtClean="0">
              <a:ea typeface="MS Mincho" panose="02020609040205080304" pitchFamily="49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smtClean="0">
                <a:ea typeface="MS Mincho" panose="02020609040205080304" pitchFamily="49" charset="-128"/>
              </a:rPr>
              <a:t>   = 8 + 15</a:t>
            </a:r>
            <a:r>
              <a:rPr lang="en-US" altLang="ja-JP" sz="2400" i="1" smtClean="0">
                <a:ea typeface="MS Mincho" panose="02020609040205080304" pitchFamily="49" charset="-128"/>
              </a:rPr>
              <a:t>k</a:t>
            </a:r>
            <a:r>
              <a:rPr lang="en-US" altLang="ja-JP" sz="2400" i="1" baseline="-30000" smtClean="0">
                <a:ea typeface="MS Mincho" panose="02020609040205080304" pitchFamily="49" charset="-128"/>
              </a:rPr>
              <a:t>2</a:t>
            </a:r>
            <a:r>
              <a:rPr lang="en-US" altLang="ja-JP" sz="2400" smtClean="0">
                <a:ea typeface="MS Mincho" panose="02020609040205080304" pitchFamily="49" charset="-128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smtClean="0">
                <a:ea typeface="MS Mincho" panose="02020609040205080304" pitchFamily="49" charset="-128"/>
              </a:rPr>
              <a:t>atau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i="1" smtClean="0">
                <a:ea typeface="MS Mincho" panose="02020609040205080304" pitchFamily="49" charset="-128"/>
              </a:rPr>
              <a:t> x</a:t>
            </a:r>
            <a:r>
              <a:rPr lang="en-US" altLang="ja-JP" sz="2400" smtClean="0">
                <a:ea typeface="MS Mincho" panose="02020609040205080304" pitchFamily="49" charset="-128"/>
              </a:rPr>
              <a:t> </a:t>
            </a:r>
            <a:r>
              <a:rPr lang="en-US" altLang="ja-JP" sz="2400" smtClean="0">
                <a:ea typeface="MS Mincho" panose="02020609040205080304" pitchFamily="49" charset="-128"/>
                <a:sym typeface="Symbol" panose="05050102010706020507" pitchFamily="18" charset="2"/>
              </a:rPr>
              <a:t> 8 (mod 15)</a:t>
            </a:r>
            <a:endParaRPr lang="en-US" altLang="ja-JP" sz="2400" smtClean="0">
              <a:ea typeface="MS Mincho" panose="02020609040205080304" pitchFamily="49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ja-JP" sz="2400" smtClean="0">
              <a:ea typeface="MS Mincho" panose="02020609040205080304" pitchFamily="49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smtClean="0">
                <a:ea typeface="MS Mincho" panose="02020609040205080304" pitchFamily="49" charset="-128"/>
              </a:rPr>
              <a:t>Semua nilai </a:t>
            </a:r>
            <a:r>
              <a:rPr lang="en-US" altLang="ja-JP" sz="2400" i="1" smtClean="0">
                <a:ea typeface="MS Mincho" panose="02020609040205080304" pitchFamily="49" charset="-128"/>
              </a:rPr>
              <a:t>x</a:t>
            </a:r>
            <a:r>
              <a:rPr lang="en-US" altLang="ja-JP" sz="2400" smtClean="0">
                <a:ea typeface="MS Mincho" panose="02020609040205080304" pitchFamily="49" charset="-128"/>
              </a:rPr>
              <a:t> yang kongruen dengan </a:t>
            </a:r>
            <a:r>
              <a:rPr lang="en-US" altLang="ja-JP" sz="2400" smtClean="0">
                <a:ea typeface="MS Mincho" panose="02020609040205080304" pitchFamily="49" charset="-128"/>
                <a:sym typeface="Symbol" panose="05050102010706020507" pitchFamily="18" charset="2"/>
              </a:rPr>
              <a:t>8 (mod 15) adalah solusinya, yaitu</a:t>
            </a:r>
            <a:endParaRPr lang="en-US" altLang="ja-JP" sz="2400" smtClean="0">
              <a:ea typeface="MS Mincho" panose="02020609040205080304" pitchFamily="49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smtClean="0">
                <a:ea typeface="MS Mincho" panose="02020609040205080304" pitchFamily="49" charset="-128"/>
              </a:rPr>
              <a:t> </a:t>
            </a:r>
            <a:r>
              <a:rPr lang="en-US" altLang="ja-JP" sz="2400" i="1" smtClean="0">
                <a:ea typeface="MS Mincho" panose="02020609040205080304" pitchFamily="49" charset="-128"/>
              </a:rPr>
              <a:t>x</a:t>
            </a:r>
            <a:r>
              <a:rPr lang="en-US" altLang="ja-JP" sz="2400" smtClean="0">
                <a:ea typeface="MS Mincho" panose="02020609040205080304" pitchFamily="49" charset="-128"/>
              </a:rPr>
              <a:t> = 8,  </a:t>
            </a:r>
            <a:r>
              <a:rPr lang="en-US" altLang="ja-JP" sz="2400" i="1" smtClean="0">
                <a:ea typeface="MS Mincho" panose="02020609040205080304" pitchFamily="49" charset="-128"/>
              </a:rPr>
              <a:t> x</a:t>
            </a:r>
            <a:r>
              <a:rPr lang="en-US" altLang="ja-JP" sz="2400" smtClean="0">
                <a:ea typeface="MS Mincho" panose="02020609040205080304" pitchFamily="49" charset="-128"/>
              </a:rPr>
              <a:t> = 23, </a:t>
            </a:r>
            <a:r>
              <a:rPr lang="en-US" altLang="ja-JP" sz="2400" i="1" smtClean="0">
                <a:ea typeface="MS Mincho" panose="02020609040205080304" pitchFamily="49" charset="-128"/>
              </a:rPr>
              <a:t> x</a:t>
            </a:r>
            <a:r>
              <a:rPr lang="en-US" altLang="ja-JP" sz="2400" smtClean="0">
                <a:ea typeface="MS Mincho" panose="02020609040205080304" pitchFamily="49" charset="-128"/>
              </a:rPr>
              <a:t> = 38,  …, </a:t>
            </a:r>
            <a:r>
              <a:rPr lang="en-US" altLang="ja-JP" sz="2400" i="1" smtClean="0">
                <a:ea typeface="MS Mincho" panose="02020609040205080304" pitchFamily="49" charset="-128"/>
              </a:rPr>
              <a:t> x</a:t>
            </a:r>
            <a:r>
              <a:rPr lang="en-US" altLang="ja-JP" sz="2400" smtClean="0">
                <a:ea typeface="MS Mincho" panose="02020609040205080304" pitchFamily="49" charset="-128"/>
              </a:rPr>
              <a:t> = -7, </a:t>
            </a:r>
            <a:r>
              <a:rPr lang="en-US" sz="2400" smtClean="0">
                <a:ea typeface="MS Mincho" panose="02020609040205080304" pitchFamily="49" charset="-128"/>
              </a:rPr>
              <a:t>dst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513461E2-FCCF-4502-BB47-7A8659ABF3DB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50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441" y="533400"/>
            <a:ext cx="8229600" cy="1066800"/>
          </a:xfrm>
        </p:spPr>
        <p:txBody>
          <a:bodyPr/>
          <a:lstStyle/>
          <a:p>
            <a:r>
              <a:rPr lang="en-US" smtClean="0"/>
              <a:t>TUGAS TEORI BILANGAN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7E3C1-3CCD-40E6-90E7-B31D15804CE2}" type="slidenum">
              <a:rPr lang="en-GB" smtClean="0"/>
              <a:pPr>
                <a:defRPr/>
              </a:pPr>
              <a:t>51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3682" y="1600201"/>
            <a:ext cx="4447029" cy="5175186"/>
          </a:xfrm>
        </p:spPr>
        <p:txBody>
          <a:bodyPr/>
          <a:lstStyle/>
          <a:p>
            <a:pPr marL="360363" indent="-252413">
              <a:buFont typeface="+mj-lt"/>
              <a:buAutoNum type="arabicPeriod"/>
            </a:pPr>
            <a:r>
              <a:rPr lang="en-US" sz="1800" smtClean="0"/>
              <a:t>Tentukan bilangan q dan r sehingga m=nq+r</a:t>
            </a:r>
          </a:p>
          <a:p>
            <a:pPr marL="915987" lvl="1" indent="-514350">
              <a:buFont typeface="+mj-lt"/>
              <a:buAutoNum type="alphaLcPeriod"/>
            </a:pPr>
            <a:r>
              <a:rPr lang="en-US" sz="1800"/>
              <a:t> </a:t>
            </a:r>
            <a:r>
              <a:rPr lang="en-US" sz="1800" smtClean="0"/>
              <a:t>m=-221, n=12		</a:t>
            </a:r>
          </a:p>
          <a:p>
            <a:pPr marL="915987" lvl="1" indent="-514350">
              <a:buFont typeface="+mj-lt"/>
              <a:buAutoNum type="alphaLcPeriod"/>
            </a:pPr>
            <a:r>
              <a:rPr lang="en-US" sz="1800" smtClean="0"/>
              <a:t> m=-246, n=49</a:t>
            </a:r>
          </a:p>
          <a:p>
            <a:pPr marL="915987" lvl="1" indent="-514350">
              <a:buFont typeface="+mj-lt"/>
              <a:buAutoNum type="alphaLcPeriod"/>
            </a:pPr>
            <a:r>
              <a:rPr lang="en-US" sz="1800"/>
              <a:t> </a:t>
            </a:r>
            <a:r>
              <a:rPr lang="en-US" sz="1800" smtClean="0"/>
              <a:t>m=0, n=47	</a:t>
            </a:r>
          </a:p>
          <a:p>
            <a:pPr marL="401637" lvl="1" indent="0">
              <a:buNone/>
            </a:pPr>
            <a:r>
              <a:rPr lang="en-US" sz="1800" smtClean="0"/>
              <a:t>	</a:t>
            </a:r>
          </a:p>
          <a:p>
            <a:pPr marL="360363" indent="-252413">
              <a:buFont typeface="+mj-lt"/>
              <a:buAutoNum type="arabicPeriod"/>
            </a:pPr>
            <a:r>
              <a:rPr lang="en-US" sz="1800" smtClean="0"/>
              <a:t>Hitung pembagian modulo berikut</a:t>
            </a:r>
          </a:p>
          <a:p>
            <a:pPr marL="915987" lvl="1" indent="-514350">
              <a:buFont typeface="+mj-lt"/>
              <a:buAutoNum type="alphaLcPeriod"/>
            </a:pPr>
            <a:r>
              <a:rPr lang="en-US" sz="1800" smtClean="0"/>
              <a:t>-173 mod 21</a:t>
            </a:r>
          </a:p>
          <a:p>
            <a:pPr marL="915987" lvl="1" indent="-514350">
              <a:buFont typeface="+mj-lt"/>
              <a:buAutoNum type="alphaLcPeriod"/>
            </a:pPr>
            <a:r>
              <a:rPr lang="en-US" sz="1800" smtClean="0"/>
              <a:t>-340 mod 9</a:t>
            </a:r>
          </a:p>
          <a:p>
            <a:pPr marL="915987" lvl="1" indent="-514350">
              <a:buFont typeface="+mj-lt"/>
              <a:buAutoNum type="alphaLcPeriod"/>
            </a:pPr>
            <a:r>
              <a:rPr lang="en-US" sz="1800" smtClean="0"/>
              <a:t>0 mod 34</a:t>
            </a:r>
          </a:p>
          <a:p>
            <a:pPr marL="401637" lvl="1" indent="0">
              <a:buNone/>
            </a:pPr>
            <a:endParaRPr lang="en-US" sz="1800" smtClean="0"/>
          </a:p>
          <a:p>
            <a:pPr marL="360363" indent="-252413">
              <a:buFont typeface="+mj-lt"/>
              <a:buAutoNum type="arabicPeriod"/>
            </a:pPr>
            <a:r>
              <a:rPr lang="en-US" sz="1800" smtClean="0"/>
              <a:t>Tuliskan pasangan bilangan bulat yang relative prima satu sama lain.</a:t>
            </a:r>
          </a:p>
          <a:p>
            <a:pPr marL="915987" lvl="1" indent="-514350">
              <a:buFont typeface="+mj-lt"/>
              <a:buAutoNum type="alphaLcPeriod"/>
            </a:pPr>
            <a:r>
              <a:rPr lang="en-US" sz="1800" smtClean="0"/>
              <a:t>21, 34, 55</a:t>
            </a:r>
          </a:p>
          <a:p>
            <a:pPr marL="915987" lvl="1" indent="-514350">
              <a:buFont typeface="+mj-lt"/>
              <a:buAutoNum type="alphaLcPeriod"/>
            </a:pPr>
            <a:r>
              <a:rPr lang="en-US" sz="1800" smtClean="0"/>
              <a:t>25, 41, 49, 64</a:t>
            </a:r>
          </a:p>
          <a:p>
            <a:pPr marL="915987" lvl="1" indent="-514350">
              <a:buFont typeface="+mj-lt"/>
              <a:buAutoNum type="alphaLcPeriod"/>
            </a:pPr>
            <a:endParaRPr lang="en-US" sz="1800" smtClean="0"/>
          </a:p>
          <a:p>
            <a:pPr marL="915987" lvl="1" indent="-514350"/>
            <a:endParaRPr lang="en-US" sz="180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648200" y="1600200"/>
            <a:ext cx="4038600" cy="5175187"/>
          </a:xfrm>
        </p:spPr>
        <p:txBody>
          <a:bodyPr/>
          <a:lstStyle/>
          <a:p>
            <a:pPr marL="449263" indent="-341313">
              <a:buFont typeface="+mj-lt"/>
              <a:buAutoNum type="arabicPeriod" startAt="4"/>
            </a:pPr>
            <a:r>
              <a:rPr lang="en-US" sz="1800"/>
              <a:t>Selesaikan kekongruenan lanjar</a:t>
            </a:r>
          </a:p>
          <a:p>
            <a:pPr marL="652463" lvl="1" indent="-252413">
              <a:buFont typeface="+mj-lt"/>
              <a:buAutoNum type="alphaLcPeriod"/>
            </a:pPr>
            <a:r>
              <a:rPr lang="en-US" sz="1800"/>
              <a:t>4x=5 (mod 8)</a:t>
            </a:r>
          </a:p>
          <a:p>
            <a:pPr marL="652463" lvl="1" indent="-252413">
              <a:buFont typeface="+mj-lt"/>
              <a:buAutoNum type="alphaLcPeriod"/>
            </a:pPr>
            <a:r>
              <a:rPr lang="en-US" sz="1800"/>
              <a:t>2x=7 (mod 17)</a:t>
            </a:r>
          </a:p>
          <a:p>
            <a:pPr marL="360363" indent="-252413">
              <a:buFont typeface="+mj-lt"/>
              <a:buAutoNum type="arabicPeriod" startAt="5"/>
            </a:pPr>
            <a:endParaRPr lang="en-US" sz="1800" smtClean="0"/>
          </a:p>
          <a:p>
            <a:pPr marL="360363" indent="-252413">
              <a:buFont typeface="+mj-lt"/>
              <a:buAutoNum type="arabicPeriod" startAt="5"/>
            </a:pPr>
            <a:r>
              <a:rPr lang="en-US" sz="1800" smtClean="0"/>
              <a:t>Tentukan inversi dari a mod m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sz="1800" smtClean="0"/>
              <a:t> a=34, m=5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sz="1800"/>
              <a:t> </a:t>
            </a:r>
            <a:r>
              <a:rPr lang="en-US" sz="1800" smtClean="0"/>
              <a:t>a=178, m=62</a:t>
            </a:r>
          </a:p>
          <a:p>
            <a:pPr marL="565150" indent="-457200">
              <a:buFont typeface="+mj-lt"/>
              <a:buAutoNum type="arabicPeriod" startAt="5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405438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400" smtClean="0">
                <a:cs typeface="Times New Roman" panose="02020603050405020304" pitchFamily="18" charset="0"/>
              </a:rPr>
              <a:t>Pada abad pertama, seorang matematikawan China yang bernama Sun Tse mengajukan pertanyaan sebagai berikut: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cs typeface="Times New Roman" panose="02020603050405020304" pitchFamily="18" charset="0"/>
              </a:rPr>
              <a:t>	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i="1" smtClean="0">
                <a:cs typeface="Times New Roman" panose="02020603050405020304" pitchFamily="18" charset="0"/>
              </a:rPr>
              <a:t>	Tentukan sebuah bilangan bulat yang bila dibagi dengan 5 menyisakan 3, bila dibagi 7 menyisakan 5, dan bila dibagi 11 menyisakan 7.</a:t>
            </a:r>
            <a:endParaRPr lang="en-US" sz="2400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cs typeface="Times New Roman" panose="02020603050405020304" pitchFamily="18" charset="0"/>
              </a:rPr>
              <a:t> 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smtClean="0">
                <a:cs typeface="Times New Roman" panose="02020603050405020304" pitchFamily="18" charset="0"/>
              </a:rPr>
              <a:t>Misakan bilangan bulat tersebut = </a:t>
            </a:r>
            <a:r>
              <a:rPr lang="en-US" sz="2400" i="1" smtClean="0">
                <a:cs typeface="Times New Roman" panose="02020603050405020304" pitchFamily="18" charset="0"/>
              </a:rPr>
              <a:t>x</a:t>
            </a:r>
            <a:r>
              <a:rPr lang="en-US" sz="2400" smtClean="0">
                <a:cs typeface="Times New Roman" panose="02020603050405020304" pitchFamily="18" charset="0"/>
              </a:rPr>
              <a:t>. Formulasikan kedalam sistem kongruen lanjar: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cs typeface="Times New Roman" panose="02020603050405020304" pitchFamily="18" charset="0"/>
              </a:rPr>
              <a:t> 		</a:t>
            </a:r>
            <a:r>
              <a:rPr lang="en-US" sz="2400" i="1" smtClean="0">
                <a:cs typeface="Times New Roman" panose="02020603050405020304" pitchFamily="18" charset="0"/>
              </a:rPr>
              <a:t>x</a:t>
            </a:r>
            <a:r>
              <a:rPr lang="en-US" sz="2400" smtClean="0">
                <a:cs typeface="Times New Roman" panose="02020603050405020304" pitchFamily="18" charset="0"/>
              </a:rPr>
              <a:t> </a:t>
            </a:r>
            <a:r>
              <a:rPr 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400" smtClean="0">
                <a:cs typeface="Times New Roman" panose="02020603050405020304" pitchFamily="18" charset="0"/>
              </a:rPr>
              <a:t> 3 (mod 5)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cs typeface="Times New Roman" panose="02020603050405020304" pitchFamily="18" charset="0"/>
              </a:rPr>
              <a:t>		</a:t>
            </a:r>
            <a:r>
              <a:rPr lang="en-US" sz="2400" i="1" smtClean="0">
                <a:cs typeface="Times New Roman" panose="02020603050405020304" pitchFamily="18" charset="0"/>
              </a:rPr>
              <a:t>x</a:t>
            </a:r>
            <a:r>
              <a:rPr lang="en-US" sz="2400" smtClean="0">
                <a:cs typeface="Times New Roman" panose="02020603050405020304" pitchFamily="18" charset="0"/>
              </a:rPr>
              <a:t> </a:t>
            </a:r>
            <a:r>
              <a:rPr 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400" smtClean="0">
                <a:cs typeface="Times New Roman" panose="02020603050405020304" pitchFamily="18" charset="0"/>
              </a:rPr>
              <a:t> 5 (mod 7)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cs typeface="Times New Roman" panose="02020603050405020304" pitchFamily="18" charset="0"/>
              </a:rPr>
              <a:t>		</a:t>
            </a:r>
            <a:r>
              <a:rPr lang="en-US" sz="2400" i="1" smtClean="0">
                <a:cs typeface="Times New Roman" panose="02020603050405020304" pitchFamily="18" charset="0"/>
              </a:rPr>
              <a:t>x</a:t>
            </a:r>
            <a:r>
              <a:rPr lang="en-US" sz="2400" smtClean="0">
                <a:cs typeface="Times New Roman" panose="02020603050405020304" pitchFamily="18" charset="0"/>
              </a:rPr>
              <a:t> </a:t>
            </a:r>
            <a:r>
              <a:rPr 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400" smtClean="0">
                <a:cs typeface="Times New Roman" panose="02020603050405020304" pitchFamily="18" charset="0"/>
              </a:rPr>
              <a:t> 7 (mod 11)</a:t>
            </a:r>
            <a:endParaRPr lang="en-GB" sz="2400" smtClean="0"/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3BE2127A-335C-4A80-B639-458C7D91E28B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52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7772400" cy="762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i="1">
                <a:solidFill>
                  <a:schemeClr val="tx2">
                    <a:satMod val="130000"/>
                  </a:schemeClr>
                </a:solidFill>
                <a:cs typeface="Times New Roman" pitchFamily="18" charset="0"/>
              </a:rPr>
              <a:t>Chinese Remainder Problem</a:t>
            </a:r>
            <a:endParaRPr lang="en-GB">
              <a:solidFill>
                <a:schemeClr val="tx2">
                  <a:satMod val="130000"/>
                </a:schemeClr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cs typeface="Times New Roman" panose="02020603050405020304" pitchFamily="18" charset="0"/>
              </a:rPr>
              <a:t>	Teorema 5. (</a:t>
            </a:r>
            <a:r>
              <a:rPr lang="en-US" b="1" i="1" smtClean="0">
                <a:cs typeface="Times New Roman" panose="02020603050405020304" pitchFamily="18" charset="0"/>
              </a:rPr>
              <a:t>Chinese Remainder Theorem</a:t>
            </a:r>
            <a:r>
              <a:rPr lang="en-US" b="1" smtClean="0">
                <a:cs typeface="Times New Roman" panose="02020603050405020304" pitchFamily="18" charset="0"/>
              </a:rPr>
              <a:t>) </a:t>
            </a:r>
            <a:r>
              <a:rPr lang="en-US" smtClean="0">
                <a:cs typeface="Times New Roman" panose="02020603050405020304" pitchFamily="18" charset="0"/>
              </a:rPr>
              <a:t>Misalkan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baseline="-30000" smtClean="0">
                <a:cs typeface="Times New Roman" panose="02020603050405020304" pitchFamily="18" charset="0"/>
              </a:rPr>
              <a:t>1</a:t>
            </a:r>
            <a:r>
              <a:rPr lang="en-US" smtClean="0">
                <a:cs typeface="Times New Roman" panose="02020603050405020304" pitchFamily="18" charset="0"/>
              </a:rPr>
              <a:t>,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baseline="-30000" smtClean="0">
                <a:cs typeface="Times New Roman" panose="02020603050405020304" pitchFamily="18" charset="0"/>
              </a:rPr>
              <a:t>2</a:t>
            </a:r>
            <a:r>
              <a:rPr lang="en-US" smtClean="0">
                <a:cs typeface="Times New Roman" panose="02020603050405020304" pitchFamily="18" charset="0"/>
              </a:rPr>
              <a:t>, …,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i="1" baseline="-30000" smtClean="0">
                <a:cs typeface="Times New Roman" panose="02020603050405020304" pitchFamily="18" charset="0"/>
              </a:rPr>
              <a:t>n</a:t>
            </a:r>
            <a:r>
              <a:rPr lang="en-US" smtClean="0">
                <a:cs typeface="Times New Roman" panose="02020603050405020304" pitchFamily="18" charset="0"/>
              </a:rPr>
              <a:t> adalah bilangan bulat positif sedemikian sehingga PBB(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i="1" baseline="-30000" smtClean="0">
                <a:cs typeface="Times New Roman" panose="02020603050405020304" pitchFamily="18" charset="0"/>
              </a:rPr>
              <a:t>i</a:t>
            </a:r>
            <a:r>
              <a:rPr lang="en-US" smtClean="0">
                <a:cs typeface="Times New Roman" panose="02020603050405020304" pitchFamily="18" charset="0"/>
              </a:rPr>
              <a:t>,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i="1" baseline="-30000" smtClean="0">
                <a:cs typeface="Times New Roman" panose="02020603050405020304" pitchFamily="18" charset="0"/>
              </a:rPr>
              <a:t>j</a:t>
            </a:r>
            <a:r>
              <a:rPr lang="en-US" smtClean="0">
                <a:cs typeface="Times New Roman" panose="02020603050405020304" pitchFamily="18" charset="0"/>
              </a:rPr>
              <a:t>) = 1 untuk </a:t>
            </a:r>
            <a:r>
              <a:rPr lang="en-US" i="1" smtClean="0">
                <a:cs typeface="Times New Roman" panose="02020603050405020304" pitchFamily="18" charset="0"/>
              </a:rPr>
              <a:t>i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i="1" smtClean="0">
                <a:cs typeface="Times New Roman" panose="02020603050405020304" pitchFamily="18" charset="0"/>
              </a:rPr>
              <a:t>j</a:t>
            </a:r>
            <a:r>
              <a:rPr lang="en-US" smtClean="0">
                <a:cs typeface="Times New Roman" panose="02020603050405020304" pitchFamily="18" charset="0"/>
              </a:rPr>
              <a:t>. Maka sistem kongruen lanjar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 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		</a:t>
            </a:r>
            <a:r>
              <a:rPr lang="en-US" i="1" smtClean="0">
                <a:cs typeface="Times New Roman" panose="02020603050405020304" pitchFamily="18" charset="0"/>
              </a:rPr>
              <a:t>x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i="1" smtClean="0">
                <a:cs typeface="Times New Roman" panose="02020603050405020304" pitchFamily="18" charset="0"/>
              </a:rPr>
              <a:t>a</a:t>
            </a:r>
            <a:r>
              <a:rPr lang="en-US" i="1" baseline="-30000" smtClean="0">
                <a:cs typeface="Times New Roman" panose="02020603050405020304" pitchFamily="18" charset="0"/>
              </a:rPr>
              <a:t>k</a:t>
            </a:r>
            <a:r>
              <a:rPr lang="en-US" smtClean="0">
                <a:cs typeface="Times New Roman" panose="02020603050405020304" pitchFamily="18" charset="0"/>
              </a:rPr>
              <a:t> (mod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i="1" baseline="-30000" smtClean="0">
                <a:cs typeface="Times New Roman" panose="02020603050405020304" pitchFamily="18" charset="0"/>
              </a:rPr>
              <a:t>k</a:t>
            </a:r>
            <a:r>
              <a:rPr lang="en-US" smtClean="0"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 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mempunyai sebuah solusi unik dalam modulo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smtClean="0">
                <a:cs typeface="Times New Roman" panose="02020603050405020304" pitchFamily="18" charset="0"/>
              </a:rPr>
              <a:t> =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baseline="-30000" smtClean="0">
                <a:cs typeface="Times New Roman" panose="02020603050405020304" pitchFamily="18" charset="0"/>
              </a:rPr>
              <a:t>1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baseline="-30000" smtClean="0">
                <a:cs typeface="Times New Roman" panose="02020603050405020304" pitchFamily="18" charset="0"/>
              </a:rPr>
              <a:t>2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mtClean="0">
                <a:cs typeface="Times New Roman" panose="02020603050405020304" pitchFamily="18" charset="0"/>
              </a:rPr>
              <a:t> …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i="1" baseline="-30000" smtClean="0">
                <a:cs typeface="Times New Roman" panose="02020603050405020304" pitchFamily="18" charset="0"/>
              </a:rPr>
              <a:t>n</a:t>
            </a:r>
            <a:r>
              <a:rPr lang="en-US" smtClean="0">
                <a:cs typeface="Times New Roman" panose="02020603050405020304" pitchFamily="18" charset="0"/>
              </a:rPr>
              <a:t>.</a:t>
            </a:r>
            <a:endParaRPr lang="en-GB" smtClean="0"/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1879119D-D193-459D-901C-F361382C109F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53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D2585D15-5573-4E4A-BD10-B667D9DC1BB0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54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0419" name="Object 4"/>
          <p:cNvGraphicFramePr>
            <a:graphicFrameLocks noChangeAspect="1"/>
          </p:cNvGraphicFramePr>
          <p:nvPr/>
        </p:nvGraphicFramePr>
        <p:xfrm>
          <a:off x="909638" y="611188"/>
          <a:ext cx="7847012" cy="589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3" name="Document" r:id="rId3" imgW="5486400" imgH="4125468" progId="Word.Document.8">
                  <p:embed/>
                </p:oleObj>
              </mc:Choice>
              <mc:Fallback>
                <p:oleObj name="Document" r:id="rId3" imgW="5486400" imgH="412546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611188"/>
                        <a:ext cx="7847012" cy="589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359166" y="1447800"/>
            <a:ext cx="8229600" cy="432435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mtClean="0">
                <a:cs typeface="Times New Roman" panose="02020603050405020304" pitchFamily="18" charset="0"/>
              </a:rPr>
              <a:t>Solusi unik ini mudah dibuktikan sebagai berikut.  Solusi tersebut dalam modulo: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 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smtClean="0">
                <a:cs typeface="Times New Roman" panose="02020603050405020304" pitchFamily="18" charset="0"/>
              </a:rPr>
              <a:t> =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baseline="-30000" smtClean="0">
                <a:cs typeface="Times New Roman" panose="02020603050405020304" pitchFamily="18" charset="0"/>
              </a:rPr>
              <a:t>1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baseline="-30000" smtClean="0">
                <a:cs typeface="Times New Roman" panose="02020603050405020304" pitchFamily="18" charset="0"/>
              </a:rPr>
              <a:t>2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i="1" smtClean="0">
                <a:cs typeface="Times New Roman" panose="02020603050405020304" pitchFamily="18" charset="0"/>
              </a:rPr>
              <a:t>m</a:t>
            </a:r>
            <a:r>
              <a:rPr lang="en-US" baseline="-30000" smtClean="0">
                <a:cs typeface="Times New Roman" panose="02020603050405020304" pitchFamily="18" charset="0"/>
              </a:rPr>
              <a:t>3</a:t>
            </a:r>
            <a:r>
              <a:rPr lang="en-US" smtClean="0">
                <a:cs typeface="Times New Roman" panose="02020603050405020304" pitchFamily="18" charset="0"/>
              </a:rPr>
              <a:t> = 5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mtClean="0">
                <a:cs typeface="Times New Roman" panose="02020603050405020304" pitchFamily="18" charset="0"/>
              </a:rPr>
              <a:t> 7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mtClean="0">
                <a:cs typeface="Times New Roman" panose="02020603050405020304" pitchFamily="18" charset="0"/>
              </a:rPr>
              <a:t> 11 = 5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mtClean="0">
                <a:cs typeface="Times New Roman" panose="02020603050405020304" pitchFamily="18" charset="0"/>
              </a:rPr>
              <a:t> 77 = 11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mtClean="0">
                <a:cs typeface="Times New Roman" panose="02020603050405020304" pitchFamily="18" charset="0"/>
              </a:rPr>
              <a:t> 35.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Karena 77 . 3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mtClean="0">
                <a:cs typeface="Times New Roman" panose="02020603050405020304" pitchFamily="18" charset="0"/>
              </a:rPr>
              <a:t> 1 (mod 5),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 	      55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mtClean="0">
                <a:cs typeface="Times New Roman" panose="02020603050405020304" pitchFamily="18" charset="0"/>
              </a:rPr>
              <a:t> 6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mtClean="0">
                <a:cs typeface="Times New Roman" panose="02020603050405020304" pitchFamily="18" charset="0"/>
              </a:rPr>
              <a:t> 1 (mod 7),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	      35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mtClean="0">
                <a:cs typeface="Times New Roman" panose="02020603050405020304" pitchFamily="18" charset="0"/>
              </a:rPr>
              <a:t> 6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mtClean="0">
                <a:cs typeface="Times New Roman" panose="02020603050405020304" pitchFamily="18" charset="0"/>
              </a:rPr>
              <a:t> 1 (mod 11),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maka  solusi unik dari sistem kongruen tersebut adalah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 	</a:t>
            </a:r>
            <a:r>
              <a:rPr lang="en-US" i="1" smtClean="0">
                <a:cs typeface="Times New Roman" panose="02020603050405020304" pitchFamily="18" charset="0"/>
              </a:rPr>
              <a:t>x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mtClean="0">
                <a:cs typeface="Times New Roman" panose="02020603050405020304" pitchFamily="18" charset="0"/>
              </a:rPr>
              <a:t> 3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mtClean="0">
                <a:cs typeface="Times New Roman" panose="02020603050405020304" pitchFamily="18" charset="0"/>
              </a:rPr>
              <a:t> 77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mtClean="0">
                <a:cs typeface="Times New Roman" panose="02020603050405020304" pitchFamily="18" charset="0"/>
              </a:rPr>
              <a:t> 3 + 5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mtClean="0">
                <a:cs typeface="Times New Roman" panose="02020603050405020304" pitchFamily="18" charset="0"/>
              </a:rPr>
              <a:t> 55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mtClean="0">
                <a:cs typeface="Times New Roman" panose="02020603050405020304" pitchFamily="18" charset="0"/>
              </a:rPr>
              <a:t> 6  + 7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mtClean="0">
                <a:cs typeface="Times New Roman" panose="02020603050405020304" pitchFamily="18" charset="0"/>
              </a:rPr>
              <a:t> 35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mtClean="0">
                <a:cs typeface="Times New Roman" panose="02020603050405020304" pitchFamily="18" charset="0"/>
              </a:rPr>
              <a:t> 6 (mod 385)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  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mtClean="0">
                <a:cs typeface="Times New Roman" panose="02020603050405020304" pitchFamily="18" charset="0"/>
              </a:rPr>
              <a:t> 3813 (mod 385)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	   </a:t>
            </a:r>
            <a:r>
              <a:rPr lang="en-US" smtClean="0">
                <a:cs typeface="Times New Roman" panose="02020603050405020304" pitchFamily="18" charset="0"/>
              </a:rPr>
              <a:t> 348 (mod 385)</a:t>
            </a:r>
            <a:endParaRPr lang="en-GB" smtClean="0"/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2C09E0A4-5236-4FAF-A722-FD566BDEC5A0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55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mtClean="0">
                <a:cs typeface="Times New Roman" panose="02020603050405020304" pitchFamily="18" charset="0"/>
              </a:rPr>
              <a:t>Bilangan bulat positif </a:t>
            </a:r>
            <a:r>
              <a:rPr lang="en-US" i="1" smtClean="0">
                <a:cs typeface="Times New Roman" panose="02020603050405020304" pitchFamily="18" charset="0"/>
              </a:rPr>
              <a:t>p</a:t>
            </a:r>
            <a:r>
              <a:rPr lang="en-US" smtClean="0">
                <a:cs typeface="Times New Roman" panose="02020603050405020304" pitchFamily="18" charset="0"/>
              </a:rPr>
              <a:t> (</a:t>
            </a:r>
            <a:r>
              <a:rPr lang="en-US" i="1" smtClean="0">
                <a:cs typeface="Times New Roman" panose="02020603050405020304" pitchFamily="18" charset="0"/>
              </a:rPr>
              <a:t>p</a:t>
            </a:r>
            <a:r>
              <a:rPr lang="en-US" smtClean="0">
                <a:cs typeface="Times New Roman" panose="02020603050405020304" pitchFamily="18" charset="0"/>
              </a:rPr>
              <a:t> &gt; 1) disebut bilangan prima jika pembaginya hanya 1 dan </a:t>
            </a:r>
            <a:r>
              <a:rPr lang="en-US" i="1" smtClean="0">
                <a:cs typeface="Times New Roman" panose="02020603050405020304" pitchFamily="18" charset="0"/>
              </a:rPr>
              <a:t>p</a:t>
            </a:r>
            <a:r>
              <a:rPr lang="en-US" smtClean="0"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 </a:t>
            </a:r>
          </a:p>
          <a:p>
            <a:pPr algn="just" eaLnBrk="1" hangingPunct="1"/>
            <a:r>
              <a:rPr lang="en-US" smtClean="0">
                <a:cs typeface="Times New Roman" panose="02020603050405020304" pitchFamily="18" charset="0"/>
              </a:rPr>
              <a:t>Contoh: 23 adalah bilangan prima karena ia hanya habis dibagi oleh 1 dan 23. </a:t>
            </a:r>
          </a:p>
          <a:p>
            <a:pPr eaLnBrk="1" hangingPunct="1"/>
            <a:endParaRPr lang="en-GB" smtClean="0"/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4471B201-ECBA-46EA-9269-CE6829996DCF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56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>
                <a:solidFill>
                  <a:schemeClr val="tx2">
                    <a:satMod val="130000"/>
                  </a:schemeClr>
                </a:solidFill>
                <a:cs typeface="Times New Roman" pitchFamily="18" charset="0"/>
              </a:rPr>
              <a:t>Bilangan Prima</a:t>
            </a:r>
            <a:endParaRPr lang="en-GB">
              <a:solidFill>
                <a:schemeClr val="tx2">
                  <a:satMod val="130000"/>
                </a:schemeClr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32435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mtClean="0">
                <a:cs typeface="Times New Roman" panose="02020603050405020304" pitchFamily="18" charset="0"/>
              </a:rPr>
              <a:t>Karena bilangan prima harus lebih besar dari 1, maka barisan bilangan prima dimulai dari 2, yaitu 2, 3, 5, 7, 11, 13, …. </a:t>
            </a:r>
          </a:p>
          <a:p>
            <a:pPr algn="just" eaLnBrk="1" hangingPunct="1">
              <a:lnSpc>
                <a:spcPct val="90000"/>
              </a:lnSpc>
            </a:pPr>
            <a:endParaRPr lang="en-US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mtClean="0">
                <a:cs typeface="Times New Roman" panose="02020603050405020304" pitchFamily="18" charset="0"/>
              </a:rPr>
              <a:t>Seluruh bilangan prima adalah bilangan ganjil, kecuali 2 yang merupakan bilangan genap.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 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mtClean="0">
                <a:cs typeface="Times New Roman" panose="02020603050405020304" pitchFamily="18" charset="0"/>
              </a:rPr>
              <a:t>Bilangan selain prima disebut bilangan </a:t>
            </a:r>
            <a:r>
              <a:rPr lang="en-US" b="1" smtClean="0">
                <a:cs typeface="Times New Roman" panose="02020603050405020304" pitchFamily="18" charset="0"/>
              </a:rPr>
              <a:t>komposit</a:t>
            </a:r>
            <a:r>
              <a:rPr lang="en-US" smtClean="0">
                <a:cs typeface="Times New Roman" panose="02020603050405020304" pitchFamily="18" charset="0"/>
              </a:rPr>
              <a:t> (</a:t>
            </a:r>
            <a:r>
              <a:rPr lang="en-US" i="1" smtClean="0">
                <a:cs typeface="Times New Roman" panose="02020603050405020304" pitchFamily="18" charset="0"/>
              </a:rPr>
              <a:t>composite</a:t>
            </a:r>
            <a:r>
              <a:rPr lang="en-US" smtClean="0">
                <a:cs typeface="Times New Roman" panose="02020603050405020304" pitchFamily="18" charset="0"/>
              </a:rPr>
              <a:t>). Misalnya 20 adalah bilangan komposit karena 20 dapat dibagi oleh 2, 4, 5, dan 10, selain 1 dan 20 sendiri.</a:t>
            </a:r>
            <a:endParaRPr lang="en-GB" smtClean="0"/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123F4A58-07C2-49BD-91DC-246FB74BF659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57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cs typeface="Times New Roman" panose="02020603050405020304" pitchFamily="18" charset="0"/>
              </a:rPr>
              <a:t>	Teorema 6. (</a:t>
            </a:r>
            <a:r>
              <a:rPr lang="en-US" b="1" i="1" smtClean="0">
                <a:cs typeface="Times New Roman" panose="02020603050405020304" pitchFamily="18" charset="0"/>
              </a:rPr>
              <a:t>The Fundamental Theorem of Arithmetic</a:t>
            </a:r>
            <a:r>
              <a:rPr lang="en-US" b="1" smtClean="0">
                <a:cs typeface="Times New Roman" panose="02020603050405020304" pitchFamily="18" charset="0"/>
              </a:rPr>
              <a:t>). </a:t>
            </a:r>
            <a:r>
              <a:rPr lang="en-US" smtClean="0">
                <a:cs typeface="Times New Roman" panose="02020603050405020304" pitchFamily="18" charset="0"/>
              </a:rPr>
              <a:t>Setiap bilangan bulat positif yang lebih besar atau sama dengan 2 dapat dinyatakan sebagai perkalian satu atau lebih bilangan prima.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cs typeface="Times New Roman" panose="02020603050405020304" pitchFamily="18" charset="0"/>
              </a:rPr>
              <a:t>	Contoh 16.</a:t>
            </a:r>
            <a:endParaRPr lang="en-US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9 = 3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smtClean="0">
                <a:cs typeface="Times New Roman" panose="02020603050405020304" pitchFamily="18" charset="0"/>
              </a:rPr>
              <a:t> 3			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100 = 2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smtClean="0">
                <a:cs typeface="Times New Roman" panose="02020603050405020304" pitchFamily="18" charset="0"/>
              </a:rPr>
              <a:t> 2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smtClean="0">
                <a:cs typeface="Times New Roman" panose="02020603050405020304" pitchFamily="18" charset="0"/>
              </a:rPr>
              <a:t> 5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smtClean="0">
                <a:cs typeface="Times New Roman" panose="02020603050405020304" pitchFamily="18" charset="0"/>
              </a:rPr>
              <a:t> 5		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13 = 13	 (atau 1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smtClean="0">
                <a:cs typeface="Times New Roman" panose="02020603050405020304" pitchFamily="18" charset="0"/>
              </a:rPr>
              <a:t> 13)	</a:t>
            </a:r>
            <a:endParaRPr lang="en-GB" smtClean="0"/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76B1707D-DF59-422C-8F34-2E740F6A34EF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58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143000"/>
            <a:ext cx="7769225" cy="4953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mtClean="0">
                <a:cs typeface="Times New Roman" panose="02020603050405020304" pitchFamily="18" charset="0"/>
              </a:rPr>
              <a:t>Tes bilangan prima: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(i) bagi </a:t>
            </a:r>
            <a:r>
              <a:rPr lang="en-US" i="1" smtClean="0">
                <a:cs typeface="Times New Roman" panose="02020603050405020304" pitchFamily="18" charset="0"/>
              </a:rPr>
              <a:t>n</a:t>
            </a:r>
            <a:r>
              <a:rPr lang="en-US" smtClean="0">
                <a:cs typeface="Times New Roman" panose="02020603050405020304" pitchFamily="18" charset="0"/>
              </a:rPr>
              <a:t> dengan sejumlah bilangan prima, mulai dari 2, 3, … , bilangan prima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</a:t>
            </a:r>
            <a:r>
              <a:rPr lang="en-US" i="1" smtClean="0">
                <a:cs typeface="Times New Roman" panose="02020603050405020304" pitchFamily="18" charset="0"/>
              </a:rPr>
              <a:t>n</a:t>
            </a:r>
            <a:r>
              <a:rPr lang="en-US" smtClean="0">
                <a:cs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(ii) Jika </a:t>
            </a:r>
            <a:r>
              <a:rPr lang="en-US" i="1" smtClean="0">
                <a:cs typeface="Times New Roman" panose="02020603050405020304" pitchFamily="18" charset="0"/>
              </a:rPr>
              <a:t>n</a:t>
            </a:r>
            <a:r>
              <a:rPr lang="en-US" smtClean="0">
                <a:cs typeface="Times New Roman" panose="02020603050405020304" pitchFamily="18" charset="0"/>
              </a:rPr>
              <a:t> habis dibagi dengan salah satu dari bilangan prima tersebut, maka </a:t>
            </a:r>
            <a:r>
              <a:rPr lang="en-US" i="1" smtClean="0">
                <a:cs typeface="Times New Roman" panose="02020603050405020304" pitchFamily="18" charset="0"/>
              </a:rPr>
              <a:t>n</a:t>
            </a:r>
            <a:r>
              <a:rPr lang="en-US" smtClean="0">
                <a:cs typeface="Times New Roman" panose="02020603050405020304" pitchFamily="18" charset="0"/>
              </a:rPr>
              <a:t> adalah bilangan komposit,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(ii) tetapi jika </a:t>
            </a:r>
            <a:r>
              <a:rPr lang="en-US" i="1" smtClean="0">
                <a:cs typeface="Times New Roman" panose="02020603050405020304" pitchFamily="18" charset="0"/>
              </a:rPr>
              <a:t>n</a:t>
            </a:r>
            <a:r>
              <a:rPr lang="en-US" smtClean="0">
                <a:cs typeface="Times New Roman" panose="02020603050405020304" pitchFamily="18" charset="0"/>
              </a:rPr>
              <a:t> tidak habis dibagi oleh semua bilangan prima tersebut, maka </a:t>
            </a:r>
            <a:r>
              <a:rPr lang="en-US" i="1" smtClean="0">
                <a:cs typeface="Times New Roman" panose="02020603050405020304" pitchFamily="18" charset="0"/>
              </a:rPr>
              <a:t>n</a:t>
            </a:r>
            <a:r>
              <a:rPr lang="en-US" smtClean="0">
                <a:cs typeface="Times New Roman" panose="02020603050405020304" pitchFamily="18" charset="0"/>
              </a:rPr>
              <a:t> adalah bilangan prima.</a:t>
            </a:r>
          </a:p>
          <a:p>
            <a:pPr eaLnBrk="1" hangingPunct="1">
              <a:lnSpc>
                <a:spcPct val="90000"/>
              </a:lnSpc>
            </a:pPr>
            <a:endParaRPr lang="en-GB" smtClean="0"/>
          </a:p>
        </p:txBody>
      </p:sp>
      <p:sp>
        <p:nvSpPr>
          <p:cNvPr id="6553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80DA164C-8E06-47C5-8CF4-2DB94DC9B833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59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2057400"/>
            <a:ext cx="5791201" cy="4191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b="1" dirty="0" err="1" smtClean="0">
                <a:cs typeface="Times New Roman" panose="02020603050405020304" pitchFamily="18" charset="0"/>
              </a:rPr>
              <a:t>Contoh</a:t>
            </a:r>
            <a:r>
              <a:rPr lang="en-US" b="1" dirty="0" smtClean="0">
                <a:cs typeface="Times New Roman" panose="02020603050405020304" pitchFamily="18" charset="0"/>
              </a:rPr>
              <a:t> 2.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cs typeface="Times New Roman" panose="02020603050405020304" pitchFamily="18" charset="0"/>
              </a:rPr>
              <a:t>i</a:t>
            </a:r>
            <a:r>
              <a:rPr lang="en-US" dirty="0" smtClean="0">
                <a:cs typeface="Times New Roman" panose="02020603050405020304" pitchFamily="18" charset="0"/>
              </a:rPr>
              <a:t>)  1987/97 = 20, </a:t>
            </a:r>
            <a:r>
              <a:rPr lang="en-US" dirty="0" err="1" smtClean="0">
                <a:cs typeface="Times New Roman" panose="02020603050405020304" pitchFamily="18" charset="0"/>
              </a:rPr>
              <a:t>sisa</a:t>
            </a:r>
            <a:r>
              <a:rPr lang="en-US" dirty="0" smtClean="0">
                <a:cs typeface="Times New Roman" panose="02020603050405020304" pitchFamily="18" charset="0"/>
              </a:rPr>
              <a:t> 47: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cs typeface="Times New Roman" panose="02020603050405020304" pitchFamily="18" charset="0"/>
              </a:rPr>
              <a:t>		1987 = 97 </a:t>
            </a:r>
            <a:r>
              <a:rPr 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dirty="0" smtClean="0">
                <a:cs typeface="Times New Roman" panose="02020603050405020304" pitchFamily="18" charset="0"/>
              </a:rPr>
              <a:t> 20 + 47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dirty="0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cs typeface="Times New Roman" panose="02020603050405020304" pitchFamily="18" charset="0"/>
              </a:rPr>
              <a:t>(ii) –22/3 = –8, </a:t>
            </a:r>
            <a:r>
              <a:rPr lang="en-US" dirty="0" err="1" smtClean="0">
                <a:cs typeface="Times New Roman" panose="02020603050405020304" pitchFamily="18" charset="0"/>
              </a:rPr>
              <a:t>sisa</a:t>
            </a:r>
            <a:r>
              <a:rPr lang="en-US" dirty="0" smtClean="0">
                <a:cs typeface="Times New Roman" panose="02020603050405020304" pitchFamily="18" charset="0"/>
              </a:rPr>
              <a:t> 2:	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cs typeface="Times New Roman" panose="02020603050405020304" pitchFamily="18" charset="0"/>
              </a:rPr>
              <a:t>	  –22 = 3(–8) + 2	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dirty="0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cs typeface="Times New Roman" panose="02020603050405020304" pitchFamily="18" charset="0"/>
              </a:rPr>
              <a:t>tetapi</a:t>
            </a:r>
            <a:r>
              <a:rPr lang="en-US" dirty="0" smtClean="0">
                <a:cs typeface="Times New Roman" panose="02020603050405020304" pitchFamily="18" charset="0"/>
              </a:rPr>
              <a:t> –22 = 3(–7)  – 1 </a:t>
            </a:r>
            <a:r>
              <a:rPr lang="en-US" dirty="0" err="1" smtClean="0">
                <a:cs typeface="Times New Roman" panose="02020603050405020304" pitchFamily="18" charset="0"/>
              </a:rPr>
              <a:t>salah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cs typeface="Times New Roman" panose="02020603050405020304" pitchFamily="18" charset="0"/>
              </a:rPr>
              <a:t>karena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cs typeface="Times New Roman" panose="02020603050405020304" pitchFamily="18" charset="0"/>
              </a:rPr>
              <a:t>r</a:t>
            </a:r>
            <a:r>
              <a:rPr lang="en-US" dirty="0" smtClean="0">
                <a:cs typeface="Times New Roman" panose="02020603050405020304" pitchFamily="18" charset="0"/>
              </a:rPr>
              <a:t> = –1 (</a:t>
            </a:r>
            <a:r>
              <a:rPr lang="en-US" dirty="0" err="1" smtClean="0">
                <a:cs typeface="Times New Roman" panose="02020603050405020304" pitchFamily="18" charset="0"/>
              </a:rPr>
              <a:t>syarat</a:t>
            </a:r>
            <a:r>
              <a:rPr lang="en-US" dirty="0" smtClean="0">
                <a:cs typeface="Times New Roman" panose="02020603050405020304" pitchFamily="18" charset="0"/>
              </a:rPr>
              <a:t> 0 </a:t>
            </a:r>
            <a:r>
              <a:rPr 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cs typeface="Times New Roman" panose="02020603050405020304" pitchFamily="18" charset="0"/>
              </a:rPr>
              <a:t>r</a:t>
            </a:r>
            <a:r>
              <a:rPr lang="en-US" dirty="0" smtClean="0">
                <a:cs typeface="Times New Roman" panose="02020603050405020304" pitchFamily="18" charset="0"/>
              </a:rPr>
              <a:t> &lt; </a:t>
            </a:r>
            <a:r>
              <a:rPr lang="en-US" i="1" dirty="0" smtClean="0">
                <a:cs typeface="Times New Roman" panose="02020603050405020304" pitchFamily="18" charset="0"/>
              </a:rPr>
              <a:t>n)</a:t>
            </a:r>
            <a:endParaRPr lang="en-GB" dirty="0" smtClean="0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B0153445-5BEA-4A24-9DFE-31A3F1E004AC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6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914400"/>
            <a:ext cx="7769225" cy="5029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b="1" smtClean="0">
                <a:cs typeface="Times New Roman" panose="02020603050405020304" pitchFamily="18" charset="0"/>
              </a:rPr>
              <a:t>Contoh 17.</a:t>
            </a:r>
            <a:r>
              <a:rPr lang="en-US" smtClean="0">
                <a:cs typeface="Times New Roman" panose="02020603050405020304" pitchFamily="18" charset="0"/>
              </a:rPr>
              <a:t> Tes apakah (i) 171 dan (ii) 199 merupakan bilangan prima atau komposit.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</a:t>
            </a:r>
            <a:r>
              <a:rPr lang="en-US" u="sng" smtClean="0">
                <a:cs typeface="Times New Roman" panose="02020603050405020304" pitchFamily="18" charset="0"/>
              </a:rPr>
              <a:t>Penyelesaian</a:t>
            </a:r>
            <a:r>
              <a:rPr lang="en-US" i="1" smtClean="0">
                <a:cs typeface="Times New Roman" panose="02020603050405020304" pitchFamily="18" charset="0"/>
              </a:rPr>
              <a:t>:</a:t>
            </a:r>
            <a:endParaRPr lang="en-US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    (i)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</a:t>
            </a:r>
            <a:r>
              <a:rPr lang="en-US" smtClean="0">
                <a:cs typeface="Times New Roman" panose="02020603050405020304" pitchFamily="18" charset="0"/>
              </a:rPr>
              <a:t>171 = 13.077. Bilangan prima yang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</a:t>
            </a:r>
            <a:r>
              <a:rPr lang="en-US" smtClean="0">
                <a:cs typeface="Times New Roman" panose="02020603050405020304" pitchFamily="18" charset="0"/>
              </a:rPr>
              <a:t>171 adalah 2, 3, 5, 7, 11, 13.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Karena 171 habis dibagi 3, maka 171 adalah bilangan komposit.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 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    (ii)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</a:t>
            </a:r>
            <a:r>
              <a:rPr lang="en-US" smtClean="0">
                <a:cs typeface="Times New Roman" panose="02020603050405020304" pitchFamily="18" charset="0"/>
              </a:rPr>
              <a:t>199 = 14.107. Bilangan prima yang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</a:t>
            </a:r>
            <a:r>
              <a:rPr lang="en-US" smtClean="0">
                <a:cs typeface="Times New Roman" panose="02020603050405020304" pitchFamily="18" charset="0"/>
              </a:rPr>
              <a:t>199 adalah 2, 3, 5, 7, 11, 13.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Karena 199 tidak habis dibagi 2, 3, 5, 7, 11, dan 13, maka 199 adalah bilangan prima.	 </a:t>
            </a:r>
            <a:endParaRPr lang="en-GB" smtClean="0">
              <a:cs typeface="Times New Roman" panose="02020603050405020304" pitchFamily="18" charset="0"/>
            </a:endParaRPr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FA7AD1E5-0A26-43B4-8523-697C7D238D21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60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b="1" smtClean="0">
                <a:cs typeface="Times New Roman" panose="02020603050405020304" pitchFamily="18" charset="0"/>
              </a:rPr>
              <a:t>Teorema 6</a:t>
            </a:r>
            <a:r>
              <a:rPr lang="en-US" smtClean="0">
                <a:cs typeface="Times New Roman" panose="02020603050405020304" pitchFamily="18" charset="0"/>
              </a:rPr>
              <a:t> (</a:t>
            </a:r>
            <a:r>
              <a:rPr lang="en-US" b="1" smtClean="0">
                <a:cs typeface="Times New Roman" panose="02020603050405020304" pitchFamily="18" charset="0"/>
              </a:rPr>
              <a:t>Teorema Fermat</a:t>
            </a:r>
            <a:r>
              <a:rPr lang="en-US" smtClean="0">
                <a:cs typeface="Times New Roman" panose="02020603050405020304" pitchFamily="18" charset="0"/>
              </a:rPr>
              <a:t>). Jika </a:t>
            </a:r>
            <a:r>
              <a:rPr lang="en-US" i="1" smtClean="0">
                <a:cs typeface="Times New Roman" panose="02020603050405020304" pitchFamily="18" charset="0"/>
              </a:rPr>
              <a:t>p</a:t>
            </a:r>
            <a:r>
              <a:rPr lang="en-US" smtClean="0">
                <a:cs typeface="Times New Roman" panose="02020603050405020304" pitchFamily="18" charset="0"/>
              </a:rPr>
              <a:t> adalah bilangan prima dan </a:t>
            </a:r>
            <a:r>
              <a:rPr lang="en-US" i="1" smtClean="0">
                <a:cs typeface="Times New Roman" panose="02020603050405020304" pitchFamily="18" charset="0"/>
              </a:rPr>
              <a:t>a</a:t>
            </a:r>
            <a:r>
              <a:rPr lang="en-US" smtClean="0">
                <a:cs typeface="Times New Roman" panose="02020603050405020304" pitchFamily="18" charset="0"/>
              </a:rPr>
              <a:t> adalah bilangan bulat  yang tidak habis dibagi dengan </a:t>
            </a:r>
            <a:r>
              <a:rPr lang="en-US" i="1" smtClean="0">
                <a:cs typeface="Times New Roman" panose="02020603050405020304" pitchFamily="18" charset="0"/>
              </a:rPr>
              <a:t>p</a:t>
            </a:r>
            <a:r>
              <a:rPr lang="en-US" smtClean="0">
                <a:cs typeface="Times New Roman" panose="02020603050405020304" pitchFamily="18" charset="0"/>
              </a:rPr>
              <a:t>,  yaitu PBB(</a:t>
            </a:r>
            <a:r>
              <a:rPr lang="en-US" i="1" smtClean="0">
                <a:cs typeface="Times New Roman" panose="02020603050405020304" pitchFamily="18" charset="0"/>
              </a:rPr>
              <a:t>a</a:t>
            </a:r>
            <a:r>
              <a:rPr lang="en-US" smtClean="0">
                <a:cs typeface="Times New Roman" panose="02020603050405020304" pitchFamily="18" charset="0"/>
              </a:rPr>
              <a:t>, </a:t>
            </a:r>
            <a:r>
              <a:rPr lang="en-US" i="1" smtClean="0">
                <a:cs typeface="Times New Roman" panose="02020603050405020304" pitchFamily="18" charset="0"/>
              </a:rPr>
              <a:t>p</a:t>
            </a:r>
            <a:r>
              <a:rPr lang="en-US" smtClean="0">
                <a:cs typeface="Times New Roman" panose="02020603050405020304" pitchFamily="18" charset="0"/>
              </a:rPr>
              <a:t>) = 1, maka</a:t>
            </a:r>
          </a:p>
          <a:p>
            <a:pPr algn="just"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 </a:t>
            </a:r>
          </a:p>
          <a:p>
            <a:pPr algn="just" eaLnBrk="1" hangingPunct="1"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	</a:t>
            </a:r>
            <a:r>
              <a:rPr lang="en-US" i="1" smtClean="0">
                <a:cs typeface="Times New Roman" panose="02020603050405020304" pitchFamily="18" charset="0"/>
              </a:rPr>
              <a:t>a</a:t>
            </a:r>
            <a:r>
              <a:rPr lang="en-US" i="1" baseline="30000" smtClean="0">
                <a:cs typeface="Times New Roman" panose="02020603050405020304" pitchFamily="18" charset="0"/>
              </a:rPr>
              <a:t>p</a:t>
            </a:r>
            <a:r>
              <a:rPr lang="en-US" baseline="30000" smtClean="0">
                <a:cs typeface="Times New Roman" panose="02020603050405020304" pitchFamily="18" charset="0"/>
              </a:rPr>
              <a:t>–1</a:t>
            </a:r>
            <a:r>
              <a:rPr lang="en-US" smtClean="0">
                <a:cs typeface="Times New Roman" panose="02020603050405020304" pitchFamily="18" charset="0"/>
              </a:rPr>
              <a:t>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mtClean="0">
                <a:cs typeface="Times New Roman" panose="02020603050405020304" pitchFamily="18" charset="0"/>
              </a:rPr>
              <a:t> 1 (mod </a:t>
            </a:r>
            <a:r>
              <a:rPr lang="en-US" i="1" smtClean="0">
                <a:cs typeface="Times New Roman" panose="02020603050405020304" pitchFamily="18" charset="0"/>
              </a:rPr>
              <a:t>p</a:t>
            </a:r>
            <a:r>
              <a:rPr lang="en-US" smtClean="0"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endParaRPr lang="en-GB" smtClean="0"/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4725907B-B016-4D82-B96D-BB558A577AC8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61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457200"/>
            <a:ext cx="7769225" cy="411321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cs typeface="Times New Roman" panose="02020603050405020304" pitchFamily="18" charset="0"/>
              </a:rPr>
              <a:t>	Contoh 18.</a:t>
            </a:r>
            <a:r>
              <a:rPr lang="en-US" smtClean="0">
                <a:cs typeface="Times New Roman" panose="02020603050405020304" pitchFamily="18" charset="0"/>
              </a:rPr>
              <a:t>   Tes apakah 17 dan 21 bilangan prima atau bukan dengan Teorema Fermat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Ambil </a:t>
            </a:r>
            <a:r>
              <a:rPr lang="en-US" i="1" smtClean="0">
                <a:cs typeface="Times New Roman" panose="02020603050405020304" pitchFamily="18" charset="0"/>
              </a:rPr>
              <a:t>a</a:t>
            </a:r>
            <a:r>
              <a:rPr lang="en-US" smtClean="0">
                <a:cs typeface="Times New Roman" panose="02020603050405020304" pitchFamily="18" charset="0"/>
              </a:rPr>
              <a:t> = 2 karena PBB(17, 2) = 1 dan PBB(21, 2) = 1.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(i) 2</a:t>
            </a:r>
            <a:r>
              <a:rPr lang="en-US" baseline="30000" smtClean="0">
                <a:cs typeface="Times New Roman" panose="02020603050405020304" pitchFamily="18" charset="0"/>
              </a:rPr>
              <a:t>17–1</a:t>
            </a:r>
            <a:r>
              <a:rPr lang="en-US" smtClean="0">
                <a:cs typeface="Times New Roman" panose="02020603050405020304" pitchFamily="18" charset="0"/>
              </a:rPr>
              <a:t> = 65536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mtClean="0">
                <a:cs typeface="Times New Roman" panose="02020603050405020304" pitchFamily="18" charset="0"/>
              </a:rPr>
              <a:t> 1 (mod 17)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 	     karena 17 habis membagi 65536 – 1 = 65535   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      Jadi, 17 prima.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 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(ii) 	2</a:t>
            </a:r>
            <a:r>
              <a:rPr lang="en-US" baseline="30000" smtClean="0">
                <a:cs typeface="Times New Roman" panose="02020603050405020304" pitchFamily="18" charset="0"/>
              </a:rPr>
              <a:t>21–1</a:t>
            </a:r>
            <a:r>
              <a:rPr lang="en-US" smtClean="0">
                <a:cs typeface="Times New Roman" panose="02020603050405020304" pitchFamily="18" charset="0"/>
              </a:rPr>
              <a:t> =1048576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mtClean="0">
                <a:cs typeface="Times New Roman" panose="02020603050405020304" pitchFamily="18" charset="0"/>
              </a:rPr>
              <a:t>\ 1 (mod 21)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 		karena 21 tidak habis membagi 1048576 – 1 =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cs typeface="Times New Roman" panose="02020603050405020304" pitchFamily="18" charset="0"/>
              </a:rPr>
              <a:t>		1048575.	</a:t>
            </a:r>
            <a:r>
              <a:rPr lang="en-GB" smtClean="0"/>
              <a:t> </a:t>
            </a:r>
            <a:endParaRPr lang="en-US" smtClean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	Jadi, 21 bukan prima</a:t>
            </a:r>
            <a:endParaRPr lang="en-GB" smtClean="0"/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3975624A-CE8D-41A6-A69A-663763BA9FCE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62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381000"/>
            <a:ext cx="7769225" cy="5867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400" smtClean="0">
                <a:cs typeface="Times New Roman" panose="02020603050405020304" pitchFamily="18" charset="0"/>
              </a:rPr>
              <a:t>Kelemahan Teorema Fermat: terdapat bilangan komposit </a:t>
            </a:r>
            <a:r>
              <a:rPr lang="en-US" sz="2400" i="1" smtClean="0">
                <a:cs typeface="Times New Roman" panose="02020603050405020304" pitchFamily="18" charset="0"/>
              </a:rPr>
              <a:t>n</a:t>
            </a:r>
            <a:r>
              <a:rPr lang="en-US" sz="2400" smtClean="0">
                <a:cs typeface="Times New Roman" panose="02020603050405020304" pitchFamily="18" charset="0"/>
              </a:rPr>
              <a:t> sedemikian sehingga 2</a:t>
            </a:r>
            <a:r>
              <a:rPr lang="en-US" sz="2400" i="1" baseline="30000" smtClean="0">
                <a:cs typeface="Times New Roman" panose="02020603050405020304" pitchFamily="18" charset="0"/>
              </a:rPr>
              <a:t>n</a:t>
            </a:r>
            <a:r>
              <a:rPr lang="en-US" sz="2400" baseline="30000" smtClean="0">
                <a:cs typeface="Times New Roman" panose="02020603050405020304" pitchFamily="18" charset="0"/>
              </a:rPr>
              <a:t>–1</a:t>
            </a:r>
            <a:r>
              <a:rPr lang="en-US" sz="2400" smtClean="0">
                <a:cs typeface="Times New Roman" panose="02020603050405020304" pitchFamily="18" charset="0"/>
              </a:rPr>
              <a:t> </a:t>
            </a:r>
            <a:r>
              <a:rPr 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400" smtClean="0">
                <a:cs typeface="Times New Roman" panose="02020603050405020304" pitchFamily="18" charset="0"/>
              </a:rPr>
              <a:t> 1 (mod </a:t>
            </a:r>
            <a:r>
              <a:rPr lang="en-US" sz="2400" i="1" smtClean="0">
                <a:cs typeface="Times New Roman" panose="02020603050405020304" pitchFamily="18" charset="0"/>
              </a:rPr>
              <a:t>n</a:t>
            </a:r>
            <a:r>
              <a:rPr lang="en-US" sz="2400" smtClean="0">
                <a:cs typeface="Times New Roman" panose="02020603050405020304" pitchFamily="18" charset="0"/>
              </a:rPr>
              <a:t>). Bilangan bulat seperti itu disebut bilangan </a:t>
            </a:r>
            <a:r>
              <a:rPr lang="en-US" sz="2400" b="1" smtClean="0">
                <a:cs typeface="Times New Roman" panose="02020603050405020304" pitchFamily="18" charset="0"/>
              </a:rPr>
              <a:t>prima semu</a:t>
            </a:r>
            <a:r>
              <a:rPr lang="en-US" sz="2400" smtClean="0">
                <a:cs typeface="Times New Roman" panose="02020603050405020304" pitchFamily="18" charset="0"/>
              </a:rPr>
              <a:t> (</a:t>
            </a:r>
            <a:r>
              <a:rPr lang="en-US" sz="2400" i="1" smtClean="0">
                <a:cs typeface="Times New Roman" panose="02020603050405020304" pitchFamily="18" charset="0"/>
              </a:rPr>
              <a:t>pseudoprimes</a:t>
            </a:r>
            <a:r>
              <a:rPr lang="en-US" sz="2400" smtClean="0">
                <a:cs typeface="Times New Roman" panose="02020603050405020304" pitchFamily="18" charset="0"/>
              </a:rPr>
              <a:t>).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cs typeface="Times New Roman" panose="02020603050405020304" pitchFamily="18" charset="0"/>
              </a:rPr>
              <a:t> 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smtClean="0">
                <a:cs typeface="Times New Roman" panose="02020603050405020304" pitchFamily="18" charset="0"/>
              </a:rPr>
              <a:t>Contoh: 341 adalah komposit (karena 341 = 11 </a:t>
            </a:r>
            <a:r>
              <a:rPr 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400" smtClean="0">
                <a:cs typeface="Times New Roman" panose="02020603050405020304" pitchFamily="18" charset="0"/>
              </a:rPr>
              <a:t> 31) sekaligus bilangan prima semu, karena menurut teorema Fermat,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cs typeface="Times New Roman" panose="02020603050405020304" pitchFamily="18" charset="0"/>
              </a:rPr>
              <a:t> 			2</a:t>
            </a:r>
            <a:r>
              <a:rPr lang="en-US" sz="2400" baseline="30000" smtClean="0">
                <a:cs typeface="Times New Roman" panose="02020603050405020304" pitchFamily="18" charset="0"/>
              </a:rPr>
              <a:t>340</a:t>
            </a:r>
            <a:r>
              <a:rPr lang="en-US" sz="2400" smtClean="0">
                <a:cs typeface="Times New Roman" panose="02020603050405020304" pitchFamily="18" charset="0"/>
              </a:rPr>
              <a:t> </a:t>
            </a:r>
            <a:r>
              <a:rPr lang="en-US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400" smtClean="0">
                <a:cs typeface="Times New Roman" panose="02020603050405020304" pitchFamily="18" charset="0"/>
              </a:rPr>
              <a:t> 1 (mod 341)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400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400" smtClean="0">
                <a:cs typeface="Times New Roman" panose="02020603050405020304" pitchFamily="18" charset="0"/>
              </a:rPr>
              <a:t>Untunglah bilangan prima semu relatif jarang terdapat. </a:t>
            </a:r>
          </a:p>
          <a:p>
            <a:pPr algn="just" eaLnBrk="1" hangingPunct="1">
              <a:lnSpc>
                <a:spcPct val="90000"/>
              </a:lnSpc>
            </a:pPr>
            <a:endParaRPr lang="en-US" sz="2400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400" smtClean="0">
                <a:cs typeface="Times New Roman" panose="02020603050405020304" pitchFamily="18" charset="0"/>
              </a:rPr>
              <a:t>Untuk bilangan bulat yang lebih kecil dari 10</a:t>
            </a:r>
            <a:r>
              <a:rPr lang="en-US" sz="2400" baseline="30000" smtClean="0">
                <a:cs typeface="Times New Roman" panose="02020603050405020304" pitchFamily="18" charset="0"/>
              </a:rPr>
              <a:t>10</a:t>
            </a:r>
            <a:r>
              <a:rPr lang="en-US" sz="2400" smtClean="0">
                <a:cs typeface="Times New Roman" panose="02020603050405020304" pitchFamily="18" charset="0"/>
              </a:rPr>
              <a:t> terdapat 455.052.512 bilangan prima, tapi hanya 14.884 buah yang merupakan bilangan prima semu terhadap basis 2.</a:t>
            </a:r>
            <a:r>
              <a:rPr lang="en-US" sz="2400" i="1" smtClean="0">
                <a:cs typeface="Times New Roman" panose="02020603050405020304" pitchFamily="18" charset="0"/>
              </a:rPr>
              <a:t> </a:t>
            </a:r>
            <a:endParaRPr lang="en-US" sz="2400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cs typeface="Times New Roman" panose="02020603050405020304" pitchFamily="18" charset="0"/>
              </a:rPr>
              <a:t>  </a:t>
            </a:r>
            <a:endParaRPr lang="en-GB" sz="2400" smtClean="0"/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962F4661-D47F-435B-8D35-EA4415BA8100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63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ISBN</a:t>
            </a:r>
            <a:r>
              <a:rPr lang="en-US" smtClean="0"/>
              <a:t> (</a:t>
            </a:r>
            <a:r>
              <a:rPr lang="en-US" i="1" smtClean="0"/>
              <a:t>International Book Serial Number</a:t>
            </a:r>
            <a:r>
              <a:rPr lang="en-US" smtClean="0"/>
              <a:t>)</a:t>
            </a:r>
          </a:p>
          <a:p>
            <a:pPr eaLnBrk="1" hangingPunct="1"/>
            <a:r>
              <a:rPr lang="en-US" smtClean="0"/>
              <a:t>Fungsi </a:t>
            </a:r>
            <a:r>
              <a:rPr lang="en-US" i="1" smtClean="0"/>
              <a:t>hash</a:t>
            </a:r>
          </a:p>
          <a:p>
            <a:pPr eaLnBrk="1" hangingPunct="1"/>
            <a:r>
              <a:rPr lang="en-US" smtClean="0"/>
              <a:t>Kriptografi</a:t>
            </a:r>
            <a:endParaRPr lang="en-US" i="1" smtClean="0"/>
          </a:p>
          <a:p>
            <a:pPr eaLnBrk="1" hangingPunct="1"/>
            <a:r>
              <a:rPr lang="en-US" smtClean="0"/>
              <a:t>Pembangkit bilangan acak-semu</a:t>
            </a:r>
          </a:p>
          <a:p>
            <a:pPr eaLnBrk="1" hangingPunct="1"/>
            <a:r>
              <a:rPr lang="en-US" smtClean="0"/>
              <a:t>dll</a:t>
            </a:r>
            <a:endParaRPr lang="en-GB" smtClean="0"/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5C39BA61-B94E-42DB-A960-0CCEF07CA22A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64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Aplikasi Teori Bilangan</a:t>
            </a:r>
            <a:endParaRPr lang="en-GB">
              <a:solidFill>
                <a:schemeClr val="tx2">
                  <a:satMod val="130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Buatlah algoritma </a:t>
            </a:r>
            <a:r>
              <a:rPr lang="en-US" smtClean="0"/>
              <a:t>dan kamus data untuk </a:t>
            </a:r>
            <a:r>
              <a:rPr lang="en-US"/>
              <a:t>menghitung komisi yang diterima salesman berdasarkan </a:t>
            </a:r>
            <a:r>
              <a:rPr lang="en-US" smtClean="0"/>
              <a:t>jumlah penjualan </a:t>
            </a:r>
            <a:r>
              <a:rPr lang="en-US"/>
              <a:t>yang </a:t>
            </a:r>
            <a:r>
              <a:rPr lang="en-US" smtClean="0"/>
              <a:t>dicapainya perhari. Salesman </a:t>
            </a:r>
            <a:r>
              <a:rPr lang="en-US"/>
              <a:t>itu mendapat komisi 10% dari hasil penjualan. </a:t>
            </a:r>
            <a:r>
              <a:rPr lang="en-US" smtClean="0"/>
              <a:t>Tampilkan</a:t>
            </a:r>
            <a:r>
              <a:rPr lang="sv-SE" smtClean="0"/>
              <a:t>, </a:t>
            </a:r>
            <a:r>
              <a:rPr lang="sv-SE"/>
              <a:t>nama salesman dan besar komisi yang </a:t>
            </a:r>
            <a:r>
              <a:rPr lang="sv-SE" smtClean="0"/>
              <a:t>diperoleh dan besar pendapatan salesman per bulan jika ia menghabiskan 30% pendapatannya untuk makan selama sebulan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7E3C1-3CCD-40E6-90E7-B31D15804CE2}" type="slidenum">
              <a:rPr lang="en-GB" smtClean="0"/>
              <a:pPr>
                <a:defRPr/>
              </a:pPr>
              <a:t>65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 ALGORITMA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553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Buat algoritma </a:t>
            </a:r>
            <a:r>
              <a:rPr lang="en-US" smtClean="0"/>
              <a:t>dan kamus data untuk </a:t>
            </a:r>
            <a:r>
              <a:rPr lang="en-US"/>
              <a:t>membuat tampilkan tulisan berikut</a:t>
            </a:r>
          </a:p>
          <a:p>
            <a:pPr marL="109537" indent="0">
              <a:buNone/>
            </a:pPr>
            <a:r>
              <a:rPr lang="en-US"/>
              <a:t>	UNIKOM</a:t>
            </a:r>
          </a:p>
          <a:p>
            <a:pPr marL="109537" indent="0">
              <a:buNone/>
            </a:pPr>
            <a:r>
              <a:rPr lang="en-US"/>
              <a:t>	UNIKO</a:t>
            </a:r>
          </a:p>
          <a:p>
            <a:pPr marL="109537" indent="0">
              <a:buNone/>
            </a:pPr>
            <a:r>
              <a:rPr lang="en-US"/>
              <a:t>	UNIK</a:t>
            </a:r>
          </a:p>
          <a:p>
            <a:pPr marL="109537" indent="0">
              <a:buNone/>
            </a:pPr>
            <a:r>
              <a:rPr lang="en-US"/>
              <a:t>	UNI</a:t>
            </a:r>
          </a:p>
          <a:p>
            <a:pPr marL="109537" indent="0">
              <a:buNone/>
            </a:pPr>
            <a:r>
              <a:rPr lang="en-US"/>
              <a:t>	UN</a:t>
            </a:r>
          </a:p>
          <a:p>
            <a:pPr marL="109537" indent="0">
              <a:buNone/>
            </a:pPr>
            <a:r>
              <a:rPr lang="en-US"/>
              <a:t>	U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7E3C1-3CCD-40E6-90E7-B31D15804CE2}" type="slidenum">
              <a:rPr lang="en-GB" smtClean="0"/>
              <a:pPr>
                <a:defRPr/>
              </a:pPr>
              <a:t>66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TUGAS ALGORITMA 1</a:t>
            </a:r>
          </a:p>
        </p:txBody>
      </p:sp>
    </p:spTree>
    <p:extLst>
      <p:ext uri="{BB962C8B-B14F-4D97-AF65-F5344CB8AC3E}">
        <p14:creationId xmlns:p14="http://schemas.microsoft.com/office/powerpoint/2010/main" val="148756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dirty="0" err="1" smtClean="0">
                <a:cs typeface="Times New Roman" panose="02020603050405020304" pitchFamily="18" charset="0"/>
              </a:rPr>
              <a:t>Misalkan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cs typeface="Times New Roman" panose="02020603050405020304" pitchFamily="18" charset="0"/>
              </a:rPr>
              <a:t>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dan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cs typeface="Times New Roman" panose="02020603050405020304" pitchFamily="18" charset="0"/>
              </a:rPr>
              <a:t>b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bilangan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bulat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tidak</a:t>
            </a:r>
            <a:r>
              <a:rPr lang="en-US" dirty="0" smtClean="0">
                <a:cs typeface="Times New Roman" panose="02020603050405020304" pitchFamily="18" charset="0"/>
              </a:rPr>
              <a:t> nol.</a:t>
            </a:r>
          </a:p>
          <a:p>
            <a:pPr algn="just" eaLnBrk="1" hangingPunct="1"/>
            <a:endParaRPr lang="en-US" dirty="0" smtClean="0"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dirty="0" err="1" smtClean="0">
                <a:cs typeface="Times New Roman" panose="02020603050405020304" pitchFamily="18" charset="0"/>
              </a:rPr>
              <a:t>Pembagi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bersama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terbesar</a:t>
            </a:r>
            <a:r>
              <a:rPr lang="en-US" dirty="0" smtClean="0">
                <a:cs typeface="Times New Roman" panose="02020603050405020304" pitchFamily="18" charset="0"/>
              </a:rPr>
              <a:t> (PBB – </a:t>
            </a:r>
            <a:r>
              <a:rPr lang="en-US" b="1" dirty="0" smtClean="0">
                <a:cs typeface="Times New Roman" panose="02020603050405020304" pitchFamily="18" charset="0"/>
              </a:rPr>
              <a:t>greatest common divisor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atau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cs typeface="Times New Roman" panose="02020603050405020304" pitchFamily="18" charset="0"/>
              </a:rPr>
              <a:t>gcd</a:t>
            </a:r>
            <a:r>
              <a:rPr lang="en-US" dirty="0" smtClean="0"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cs typeface="Times New Roman" panose="02020603050405020304" pitchFamily="18" charset="0"/>
              </a:rPr>
              <a:t>dari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cs typeface="Times New Roman" panose="02020603050405020304" pitchFamily="18" charset="0"/>
              </a:rPr>
              <a:t>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dan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cs typeface="Times New Roman" panose="02020603050405020304" pitchFamily="18" charset="0"/>
              </a:rPr>
              <a:t>b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adalah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bilangan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bulat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terbesar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cs typeface="Times New Roman" panose="02020603050405020304" pitchFamily="18" charset="0"/>
              </a:rPr>
              <a:t>d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sedemikian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hingga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cs typeface="Times New Roman" panose="02020603050405020304" pitchFamily="18" charset="0"/>
              </a:rPr>
              <a:t>d</a:t>
            </a:r>
            <a:r>
              <a:rPr lang="en-US" dirty="0" smtClean="0">
                <a:cs typeface="Times New Roman" panose="02020603050405020304" pitchFamily="18" charset="0"/>
              </a:rPr>
              <a:t> | </a:t>
            </a:r>
            <a:r>
              <a:rPr lang="en-US" i="1" dirty="0" smtClean="0">
                <a:cs typeface="Times New Roman" panose="02020603050405020304" pitchFamily="18" charset="0"/>
              </a:rPr>
              <a:t>a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dan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cs typeface="Times New Roman" panose="02020603050405020304" pitchFamily="18" charset="0"/>
              </a:rPr>
              <a:t>d</a:t>
            </a:r>
            <a:r>
              <a:rPr lang="en-US" dirty="0" smtClean="0">
                <a:cs typeface="Times New Roman" panose="02020603050405020304" pitchFamily="18" charset="0"/>
              </a:rPr>
              <a:t> | </a:t>
            </a:r>
            <a:r>
              <a:rPr lang="en-US" i="1" dirty="0" smtClean="0">
                <a:cs typeface="Times New Roman" panose="02020603050405020304" pitchFamily="18" charset="0"/>
              </a:rPr>
              <a:t>b</a:t>
            </a:r>
            <a:r>
              <a:rPr lang="en-US" dirty="0" smtClean="0">
                <a:cs typeface="Times New Roman" panose="02020603050405020304" pitchFamily="18" charset="0"/>
              </a:rPr>
              <a:t>. </a:t>
            </a:r>
          </a:p>
          <a:p>
            <a:pPr algn="just" eaLnBrk="1" hangingPunct="1"/>
            <a:endParaRPr lang="en-US" dirty="0" smtClean="0"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dirty="0" err="1" smtClean="0"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hal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ini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dinyatakan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bahwa</a:t>
            </a:r>
            <a:r>
              <a:rPr lang="en-US" dirty="0" smtClean="0">
                <a:cs typeface="Times New Roman" panose="02020603050405020304" pitchFamily="18" charset="0"/>
              </a:rPr>
              <a:t> PBB(</a:t>
            </a:r>
            <a:r>
              <a:rPr lang="en-US" i="1" dirty="0" smtClean="0">
                <a:cs typeface="Times New Roman" panose="02020603050405020304" pitchFamily="18" charset="0"/>
              </a:rPr>
              <a:t>a</a:t>
            </a:r>
            <a:r>
              <a:rPr lang="en-US" dirty="0" smtClean="0"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cs typeface="Times New Roman" panose="02020603050405020304" pitchFamily="18" charset="0"/>
              </a:rPr>
              <a:t>b</a:t>
            </a:r>
            <a:r>
              <a:rPr lang="en-US" dirty="0" smtClean="0">
                <a:cs typeface="Times New Roman" panose="02020603050405020304" pitchFamily="18" charset="0"/>
              </a:rPr>
              <a:t>) = </a:t>
            </a:r>
            <a:r>
              <a:rPr lang="en-US" i="1" dirty="0" smtClean="0">
                <a:cs typeface="Times New Roman" panose="02020603050405020304" pitchFamily="18" charset="0"/>
              </a:rPr>
              <a:t>d</a:t>
            </a:r>
            <a:r>
              <a:rPr lang="en-US" dirty="0" smtClean="0">
                <a:cs typeface="Times New Roman" panose="02020603050405020304" pitchFamily="18" charset="0"/>
              </a:rPr>
              <a:t>. </a:t>
            </a:r>
          </a:p>
          <a:p>
            <a:pPr eaLnBrk="1" hangingPunct="1"/>
            <a:endParaRPr lang="en-GB" dirty="0" smtClean="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A2EE4D5E-23D8-40F2-AACB-50317BB4509C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7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>
                <a:solidFill>
                  <a:schemeClr val="tx2">
                    <a:satMod val="130000"/>
                  </a:schemeClr>
                </a:solidFill>
                <a:cs typeface="Times New Roman" pitchFamily="18" charset="0"/>
              </a:rPr>
              <a:t>Pembagi Bersama Terbesar (PBB)</a:t>
            </a:r>
            <a:endParaRPr lang="en-GB">
              <a:solidFill>
                <a:schemeClr val="tx2">
                  <a:satMod val="130000"/>
                </a:schemeClr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2362200"/>
            <a:ext cx="6290733" cy="3450696"/>
          </a:xfrm>
        </p:spPr>
        <p:txBody>
          <a:bodyPr/>
          <a:lstStyle/>
          <a:p>
            <a:pPr algn="just" eaLnBrk="1" hangingPunct="1"/>
            <a:r>
              <a:rPr lang="en-US" b="1" dirty="0" err="1" smtClean="0">
                <a:cs typeface="Times New Roman" panose="02020603050405020304" pitchFamily="18" charset="0"/>
              </a:rPr>
              <a:t>Contoh</a:t>
            </a:r>
            <a:r>
              <a:rPr lang="en-US" b="1" dirty="0" smtClean="0">
                <a:cs typeface="Times New Roman" panose="02020603050405020304" pitchFamily="18" charset="0"/>
              </a:rPr>
              <a:t> 3.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buFontTx/>
              <a:buNone/>
            </a:pPr>
            <a:r>
              <a:rPr lang="en-US" dirty="0" smtClean="0">
                <a:cs typeface="Times New Roman" panose="02020603050405020304" pitchFamily="18" charset="0"/>
              </a:rPr>
              <a:t>	 </a:t>
            </a:r>
            <a:r>
              <a:rPr lang="en-US" dirty="0" err="1" smtClean="0">
                <a:cs typeface="Times New Roman" panose="02020603050405020304" pitchFamily="18" charset="0"/>
              </a:rPr>
              <a:t>Faktor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pembagi</a:t>
            </a:r>
            <a:r>
              <a:rPr lang="en-US" dirty="0" smtClean="0">
                <a:cs typeface="Times New Roman" panose="02020603050405020304" pitchFamily="18" charset="0"/>
              </a:rPr>
              <a:t> 45: 1, 3, 5, 9, 15, 45; </a:t>
            </a:r>
          </a:p>
          <a:p>
            <a:pPr algn="just" eaLnBrk="1" hangingPunct="1">
              <a:buFontTx/>
              <a:buNone/>
            </a:pPr>
            <a:r>
              <a:rPr lang="en-US" dirty="0" smtClean="0"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cs typeface="Times New Roman" panose="02020603050405020304" pitchFamily="18" charset="0"/>
              </a:rPr>
              <a:t>Faktor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pembagi</a:t>
            </a:r>
            <a:r>
              <a:rPr lang="en-US" dirty="0" smtClean="0">
                <a:cs typeface="Times New Roman" panose="02020603050405020304" pitchFamily="18" charset="0"/>
              </a:rPr>
              <a:t> 36: 1, 2, 3, 4, 9, 12, 18, 36;</a:t>
            </a:r>
          </a:p>
          <a:p>
            <a:pPr algn="just" eaLnBrk="1" hangingPunct="1">
              <a:buFontTx/>
              <a:buNone/>
            </a:pPr>
            <a:r>
              <a:rPr lang="en-US" dirty="0" smtClean="0">
                <a:cs typeface="Times New Roman" panose="02020603050405020304" pitchFamily="18" charset="0"/>
              </a:rPr>
              <a:t>	 </a:t>
            </a:r>
            <a:r>
              <a:rPr lang="en-US" dirty="0" err="1" smtClean="0">
                <a:cs typeface="Times New Roman" panose="02020603050405020304" pitchFamily="18" charset="0"/>
              </a:rPr>
              <a:t>Faktor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pembagi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bersama</a:t>
            </a:r>
            <a:r>
              <a:rPr lang="en-US" dirty="0" smtClean="0">
                <a:cs typeface="Times New Roman" panose="02020603050405020304" pitchFamily="18" charset="0"/>
              </a:rPr>
              <a:t> 45 </a:t>
            </a:r>
            <a:r>
              <a:rPr lang="en-US" dirty="0" err="1" smtClean="0">
                <a:cs typeface="Times New Roman" panose="02020603050405020304" pitchFamily="18" charset="0"/>
              </a:rPr>
              <a:t>dan</a:t>
            </a:r>
            <a:r>
              <a:rPr lang="en-US" dirty="0" smtClean="0">
                <a:cs typeface="Times New Roman" panose="02020603050405020304" pitchFamily="18" charset="0"/>
              </a:rPr>
              <a:t> 36:  1, 3, 9</a:t>
            </a:r>
          </a:p>
          <a:p>
            <a:pPr algn="just" eaLnBrk="1" hangingPunct="1">
              <a:buFontTx/>
              <a:buNone/>
            </a:pPr>
            <a:endParaRPr lang="en-US" dirty="0" smtClean="0"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dirty="0" smtClean="0">
                <a:cs typeface="Times New Roman" panose="02020603050405020304" pitchFamily="18" charset="0"/>
              </a:rPr>
              <a:t>   </a:t>
            </a:r>
            <a:r>
              <a:rPr lang="en-US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cs typeface="Times New Roman" panose="02020603050405020304" pitchFamily="18" charset="0"/>
              </a:rPr>
              <a:t>PBB(45, 36) = 9.</a:t>
            </a:r>
            <a:endParaRPr lang="en-GB" dirty="0" smtClean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CAF2D54F-D788-4F6A-8DD2-CD7397650F95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8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362200"/>
            <a:ext cx="7408333" cy="3450696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b="1" dirty="0" err="1" smtClean="0">
                <a:cs typeface="Times New Roman" panose="02020603050405020304" pitchFamily="18" charset="0"/>
              </a:rPr>
              <a:t>Teorema</a:t>
            </a:r>
            <a:r>
              <a:rPr lang="en-US" b="1" dirty="0" smtClean="0">
                <a:cs typeface="Times New Roman" panose="02020603050405020304" pitchFamily="18" charset="0"/>
              </a:rPr>
              <a:t> 2. </a:t>
            </a:r>
            <a:r>
              <a:rPr lang="en-US" dirty="0" err="1" smtClean="0">
                <a:cs typeface="Times New Roman" panose="02020603050405020304" pitchFamily="18" charset="0"/>
              </a:rPr>
              <a:t>Misalkan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cs typeface="Times New Roman" panose="02020603050405020304" pitchFamily="18" charset="0"/>
              </a:rPr>
              <a:t>m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dan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cs typeface="Times New Roman" panose="02020603050405020304" pitchFamily="18" charset="0"/>
              </a:rPr>
              <a:t>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bilangan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bulat</a:t>
            </a:r>
            <a:r>
              <a:rPr lang="en-US" dirty="0" smtClean="0"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syarat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cs typeface="Times New Roman" panose="02020603050405020304" pitchFamily="18" charset="0"/>
              </a:rPr>
              <a:t>n</a:t>
            </a:r>
            <a:r>
              <a:rPr lang="en-US" dirty="0" smtClean="0">
                <a:cs typeface="Times New Roman" panose="02020603050405020304" pitchFamily="18" charset="0"/>
              </a:rPr>
              <a:t> &gt; 0 </a:t>
            </a:r>
            <a:r>
              <a:rPr lang="en-US" dirty="0" err="1" smtClean="0">
                <a:cs typeface="Times New Roman" panose="02020603050405020304" pitchFamily="18" charset="0"/>
              </a:rPr>
              <a:t>sedemikian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sehingga</a:t>
            </a:r>
            <a:endParaRPr lang="en-US" dirty="0" smtClean="0"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i="1" dirty="0" smtClean="0">
                <a:cs typeface="Times New Roman" panose="02020603050405020304" pitchFamily="18" charset="0"/>
              </a:rPr>
              <a:t>               m</a:t>
            </a:r>
            <a:r>
              <a:rPr lang="en-US" dirty="0" smtClean="0">
                <a:cs typeface="Times New Roman" panose="02020603050405020304" pitchFamily="18" charset="0"/>
              </a:rPr>
              <a:t> = </a:t>
            </a:r>
            <a:r>
              <a:rPr lang="en-US" i="1" dirty="0" err="1" smtClean="0">
                <a:cs typeface="Times New Roman" panose="02020603050405020304" pitchFamily="18" charset="0"/>
              </a:rPr>
              <a:t>nq</a:t>
            </a:r>
            <a:r>
              <a:rPr lang="en-US" dirty="0" smtClean="0">
                <a:cs typeface="Times New Roman" panose="02020603050405020304" pitchFamily="18" charset="0"/>
              </a:rPr>
              <a:t> + </a:t>
            </a:r>
            <a:r>
              <a:rPr lang="en-US" i="1" dirty="0" smtClean="0">
                <a:cs typeface="Times New Roman" panose="02020603050405020304" pitchFamily="18" charset="0"/>
              </a:rPr>
              <a:t>r</a:t>
            </a:r>
            <a:r>
              <a:rPr lang="en-US" dirty="0" smtClean="0">
                <a:cs typeface="Times New Roman" panose="02020603050405020304" pitchFamily="18" charset="0"/>
              </a:rPr>
              <a:t>	, 0 </a:t>
            </a:r>
            <a:r>
              <a:rPr 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cs typeface="Times New Roman" panose="02020603050405020304" pitchFamily="18" charset="0"/>
              </a:rPr>
              <a:t>r</a:t>
            </a:r>
            <a:r>
              <a:rPr lang="en-US" dirty="0" smtClean="0">
                <a:cs typeface="Times New Roman" panose="02020603050405020304" pitchFamily="18" charset="0"/>
              </a:rPr>
              <a:t> &lt; </a:t>
            </a:r>
            <a:r>
              <a:rPr lang="en-US" i="1" dirty="0" smtClean="0">
                <a:cs typeface="Times New Roman" panose="02020603050405020304" pitchFamily="18" charset="0"/>
              </a:rPr>
              <a:t>n</a:t>
            </a:r>
            <a:endParaRPr lang="en-US" dirty="0" smtClean="0"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dirty="0" smtClean="0"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cs typeface="Times New Roman" panose="02020603050405020304" pitchFamily="18" charset="0"/>
              </a:rPr>
              <a:t>maka</a:t>
            </a:r>
            <a:r>
              <a:rPr lang="en-US" dirty="0" smtClean="0">
                <a:cs typeface="Times New Roman" panose="02020603050405020304" pitchFamily="18" charset="0"/>
              </a:rPr>
              <a:t> PBB(</a:t>
            </a:r>
            <a:r>
              <a:rPr lang="en-US" i="1" dirty="0" smtClean="0">
                <a:cs typeface="Times New Roman" panose="02020603050405020304" pitchFamily="18" charset="0"/>
              </a:rPr>
              <a:t>m</a:t>
            </a:r>
            <a:r>
              <a:rPr lang="en-US" dirty="0" smtClean="0"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cs typeface="Times New Roman" panose="02020603050405020304" pitchFamily="18" charset="0"/>
              </a:rPr>
              <a:t>n</a:t>
            </a:r>
            <a:r>
              <a:rPr lang="en-US" dirty="0" smtClean="0">
                <a:cs typeface="Times New Roman" panose="02020603050405020304" pitchFamily="18" charset="0"/>
              </a:rPr>
              <a:t>) = PBB(</a:t>
            </a:r>
            <a:r>
              <a:rPr lang="en-US" i="1" dirty="0" smtClean="0">
                <a:cs typeface="Times New Roman" panose="02020603050405020304" pitchFamily="18" charset="0"/>
              </a:rPr>
              <a:t>n</a:t>
            </a:r>
            <a:r>
              <a:rPr lang="en-US" dirty="0" smtClean="0"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cs typeface="Times New Roman" panose="02020603050405020304" pitchFamily="18" charset="0"/>
              </a:rPr>
              <a:t>r</a:t>
            </a:r>
            <a:r>
              <a:rPr lang="en-US" dirty="0" smtClean="0">
                <a:cs typeface="Times New Roman" panose="02020603050405020304" pitchFamily="18" charset="0"/>
              </a:rPr>
              <a:t>)</a:t>
            </a:r>
          </a:p>
          <a:p>
            <a:pPr algn="just" eaLnBrk="1" hangingPunct="1"/>
            <a:endParaRPr lang="en-US" b="1" dirty="0" smtClean="0"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b="1" dirty="0" err="1" smtClean="0">
                <a:cs typeface="Times New Roman" panose="02020603050405020304" pitchFamily="18" charset="0"/>
              </a:rPr>
              <a:t>Contoh</a:t>
            </a:r>
            <a:r>
              <a:rPr lang="en-US" b="1" dirty="0" smtClean="0">
                <a:cs typeface="Times New Roman" panose="02020603050405020304" pitchFamily="18" charset="0"/>
              </a:rPr>
              <a:t> 4</a:t>
            </a:r>
            <a:r>
              <a:rPr lang="en-US" dirty="0" smtClean="0">
                <a:cs typeface="Times New Roman" panose="02020603050405020304" pitchFamily="18" charset="0"/>
              </a:rPr>
              <a:t>: </a:t>
            </a:r>
            <a:r>
              <a:rPr lang="en-US" i="1" dirty="0" smtClean="0">
                <a:cs typeface="Times New Roman" panose="02020603050405020304" pitchFamily="18" charset="0"/>
              </a:rPr>
              <a:t>m</a:t>
            </a:r>
            <a:r>
              <a:rPr lang="en-US" dirty="0" smtClean="0">
                <a:cs typeface="Times New Roman" panose="02020603050405020304" pitchFamily="18" charset="0"/>
              </a:rPr>
              <a:t> = 60, </a:t>
            </a:r>
            <a:r>
              <a:rPr lang="en-US" i="1" dirty="0" smtClean="0">
                <a:cs typeface="Times New Roman" panose="02020603050405020304" pitchFamily="18" charset="0"/>
              </a:rPr>
              <a:t>n</a:t>
            </a:r>
            <a:r>
              <a:rPr lang="en-US" dirty="0" smtClean="0">
                <a:cs typeface="Times New Roman" panose="02020603050405020304" pitchFamily="18" charset="0"/>
              </a:rPr>
              <a:t> = 18,</a:t>
            </a:r>
          </a:p>
          <a:p>
            <a:pPr algn="just" eaLnBrk="1" hangingPunct="1">
              <a:buFontTx/>
              <a:buNone/>
            </a:pPr>
            <a:r>
              <a:rPr lang="en-US" dirty="0" smtClean="0">
                <a:cs typeface="Times New Roman" panose="02020603050405020304" pitchFamily="18" charset="0"/>
              </a:rPr>
              <a:t>			60 = 18 </a:t>
            </a:r>
            <a:r>
              <a:rPr 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dirty="0" smtClean="0">
                <a:cs typeface="Times New Roman" panose="02020603050405020304" pitchFamily="18" charset="0"/>
              </a:rPr>
              <a:t> 3  + </a:t>
            </a:r>
            <a:r>
              <a:rPr lang="en-US" dirty="0">
                <a:cs typeface="Times New Roman" panose="02020603050405020304" pitchFamily="18" charset="0"/>
              </a:rPr>
              <a:t>6</a:t>
            </a:r>
            <a:endParaRPr lang="en-US" dirty="0" smtClean="0">
              <a:cs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dirty="0" smtClean="0"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cs typeface="Times New Roman" panose="02020603050405020304" pitchFamily="18" charset="0"/>
              </a:rPr>
              <a:t>maka</a:t>
            </a:r>
            <a:r>
              <a:rPr lang="en-US" dirty="0" smtClean="0">
                <a:cs typeface="Times New Roman" panose="02020603050405020304" pitchFamily="18" charset="0"/>
              </a:rPr>
              <a:t> PBB(60, 18) = PBB(18, 6) = 6</a:t>
            </a:r>
            <a:endParaRPr lang="en-GB" dirty="0" smtClean="0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20000"/>
              </a:spcBef>
              <a:buClrTx/>
              <a:buFontTx/>
              <a:buNone/>
            </a:pPr>
            <a:fld id="{2D621D48-F874-49ED-9EAA-F351C347C36F}" type="slidenum">
              <a:rPr lang="en-GB" sz="18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20000"/>
                </a:spcBef>
                <a:buClrTx/>
                <a:buFontTx/>
                <a:buNone/>
              </a:pPr>
              <a:t>9</a:t>
            </a:fld>
            <a:endParaRPr lang="en-GB" sz="18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2926</TotalTime>
  <Words>1376</Words>
  <Application>Microsoft Office PowerPoint</Application>
  <PresentationFormat>On-screen Show (4:3)</PresentationFormat>
  <Paragraphs>515</Paragraphs>
  <Slides>66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69" baseType="lpstr">
      <vt:lpstr>Waveform</vt:lpstr>
      <vt:lpstr>Document</vt:lpstr>
      <vt:lpstr>Equation</vt:lpstr>
      <vt:lpstr>Teori Bilangan</vt:lpstr>
      <vt:lpstr>Outline </vt:lpstr>
      <vt:lpstr>Bilangan Bulat</vt:lpstr>
      <vt:lpstr>Sifat Pembagian pada Bilangan Bulat </vt:lpstr>
      <vt:lpstr>Teorema Euclidean</vt:lpstr>
      <vt:lpstr>PowerPoint Presentation</vt:lpstr>
      <vt:lpstr>Pembagi Bersama Terbesar (PBB)</vt:lpstr>
      <vt:lpstr>PowerPoint Presentation</vt:lpstr>
      <vt:lpstr>PowerPoint Presentation</vt:lpstr>
      <vt:lpstr>Algoritma Euclidean</vt:lpstr>
      <vt:lpstr>PowerPoint Presentation</vt:lpstr>
      <vt:lpstr>PowerPoint Presentation</vt:lpstr>
      <vt:lpstr>LATIHAN 1</vt:lpstr>
      <vt:lpstr>Kombinasi Lanjar</vt:lpstr>
      <vt:lpstr>PowerPoint Presentation</vt:lpstr>
      <vt:lpstr>PowerPoint Presentation</vt:lpstr>
      <vt:lpstr>Latihan 2</vt:lpstr>
      <vt:lpstr>Relatif Prima</vt:lpstr>
      <vt:lpstr>PowerPoint Presentation</vt:lpstr>
      <vt:lpstr>Aritmetika Modulo</vt:lpstr>
      <vt:lpstr>PowerPoint Presentation</vt:lpstr>
      <vt:lpstr>Kongruen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</vt:lpstr>
      <vt:lpstr>Solusi</vt:lpstr>
      <vt:lpstr>Balikan Modulo (modulo invers)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Cara lain menghitung balikan</vt:lpstr>
      <vt:lpstr>PowerPoint Presentation</vt:lpstr>
      <vt:lpstr>Latihan</vt:lpstr>
      <vt:lpstr>Solusi:</vt:lpstr>
      <vt:lpstr>Kekongruenan Lanjar</vt:lpstr>
      <vt:lpstr>PowerPoint Presentation</vt:lpstr>
      <vt:lpstr>Cara lain menghitung solusi  ax  b (mod m)</vt:lpstr>
      <vt:lpstr>PowerPoint Presentation</vt:lpstr>
      <vt:lpstr>Latihan</vt:lpstr>
      <vt:lpstr>Solusi</vt:lpstr>
      <vt:lpstr>PowerPoint Presentation</vt:lpstr>
      <vt:lpstr>TUGAS TEORI BILANGAN</vt:lpstr>
      <vt:lpstr>Chinese Remainder Problem</vt:lpstr>
      <vt:lpstr>PowerPoint Presentation</vt:lpstr>
      <vt:lpstr>PowerPoint Presentation</vt:lpstr>
      <vt:lpstr>PowerPoint Presentation</vt:lpstr>
      <vt:lpstr>Bilangan Prima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Aplikasi Teori Bilangan</vt:lpstr>
      <vt:lpstr>TUGAS ALGORITMA 1</vt:lpstr>
      <vt:lpstr>TUGAS ALGORITMA 1</vt:lpstr>
    </vt:vector>
  </TitlesOfParts>
  <Company>Institut Teknologi Bandung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 Bilangan</dc:title>
  <dc:creator>IF-User</dc:creator>
  <cp:lastModifiedBy>USANTO</cp:lastModifiedBy>
  <cp:revision>62</cp:revision>
  <dcterms:created xsi:type="dcterms:W3CDTF">2005-09-17T02:51:31Z</dcterms:created>
  <dcterms:modified xsi:type="dcterms:W3CDTF">2021-11-05T04:21:49Z</dcterms:modified>
</cp:coreProperties>
</file>