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9" r:id="rId2"/>
    <p:sldId id="265" r:id="rId3"/>
    <p:sldId id="290" r:id="rId4"/>
    <p:sldId id="270" r:id="rId5"/>
    <p:sldId id="268" r:id="rId6"/>
    <p:sldId id="271" r:id="rId7"/>
    <p:sldId id="266" r:id="rId8"/>
    <p:sldId id="291" r:id="rId9"/>
    <p:sldId id="292" r:id="rId10"/>
    <p:sldId id="293" r:id="rId11"/>
    <p:sldId id="310" r:id="rId12"/>
    <p:sldId id="294" r:id="rId13"/>
    <p:sldId id="295" r:id="rId14"/>
    <p:sldId id="300" r:id="rId15"/>
    <p:sldId id="301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34313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dirty="0" err="1" smtClean="0"/>
              <a:t>Pertemuan</a:t>
            </a:r>
            <a:r>
              <a:rPr lang="en-US" sz="5100" b="1" dirty="0" smtClean="0"/>
              <a:t> – </a:t>
            </a:r>
            <a:r>
              <a:rPr lang="en-US" sz="5100" b="1" dirty="0" smtClean="0"/>
              <a:t>12</a:t>
            </a:r>
            <a:endParaRPr lang="en-US" sz="5100" b="1" dirty="0" smtClean="0"/>
          </a:p>
          <a:p>
            <a:r>
              <a:rPr lang="en-US" sz="3200" b="1" dirty="0" smtClean="0"/>
              <a:t>, </a:t>
            </a:r>
          </a:p>
          <a:p>
            <a:r>
              <a:rPr lang="en-US" sz="4500" b="1" dirty="0"/>
              <a:t>IMAN YANG </a:t>
            </a:r>
            <a:r>
              <a:rPr lang="en-US" sz="5100" b="1" dirty="0"/>
              <a:t>MEMASYARAKAT</a:t>
            </a:r>
            <a:endParaRPr lang="en-ID" sz="5100" b="1" dirty="0"/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TANGGUNG JAWAB SOSIAL 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42493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b.   </a:t>
            </a:r>
            <a:r>
              <a:rPr lang="en-US" sz="2000" b="1" i="1" dirty="0" err="1"/>
              <a:t>Ketidakjujuran</a:t>
            </a:r>
            <a:endParaRPr lang="en-ID" sz="2000" b="1" dirty="0"/>
          </a:p>
          <a:p>
            <a:r>
              <a:rPr lang="en-US" sz="2000" dirty="0">
                <a:latin typeface="Arial Narrow" pitchFamily="34" charset="0"/>
              </a:rPr>
              <a:t>Kita 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ditengah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  yang  </a:t>
            </a:r>
            <a:r>
              <a:rPr lang="en-US" sz="2000" dirty="0" err="1">
                <a:latin typeface="Arial Narrow" pitchFamily="34" charset="0"/>
              </a:rPr>
              <a:t>penuh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kebohongan</a:t>
            </a:r>
            <a:r>
              <a:rPr lang="en-US" sz="2000" dirty="0">
                <a:latin typeface="Arial Narrow" pitchFamily="34" charset="0"/>
              </a:rPr>
              <a:t>.  </a:t>
            </a:r>
            <a:r>
              <a:rPr lang="en-US" sz="2000" dirty="0" err="1">
                <a:latin typeface="Arial Narrow" pitchFamily="34" charset="0"/>
              </a:rPr>
              <a:t>Banyak</a:t>
            </a:r>
            <a:r>
              <a:rPr lang="en-US" sz="2000" dirty="0">
                <a:latin typeface="Arial Narrow" pitchFamily="34" charset="0"/>
              </a:rPr>
              <a:t>  orang </a:t>
            </a:r>
            <a:r>
              <a:rPr lang="en-US" sz="2000" dirty="0" err="1">
                <a:latin typeface="Arial Narrow" pitchFamily="34" charset="0"/>
              </a:rPr>
              <a:t>bersikap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bertindak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jujur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Beberapa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ketiakjujuran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antara</a:t>
            </a:r>
            <a:r>
              <a:rPr lang="en-US" sz="2000" dirty="0">
                <a:latin typeface="Arial Narrow" pitchFamily="34" charset="0"/>
              </a:rPr>
              <a:t> lain:</a:t>
            </a:r>
            <a:endParaRPr lang="en-ID" sz="20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Arial Narrow" pitchFamily="34" charset="0"/>
              </a:rPr>
              <a:t>1</a:t>
            </a:r>
            <a:r>
              <a:rPr lang="en-US" sz="2000" dirty="0">
                <a:latin typeface="Arial Narrow" pitchFamily="34" charset="0"/>
              </a:rPr>
              <a:t>) 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bidang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politik</a:t>
            </a:r>
            <a:endParaRPr lang="en-ID" sz="2000" dirty="0">
              <a:latin typeface="Arial Narrow" pitchFamily="34" charset="0"/>
            </a:endParaRPr>
          </a:p>
          <a:p>
            <a:pPr marL="800100" lvl="2" indent="0">
              <a:buNone/>
            </a:pPr>
            <a:r>
              <a:rPr lang="en-US" sz="1800" dirty="0" err="1" smtClean="0">
                <a:latin typeface="Arial Narrow" pitchFamily="34" charset="0"/>
              </a:rPr>
              <a:t>Penguasa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bersikap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curang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korup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kepentingan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diri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golongan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memanipulasi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undang-undang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peraturan</a:t>
            </a:r>
            <a:r>
              <a:rPr lang="en-US" sz="1800" dirty="0">
                <a:latin typeface="Arial Narrow" pitchFamily="34" charset="0"/>
              </a:rPr>
              <a:t>,  </a:t>
            </a:r>
            <a:r>
              <a:rPr lang="en-US" sz="1800" dirty="0" err="1" smtClean="0">
                <a:latin typeface="Arial Narrow" pitchFamily="34" charset="0"/>
              </a:rPr>
              <a:t>menggunakan</a:t>
            </a:r>
            <a:r>
              <a:rPr lang="en-US" sz="1800" dirty="0" smtClean="0">
                <a:latin typeface="Arial Narrow" pitchFamily="34" charset="0"/>
              </a:rPr>
              <a:t>  agama   </a:t>
            </a:r>
            <a:r>
              <a:rPr lang="en-US" sz="1800" dirty="0" err="1" smtClean="0">
                <a:latin typeface="Arial Narrow" pitchFamily="34" charset="0"/>
              </a:rPr>
              <a:t>untuk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kepentingan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politik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dsb</a:t>
            </a:r>
            <a:r>
              <a:rPr lang="en-US" sz="1800" dirty="0">
                <a:latin typeface="Arial Narrow" pitchFamily="34" charset="0"/>
              </a:rPr>
              <a:t>. </a:t>
            </a:r>
            <a:endParaRPr lang="en-US" sz="1800" dirty="0" smtClean="0">
              <a:latin typeface="Arial Narrow" pitchFamily="34" charset="0"/>
            </a:endParaRPr>
          </a:p>
          <a:p>
            <a:pPr marL="800100" lvl="2" indent="0">
              <a:buNone/>
            </a:pPr>
            <a:r>
              <a:rPr lang="en-US" sz="1800" dirty="0" err="1" smtClean="0">
                <a:latin typeface="Arial Narrow" pitchFamily="34" charset="0"/>
              </a:rPr>
              <a:t>Sementara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rakyat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jelata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menghadapi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kekuasaan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sewenang-wenang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bersikap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munafik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formalistik</a:t>
            </a:r>
            <a:r>
              <a:rPr lang="en-US" sz="1800" dirty="0">
                <a:latin typeface="Arial Narrow" pitchFamily="34" charset="0"/>
              </a:rPr>
              <a:t>, ABS (</a:t>
            </a:r>
            <a:r>
              <a:rPr lang="en-US" sz="1800" dirty="0" err="1">
                <a:latin typeface="Arial Narrow" pitchFamily="34" charset="0"/>
              </a:rPr>
              <a:t>Asal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Bapak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Senang</a:t>
            </a:r>
            <a:r>
              <a:rPr lang="en-US" sz="1800" dirty="0">
                <a:latin typeface="Arial Narrow" pitchFamily="34" charset="0"/>
              </a:rPr>
              <a:t>), </a:t>
            </a:r>
            <a:r>
              <a:rPr lang="en-US" sz="1800" dirty="0" err="1">
                <a:latin typeface="Arial Narrow" pitchFamily="34" charset="0"/>
              </a:rPr>
              <a:t>dst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Arial Narrow" pitchFamily="34" charset="0"/>
              </a:rPr>
              <a:t>2) 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bidang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ekonomi</a:t>
            </a:r>
            <a:endParaRPr lang="en-ID" sz="2000" dirty="0">
              <a:latin typeface="Arial Narrow" pitchFamily="34" charset="0"/>
            </a:endParaRPr>
          </a:p>
          <a:p>
            <a:pPr marL="800100" lvl="2" indent="0">
              <a:buNone/>
            </a:pPr>
            <a:r>
              <a:rPr lang="en-US" sz="1800" dirty="0" err="1">
                <a:latin typeface="Arial Narrow" pitchFamily="34" charset="0"/>
              </a:rPr>
              <a:t>Penguasa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pengusaha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bersikap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korup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menggelapkan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uang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negara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kredit</a:t>
            </a:r>
            <a:r>
              <a:rPr lang="en-ID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macet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dsb</a:t>
            </a:r>
            <a:r>
              <a:rPr lang="en-US" sz="1800" dirty="0">
                <a:latin typeface="Arial Narrow" pitchFamily="34" charset="0"/>
              </a:rPr>
              <a:t>. Rakyat </a:t>
            </a:r>
            <a:r>
              <a:rPr lang="en-US" sz="1800" dirty="0" err="1">
                <a:latin typeface="Arial Narrow" pitchFamily="34" charset="0"/>
              </a:rPr>
              <a:t>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berusaha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menipu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menyogok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ABS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Arial Narrow" pitchFamily="34" charset="0"/>
              </a:rPr>
              <a:t>3) 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bidang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pendidikan</a:t>
            </a:r>
            <a:endParaRPr lang="en-ID" sz="2000" dirty="0">
              <a:latin typeface="Arial Narrow" pitchFamily="34" charset="0"/>
            </a:endParaRPr>
          </a:p>
          <a:p>
            <a:pPr marL="800100" lvl="2" indent="0">
              <a:buNone/>
            </a:pPr>
            <a:r>
              <a:rPr lang="en-US" sz="1800" dirty="0" err="1">
                <a:latin typeface="Arial Narrow" pitchFamily="34" charset="0"/>
              </a:rPr>
              <a:t>Penguasa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merekayasa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pendidikan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termasuk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undang-undangnya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mentolerir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budaya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terte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ntu</a:t>
            </a:r>
            <a:r>
              <a:rPr lang="en-US" sz="1800" dirty="0">
                <a:latin typeface="Arial Narrow" pitchFamily="34" charset="0"/>
              </a:rPr>
              <a:t> 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mendiskreditkan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budaya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daerah</a:t>
            </a:r>
            <a:r>
              <a:rPr lang="en-US" sz="1800" dirty="0">
                <a:latin typeface="Arial Narrow" pitchFamily="34" charset="0"/>
              </a:rPr>
              <a:t> lain. Rakyat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didik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bersikap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formalistik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munafik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dsb</a:t>
            </a:r>
            <a:r>
              <a:rPr lang="en-US" sz="1800" dirty="0" smtClean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TANGGUNG JAWAB SOSIAL 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47260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 Narrow" pitchFamily="34" charset="0"/>
              </a:rPr>
              <a:t>Hal yang </a:t>
            </a:r>
            <a:r>
              <a:rPr lang="en-US" sz="1800" dirty="0" err="1">
                <a:latin typeface="Arial Narrow" pitchFamily="34" charset="0"/>
              </a:rPr>
              <a:t>mendorong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ketidakjujuran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antara</a:t>
            </a:r>
            <a:r>
              <a:rPr lang="en-US" sz="1800" dirty="0">
                <a:latin typeface="Arial Narrow" pitchFamily="34" charset="0"/>
              </a:rPr>
              <a:t> lain </a:t>
            </a:r>
            <a:r>
              <a:rPr lang="en-US" sz="1800" dirty="0" err="1">
                <a:latin typeface="Arial Narrow" pitchFamily="34" charset="0"/>
              </a:rPr>
              <a:t>keserakahan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kekuasaan</a:t>
            </a:r>
            <a:r>
              <a:rPr lang="en-ID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harta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kedudukan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berusaha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mengumpulkan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harta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sebanyak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mungkin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berbagai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cara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juga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berusaha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mempertahankan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keduduka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tanpa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melepasnya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kekuasaan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memiliki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apa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bahkan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harus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berlaku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jujur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Akibatnya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merugikan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sendiri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orang lain </a:t>
            </a:r>
            <a:r>
              <a:rPr lang="en-US" sz="1800" dirty="0" err="1">
                <a:latin typeface="Arial Narrow" pitchFamily="34" charset="0"/>
              </a:rPr>
              <a:t>serta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mendatangkan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pende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ritaan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Jujur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berarti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tulus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hati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curang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pada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diri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sendiri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juga</a:t>
            </a:r>
            <a:r>
              <a:rPr lang="en-US" sz="1800" dirty="0" smtClean="0">
                <a:latin typeface="Arial Narrow" pitchFamily="34" charset="0"/>
              </a:rPr>
              <a:t> orang  </a:t>
            </a:r>
            <a:r>
              <a:rPr lang="en-US" sz="1800" dirty="0">
                <a:latin typeface="Arial Narrow" pitchFamily="34" charset="0"/>
              </a:rPr>
              <a:t>lain. </a:t>
            </a:r>
            <a:r>
              <a:rPr lang="en-US" sz="1800" dirty="0" err="1">
                <a:latin typeface="Arial Narrow" pitchFamily="34" charset="0"/>
              </a:rPr>
              <a:t>Kejujuran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berarti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keselarasan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antara</a:t>
            </a:r>
            <a:r>
              <a:rPr lang="en-US" sz="1800" dirty="0">
                <a:latin typeface="Arial Narrow" pitchFamily="34" charset="0"/>
              </a:rPr>
              <a:t>  kata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perbuatan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Kejujuran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nilai</a:t>
            </a:r>
            <a:r>
              <a:rPr lang="en-US" sz="1800" dirty="0">
                <a:latin typeface="Arial Narrow" pitchFamily="34" charset="0"/>
              </a:rPr>
              <a:t> yang paling </a:t>
            </a:r>
            <a:r>
              <a:rPr lang="en-US" sz="1800" dirty="0" err="1">
                <a:latin typeface="Arial Narrow" pitchFamily="34" charset="0"/>
              </a:rPr>
              <a:t>penting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menimbulkan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kepercayaan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juga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dasar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landasan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Tanpa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kejujuran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bergaul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secara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wajar</a:t>
            </a:r>
            <a:r>
              <a:rPr lang="en-US" sz="1800" dirty="0">
                <a:latin typeface="Arial Narrow" pitchFamily="34" charset="0"/>
              </a:rPr>
              <a:t>. </a:t>
            </a:r>
            <a:endParaRPr lang="en-US" sz="1800" dirty="0" smtClean="0">
              <a:latin typeface="Arial Narrow" pitchFamily="34" charset="0"/>
            </a:endParaRPr>
          </a:p>
          <a:p>
            <a:r>
              <a:rPr lang="en-US" sz="1800" dirty="0" err="1" smtClean="0">
                <a:latin typeface="Arial Narrow" pitchFamily="34" charset="0"/>
              </a:rPr>
              <a:t>Kejujuran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menjadi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modal 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perkem-bangan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pribadi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kemajuan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kelompok</a:t>
            </a:r>
            <a:r>
              <a:rPr lang="en-US" sz="1800" dirty="0">
                <a:latin typeface="Arial Narrow" pitchFamily="34" charset="0"/>
              </a:rPr>
              <a:t>. Orang  yang  </a:t>
            </a:r>
            <a:r>
              <a:rPr lang="en-US" sz="1800" dirty="0" err="1">
                <a:latin typeface="Arial Narrow" pitchFamily="34" charset="0"/>
              </a:rPr>
              <a:t>jujur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sanggup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menerima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ke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nyataan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diri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sendiri</a:t>
            </a:r>
            <a:r>
              <a:rPr lang="en-US" sz="1800" dirty="0">
                <a:latin typeface="Arial Narrow" pitchFamily="34" charset="0"/>
              </a:rPr>
              <a:t>, orang </a:t>
            </a:r>
            <a:r>
              <a:rPr lang="en-US" sz="1800" dirty="0" smtClean="0">
                <a:latin typeface="Arial Narrow" pitchFamily="34" charset="0"/>
              </a:rPr>
              <a:t>lain </a:t>
            </a:r>
            <a:r>
              <a:rPr lang="en-US" sz="1800" dirty="0" err="1" smtClean="0">
                <a:latin typeface="Arial Narrow" pitchFamily="34" charset="0"/>
              </a:rPr>
              <a:t>maupun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kelompok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Sikap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inilah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membawa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perkembangan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pribadi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kelompok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Kejujuran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memecahkan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berbagai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persoalan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baik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persoalan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pribadi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maupun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kelompok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masyarakat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maupun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negara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/>
              <a:t>Pandangan</a:t>
            </a:r>
            <a:r>
              <a:rPr lang="en-US" sz="2800" b="1" dirty="0" smtClean="0"/>
              <a:t> KS </a:t>
            </a:r>
            <a:r>
              <a:rPr lang="en-US" sz="2800" b="1" dirty="0" err="1" smtClean="0"/>
              <a:t>tentang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Ketidakadilan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Ketidakjujuran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Hidup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Bermasyarakat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i="1" dirty="0" smtClean="0"/>
              <a:t>a</a:t>
            </a:r>
            <a:r>
              <a:rPr lang="en-US" sz="4400" b="1" i="1" dirty="0">
                <a:latin typeface="Arial Narrow" pitchFamily="34" charset="0"/>
              </a:rPr>
              <a:t>.   </a:t>
            </a:r>
            <a:r>
              <a:rPr lang="en-US" sz="4400" b="1" i="1" dirty="0" err="1">
                <a:latin typeface="Arial Narrow" pitchFamily="34" charset="0"/>
              </a:rPr>
              <a:t>Ketidakadilan</a:t>
            </a:r>
            <a:endParaRPr lang="en-ID" sz="4400" dirty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teks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Kitab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Suci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bisa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ditemukan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beberapa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cerita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tentang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kasus-kasus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ketidakadilan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Kitab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Suci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menceritakan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tentang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tokoh-tokoh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serakah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tentu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mendatangkan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kesengsaraan</a:t>
            </a:r>
            <a:r>
              <a:rPr lang="en-US" dirty="0">
                <a:latin typeface="Arial Narrow" pitchFamily="34" charset="0"/>
              </a:rPr>
              <a:t> orang lain.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Kitab</a:t>
            </a:r>
            <a:r>
              <a:rPr lang="en-US" dirty="0">
                <a:latin typeface="Arial Narrow" pitchFamily="34" charset="0"/>
              </a:rPr>
              <a:t> Amos </a:t>
            </a:r>
            <a:r>
              <a:rPr lang="en-US" dirty="0" err="1">
                <a:latin typeface="Arial Narrow" pitchFamily="34" charset="0"/>
              </a:rPr>
              <a:t>diceritakan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bagaimana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Nabi</a:t>
            </a:r>
            <a:r>
              <a:rPr lang="en-US" dirty="0">
                <a:latin typeface="Arial Narrow" pitchFamily="34" charset="0"/>
              </a:rPr>
              <a:t> Amos </a:t>
            </a:r>
            <a:r>
              <a:rPr lang="en-US" dirty="0" err="1">
                <a:latin typeface="Arial Narrow" pitchFamily="34" charset="0"/>
              </a:rPr>
              <a:t>tampil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panggung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sejarah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bangsa</a:t>
            </a:r>
            <a:r>
              <a:rPr lang="en-US" dirty="0">
                <a:latin typeface="Arial Narrow" pitchFamily="34" charset="0"/>
              </a:rPr>
              <a:t> Israel </a:t>
            </a:r>
            <a:r>
              <a:rPr lang="en-US" dirty="0" err="1">
                <a:latin typeface="Arial Narrow" pitchFamily="34" charset="0"/>
              </a:rPr>
              <a:t>mencapai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puncak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kemakmuransekitar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tahun</a:t>
            </a:r>
            <a:r>
              <a:rPr lang="en-US" dirty="0">
                <a:latin typeface="Arial Narrow" pitchFamily="34" charset="0"/>
              </a:rPr>
              <a:t> 750 SM.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seorang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nabi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diutus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mengingatkan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bangsa</a:t>
            </a:r>
            <a:r>
              <a:rPr lang="en-US" dirty="0">
                <a:latin typeface="Arial Narrow" pitchFamily="34" charset="0"/>
              </a:rPr>
              <a:t> Israel agar </a:t>
            </a:r>
            <a:r>
              <a:rPr lang="en-US" dirty="0" err="1">
                <a:latin typeface="Arial Narrow" pitchFamily="34" charset="0"/>
              </a:rPr>
              <a:t>bertobat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segala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tingkahlaku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berkenan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di </a:t>
            </a:r>
            <a:r>
              <a:rPr lang="en-US" dirty="0" err="1">
                <a:latin typeface="Arial Narrow" pitchFamily="34" charset="0"/>
              </a:rPr>
              <a:t>hati</a:t>
            </a:r>
            <a:r>
              <a:rPr lang="en-US" dirty="0">
                <a:latin typeface="Arial Narrow" pitchFamily="34" charset="0"/>
              </a:rPr>
              <a:t> Allah.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harus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membenci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jahat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mencintai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baik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serta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menegakkan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keadilan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Situasi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bangsa</a:t>
            </a:r>
            <a:r>
              <a:rPr lang="en-US" dirty="0">
                <a:latin typeface="Arial Narrow" pitchFamily="34" charset="0"/>
              </a:rPr>
              <a:t> Israel </a:t>
            </a:r>
            <a:r>
              <a:rPr lang="en-US" dirty="0" err="1">
                <a:latin typeface="Arial Narrow" pitchFamily="34" charset="0"/>
              </a:rPr>
              <a:t>saat</a:t>
            </a:r>
            <a:r>
              <a:rPr lang="en-US" dirty="0">
                <a:latin typeface="Arial Narrow" pitchFamily="34" charset="0"/>
              </a:rPr>
              <a:t> Amos </a:t>
            </a:r>
            <a:r>
              <a:rPr lang="en-US" dirty="0" err="1">
                <a:latin typeface="Arial Narrow" pitchFamily="34" charset="0"/>
              </a:rPr>
              <a:t>tampil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nabi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kekayaan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dikuasai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sekelompok</a:t>
            </a:r>
            <a:r>
              <a:rPr lang="en-US" dirty="0">
                <a:latin typeface="Arial Narrow" pitchFamily="34" charset="0"/>
              </a:rPr>
              <a:t> orang yang </a:t>
            </a:r>
            <a:r>
              <a:rPr lang="en-US" dirty="0" err="1">
                <a:latin typeface="Arial Narrow" pitchFamily="34" charset="0"/>
              </a:rPr>
              <a:t>merusak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mereka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smtClean="0">
                <a:latin typeface="Arial Narrow" pitchFamily="34" charset="0"/>
              </a:rPr>
              <a:t>Orang-orang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berkuasa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kaya </a:t>
            </a:r>
            <a:r>
              <a:rPr lang="en-US" dirty="0" err="1">
                <a:latin typeface="Arial Narrow" pitchFamily="34" charset="0"/>
              </a:rPr>
              <a:t>menipu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memeras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orang </a:t>
            </a:r>
            <a:r>
              <a:rPr lang="en-US" dirty="0" err="1">
                <a:latin typeface="Arial Narrow" pitchFamily="34" charset="0"/>
              </a:rPr>
              <a:t>kecil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Upacara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keagamaan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 smtClean="0">
                <a:latin typeface="Arial Narrow" pitchFamily="34" charset="0"/>
              </a:rPr>
              <a:t>meriah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merupakan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kedok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untuk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menutupi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kejahatan</a:t>
            </a:r>
            <a:r>
              <a:rPr lang="en-US" dirty="0">
                <a:latin typeface="Arial Narrow" pitchFamily="34" charset="0"/>
              </a:rPr>
              <a:t>.   </a:t>
            </a:r>
            <a:r>
              <a:rPr lang="en-US" dirty="0" err="1">
                <a:latin typeface="Arial Narrow" pitchFamily="34" charset="0"/>
              </a:rPr>
              <a:t>Ibadat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bangsa</a:t>
            </a:r>
            <a:r>
              <a:rPr lang="en-US" dirty="0" smtClean="0">
                <a:latin typeface="Arial Narrow" pitchFamily="34" charset="0"/>
              </a:rPr>
              <a:t> Israel </a:t>
            </a:r>
            <a:r>
              <a:rPr lang="en-US" dirty="0" err="1" smtClean="0">
                <a:latin typeface="Arial Narrow" pitchFamily="34" charset="0"/>
              </a:rPr>
              <a:t>hanya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kepalsuan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sehingga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dibenci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Tuhan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situasi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nabi</a:t>
            </a:r>
            <a:r>
              <a:rPr lang="en-US" dirty="0">
                <a:latin typeface="Arial Narrow" pitchFamily="34" charset="0"/>
              </a:rPr>
              <a:t> Amos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penyambung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lidah</a:t>
            </a:r>
            <a:r>
              <a:rPr lang="en-US" dirty="0">
                <a:latin typeface="Arial Narrow" pitchFamily="34" charset="0"/>
              </a:rPr>
              <a:t> Allah, </a:t>
            </a:r>
            <a:r>
              <a:rPr lang="en-US" dirty="0" err="1">
                <a:latin typeface="Arial Narrow" pitchFamily="34" charset="0"/>
              </a:rPr>
              <a:t>selain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mengecam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ID" dirty="0" err="1" smtClean="0">
                <a:latin typeface="Arial Narrow" pitchFamily="34" charset="0"/>
              </a:rPr>
              <a:t>pe</a:t>
            </a:r>
            <a:r>
              <a:rPr lang="en-US" dirty="0" err="1" smtClean="0">
                <a:latin typeface="Arial Narrow" pitchFamily="34" charset="0"/>
              </a:rPr>
              <a:t>rilaku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orang Israel yang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berkenan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mata</a:t>
            </a:r>
            <a:r>
              <a:rPr lang="en-US" dirty="0">
                <a:latin typeface="Arial Narrow" pitchFamily="34" charset="0"/>
              </a:rPr>
              <a:t> Allah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menunjukkan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jalan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keluar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harus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tempuh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menghindari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hukuman</a:t>
            </a:r>
            <a:r>
              <a:rPr lang="en-US" dirty="0">
                <a:latin typeface="Arial Narrow" pitchFamily="34" charset="0"/>
              </a:rPr>
              <a:t> Allah, </a:t>
            </a:r>
            <a:r>
              <a:rPr lang="en-US" dirty="0" err="1">
                <a:latin typeface="Arial Narrow" pitchFamily="34" charset="0"/>
              </a:rPr>
              <a:t>yaitu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pertobatan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Apa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diserukan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nabi</a:t>
            </a:r>
            <a:r>
              <a:rPr lang="en-US" dirty="0">
                <a:latin typeface="Arial Narrow" pitchFamily="34" charset="0"/>
              </a:rPr>
              <a:t> Amos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diserukan</a:t>
            </a:r>
            <a:r>
              <a:rPr lang="en-US" dirty="0">
                <a:latin typeface="Arial Narrow" pitchFamily="34" charset="0"/>
              </a:rPr>
              <a:t> pula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sekarang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tetap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mewartakan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perintah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ke-7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Dekalog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yaitu</a:t>
            </a:r>
            <a:r>
              <a:rPr lang="en-US" dirty="0">
                <a:latin typeface="Arial Narrow" pitchFamily="34" charset="0"/>
              </a:rPr>
              <a:t>, “</a:t>
            </a:r>
            <a:r>
              <a:rPr lang="en-US" dirty="0" err="1">
                <a:latin typeface="Arial Narrow" pitchFamily="34" charset="0"/>
              </a:rPr>
              <a:t>jangan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mencuri</a:t>
            </a:r>
            <a:r>
              <a:rPr lang="en-US" dirty="0">
                <a:latin typeface="Arial Narrow" pitchFamily="34" charset="0"/>
              </a:rPr>
              <a:t>”. </a:t>
            </a:r>
            <a:r>
              <a:rPr lang="en-US" dirty="0" err="1">
                <a:latin typeface="Arial Narrow" pitchFamily="34" charset="0"/>
              </a:rPr>
              <a:t>Larangan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mencuri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dipahami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maksud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aslinya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yaitu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mencuri</a:t>
            </a:r>
            <a:r>
              <a:rPr lang="en-US" dirty="0">
                <a:latin typeface="Arial Narrow" pitchFamily="34" charset="0"/>
              </a:rPr>
              <a:t> orang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budak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Menculik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sama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dengan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>
                <a:latin typeface="Arial Narrow" pitchFamily="34" charset="0"/>
              </a:rPr>
              <a:t>me </a:t>
            </a:r>
            <a:r>
              <a:rPr lang="en-US" dirty="0" err="1">
                <a:latin typeface="Arial Narrow" pitchFamily="34" charset="0"/>
              </a:rPr>
              <a:t>mbunuh</a:t>
            </a:r>
            <a:r>
              <a:rPr lang="en-US" dirty="0">
                <a:latin typeface="Arial Narrow" pitchFamily="34" charset="0"/>
              </a:rPr>
              <a:t>.  </a:t>
            </a:r>
            <a:r>
              <a:rPr lang="en-US" dirty="0" err="1" smtClean="0">
                <a:latin typeface="Arial Narrow" pitchFamily="34" charset="0"/>
              </a:rPr>
              <a:t>Merampas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kebebasan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seseorang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mengambil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hidupnya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Perintah</a:t>
            </a:r>
            <a:r>
              <a:rPr lang="en-US" dirty="0">
                <a:latin typeface="Arial Narrow" pitchFamily="34" charset="0"/>
              </a:rPr>
              <a:t> ke-7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kemudian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diperluas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jangan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mencuri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milik</a:t>
            </a:r>
            <a:r>
              <a:rPr lang="en-US" dirty="0">
                <a:latin typeface="Arial Narrow" pitchFamily="34" charset="0"/>
              </a:rPr>
              <a:t> orang lain”. </a:t>
            </a:r>
            <a:r>
              <a:rPr lang="en-US" dirty="0" err="1">
                <a:latin typeface="Arial Narrow" pitchFamily="34" charset="0"/>
              </a:rPr>
              <a:t>Melanggar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milik</a:t>
            </a:r>
            <a:r>
              <a:rPr lang="en-US" dirty="0">
                <a:latin typeface="Arial Narrow" pitchFamily="34" charset="0"/>
              </a:rPr>
              <a:t> orang lain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melanggar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keadilan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Pandangan</a:t>
            </a:r>
            <a:r>
              <a:rPr lang="en-US" sz="2800" b="1" dirty="0"/>
              <a:t> KS </a:t>
            </a:r>
            <a:r>
              <a:rPr lang="en-US" sz="2800" b="1" dirty="0" err="1"/>
              <a:t>tentang</a:t>
            </a:r>
            <a:r>
              <a:rPr lang="en-US" sz="2800" b="1" dirty="0"/>
              <a:t> </a:t>
            </a:r>
            <a:r>
              <a:rPr lang="en-US" sz="2800" b="1" dirty="0" err="1"/>
              <a:t>Ketidakadilan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Ketidakjujuran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/>
              <a:t>Bermasyarakat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0405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i="1" dirty="0"/>
              <a:t>b.   </a:t>
            </a:r>
            <a:r>
              <a:rPr lang="en-US" sz="9600" b="1" i="1" dirty="0" err="1"/>
              <a:t>Ketidakjujuran</a:t>
            </a:r>
            <a:endParaRPr lang="en-ID" sz="9600" dirty="0"/>
          </a:p>
          <a:p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Kitab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Suci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kita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melihat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bahwa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sangat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suka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dengan</a:t>
            </a:r>
            <a:r>
              <a:rPr lang="en-US" sz="7200" dirty="0">
                <a:latin typeface="Arial Narrow" pitchFamily="34" charset="0"/>
              </a:rPr>
              <a:t> orang </a:t>
            </a:r>
            <a:r>
              <a:rPr lang="en-US" sz="7200" dirty="0" err="1" smtClean="0">
                <a:latin typeface="Arial Narrow" pitchFamily="34" charset="0"/>
              </a:rPr>
              <a:t>yangmelakukan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 err="1" smtClean="0">
                <a:latin typeface="Arial Narrow" pitchFamily="34" charset="0"/>
              </a:rPr>
              <a:t>ketidakjujuran</a:t>
            </a:r>
            <a:r>
              <a:rPr lang="en-US" sz="7200" dirty="0">
                <a:latin typeface="Arial Narrow" pitchFamily="34" charset="0"/>
              </a:rPr>
              <a:t>.  </a:t>
            </a:r>
            <a:r>
              <a:rPr lang="en-US" sz="7200" dirty="0" err="1" smtClean="0">
                <a:latin typeface="Arial Narrow" pitchFamily="34" charset="0"/>
              </a:rPr>
              <a:t>Karena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itu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segan-segan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mengkritik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bahkan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mengecam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perbuatan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 err="1" smtClean="0">
                <a:latin typeface="Arial Narrow" pitchFamily="34" charset="0"/>
              </a:rPr>
              <a:t>tersebut</a:t>
            </a:r>
            <a:r>
              <a:rPr lang="en-US" sz="7200" dirty="0">
                <a:latin typeface="Arial Narrow" pitchFamily="34" charset="0"/>
              </a:rPr>
              <a:t>.  </a:t>
            </a:r>
            <a:r>
              <a:rPr lang="en-US" sz="7200" dirty="0" err="1">
                <a:latin typeface="Arial Narrow" pitchFamily="34" charset="0"/>
              </a:rPr>
              <a:t>Sebagai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acuan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kita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memahami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ketidakjujuran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sorotan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Kitab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Suci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smtClean="0">
                <a:latin typeface="Arial Narrow" pitchFamily="34" charset="0"/>
              </a:rPr>
              <a:t>(</a:t>
            </a:r>
            <a:r>
              <a:rPr lang="en-US" sz="7200" dirty="0" err="1" smtClean="0">
                <a:latin typeface="Arial Narrow" pitchFamily="34" charset="0"/>
              </a:rPr>
              <a:t>bisa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dibaca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Matius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dan</a:t>
            </a:r>
            <a:r>
              <a:rPr lang="en-US" sz="7200" dirty="0" smtClean="0">
                <a:latin typeface="Arial Narrow" pitchFamily="34" charset="0"/>
              </a:rPr>
              <a:t> Lukas </a:t>
            </a:r>
            <a:r>
              <a:rPr lang="en-US" sz="7200" dirty="0" err="1" smtClean="0">
                <a:latin typeface="Arial Narrow" pitchFamily="34" charset="0"/>
              </a:rPr>
              <a:t>tentang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kecaman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terhadap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smtClean="0">
                <a:latin typeface="Arial Narrow" pitchFamily="34" charset="0"/>
              </a:rPr>
              <a:t>orang-orang </a:t>
            </a:r>
            <a:r>
              <a:rPr lang="en-US" sz="7200" dirty="0" err="1">
                <a:latin typeface="Arial Narrow" pitchFamily="34" charset="0"/>
              </a:rPr>
              <a:t>Farisi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ahli-ahli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Taurat</a:t>
            </a:r>
            <a:r>
              <a:rPr lang="en-US" sz="7200" dirty="0" smtClean="0">
                <a:latin typeface="Arial Narrow" pitchFamily="34" charset="0"/>
              </a:rPr>
              <a:t>). </a:t>
            </a:r>
            <a:r>
              <a:rPr lang="en-US" sz="7200" dirty="0">
                <a:latin typeface="Arial Narrow" pitchFamily="34" charset="0"/>
              </a:rPr>
              <a:t>Hal </a:t>
            </a:r>
            <a:r>
              <a:rPr lang="en-US" sz="7200" dirty="0" err="1">
                <a:latin typeface="Arial Narrow" pitchFamily="34" charset="0"/>
              </a:rPr>
              <a:t>ini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dilakukan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karena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kemunafikan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ketidakjujuran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>
                <a:latin typeface="Arial Narrow" pitchFamily="34" charset="0"/>
              </a:rPr>
              <a:t>yang  </a:t>
            </a:r>
            <a:r>
              <a:rPr lang="en-US" sz="7200" dirty="0" err="1" smtClean="0">
                <a:latin typeface="Arial Narrow" pitchFamily="34" charset="0"/>
              </a:rPr>
              <a:t>mereka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lakukan</a:t>
            </a:r>
            <a:r>
              <a:rPr lang="en-US" sz="7200" dirty="0">
                <a:latin typeface="Arial Narrow" pitchFamily="34" charset="0"/>
              </a:rPr>
              <a:t>,  </a:t>
            </a:r>
            <a:r>
              <a:rPr lang="en-US" sz="7200" dirty="0" err="1">
                <a:latin typeface="Arial Narrow" pitchFamily="34" charset="0"/>
              </a:rPr>
              <a:t>sehingga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merugikan</a:t>
            </a:r>
            <a:r>
              <a:rPr lang="en-US" sz="7200" dirty="0">
                <a:latin typeface="Arial Narrow" pitchFamily="34" charset="0"/>
              </a:rPr>
              <a:t> orang lain. Yang </a:t>
            </a:r>
            <a:r>
              <a:rPr lang="en-US" sz="7200" dirty="0" err="1">
                <a:latin typeface="Arial Narrow" pitchFamily="34" charset="0"/>
              </a:rPr>
              <a:t>dikehendaki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adalah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bahwa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manusia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senantiasa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hidup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jujur</a:t>
            </a:r>
            <a:r>
              <a:rPr lang="en-US" sz="7200" dirty="0">
                <a:latin typeface="Arial Narrow" pitchFamily="34" charset="0"/>
              </a:rPr>
              <a:t>.</a:t>
            </a:r>
            <a:endParaRPr lang="en-ID" sz="7200" dirty="0">
              <a:latin typeface="Arial Narrow" pitchFamily="34" charset="0"/>
            </a:endParaRPr>
          </a:p>
          <a:p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hal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kejujuran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berbicara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sangat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tegas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mengecam</a:t>
            </a:r>
            <a:r>
              <a:rPr lang="en-US" sz="7200" dirty="0">
                <a:latin typeface="Arial Narrow" pitchFamily="34" charset="0"/>
              </a:rPr>
              <a:t> orang-orang yang </a:t>
            </a:r>
            <a:r>
              <a:rPr lang="en-US" sz="7200" dirty="0" err="1">
                <a:latin typeface="Arial Narrow" pitchFamily="34" charset="0"/>
              </a:rPr>
              <a:t>berlaku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jujur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munafik</a:t>
            </a:r>
            <a:r>
              <a:rPr lang="en-US" sz="7200" dirty="0">
                <a:latin typeface="Arial Narrow" pitchFamily="34" charset="0"/>
              </a:rPr>
              <a:t>. Orang-orang </a:t>
            </a:r>
            <a:r>
              <a:rPr lang="en-US" sz="7200" dirty="0" err="1">
                <a:latin typeface="Arial Narrow" pitchFamily="34" charset="0"/>
              </a:rPr>
              <a:t>munafik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sangat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sulit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untuk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bertobat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karena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merasa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menganggap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dirinya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suci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Mereka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mengandalkan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kesalehan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kekudusan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kekutannya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sendiri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Mereka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merasa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membutuhkan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bantuan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kasih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karunia</a:t>
            </a:r>
            <a:r>
              <a:rPr lang="en-US" sz="7200" dirty="0">
                <a:latin typeface="Arial Narrow" pitchFamily="34" charset="0"/>
              </a:rPr>
              <a:t> Allah </a:t>
            </a:r>
            <a:r>
              <a:rPr lang="en-US" sz="7200" dirty="0" err="1">
                <a:latin typeface="Arial Narrow" pitchFamily="34" charset="0"/>
              </a:rPr>
              <a:t>lagi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Mereka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dapat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merebut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keselamatan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dengan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jasa-jasanya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merasa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lebih</a:t>
            </a:r>
            <a:r>
              <a:rPr lang="en-ID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gampang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menpertobatkan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seorang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berdosa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daripada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seorang</a:t>
            </a:r>
            <a:r>
              <a:rPr lang="en-US" sz="7200" dirty="0">
                <a:latin typeface="Arial Narrow" pitchFamily="34" charset="0"/>
              </a:rPr>
              <a:t> yang </a:t>
            </a:r>
            <a:r>
              <a:rPr lang="en-US" sz="7200" dirty="0" err="1">
                <a:latin typeface="Arial Narrow" pitchFamily="34" charset="0"/>
              </a:rPr>
              <a:t>menganggap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dirinya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suci</a:t>
            </a:r>
            <a:r>
              <a:rPr lang="en-US" sz="7200" dirty="0" smtClean="0">
                <a:latin typeface="Arial Narrow" pitchFamily="34" charset="0"/>
              </a:rPr>
              <a:t>.</a:t>
            </a:r>
          </a:p>
          <a:p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juga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menuntut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kita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untuk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bersikap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jujur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Jika</a:t>
            </a:r>
            <a:r>
              <a:rPr lang="en-US" sz="7200" dirty="0">
                <a:latin typeface="Arial Narrow" pitchFamily="34" charset="0"/>
              </a:rPr>
              <a:t> “</a:t>
            </a:r>
            <a:r>
              <a:rPr lang="en-US" sz="7200" dirty="0" err="1">
                <a:latin typeface="Arial Narrow" pitchFamily="34" charset="0"/>
              </a:rPr>
              <a:t>ya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err="1">
                <a:latin typeface="Arial Narrow" pitchFamily="34" charset="0"/>
              </a:rPr>
              <a:t>hendaklah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katakan</a:t>
            </a:r>
            <a:r>
              <a:rPr lang="en-US" sz="7200" dirty="0">
                <a:latin typeface="Arial Narrow" pitchFamily="34" charset="0"/>
              </a:rPr>
              <a:t> “</a:t>
            </a:r>
            <a:r>
              <a:rPr lang="en-US" sz="7200" dirty="0" err="1">
                <a:latin typeface="Arial Narrow" pitchFamily="34" charset="0"/>
              </a:rPr>
              <a:t>ya</a:t>
            </a:r>
            <a:r>
              <a:rPr lang="en-US" sz="7200" dirty="0" smtClean="0">
                <a:latin typeface="Arial Narrow" pitchFamily="34" charset="0"/>
              </a:rPr>
              <a:t>”,</a:t>
            </a:r>
            <a:r>
              <a:rPr lang="en-US" sz="7200" dirty="0" err="1" smtClean="0">
                <a:latin typeface="Arial Narrow" pitchFamily="34" charset="0"/>
              </a:rPr>
              <a:t>jika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>
                <a:latin typeface="Arial Narrow" pitchFamily="34" charset="0"/>
              </a:rPr>
              <a:t>“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err="1">
                <a:latin typeface="Arial Narrow" pitchFamily="34" charset="0"/>
              </a:rPr>
              <a:t>hendaklah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katakan</a:t>
            </a:r>
            <a:r>
              <a:rPr lang="en-US" sz="7200" dirty="0">
                <a:latin typeface="Arial Narrow" pitchFamily="34" charset="0"/>
              </a:rPr>
              <a:t> “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”. </a:t>
            </a:r>
            <a:r>
              <a:rPr lang="en-US" sz="7200" dirty="0" err="1">
                <a:latin typeface="Arial Narrow" pitchFamily="34" charset="0"/>
              </a:rPr>
              <a:t>Apa</a:t>
            </a:r>
            <a:r>
              <a:rPr lang="en-US" sz="7200" dirty="0">
                <a:latin typeface="Arial Narrow" pitchFamily="34" charset="0"/>
              </a:rPr>
              <a:t> yang </a:t>
            </a:r>
            <a:r>
              <a:rPr lang="en-US" sz="7200" dirty="0" err="1">
                <a:latin typeface="Arial Narrow" pitchFamily="34" charset="0"/>
              </a:rPr>
              <a:t>lebih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dari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itu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berasal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dari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jahat</a:t>
            </a:r>
            <a:r>
              <a:rPr lang="en-US" sz="7200" dirty="0" smtClean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Iblis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adalah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pembunuh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manusia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sejak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semula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hidup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kebenaran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sebab</a:t>
            </a:r>
            <a:r>
              <a:rPr lang="en-US" sz="7200" dirty="0">
                <a:latin typeface="Arial Narrow" pitchFamily="34" charset="0"/>
              </a:rPr>
              <a:t> di </a:t>
            </a:r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ada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benaran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Apabila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berkata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dusta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ia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berkata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atas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kehendaknya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sendiri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sebab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adalah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pendusta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bapa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segala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dusta</a:t>
            </a:r>
            <a:r>
              <a:rPr lang="en-US" sz="7200" dirty="0" smtClean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Juga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secara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khusus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menasihatkan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supaya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kita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bersumpah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palsu</a:t>
            </a:r>
            <a:r>
              <a:rPr lang="en-US" sz="7200" dirty="0" smtClean="0">
                <a:latin typeface="Arial Narrow" pitchFamily="34" charset="0"/>
              </a:rPr>
              <a:t>:</a:t>
            </a:r>
            <a:endParaRPr lang="en-ID" sz="7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Pandangan</a:t>
            </a:r>
            <a:r>
              <a:rPr lang="en-US" sz="3200" b="1" dirty="0"/>
              <a:t> KS </a:t>
            </a:r>
            <a:r>
              <a:rPr lang="en-US" sz="3200" b="1" dirty="0" err="1"/>
              <a:t>tentang</a:t>
            </a:r>
            <a:r>
              <a:rPr lang="en-US" sz="3200" b="1" dirty="0"/>
              <a:t> </a:t>
            </a:r>
            <a:r>
              <a:rPr lang="en-US" sz="3200" b="1" dirty="0" err="1"/>
              <a:t>Ketidakadilan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Ketidakjujuran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Hidup</a:t>
            </a:r>
            <a:r>
              <a:rPr lang="en-US" sz="3200" b="1" dirty="0"/>
              <a:t> </a:t>
            </a:r>
            <a:r>
              <a:rPr lang="en-US" sz="3200" b="1" dirty="0" err="1"/>
              <a:t>Bermasyarakat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836712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 Narrow" pitchFamily="34" charset="0"/>
              </a:rPr>
              <a:t>“</a:t>
            </a:r>
            <a:r>
              <a:rPr lang="en-US" i="1" dirty="0" err="1">
                <a:latin typeface="Arial Narrow" pitchFamily="34" charset="0"/>
              </a:rPr>
              <a:t>Kamu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telah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mendengar</a:t>
            </a:r>
            <a:r>
              <a:rPr lang="en-US" i="1" dirty="0">
                <a:latin typeface="Arial Narrow" pitchFamily="34" charset="0"/>
              </a:rPr>
              <a:t> pula yang </a:t>
            </a:r>
            <a:r>
              <a:rPr lang="en-US" i="1" dirty="0" err="1">
                <a:latin typeface="Arial Narrow" pitchFamily="34" charset="0"/>
              </a:rPr>
              <a:t>telah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dikatakan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nenek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moyang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kita</a:t>
            </a:r>
            <a:r>
              <a:rPr lang="en-US" i="1" dirty="0">
                <a:latin typeface="Arial Narrow" pitchFamily="34" charset="0"/>
              </a:rPr>
              <a:t>: </a:t>
            </a:r>
            <a:r>
              <a:rPr lang="en-US" i="1" dirty="0" err="1" smtClean="0">
                <a:latin typeface="Arial Narrow" pitchFamily="34" charset="0"/>
              </a:rPr>
              <a:t>jangan</a:t>
            </a:r>
            <a:r>
              <a:rPr lang="en-ID" i="1" dirty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bersumpah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palsu</a:t>
            </a:r>
            <a:r>
              <a:rPr lang="en-US" i="1" dirty="0" smtClean="0">
                <a:latin typeface="Arial Narrow" pitchFamily="34" charset="0"/>
              </a:rPr>
              <a:t>, </a:t>
            </a:r>
            <a:r>
              <a:rPr lang="en-US" i="1" dirty="0" err="1" smtClean="0">
                <a:latin typeface="Arial Narrow" pitchFamily="34" charset="0"/>
              </a:rPr>
              <a:t>peganglah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sumpahmu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dihadapan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Tuhan</a:t>
            </a:r>
            <a:r>
              <a:rPr lang="en-US" i="1" dirty="0">
                <a:latin typeface="Arial Narrow" pitchFamily="34" charset="0"/>
              </a:rPr>
              <a:t>. </a:t>
            </a:r>
            <a:endParaRPr lang="en-US" i="1" dirty="0" smtClean="0">
              <a:latin typeface="Arial Narrow" pitchFamily="34" charset="0"/>
            </a:endParaRPr>
          </a:p>
          <a:p>
            <a:r>
              <a:rPr lang="en-US" i="1" dirty="0" err="1" smtClean="0">
                <a:latin typeface="Arial Narrow" pitchFamily="34" charset="0"/>
              </a:rPr>
              <a:t>Tetapi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aku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berkata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kepadamu,hendaklah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kamu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jangan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sekali</a:t>
            </a:r>
            <a:r>
              <a:rPr lang="en-US" i="1" dirty="0">
                <a:latin typeface="Arial Narrow" pitchFamily="34" charset="0"/>
              </a:rPr>
              <a:t>-kali </a:t>
            </a:r>
            <a:r>
              <a:rPr lang="en-US" i="1" dirty="0" err="1">
                <a:latin typeface="Arial Narrow" pitchFamily="34" charset="0"/>
              </a:rPr>
              <a:t>bersumpah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baik</a:t>
            </a:r>
            <a:r>
              <a:rPr lang="en-US" i="1" dirty="0">
                <a:latin typeface="Arial Narrow" pitchFamily="34" charset="0"/>
              </a:rPr>
              <a:t> demi </a:t>
            </a:r>
            <a:r>
              <a:rPr lang="en-US" i="1" dirty="0" err="1">
                <a:latin typeface="Arial Narrow" pitchFamily="34" charset="0"/>
              </a:rPr>
              <a:t>langit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karena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langit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adalah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tahta</a:t>
            </a:r>
            <a:r>
              <a:rPr lang="en-US" i="1" dirty="0">
                <a:latin typeface="Arial Narrow" pitchFamily="34" charset="0"/>
              </a:rPr>
              <a:t> Allah, </a:t>
            </a:r>
            <a:r>
              <a:rPr lang="en-US" i="1" dirty="0" err="1">
                <a:latin typeface="Arial Narrow" pitchFamily="34" charset="0"/>
              </a:rPr>
              <a:t>maupun</a:t>
            </a:r>
            <a:r>
              <a:rPr lang="en-US" i="1" dirty="0">
                <a:latin typeface="Arial Narrow" pitchFamily="34" charset="0"/>
              </a:rPr>
              <a:t> demi </a:t>
            </a:r>
            <a:r>
              <a:rPr lang="en-US" i="1" dirty="0" err="1">
                <a:latin typeface="Arial Narrow" pitchFamily="34" charset="0"/>
              </a:rPr>
              <a:t>bumi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karena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bumi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adalah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tumpuan</a:t>
            </a:r>
            <a:r>
              <a:rPr lang="en-US" i="1" dirty="0">
                <a:latin typeface="Arial Narrow" pitchFamily="34" charset="0"/>
              </a:rPr>
              <a:t> kaki - </a:t>
            </a:r>
            <a:r>
              <a:rPr lang="en-US" i="1" dirty="0" err="1">
                <a:latin typeface="Arial Narrow" pitchFamily="34" charset="0"/>
              </a:rPr>
              <a:t>Nya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ataupun</a:t>
            </a:r>
            <a:r>
              <a:rPr lang="en-US" i="1" dirty="0">
                <a:latin typeface="Arial Narrow" pitchFamily="34" charset="0"/>
              </a:rPr>
              <a:t> demi </a:t>
            </a:r>
            <a:r>
              <a:rPr lang="en-US" i="1" dirty="0" err="1">
                <a:latin typeface="Arial Narrow" pitchFamily="34" charset="0"/>
              </a:rPr>
              <a:t>Yerusalem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karena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Yerusalem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adalah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kota</a:t>
            </a:r>
            <a:r>
              <a:rPr lang="en-US" i="1" dirty="0">
                <a:latin typeface="Arial Narrow" pitchFamily="34" charset="0"/>
              </a:rPr>
              <a:t> raja </a:t>
            </a:r>
            <a:r>
              <a:rPr lang="en-US" i="1" dirty="0" err="1">
                <a:latin typeface="Arial Narrow" pitchFamily="34" charset="0"/>
              </a:rPr>
              <a:t>besar</a:t>
            </a:r>
            <a:r>
              <a:rPr lang="en-US" i="1" dirty="0">
                <a:latin typeface="Arial Narrow" pitchFamily="34" charset="0"/>
              </a:rPr>
              <a:t>. </a:t>
            </a:r>
            <a:r>
              <a:rPr lang="en-US" i="1" dirty="0" err="1" smtClean="0">
                <a:latin typeface="Arial Narrow" pitchFamily="34" charset="0"/>
              </a:rPr>
              <a:t>Janganlah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engkau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bersumpah</a:t>
            </a:r>
            <a:r>
              <a:rPr lang="en-US" i="1" dirty="0" smtClean="0">
                <a:latin typeface="Arial Narrow" pitchFamily="34" charset="0"/>
              </a:rPr>
              <a:t> demi   </a:t>
            </a:r>
            <a:r>
              <a:rPr lang="en-US" i="1" dirty="0" err="1">
                <a:latin typeface="Arial Narrow" pitchFamily="34" charset="0"/>
              </a:rPr>
              <a:t>kepalamu</a:t>
            </a:r>
            <a:r>
              <a:rPr lang="en-US" i="1" dirty="0">
                <a:latin typeface="Arial Narrow" pitchFamily="34" charset="0"/>
              </a:rPr>
              <a:t>,  </a:t>
            </a:r>
            <a:r>
              <a:rPr lang="en-US" i="1" dirty="0" err="1" smtClean="0">
                <a:latin typeface="Arial Narrow" pitchFamily="34" charset="0"/>
              </a:rPr>
              <a:t>karena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engkau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tidak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berkuasa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 smtClean="0">
                <a:latin typeface="Arial Narrow" pitchFamily="34" charset="0"/>
              </a:rPr>
              <a:t>untuk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memutihkan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ataupun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menghitamkan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sehelai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rambutmu</a:t>
            </a:r>
            <a:r>
              <a:rPr lang="en-US" dirty="0">
                <a:latin typeface="Arial Narrow" pitchFamily="34" charset="0"/>
              </a:rPr>
              <a:t>” .</a:t>
            </a:r>
            <a:endParaRPr lang="en-ID" dirty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Inilah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acuan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selalu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berkata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bersikap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bertindak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jujur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kitasebagai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orang </a:t>
            </a:r>
            <a:r>
              <a:rPr lang="en-US" dirty="0" err="1">
                <a:latin typeface="Arial Narrow" pitchFamily="34" charset="0"/>
              </a:rPr>
              <a:t>Kristiani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sesuai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teladan</a:t>
            </a:r>
            <a:r>
              <a:rPr lang="en-US" dirty="0">
                <a:latin typeface="Arial Narrow" pitchFamily="34" charset="0"/>
              </a:rPr>
              <a:t> Sang Guru, </a:t>
            </a:r>
            <a:r>
              <a:rPr lang="en-US" dirty="0" err="1">
                <a:latin typeface="Arial Narrow" pitchFamily="34" charset="0"/>
              </a:rPr>
              <a:t>yakni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IMAN YANG MEMASYARAKAT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smtClean="0"/>
              <a:t>3</a:t>
            </a:r>
            <a:r>
              <a:rPr lang="en-US" sz="8000" b="1" dirty="0"/>
              <a:t>.   </a:t>
            </a:r>
            <a:r>
              <a:rPr lang="en-US" sz="9600" b="1" dirty="0" err="1" smtClean="0"/>
              <a:t>Ajaran</a:t>
            </a:r>
            <a:r>
              <a:rPr lang="en-US" sz="9600" b="1" dirty="0" smtClean="0"/>
              <a:t> </a:t>
            </a:r>
            <a:r>
              <a:rPr lang="en-US" sz="9600" b="1" dirty="0" err="1"/>
              <a:t>Sosial</a:t>
            </a:r>
            <a:r>
              <a:rPr lang="en-US" sz="9600" b="1" dirty="0"/>
              <a:t> </a:t>
            </a:r>
            <a:r>
              <a:rPr lang="en-US" sz="9600" b="1" dirty="0" err="1" smtClean="0"/>
              <a:t>Gereja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tentang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Ketidakadilan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dan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Ketidakjujur</a:t>
            </a:r>
            <a:r>
              <a:rPr lang="en-US" sz="9600" b="1" dirty="0" smtClean="0"/>
              <a:t>-an </a:t>
            </a:r>
            <a:r>
              <a:rPr lang="en-US" sz="9600" b="1" dirty="0" err="1" smtClean="0"/>
              <a:t>dalam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Hidup</a:t>
            </a:r>
            <a:r>
              <a:rPr lang="en-ID" sz="9600" dirty="0" smtClean="0"/>
              <a:t> </a:t>
            </a:r>
            <a:r>
              <a:rPr lang="en-US" sz="9600" b="1" dirty="0" err="1" smtClean="0"/>
              <a:t>Bermasyarakat</a:t>
            </a:r>
            <a:endParaRPr lang="en-ID" sz="9600" dirty="0"/>
          </a:p>
          <a:p>
            <a:r>
              <a:rPr lang="en-US" sz="8000" dirty="0" err="1">
                <a:latin typeface="Arial Narrow" pitchFamily="34" charset="0"/>
              </a:rPr>
              <a:t>Saat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sangat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prihatin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terhadap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masalah-masalah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sosial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menanggapi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itu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maka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membuat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acuan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untuk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pertahankan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memperj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uangkan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yakni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mengeluarkan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ensikik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i="1" dirty="0">
                <a:latin typeface="Arial Narrow" pitchFamily="34" charset="0"/>
              </a:rPr>
              <a:t>“</a:t>
            </a:r>
            <a:r>
              <a:rPr lang="en-US" sz="8000" i="1" dirty="0" err="1">
                <a:latin typeface="Arial Narrow" pitchFamily="34" charset="0"/>
              </a:rPr>
              <a:t>Rerum</a:t>
            </a:r>
            <a:r>
              <a:rPr lang="en-US" sz="8000" i="1" dirty="0">
                <a:latin typeface="Arial Narrow" pitchFamily="34" charset="0"/>
              </a:rPr>
              <a:t> </a:t>
            </a:r>
            <a:r>
              <a:rPr lang="en-US" sz="8000" i="1" dirty="0" err="1">
                <a:latin typeface="Arial Narrow" pitchFamily="34" charset="0"/>
              </a:rPr>
              <a:t>Novarum</a:t>
            </a:r>
            <a:r>
              <a:rPr lang="en-US" sz="8000" i="1" dirty="0">
                <a:latin typeface="Arial Narrow" pitchFamily="34" charset="0"/>
              </a:rPr>
              <a:t>” </a:t>
            </a:r>
            <a:r>
              <a:rPr lang="en-US" sz="8000" dirty="0">
                <a:latin typeface="Arial Narrow" pitchFamily="34" charset="0"/>
              </a:rPr>
              <a:t>(</a:t>
            </a:r>
            <a:r>
              <a:rPr lang="en-US" sz="8000" dirty="0" err="1">
                <a:latin typeface="Arial Narrow" pitchFamily="34" charset="0"/>
              </a:rPr>
              <a:t>Paus</a:t>
            </a:r>
            <a:r>
              <a:rPr lang="en-US" sz="8000" dirty="0">
                <a:latin typeface="Arial Narrow" pitchFamily="34" charset="0"/>
              </a:rPr>
              <a:t> Leo XIII) 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i="1" dirty="0">
                <a:latin typeface="Arial Narrow" pitchFamily="34" charset="0"/>
              </a:rPr>
              <a:t>“</a:t>
            </a:r>
            <a:r>
              <a:rPr lang="en-US" sz="8000" i="1" dirty="0" err="1">
                <a:latin typeface="Arial Narrow" pitchFamily="34" charset="0"/>
              </a:rPr>
              <a:t>Quadragessimo</a:t>
            </a:r>
            <a:r>
              <a:rPr lang="en-US" sz="8000" i="1" dirty="0">
                <a:latin typeface="Arial Narrow" pitchFamily="34" charset="0"/>
              </a:rPr>
              <a:t>  Anno”  </a:t>
            </a:r>
            <a:r>
              <a:rPr lang="en-US" sz="8000" dirty="0">
                <a:latin typeface="Arial Narrow" pitchFamily="34" charset="0"/>
              </a:rPr>
              <a:t>(</a:t>
            </a:r>
            <a:r>
              <a:rPr lang="en-US" sz="8000" dirty="0" err="1">
                <a:latin typeface="Arial Narrow" pitchFamily="34" charset="0"/>
              </a:rPr>
              <a:t>Paus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Yohanes</a:t>
            </a:r>
            <a:r>
              <a:rPr lang="en-US" sz="8000" dirty="0">
                <a:latin typeface="Arial Narrow" pitchFamily="34" charset="0"/>
              </a:rPr>
              <a:t>  XXIII)  yang  </a:t>
            </a:r>
            <a:r>
              <a:rPr lang="en-US" sz="8000" dirty="0" err="1" smtClean="0">
                <a:latin typeface="Arial Narrow" pitchFamily="34" charset="0"/>
              </a:rPr>
              <a:t>berbicara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tentang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terhadap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para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buruh</a:t>
            </a:r>
            <a:r>
              <a:rPr lang="en-US" sz="8000" dirty="0">
                <a:latin typeface="Arial Narrow" pitchFamily="34" charset="0"/>
              </a:rPr>
              <a:t>.  </a:t>
            </a:r>
            <a:r>
              <a:rPr lang="en-US" sz="8000" dirty="0" err="1">
                <a:latin typeface="Arial Narrow" pitchFamily="34" charset="0"/>
              </a:rPr>
              <a:t>Ensiklik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i="1" dirty="0">
                <a:latin typeface="Arial Narrow" pitchFamily="34" charset="0"/>
              </a:rPr>
              <a:t>“</a:t>
            </a:r>
            <a:r>
              <a:rPr lang="en-US" sz="8000" i="1" dirty="0" err="1">
                <a:latin typeface="Arial Narrow" pitchFamily="34" charset="0"/>
              </a:rPr>
              <a:t>Pacem</a:t>
            </a:r>
            <a:r>
              <a:rPr lang="en-US" sz="8000" i="1" dirty="0">
                <a:latin typeface="Arial Narrow" pitchFamily="34" charset="0"/>
              </a:rPr>
              <a:t>  in </a:t>
            </a:r>
            <a:r>
              <a:rPr lang="en-US" sz="8000" i="1" dirty="0" err="1">
                <a:latin typeface="Arial Narrow" pitchFamily="34" charset="0"/>
              </a:rPr>
              <a:t>Terris</a:t>
            </a:r>
            <a:r>
              <a:rPr lang="en-US" sz="8000" i="1" dirty="0">
                <a:latin typeface="Arial Narrow" pitchFamily="34" charset="0"/>
              </a:rPr>
              <a:t>”  </a:t>
            </a:r>
            <a:r>
              <a:rPr lang="en-US" sz="8000" dirty="0">
                <a:latin typeface="Arial Narrow" pitchFamily="34" charset="0"/>
              </a:rPr>
              <a:t>(</a:t>
            </a:r>
            <a:r>
              <a:rPr lang="en-US" sz="8000" dirty="0" err="1">
                <a:latin typeface="Arial Narrow" pitchFamily="34" charset="0"/>
              </a:rPr>
              <a:t>Paus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Yohanes</a:t>
            </a:r>
            <a:r>
              <a:rPr lang="en-US" sz="8000" dirty="0">
                <a:latin typeface="Arial Narrow" pitchFamily="34" charset="0"/>
              </a:rPr>
              <a:t>  XXIII) </a:t>
            </a:r>
            <a:r>
              <a:rPr lang="en-US" sz="8000" dirty="0" err="1">
                <a:latin typeface="Arial Narrow" pitchFamily="34" charset="0"/>
              </a:rPr>
              <a:t>berbicara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tentang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perdamaian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antara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bangsa-bangsa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kebenaran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kemerdekaan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Ensiklik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i="1" dirty="0">
                <a:latin typeface="Arial Narrow" pitchFamily="34" charset="0"/>
              </a:rPr>
              <a:t>“</a:t>
            </a:r>
            <a:r>
              <a:rPr lang="en-US" sz="8000" i="1" dirty="0" err="1">
                <a:latin typeface="Arial Narrow" pitchFamily="34" charset="0"/>
              </a:rPr>
              <a:t>Populorum</a:t>
            </a:r>
            <a:r>
              <a:rPr lang="en-US" sz="8000" i="1" dirty="0">
                <a:latin typeface="Arial Narrow" pitchFamily="34" charset="0"/>
              </a:rPr>
              <a:t> </a:t>
            </a:r>
            <a:r>
              <a:rPr lang="en-US" sz="8000" i="1" dirty="0" err="1">
                <a:latin typeface="Arial Narrow" pitchFamily="34" charset="0"/>
              </a:rPr>
              <a:t>Progressio</a:t>
            </a:r>
            <a:r>
              <a:rPr lang="en-US" sz="8000" i="1" dirty="0">
                <a:latin typeface="Arial Narrow" pitchFamily="34" charset="0"/>
              </a:rPr>
              <a:t>” </a:t>
            </a:r>
            <a:r>
              <a:rPr lang="en-US" sz="8000" dirty="0">
                <a:latin typeface="Arial Narrow" pitchFamily="34" charset="0"/>
              </a:rPr>
              <a:t>(</a:t>
            </a:r>
            <a:r>
              <a:rPr lang="en-US" sz="8000" dirty="0" err="1">
                <a:latin typeface="Arial Narrow" pitchFamily="34" charset="0"/>
              </a:rPr>
              <a:t>Paus</a:t>
            </a:r>
            <a:r>
              <a:rPr lang="en-US" sz="8000" dirty="0">
                <a:latin typeface="Arial Narrow" pitchFamily="34" charset="0"/>
              </a:rPr>
              <a:t> Paulus V) </a:t>
            </a:r>
            <a:r>
              <a:rPr lang="en-US" sz="8000" dirty="0" err="1">
                <a:latin typeface="Arial Narrow" pitchFamily="34" charset="0"/>
              </a:rPr>
              <a:t>menyinggung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tentang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kesenjangan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antara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negara-negera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kaya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miskin</a:t>
            </a:r>
            <a:r>
              <a:rPr lang="en-US" sz="8000" dirty="0">
                <a:latin typeface="Arial Narrow" pitchFamily="34" charset="0"/>
              </a:rPr>
              <a:t> di </a:t>
            </a:r>
            <a:r>
              <a:rPr lang="en-US" sz="8000" dirty="0" err="1">
                <a:latin typeface="Arial Narrow" pitchFamily="34" charset="0"/>
              </a:rPr>
              <a:t>dunia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. Di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ajaran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sosial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secara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garis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besar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dapat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dibedakan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empat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tema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yang </a:t>
            </a:r>
            <a:r>
              <a:rPr lang="en-US" sz="8000" dirty="0" err="1">
                <a:latin typeface="Arial Narrow" pitchFamily="34" charset="0"/>
              </a:rPr>
              <a:t>berkembang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Keempat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tema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menunjuk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pokok-pokok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dewasa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hadapi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r>
              <a:rPr lang="en-US" sz="8000" dirty="0" err="1">
                <a:latin typeface="Arial Narrow" pitchFamily="34" charset="0"/>
              </a:rPr>
              <a:t>Tugas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memperjuangkan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merupakan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tugas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semua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orang </a:t>
            </a:r>
            <a:r>
              <a:rPr lang="en-US" sz="8000" dirty="0" err="1">
                <a:latin typeface="Arial Narrow" pitchFamily="34" charset="0"/>
              </a:rPr>
              <a:t>karena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panggilan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diukir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oleh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hati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nurani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setiap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orang. </a:t>
            </a:r>
            <a:r>
              <a:rPr lang="en-US" sz="8000" dirty="0" err="1">
                <a:latin typeface="Arial Narrow" pitchFamily="34" charset="0"/>
              </a:rPr>
              <a:t>Semua</a:t>
            </a:r>
            <a:r>
              <a:rPr lang="en-US" sz="8000" dirty="0">
                <a:latin typeface="Arial Narrow" pitchFamily="34" charset="0"/>
              </a:rPr>
              <a:t>  orang  </a:t>
            </a:r>
            <a:r>
              <a:rPr lang="en-US" sz="8000" dirty="0" err="1">
                <a:latin typeface="Arial Narrow" pitchFamily="34" charset="0"/>
              </a:rPr>
              <a:t>dipanggil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memberikan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teladan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dunia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mencintai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menghargai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sesama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khususnya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orang </a:t>
            </a:r>
            <a:r>
              <a:rPr lang="en-US" sz="8000" dirty="0" err="1" smtClean="0">
                <a:latin typeface="Arial Narrow" pitchFamily="34" charset="0"/>
              </a:rPr>
              <a:t>kecil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miskin</a:t>
            </a:r>
            <a:r>
              <a:rPr lang="en-US" sz="8000" dirty="0">
                <a:latin typeface="Arial Narrow" pitchFamily="34" charset="0"/>
              </a:rPr>
              <a:t>,  </a:t>
            </a:r>
            <a:r>
              <a:rPr lang="en-US" sz="8000" dirty="0" err="1">
                <a:latin typeface="Arial Narrow" pitchFamily="34" charset="0"/>
              </a:rPr>
              <a:t>tertekan</a:t>
            </a:r>
            <a:r>
              <a:rPr lang="en-US" sz="8000" dirty="0">
                <a:latin typeface="Arial Narrow" pitchFamily="34" charset="0"/>
              </a:rPr>
              <a:t>,  </a:t>
            </a:r>
            <a:r>
              <a:rPr lang="en-US" sz="8000" dirty="0" err="1">
                <a:latin typeface="Arial Narrow" pitchFamily="34" charset="0"/>
              </a:rPr>
              <a:t>menderita</a:t>
            </a:r>
            <a:r>
              <a:rPr lang="en-US" sz="8000" dirty="0">
                <a:latin typeface="Arial Narrow" pitchFamily="34" charset="0"/>
              </a:rPr>
              <a:t>,  </a:t>
            </a:r>
            <a:r>
              <a:rPr lang="en-US" sz="8000" dirty="0" err="1" smtClean="0">
                <a:latin typeface="Arial Narrow" pitchFamily="34" charset="0"/>
              </a:rPr>
              <a:t>terabaikan</a:t>
            </a:r>
            <a:r>
              <a:rPr lang="en-US" sz="8000" dirty="0">
                <a:latin typeface="Arial Narrow" pitchFamily="34" charset="0"/>
              </a:rPr>
              <a:t>,  </a:t>
            </a:r>
            <a:r>
              <a:rPr lang="en-US" sz="8000" dirty="0" err="1">
                <a:latin typeface="Arial Narrow" pitchFamily="34" charset="0"/>
              </a:rPr>
              <a:t>tersisihkan</a:t>
            </a:r>
            <a:r>
              <a:rPr lang="en-US" sz="8000" dirty="0">
                <a:latin typeface="Arial Narrow" pitchFamily="34" charset="0"/>
              </a:rPr>
              <a:t>, 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tersingkir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masyarakat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Inilah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harus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didengungkan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oleh</a:t>
            </a:r>
            <a:r>
              <a:rPr lang="en-US" sz="8000" dirty="0">
                <a:latin typeface="Arial Narrow" pitchFamily="34" charset="0"/>
              </a:rPr>
              <a:t> orang </a:t>
            </a:r>
            <a:r>
              <a:rPr lang="en-US" sz="8000" dirty="0" err="1">
                <a:latin typeface="Arial Narrow" pitchFamily="34" charset="0"/>
              </a:rPr>
              <a:t>kristiani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bagi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terciptanya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keadilan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kehidupan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sehari-hari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smtClean="0">
                <a:latin typeface="Arial Narrow" pitchFamily="34" charset="0"/>
              </a:rPr>
              <a:t>kata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perbuatan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setip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orang </a:t>
            </a:r>
            <a:r>
              <a:rPr lang="en-US" sz="8000" dirty="0" err="1" smtClean="0">
                <a:latin typeface="Arial Narrow" pitchFamily="34" charset="0"/>
              </a:rPr>
              <a:t>kristiani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harus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selalu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memancarkan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kasih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baik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keluarga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masyarakat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maupun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negara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86916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2" y="1412776"/>
            <a:ext cx="3884476" cy="33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Kerajaan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02630"/>
            <a:ext cx="8640960" cy="418058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/>
              <a:t>IMAN YANG MEMASYARAKAT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60486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b="1" dirty="0" err="1" smtClean="0"/>
              <a:t>Pengantar</a:t>
            </a:r>
            <a:endParaRPr lang="en-US" sz="5900" b="1" dirty="0"/>
          </a:p>
          <a:p>
            <a:pPr>
              <a:buFont typeface="Wingdings" pitchFamily="2" charset="2"/>
              <a:buChar char="§"/>
            </a:pPr>
            <a:r>
              <a:rPr lang="en-US" sz="6200" dirty="0" err="1">
                <a:latin typeface="Arial Narrow" pitchFamily="34" charset="0"/>
              </a:rPr>
              <a:t>Hidup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kehidupan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adalah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anugerah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terbesar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dari</a:t>
            </a:r>
            <a:r>
              <a:rPr lang="en-US" sz="6200" dirty="0">
                <a:latin typeface="Arial Narrow" pitchFamily="34" charset="0"/>
              </a:rPr>
              <a:t> Allah </a:t>
            </a:r>
            <a:r>
              <a:rPr lang="en-US" sz="6200" dirty="0" err="1">
                <a:latin typeface="Arial Narrow" pitchFamily="34" charset="0"/>
              </a:rPr>
              <a:t>terhadap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setiap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manu-sia</a:t>
            </a:r>
            <a:r>
              <a:rPr lang="en-US" sz="6200" dirty="0">
                <a:latin typeface="Arial Narrow" pitchFamily="34" charset="0"/>
              </a:rPr>
              <a:t>. Dan </a:t>
            </a:r>
            <a:r>
              <a:rPr lang="en-US" sz="6200" dirty="0" err="1" smtClean="0">
                <a:latin typeface="Arial Narrow" pitchFamily="34" charset="0"/>
              </a:rPr>
              <a:t>setiap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anugerah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selalu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mengandung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suatu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tugas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yakni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memelihara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mengembangkan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apa</a:t>
            </a:r>
            <a:r>
              <a:rPr lang="en-US" sz="6200" dirty="0" smtClean="0">
                <a:latin typeface="Arial Narrow" pitchFamily="34" charset="0"/>
              </a:rPr>
              <a:t> yang </a:t>
            </a:r>
            <a:r>
              <a:rPr lang="en-US" sz="6200" dirty="0" err="1" smtClean="0">
                <a:latin typeface="Arial Narrow" pitchFamily="34" charset="0"/>
              </a:rPr>
              <a:t>telah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kita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terima</a:t>
            </a:r>
            <a:r>
              <a:rPr lang="en-US" sz="6200" dirty="0">
                <a:latin typeface="Arial Narrow" pitchFamily="34" charset="0"/>
              </a:rPr>
              <a:t>.  </a:t>
            </a:r>
            <a:endParaRPr lang="en-US" sz="62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6200" dirty="0" err="1" smtClean="0">
                <a:latin typeface="Arial Narrow" pitchFamily="34" charset="0"/>
              </a:rPr>
              <a:t>Pada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hakekatnya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hidup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untuk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berkembang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dengan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sebaik-baiknya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maka</a:t>
            </a:r>
            <a:r>
              <a:rPr lang="en-US" sz="6200" dirty="0">
                <a:latin typeface="Arial Narrow" pitchFamily="34" charset="0"/>
              </a:rPr>
              <a:t> rasa </a:t>
            </a:r>
            <a:r>
              <a:rPr lang="en-US" sz="6200" dirty="0" err="1">
                <a:latin typeface="Arial Narrow" pitchFamily="34" charset="0"/>
              </a:rPr>
              <a:t>syukur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tanggung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jawab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terhadap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>
                <a:latin typeface="Arial Narrow" pitchFamily="34" charset="0"/>
              </a:rPr>
              <a:t>Sang </a:t>
            </a:r>
            <a:r>
              <a:rPr lang="en-US" sz="6200" dirty="0" err="1">
                <a:latin typeface="Arial Narrow" pitchFamily="34" charset="0"/>
              </a:rPr>
              <a:t>Pencipta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diamalkan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diwujud-kan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memelihara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ciptaan-Nya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hormat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bijaksana</a:t>
            </a:r>
            <a:r>
              <a:rPr lang="en-US" sz="6200" dirty="0">
                <a:latin typeface="Arial Narrow" pitchFamily="34" charset="0"/>
              </a:rPr>
              <a:t>. </a:t>
            </a:r>
            <a:endParaRPr lang="en-US" sz="62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6200" dirty="0" err="1" smtClean="0">
                <a:latin typeface="Arial Narrow" pitchFamily="34" charset="0"/>
              </a:rPr>
              <a:t>Manusia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harus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menyadari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eksistensinya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sebagai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citra</a:t>
            </a:r>
            <a:r>
              <a:rPr lang="en-US" sz="6200" dirty="0" smtClean="0">
                <a:latin typeface="Arial Narrow" pitchFamily="34" charset="0"/>
              </a:rPr>
              <a:t> Allah yang </a:t>
            </a:r>
            <a:r>
              <a:rPr lang="en-US" sz="6200" dirty="0" err="1" smtClean="0">
                <a:latin typeface="Arial Narrow" pitchFamily="34" charset="0"/>
              </a:rPr>
              <a:t>bermartabat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lu-hur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Untuk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itu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harus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merenung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secara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mendalam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 smtClean="0">
                <a:latin typeface="Arial Narrow" pitchFamily="34" charset="0"/>
              </a:rPr>
              <a:t>membangun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kesadaran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memiliki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kemauan</a:t>
            </a:r>
            <a:r>
              <a:rPr lang="en-US" sz="6200" dirty="0">
                <a:latin typeface="Arial Narrow" pitchFamily="34" charset="0"/>
              </a:rPr>
              <a:t> yang </a:t>
            </a:r>
            <a:r>
              <a:rPr lang="en-US" sz="6200" dirty="0" err="1">
                <a:latin typeface="Arial Narrow" pitchFamily="34" charset="0"/>
              </a:rPr>
              <a:t>baik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kuat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untuk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mengemban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tugas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ini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memiliki</a:t>
            </a:r>
            <a:r>
              <a:rPr lang="en-US" sz="6200" dirty="0">
                <a:latin typeface="Arial Narrow" pitchFamily="34" charset="0"/>
              </a:rPr>
              <a:t> rasa </a:t>
            </a:r>
            <a:r>
              <a:rPr lang="en-US" sz="6200" dirty="0" err="1">
                <a:latin typeface="Arial Narrow" pitchFamily="34" charset="0"/>
              </a:rPr>
              <a:t>kagum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hormat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terhadap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kehidupan</a:t>
            </a:r>
            <a:r>
              <a:rPr lang="en-US" sz="6200" dirty="0" smtClean="0">
                <a:latin typeface="Arial Narrow" pitchFamily="34" charset="0"/>
              </a:rPr>
              <a:t> yang </a:t>
            </a:r>
            <a:r>
              <a:rPr lang="en-US" sz="6200" dirty="0" err="1">
                <a:latin typeface="Arial Narrow" pitchFamily="34" charset="0"/>
              </a:rPr>
              <a:t>sudah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dianugerahkan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terutama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kehidupan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Sebagai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citra</a:t>
            </a:r>
            <a:r>
              <a:rPr lang="en-US" sz="6200" dirty="0">
                <a:latin typeface="Arial Narrow" pitchFamily="34" charset="0"/>
              </a:rPr>
              <a:t> Allah, </a:t>
            </a:r>
            <a:r>
              <a:rPr lang="en-US" sz="6200" dirty="0" err="1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dipanggil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untuk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memelihara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mengembangkan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kehidupan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smtClean="0">
                <a:latin typeface="Arial Narrow" pitchFamily="34" charset="0"/>
              </a:rPr>
              <a:t>di </a:t>
            </a:r>
            <a:r>
              <a:rPr lang="en-US" sz="6200" dirty="0" err="1" smtClean="0">
                <a:latin typeface="Arial Narrow" pitchFamily="34" charset="0"/>
              </a:rPr>
              <a:t>dunia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ini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sehingga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kelak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menikmati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kebahagian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abadi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bersama</a:t>
            </a:r>
            <a:r>
              <a:rPr lang="en-US" sz="6200" dirty="0">
                <a:latin typeface="Arial Narrow" pitchFamily="34" charset="0"/>
              </a:rPr>
              <a:t> Dia.</a:t>
            </a:r>
          </a:p>
          <a:p>
            <a:pPr>
              <a:buFont typeface="Wingdings" pitchFamily="2" charset="2"/>
              <a:buChar char="§"/>
            </a:pPr>
            <a:r>
              <a:rPr lang="en-US" sz="6200" dirty="0" err="1">
                <a:latin typeface="Arial Narrow" pitchFamily="34" charset="0"/>
              </a:rPr>
              <a:t>Dalam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melaksanakan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tugasnya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memelihara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kehidupan</a:t>
            </a:r>
            <a:r>
              <a:rPr lang="en-US" sz="6200" dirty="0" smtClean="0">
                <a:latin typeface="Arial Narrow" pitchFamily="34" charset="0"/>
              </a:rPr>
              <a:t>, </a:t>
            </a:r>
            <a:r>
              <a:rPr lang="en-US" sz="6200" dirty="0" err="1" smtClean="0">
                <a:latin typeface="Arial Narrow" pitchFamily="34" charset="0"/>
              </a:rPr>
              <a:t>dituntut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sikap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tanggung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jawab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dari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 smtClean="0">
                <a:latin typeface="Arial Narrow" pitchFamily="34" charset="0"/>
              </a:rPr>
              <a:t>Tanggung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jawab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ini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sudah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harus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dibangun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sejak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dalam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kelu-arga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Keluarga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menjadi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tempat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pertama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utama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dari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perwujudan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martabat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Keluarga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menjadi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awal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pengembangan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martabat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manusia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sekaligus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pengembangan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citra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diri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sebagai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Keluarga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smtClean="0">
                <a:latin typeface="Arial Narrow" pitchFamily="34" charset="0"/>
              </a:rPr>
              <a:t>yang </a:t>
            </a:r>
            <a:r>
              <a:rPr lang="en-US" sz="6200" dirty="0" err="1" smtClean="0">
                <a:latin typeface="Arial Narrow" pitchFamily="34" charset="0"/>
              </a:rPr>
              <a:t>dimaksud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tidak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hanya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keluarga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inti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 smtClean="0">
                <a:latin typeface="Arial Narrow" pitchFamily="34" charset="0"/>
              </a:rPr>
              <a:t>tetapi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mencakup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seluruh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keluarga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besar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karena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merupakan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kesatuan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sosial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berdasarkan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hubungan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biologis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ekonomis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emosional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rohani</a:t>
            </a:r>
            <a:r>
              <a:rPr lang="en-US" sz="6200" dirty="0">
                <a:latin typeface="Arial Narrow" pitchFamily="34" charset="0"/>
              </a:rPr>
              <a:t> yang </a:t>
            </a:r>
            <a:r>
              <a:rPr lang="en-US" sz="6200" dirty="0" err="1" smtClean="0">
                <a:latin typeface="Arial Narrow" pitchFamily="34" charset="0"/>
              </a:rPr>
              <a:t>bertujuan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mendidik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mendewasakan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anak-anak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sebagai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anggota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aneka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masyarakat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luas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terbata</a:t>
            </a:r>
            <a:r>
              <a:rPr lang="en-US" sz="5500" dirty="0" err="1">
                <a:latin typeface="Arial Narrow" pitchFamily="34" charset="0"/>
              </a:rPr>
              <a:t>s</a:t>
            </a:r>
            <a:r>
              <a:rPr lang="en-US" sz="4200" dirty="0">
                <a:latin typeface="Arial Narrow" pitchFamily="34" charset="0"/>
              </a:rPr>
              <a:t>.</a:t>
            </a:r>
          </a:p>
          <a:p>
            <a:pPr marL="0" indent="0">
              <a:buNone/>
            </a:pPr>
            <a:endParaRPr lang="en-US" sz="4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SITUASI MASYARAKAT MASA </a:t>
            </a:r>
            <a:r>
              <a:rPr lang="en-US" sz="2800" b="1" dirty="0" smtClean="0"/>
              <a:t>KINI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1</a:t>
            </a:r>
            <a:r>
              <a:rPr lang="en-US" sz="2800" b="1" dirty="0"/>
              <a:t>. </a:t>
            </a:r>
            <a:r>
              <a:rPr lang="en-US" sz="2800" b="1" dirty="0" err="1"/>
              <a:t>Analisa</a:t>
            </a:r>
            <a:r>
              <a:rPr lang="en-US" sz="2800" b="1" dirty="0"/>
              <a:t> </a:t>
            </a:r>
            <a:r>
              <a:rPr lang="en-US" sz="2800" b="1" dirty="0" err="1"/>
              <a:t>Terhadap</a:t>
            </a:r>
            <a:r>
              <a:rPr lang="en-US" sz="2800" b="1" dirty="0"/>
              <a:t> </a:t>
            </a:r>
            <a:r>
              <a:rPr lang="en-US" sz="2800" b="1" dirty="0" err="1"/>
              <a:t>Situasi</a:t>
            </a:r>
            <a:r>
              <a:rPr lang="en-US" sz="2800" b="1" dirty="0"/>
              <a:t> </a:t>
            </a:r>
            <a:r>
              <a:rPr lang="en-US" sz="2800" b="1" dirty="0" err="1"/>
              <a:t>Sosial</a:t>
            </a:r>
            <a:r>
              <a:rPr lang="en-US" sz="2800" b="1" dirty="0"/>
              <a:t> </a:t>
            </a:r>
            <a:r>
              <a:rPr lang="en-US" sz="2800" b="1" dirty="0" err="1" smtClean="0"/>
              <a:t>Masyarakat</a:t>
            </a:r>
            <a:r>
              <a:rPr lang="en-US" sz="2800" dirty="0"/>
              <a:t> </a:t>
            </a:r>
            <a:endParaRPr lang="en-ID" sz="2800" dirty="0"/>
          </a:p>
          <a:p>
            <a:pPr marL="0" indent="0">
              <a:buNone/>
            </a:pPr>
            <a:r>
              <a:rPr lang="en-US" sz="2800" i="1" dirty="0"/>
              <a:t>a</a:t>
            </a:r>
            <a:r>
              <a:rPr lang="en-US" sz="3400" b="1" i="1" dirty="0"/>
              <a:t>)   </a:t>
            </a:r>
            <a:r>
              <a:rPr lang="en-US" sz="3400" b="1" i="1" dirty="0" err="1">
                <a:latin typeface="Arial Narrow" pitchFamily="34" charset="0"/>
              </a:rPr>
              <a:t>Kehidupan</a:t>
            </a:r>
            <a:r>
              <a:rPr lang="en-US" sz="3400" b="1" i="1" dirty="0">
                <a:latin typeface="Arial Narrow" pitchFamily="34" charset="0"/>
              </a:rPr>
              <a:t> </a:t>
            </a:r>
            <a:r>
              <a:rPr lang="en-US" sz="3400" b="1" i="1" dirty="0" err="1">
                <a:latin typeface="Arial Narrow" pitchFamily="34" charset="0"/>
              </a:rPr>
              <a:t>ekonomi</a:t>
            </a:r>
            <a:endParaRPr lang="en-ID" sz="3400" b="1" dirty="0">
              <a:latin typeface="Arial Narrow" pitchFamily="34" charset="0"/>
            </a:endParaRPr>
          </a:p>
          <a:p>
            <a:r>
              <a:rPr lang="en-US" sz="2800" dirty="0" err="1">
                <a:latin typeface="Arial Narrow" pitchFamily="34" charset="0"/>
              </a:rPr>
              <a:t>Potret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buram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kehidupan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bangsa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kita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ditandai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dengan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kesenjangan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sangat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tajam</a:t>
            </a:r>
            <a:r>
              <a:rPr lang="en-US" sz="2800" dirty="0" smtClean="0">
                <a:latin typeface="Arial Narrow" pitchFamily="34" charset="0"/>
              </a:rPr>
              <a:t>, </a:t>
            </a:r>
            <a:r>
              <a:rPr lang="en-US" sz="2800" dirty="0" err="1" smtClean="0">
                <a:latin typeface="Arial Narrow" pitchFamily="34" charset="0"/>
              </a:rPr>
              <a:t>dipengaruhi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oleh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berbagai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faktor</a:t>
            </a:r>
            <a:r>
              <a:rPr lang="en-US" sz="2800" dirty="0">
                <a:latin typeface="Arial Narrow" pitchFamily="34" charset="0"/>
              </a:rPr>
              <a:t>. </a:t>
            </a:r>
            <a:r>
              <a:rPr lang="en-US" sz="2800" dirty="0" err="1" smtClean="0">
                <a:latin typeface="Arial Narrow" pitchFamily="34" charset="0"/>
              </a:rPr>
              <a:t>Kemiskinan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adalah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kenyataan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hidup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begitu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banyak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warga</a:t>
            </a:r>
            <a:r>
              <a:rPr lang="en-US" sz="2800" dirty="0" smtClean="0">
                <a:latin typeface="Arial Narrow" pitchFamily="34" charset="0"/>
              </a:rPr>
              <a:t> di </a:t>
            </a:r>
            <a:r>
              <a:rPr lang="en-US" sz="2800" dirty="0" err="1" smtClean="0">
                <a:latin typeface="Arial Narrow" pitchFamily="34" charset="0"/>
              </a:rPr>
              <a:t>negara</a:t>
            </a:r>
            <a:r>
              <a:rPr lang="en-US" sz="2800" dirty="0" smtClean="0">
                <a:latin typeface="Arial Narrow" pitchFamily="34" charset="0"/>
              </a:rPr>
              <a:t>  </a:t>
            </a:r>
            <a:r>
              <a:rPr lang="en-US" sz="2800" dirty="0">
                <a:latin typeface="Arial Narrow" pitchFamily="34" charset="0"/>
              </a:rPr>
              <a:t>Indonesia. </a:t>
            </a:r>
            <a:endParaRPr lang="en-US" sz="2800" dirty="0" smtClean="0">
              <a:latin typeface="Arial Narrow" pitchFamily="34" charset="0"/>
            </a:endParaRPr>
          </a:p>
          <a:p>
            <a:r>
              <a:rPr lang="en-US" sz="2800" dirty="0" err="1" smtClean="0">
                <a:latin typeface="Arial Narrow" pitchFamily="34" charset="0"/>
              </a:rPr>
              <a:t>Upaya</a:t>
            </a:r>
            <a:r>
              <a:rPr lang="en-US" sz="2800" dirty="0" smtClean="0">
                <a:latin typeface="Arial Narrow" pitchFamily="34" charset="0"/>
              </a:rPr>
              <a:t> yang  </a:t>
            </a:r>
            <a:r>
              <a:rPr lang="en-US" sz="2800" dirty="0" err="1">
                <a:latin typeface="Arial Narrow" pitchFamily="34" charset="0"/>
              </a:rPr>
              <a:t>ditempuh</a:t>
            </a:r>
            <a:r>
              <a:rPr lang="en-US" sz="2800" dirty="0">
                <a:latin typeface="Arial Narrow" pitchFamily="34" charset="0"/>
              </a:rPr>
              <a:t>  </a:t>
            </a:r>
            <a:r>
              <a:rPr lang="en-US" sz="2800" dirty="0" err="1">
                <a:latin typeface="Arial Narrow" pitchFamily="34" charset="0"/>
              </a:rPr>
              <a:t>melalui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kebijakan</a:t>
            </a:r>
            <a:r>
              <a:rPr lang="en-US" sz="2800" dirty="0" smtClean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dibuat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oleh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pemerintah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sepertinya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tidak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membuahkan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hasil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menuju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kemajuan</a:t>
            </a:r>
            <a:r>
              <a:rPr lang="en-US" sz="2800" dirty="0">
                <a:latin typeface="Arial Narrow" pitchFamily="34" charset="0"/>
              </a:rPr>
              <a:t>. Yang </a:t>
            </a:r>
            <a:r>
              <a:rPr lang="en-US" sz="2800" dirty="0" err="1">
                <a:latin typeface="Arial Narrow" pitchFamily="34" charset="0"/>
              </a:rPr>
              <a:t>terjadi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bukan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mengangkat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masyarakat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dari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kemiskinan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menghimpit</a:t>
            </a:r>
            <a:r>
              <a:rPr lang="en-US" sz="2800" dirty="0">
                <a:latin typeface="Arial Narrow" pitchFamily="34" charset="0"/>
              </a:rPr>
              <a:t>, </a:t>
            </a:r>
            <a:r>
              <a:rPr lang="en-US" sz="2800" dirty="0" err="1">
                <a:latin typeface="Arial Narrow" pitchFamily="34" charset="0"/>
              </a:rPr>
              <a:t>melainkan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menimbulkan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ketergan-tungan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yang </a:t>
            </a:r>
            <a:r>
              <a:rPr lang="en-US" sz="2800" dirty="0" err="1">
                <a:latin typeface="Arial Narrow" pitchFamily="34" charset="0"/>
              </a:rPr>
              <a:t>semakin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besar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pada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sumberdaya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bukan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merupakan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bagian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dari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ekonomi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rakyat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biasa</a:t>
            </a:r>
            <a:r>
              <a:rPr lang="en-US" sz="2800" dirty="0">
                <a:latin typeface="Arial Narrow" pitchFamily="34" charset="0"/>
              </a:rPr>
              <a:t>. </a:t>
            </a:r>
            <a:endParaRPr lang="en-US" sz="2800" dirty="0" smtClean="0">
              <a:latin typeface="Arial Narrow" pitchFamily="34" charset="0"/>
            </a:endParaRPr>
          </a:p>
          <a:p>
            <a:r>
              <a:rPr lang="en-US" sz="2800" dirty="0" err="1" smtClean="0">
                <a:latin typeface="Arial Narrow" pitchFamily="34" charset="0"/>
              </a:rPr>
              <a:t>Dalam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arus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gerak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ekonomi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globalisasi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berlangsung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dewasa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ini</a:t>
            </a:r>
            <a:r>
              <a:rPr lang="en-US" sz="2800" dirty="0">
                <a:latin typeface="Arial Narrow" pitchFamily="34" charset="0"/>
              </a:rPr>
              <a:t>, </a:t>
            </a:r>
            <a:r>
              <a:rPr lang="en-US" sz="2800" dirty="0" err="1">
                <a:latin typeface="Arial Narrow" pitchFamily="34" charset="0"/>
              </a:rPr>
              <a:t>kebijakan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mengarah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pada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kesejahteraan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bersama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justru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semakin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tidak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memperdulikan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potensi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ekonomi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rakyat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biasa</a:t>
            </a:r>
            <a:r>
              <a:rPr lang="en-US" sz="2800" dirty="0">
                <a:latin typeface="Arial Narrow" pitchFamily="34" charset="0"/>
              </a:rPr>
              <a:t>. </a:t>
            </a:r>
            <a:r>
              <a:rPr lang="en-US" sz="2800" dirty="0" err="1" smtClean="0">
                <a:latin typeface="Arial Narrow" pitchFamily="34" charset="0"/>
              </a:rPr>
              <a:t>Bidang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pertanian</a:t>
            </a:r>
            <a:r>
              <a:rPr lang="en-US" sz="2800" dirty="0">
                <a:latin typeface="Arial Narrow" pitchFamily="34" charset="0"/>
              </a:rPr>
              <a:t> yang  </a:t>
            </a:r>
            <a:r>
              <a:rPr lang="en-US" sz="2800" dirty="0" err="1">
                <a:latin typeface="Arial Narrow" pitchFamily="34" charset="0"/>
              </a:rPr>
              <a:t>menjadi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usaha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produktif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rakyat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kebanyakan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mengalami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penurunan</a:t>
            </a:r>
            <a:r>
              <a:rPr lang="en-US" sz="2800" dirty="0">
                <a:latin typeface="Arial Narrow" pitchFamily="34" charset="0"/>
              </a:rPr>
              <a:t>. </a:t>
            </a:r>
            <a:r>
              <a:rPr lang="en-US" sz="2800" dirty="0" err="1">
                <a:latin typeface="Arial Narrow" pitchFamily="34" charset="0"/>
              </a:rPr>
              <a:t>Sumber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kehidupan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masyarakat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itu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begitu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mudah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berubah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menjadi</a:t>
            </a:r>
            <a:r>
              <a:rPr lang="en-US" sz="2800" dirty="0" smtClean="0">
                <a:latin typeface="Arial Narrow" pitchFamily="34" charset="0"/>
              </a:rPr>
              <a:t>   </a:t>
            </a:r>
            <a:r>
              <a:rPr lang="en-US" sz="2800" dirty="0" err="1">
                <a:latin typeface="Arial Narrow" pitchFamily="34" charset="0"/>
              </a:rPr>
              <a:t>pusat</a:t>
            </a:r>
            <a:r>
              <a:rPr lang="en-US" sz="2800" dirty="0">
                <a:latin typeface="Arial Narrow" pitchFamily="34" charset="0"/>
              </a:rPr>
              <a:t>   </a:t>
            </a:r>
            <a:r>
              <a:rPr lang="en-US" sz="2800" dirty="0" err="1">
                <a:latin typeface="Arial Narrow" pitchFamily="34" charset="0"/>
              </a:rPr>
              <a:t>pembelanjaan-pe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mbelanjaan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besar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perusahaan-perusahaan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komersial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lebih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memupuk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budaya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konsumeristis</a:t>
            </a:r>
            <a:r>
              <a:rPr lang="en-US" sz="2800" dirty="0">
                <a:latin typeface="Arial Narrow" pitchFamily="34" charset="0"/>
              </a:rPr>
              <a:t>. </a:t>
            </a:r>
            <a:r>
              <a:rPr lang="en-US" sz="2800" dirty="0" err="1" smtClean="0">
                <a:latin typeface="Arial Narrow" pitchFamily="34" charset="0"/>
              </a:rPr>
              <a:t>Keadaan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ini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tidak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memberi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tempat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kesempatan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untuk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masyarakat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kecil</a:t>
            </a:r>
            <a:r>
              <a:rPr lang="en-US" sz="2800" dirty="0">
                <a:latin typeface="Arial Narrow" pitchFamily="34" charset="0"/>
              </a:rPr>
              <a:t>. </a:t>
            </a:r>
            <a:endParaRPr lang="en-US" sz="2800" dirty="0" smtClean="0">
              <a:latin typeface="Arial Narrow" pitchFamily="34" charset="0"/>
            </a:endParaRPr>
          </a:p>
          <a:p>
            <a:r>
              <a:rPr lang="en-US" sz="2800" dirty="0" err="1" smtClean="0">
                <a:latin typeface="Arial Narrow" pitchFamily="34" charset="0"/>
              </a:rPr>
              <a:t>Disamping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itu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masih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diperparah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dengan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musibah</a:t>
            </a:r>
            <a:r>
              <a:rPr lang="en-US" sz="2800" dirty="0">
                <a:latin typeface="Arial Narrow" pitchFamily="34" charset="0"/>
              </a:rPr>
              <a:t> demi  </a:t>
            </a:r>
            <a:r>
              <a:rPr lang="en-US" sz="2800" dirty="0" err="1">
                <a:latin typeface="Arial Narrow" pitchFamily="34" charset="0"/>
              </a:rPr>
              <a:t>musibah</a:t>
            </a:r>
            <a:r>
              <a:rPr lang="en-US" sz="2800" dirty="0">
                <a:latin typeface="Arial Narrow" pitchFamily="34" charset="0"/>
              </a:rPr>
              <a:t>, </a:t>
            </a:r>
            <a:r>
              <a:rPr lang="en-US" sz="2800" dirty="0" err="1">
                <a:latin typeface="Arial Narrow" pitchFamily="34" charset="0"/>
              </a:rPr>
              <a:t>seperti</a:t>
            </a:r>
            <a:r>
              <a:rPr lang="en-US" sz="2800" dirty="0">
                <a:latin typeface="Arial Narrow" pitchFamily="34" charset="0"/>
              </a:rPr>
              <a:t>: </a:t>
            </a:r>
            <a:r>
              <a:rPr lang="en-US" sz="2800" dirty="0" err="1">
                <a:latin typeface="Arial Narrow" pitchFamily="34" charset="0"/>
              </a:rPr>
              <a:t>longsor</a:t>
            </a:r>
            <a:r>
              <a:rPr lang="en-US" sz="2800" dirty="0">
                <a:latin typeface="Arial Narrow" pitchFamily="34" charset="0"/>
              </a:rPr>
              <a:t>, </a:t>
            </a:r>
            <a:r>
              <a:rPr lang="en-US" sz="2800" dirty="0" err="1">
                <a:latin typeface="Arial Narrow" pitchFamily="34" charset="0"/>
              </a:rPr>
              <a:t>banjir</a:t>
            </a:r>
            <a:r>
              <a:rPr lang="en-US" sz="2800" dirty="0">
                <a:latin typeface="Arial Narrow" pitchFamily="34" charset="0"/>
              </a:rPr>
              <a:t>, </a:t>
            </a:r>
            <a:r>
              <a:rPr lang="en-US" sz="2800" dirty="0" err="1">
                <a:latin typeface="Arial Narrow" pitchFamily="34" charset="0"/>
              </a:rPr>
              <a:t>kebakaran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hutan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kebanyakan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disebabkan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oleh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ulah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manusia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sendiri</a:t>
            </a:r>
            <a:endParaRPr lang="en-ID" sz="2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0263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SITUASI MASYARAKAT MASA </a:t>
            </a:r>
            <a:r>
              <a:rPr lang="en-US" sz="2800" b="1" dirty="0" smtClean="0"/>
              <a:t>KINI</a:t>
            </a:r>
            <a:endParaRPr lang="en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496944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/>
              <a:t>b</a:t>
            </a:r>
            <a:r>
              <a:rPr lang="en-US" sz="2400" b="1" i="1" dirty="0"/>
              <a:t>)   </a:t>
            </a:r>
            <a:r>
              <a:rPr lang="en-US" sz="2400" b="1" i="1" dirty="0" err="1"/>
              <a:t>Kehidupan</a:t>
            </a:r>
            <a:r>
              <a:rPr lang="en-US" sz="2400" b="1" i="1" dirty="0"/>
              <a:t> </a:t>
            </a:r>
            <a:r>
              <a:rPr lang="en-US" sz="2400" b="1" i="1" dirty="0" err="1"/>
              <a:t>budaya</a:t>
            </a:r>
            <a:endParaRPr lang="en-ID" sz="2400" b="1" dirty="0"/>
          </a:p>
          <a:p>
            <a:r>
              <a:rPr lang="en-US" sz="2000" dirty="0" err="1">
                <a:latin typeface="Arial Narrow" pitchFamily="34" charset="0"/>
              </a:rPr>
              <a:t>Kesatuan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Indonesia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keanekaragaman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bukanlah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jadi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terima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begitu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saja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Kesatuan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adalah</a:t>
            </a:r>
            <a:r>
              <a:rPr lang="en-US" sz="2000" dirty="0">
                <a:latin typeface="Arial Narrow" pitchFamily="34" charset="0"/>
              </a:rPr>
              <a:t> proses yang </a:t>
            </a:r>
            <a:r>
              <a:rPr lang="en-US" sz="2000" dirty="0" err="1">
                <a:latin typeface="Arial Narrow" pitchFamily="34" charset="0"/>
              </a:rPr>
              <a:t>terus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menerus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harus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dibangun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memiliki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kebudayaan</a:t>
            </a:r>
            <a:r>
              <a:rPr lang="en-US" sz="2000" dirty="0">
                <a:latin typeface="Arial Narrow" pitchFamily="34" charset="0"/>
              </a:rPr>
              <a:t>  yang  </a:t>
            </a:r>
            <a:r>
              <a:rPr lang="en-US" sz="2000" dirty="0" err="1">
                <a:latin typeface="Arial Narrow" pitchFamily="34" charset="0"/>
              </a:rPr>
              <a:t>majemuk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 smtClean="0">
                <a:latin typeface="Arial Narrow" pitchFamily="34" charset="0"/>
              </a:rPr>
              <a:t>terdiri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dari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beraneka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ragam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suku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bahasa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daerah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adat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istiadat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Kebudayaan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beraneka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ragam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hendaknya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dibangun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memupuk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mengembangkan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persatuan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agar </a:t>
            </a:r>
            <a:r>
              <a:rPr lang="en-US" sz="2000" dirty="0" err="1">
                <a:latin typeface="Arial Narrow" pitchFamily="34" charset="0"/>
              </a:rPr>
              <a:t>jangan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sampai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terjadi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pengkotak-kotakkan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di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suku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ras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kedaerahan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agama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kepercayaan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berbeda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kebudayaan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persatuan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sejati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seluruh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menjamin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kewajiban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orang yang </a:t>
            </a:r>
            <a:r>
              <a:rPr lang="en-US" sz="2000" dirty="0" err="1">
                <a:latin typeface="Arial Narrow" pitchFamily="34" charset="0"/>
              </a:rPr>
              <a:t>berperan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serta</a:t>
            </a:r>
            <a:r>
              <a:rPr lang="en-US" sz="2000" dirty="0">
                <a:latin typeface="Arial Narrow" pitchFamily="34" charset="0"/>
              </a:rPr>
              <a:t> di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pembangunan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kebudayaan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nasional</a:t>
            </a:r>
            <a:r>
              <a:rPr lang="en-US" sz="2000" dirty="0" smtClean="0">
                <a:latin typeface="Arial Narrow" pitchFamily="34" charset="0"/>
              </a:rPr>
              <a:t> yang  </a:t>
            </a:r>
            <a:r>
              <a:rPr lang="en-US" sz="2000" dirty="0" err="1">
                <a:latin typeface="Arial Narrow" pitchFamily="34" charset="0"/>
              </a:rPr>
              <a:t>terbuka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selaras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tuntutan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perubahan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perkem-bangan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zaman</a:t>
            </a:r>
            <a:r>
              <a:rPr lang="en-US" sz="2000" dirty="0">
                <a:latin typeface="Arial Narrow" pitchFamily="34" charset="0"/>
              </a:rPr>
              <a:t>.  </a:t>
            </a:r>
            <a:r>
              <a:rPr lang="en-US" sz="2000" dirty="0" err="1" smtClean="0">
                <a:latin typeface="Arial Narrow" pitchFamily="34" charset="0"/>
              </a:rPr>
              <a:t>Budaya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menghargai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kesepadanan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antara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pria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wanita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smtClean="0">
                <a:latin typeface="Arial Narrow" pitchFamily="34" charset="0"/>
              </a:rPr>
              <a:t>Pembangunan </a:t>
            </a:r>
            <a:r>
              <a:rPr lang="en-US" sz="2000" dirty="0" err="1">
                <a:latin typeface="Arial Narrow" pitchFamily="34" charset="0"/>
              </a:rPr>
              <a:t>kebudayan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nasional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membutuhkan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pengembangan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setiap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daerah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secara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terbuka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demikian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kesatuan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tetap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terjaga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memungkinkan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pembangunan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lebih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utuh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SITUASI MASYARAKAT MASA KINI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i="1" dirty="0"/>
              <a:t>c)   </a:t>
            </a:r>
            <a:r>
              <a:rPr lang="en-US" sz="6000" b="1" i="1" dirty="0" err="1"/>
              <a:t>Ilmu</a:t>
            </a:r>
            <a:r>
              <a:rPr lang="en-US" sz="6000" b="1" i="1" dirty="0"/>
              <a:t> </a:t>
            </a:r>
            <a:r>
              <a:rPr lang="en-US" sz="6000" b="1" i="1" dirty="0" err="1"/>
              <a:t>pengetahuan</a:t>
            </a:r>
            <a:r>
              <a:rPr lang="en-US" sz="6000" b="1" i="1" dirty="0"/>
              <a:t> </a:t>
            </a:r>
            <a:r>
              <a:rPr lang="en-US" sz="6000" b="1" i="1" dirty="0" err="1"/>
              <a:t>dan</a:t>
            </a:r>
            <a:r>
              <a:rPr lang="en-US" sz="6000" b="1" i="1" dirty="0"/>
              <a:t> </a:t>
            </a:r>
            <a:r>
              <a:rPr lang="en-US" sz="6000" b="1" i="1" dirty="0" err="1"/>
              <a:t>teknologi</a:t>
            </a:r>
            <a:endParaRPr lang="en-ID" sz="6000" b="1" dirty="0"/>
          </a:p>
          <a:p>
            <a:r>
              <a:rPr lang="en-US" sz="5000" dirty="0" err="1">
                <a:latin typeface="Arial Narrow" pitchFamily="34" charset="0"/>
              </a:rPr>
              <a:t>Ilmu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pengetahuan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teknologi</a:t>
            </a:r>
            <a:r>
              <a:rPr lang="en-US" sz="5000" dirty="0" smtClean="0">
                <a:latin typeface="Arial Narrow" pitchFamily="34" charset="0"/>
              </a:rPr>
              <a:t> modern </a:t>
            </a:r>
            <a:r>
              <a:rPr lang="en-US" sz="5000" dirty="0" err="1" smtClean="0">
                <a:latin typeface="Arial Narrow" pitchFamily="34" charset="0"/>
              </a:rPr>
              <a:t>adalah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bagian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dari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peradaban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baru</a:t>
            </a:r>
            <a:r>
              <a:rPr lang="en-US" sz="5000" dirty="0" smtClean="0">
                <a:latin typeface="Arial Narrow" pitchFamily="34" charset="0"/>
              </a:rPr>
              <a:t> yang </a:t>
            </a:r>
            <a:r>
              <a:rPr lang="en-US" sz="5000" dirty="0" err="1" smtClean="0">
                <a:latin typeface="Arial Narrow" pitchFamily="34" charset="0"/>
              </a:rPr>
              <a:t>berkembang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sebagai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buah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dari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pikiran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perasaan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manusia</a:t>
            </a:r>
            <a:r>
              <a:rPr lang="en-US" sz="5000" dirty="0">
                <a:latin typeface="Arial Narrow" pitchFamily="34" charset="0"/>
              </a:rPr>
              <a:t>. Isi </a:t>
            </a:r>
            <a:r>
              <a:rPr lang="en-US" sz="5000" dirty="0" err="1">
                <a:latin typeface="Arial Narrow" pitchFamily="34" charset="0"/>
              </a:rPr>
              <a:t>dari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iptek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adalah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hasil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pemikiran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kreatif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manusia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mulia</a:t>
            </a:r>
            <a:r>
              <a:rPr lang="en-US" sz="5000" dirty="0">
                <a:latin typeface="Arial Narrow" pitchFamily="34" charset="0"/>
              </a:rPr>
              <a:t>. </a:t>
            </a:r>
            <a:r>
              <a:rPr lang="en-US" sz="5000" dirty="0" err="1">
                <a:latin typeface="Arial Narrow" pitchFamily="34" charset="0"/>
              </a:rPr>
              <a:t>Oleh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sebab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kita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harus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menjaga</a:t>
            </a:r>
            <a:r>
              <a:rPr lang="en-US" sz="5000" dirty="0">
                <a:latin typeface="Arial Narrow" pitchFamily="34" charset="0"/>
              </a:rPr>
              <a:t>, agar </a:t>
            </a:r>
            <a:r>
              <a:rPr lang="en-US" sz="5000" dirty="0" err="1">
                <a:latin typeface="Arial Narrow" pitchFamily="34" charset="0"/>
              </a:rPr>
              <a:t>iptek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senantiasa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mengabdi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kesejahteraan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manusia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sedalam-dalamnya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tidak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dipergunakan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untuk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menjadikan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martabat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manusia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merosot</a:t>
            </a:r>
            <a:r>
              <a:rPr lang="en-US" sz="5000" dirty="0">
                <a:latin typeface="Arial Narrow" pitchFamily="34" charset="0"/>
              </a:rPr>
              <a:t>. </a:t>
            </a:r>
            <a:endParaRPr lang="en-US" sz="5000" dirty="0" smtClean="0">
              <a:latin typeface="Arial Narrow" pitchFamily="34" charset="0"/>
            </a:endParaRPr>
          </a:p>
          <a:p>
            <a:r>
              <a:rPr lang="en-US" sz="5000" dirty="0" smtClean="0">
                <a:latin typeface="Arial Narrow" pitchFamily="34" charset="0"/>
              </a:rPr>
              <a:t>Pembangunan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ilmu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pengetahuan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teknologi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memang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diperlukan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membangun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memajukan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bangsa</a:t>
            </a:r>
            <a:r>
              <a:rPr lang="en-US" sz="5000" dirty="0">
                <a:latin typeface="Arial Narrow" pitchFamily="34" charset="0"/>
              </a:rPr>
              <a:t>. </a:t>
            </a:r>
            <a:r>
              <a:rPr lang="en-US" sz="5000" dirty="0" err="1">
                <a:latin typeface="Arial Narrow" pitchFamily="34" charset="0"/>
              </a:rPr>
              <a:t>Namun</a:t>
            </a:r>
            <a:r>
              <a:rPr lang="en-US" sz="5000" dirty="0">
                <a:latin typeface="Arial Narrow" pitchFamily="34" charset="0"/>
              </a:rPr>
              <a:t>,  </a:t>
            </a:r>
            <a:r>
              <a:rPr lang="en-US" sz="5000" dirty="0" err="1" smtClean="0">
                <a:latin typeface="Arial Narrow" pitchFamily="34" charset="0"/>
              </a:rPr>
              <a:t>perlu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dipikirkan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dijaga</a:t>
            </a:r>
            <a:r>
              <a:rPr lang="en-US" sz="5000" dirty="0" smtClean="0">
                <a:latin typeface="Arial Narrow" pitchFamily="34" charset="0"/>
              </a:rPr>
              <a:t> agar  </a:t>
            </a:r>
            <a:r>
              <a:rPr lang="en-US" sz="5000" dirty="0" err="1">
                <a:latin typeface="Arial Narrow" pitchFamily="34" charset="0"/>
              </a:rPr>
              <a:t>kelestarian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lingkungan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hidup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tidak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dirusak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dijadikan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tumbal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dari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pembangunan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tersebut</a:t>
            </a:r>
            <a:r>
              <a:rPr lang="en-US" sz="5000" dirty="0">
                <a:latin typeface="Arial Narrow" pitchFamily="34" charset="0"/>
              </a:rPr>
              <a:t>. Kita </a:t>
            </a:r>
            <a:r>
              <a:rPr lang="en-US" sz="5000" dirty="0" err="1">
                <a:latin typeface="Arial Narrow" pitchFamily="34" charset="0"/>
              </a:rPr>
              <a:t>perlu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menciptakan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hidup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keilmuan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kebutuhan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mengabdi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kebutuhan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kesejahteraan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serta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tidak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tinggal</a:t>
            </a:r>
            <a:r>
              <a:rPr lang="en-US" sz="5000" dirty="0">
                <a:latin typeface="Arial Narrow" pitchFamily="34" charset="0"/>
              </a:rPr>
              <a:t> di </a:t>
            </a:r>
            <a:r>
              <a:rPr lang="en-US" sz="5000" dirty="0" err="1">
                <a:latin typeface="Arial Narrow" pitchFamily="34" charset="0"/>
              </a:rPr>
              <a:t>lapisan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dangkal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terlalu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pragmatis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oportunitis</a:t>
            </a:r>
            <a:r>
              <a:rPr lang="en-US" sz="5000" dirty="0">
                <a:latin typeface="Arial Narrow" pitchFamily="34" charset="0"/>
              </a:rPr>
              <a:t>.</a:t>
            </a:r>
            <a:endParaRPr lang="en-ID" sz="5000" dirty="0">
              <a:latin typeface="Arial Narrow" pitchFamily="34" charset="0"/>
            </a:endParaRPr>
          </a:p>
          <a:p>
            <a:r>
              <a:rPr lang="en-US" sz="5000" dirty="0" err="1">
                <a:latin typeface="Arial Narrow" pitchFamily="34" charset="0"/>
              </a:rPr>
              <a:t>Ilmu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pengetahuan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teknologi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harus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dihayati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sebagai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anugerah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Tuhan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untuk</a:t>
            </a:r>
            <a:r>
              <a:rPr lang="en-US" sz="5000" dirty="0" smtClean="0">
                <a:latin typeface="Arial Narrow" pitchFamily="34" charset="0"/>
              </a:rPr>
              <a:t> me-</a:t>
            </a:r>
            <a:r>
              <a:rPr lang="en-US" sz="5000" dirty="0" err="1" smtClean="0">
                <a:latin typeface="Arial Narrow" pitchFamily="34" charset="0"/>
              </a:rPr>
              <a:t>melihara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mengembangkan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menjaga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alam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secara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manusiawi</a:t>
            </a:r>
            <a:r>
              <a:rPr lang="en-US" sz="5000" dirty="0">
                <a:latin typeface="Arial Narrow" pitchFamily="34" charset="0"/>
              </a:rPr>
              <a:t>. </a:t>
            </a:r>
            <a:r>
              <a:rPr lang="en-US" sz="5000" dirty="0" err="1">
                <a:latin typeface="Arial Narrow" pitchFamily="34" charset="0"/>
              </a:rPr>
              <a:t>Maka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kita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harus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sadar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smtClean="0">
                <a:latin typeface="Arial Narrow" pitchFamily="34" charset="0"/>
              </a:rPr>
              <a:t>pula </a:t>
            </a:r>
            <a:r>
              <a:rPr lang="en-US" sz="5000" dirty="0" err="1" smtClean="0">
                <a:latin typeface="Arial Narrow" pitchFamily="34" charset="0"/>
              </a:rPr>
              <a:t>bahwa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iptek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dapat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disalahgunakan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untuk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kepentingan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sekelompok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>
                <a:latin typeface="Arial Narrow" pitchFamily="34" charset="0"/>
              </a:rPr>
              <a:t>orang </a:t>
            </a:r>
            <a:r>
              <a:rPr lang="en-US" sz="5000" dirty="0" err="1">
                <a:latin typeface="Arial Narrow" pitchFamily="34" charset="0"/>
              </a:rPr>
              <a:t>atau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seseorang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sehingga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merugikan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kesejahteraan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bersama</a:t>
            </a:r>
            <a:r>
              <a:rPr lang="en-US" sz="5000" dirty="0">
                <a:latin typeface="Arial Narrow" pitchFamily="34" charset="0"/>
              </a:rPr>
              <a:t>. </a:t>
            </a:r>
            <a:r>
              <a:rPr lang="en-US" sz="5000" dirty="0" err="1">
                <a:latin typeface="Arial Narrow" pitchFamily="34" charset="0"/>
              </a:rPr>
              <a:t>Generasi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muda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perlu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dipersiapkan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dibekali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untuk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ambil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bagian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pembangunan</a:t>
            </a:r>
            <a:r>
              <a:rPr lang="en-US" sz="5000" dirty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penguasaan</a:t>
            </a:r>
            <a:r>
              <a:rPr lang="en-US" sz="5000" dirty="0">
                <a:latin typeface="Arial Narrow" pitchFamily="34" charset="0"/>
              </a:rPr>
              <a:t> IPTEK </a:t>
            </a:r>
            <a:r>
              <a:rPr lang="en-US" sz="5000" dirty="0" err="1">
                <a:latin typeface="Arial Narrow" pitchFamily="34" charset="0"/>
              </a:rPr>
              <a:t>sampai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memiliki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jiwa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keilmuan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tangguh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dengan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dasar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etika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ilmu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bertanggung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jawab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sehingga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dapat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meminimalisir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penyalahgunaan</a:t>
            </a:r>
            <a:r>
              <a:rPr lang="en-US" sz="5000" dirty="0">
                <a:latin typeface="Arial Narrow" pitchFamily="34" charset="0"/>
              </a:rPr>
              <a:t> IPTEK</a:t>
            </a:r>
            <a:r>
              <a:rPr lang="en-US" sz="5000" dirty="0" smtClean="0">
                <a:latin typeface="Arial Narrow" pitchFamily="34" charset="0"/>
              </a:rPr>
              <a:t>.</a:t>
            </a:r>
            <a:endParaRPr lang="en-ID" sz="5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432048"/>
          </a:xfrm>
        </p:spPr>
        <p:txBody>
          <a:bodyPr>
            <a:noAutofit/>
          </a:bodyPr>
          <a:lstStyle/>
          <a:p>
            <a:r>
              <a:rPr lang="en-US" sz="2800" b="1" dirty="0" err="1"/>
              <a:t>Pengaruh</a:t>
            </a:r>
            <a:r>
              <a:rPr lang="en-US" sz="2800" b="1" dirty="0"/>
              <a:t> </a:t>
            </a:r>
            <a:r>
              <a:rPr lang="en-US" sz="2800" b="1" dirty="0" err="1"/>
              <a:t>Destruktif</a:t>
            </a:r>
            <a:r>
              <a:rPr lang="en-US" sz="2800" b="1" dirty="0"/>
              <a:t> </a:t>
            </a:r>
            <a:r>
              <a:rPr lang="en-US" sz="2800" b="1" dirty="0" err="1"/>
              <a:t>Akibat</a:t>
            </a:r>
            <a:r>
              <a:rPr lang="en-US" sz="2800" b="1" dirty="0"/>
              <a:t> </a:t>
            </a:r>
            <a:r>
              <a:rPr lang="en-US" sz="2800" b="1" dirty="0" err="1" smtClean="0"/>
              <a:t>Globalisasi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 fontScale="40000" lnSpcReduction="20000"/>
          </a:bodyPr>
          <a:lstStyle/>
          <a:p>
            <a:r>
              <a:rPr lang="en-US" sz="6000" b="1" dirty="0" err="1"/>
              <a:t>Pengaruh</a:t>
            </a:r>
            <a:r>
              <a:rPr lang="en-US" sz="6000" b="1" dirty="0"/>
              <a:t> </a:t>
            </a:r>
            <a:r>
              <a:rPr lang="en-US" sz="6000" b="1" dirty="0" err="1"/>
              <a:t>Destruktif</a:t>
            </a:r>
            <a:r>
              <a:rPr lang="en-US" sz="6000" b="1" dirty="0"/>
              <a:t> </a:t>
            </a:r>
            <a:r>
              <a:rPr lang="en-US" sz="6000" b="1" dirty="0" err="1"/>
              <a:t>Akibat</a:t>
            </a:r>
            <a:r>
              <a:rPr lang="en-US" sz="6000" b="1" dirty="0"/>
              <a:t> </a:t>
            </a:r>
            <a:r>
              <a:rPr lang="en-US" sz="6000" b="1" dirty="0" err="1" smtClean="0"/>
              <a:t>Globalisasi</a:t>
            </a:r>
            <a:endParaRPr lang="en-US" sz="6000" dirty="0" smtClean="0">
              <a:latin typeface="Arial Narrow" pitchFamily="34" charset="0"/>
            </a:endParaRPr>
          </a:p>
          <a:p>
            <a:r>
              <a:rPr lang="en-US" sz="5000" dirty="0" err="1" smtClean="0">
                <a:latin typeface="Arial Narrow" pitchFamily="34" charset="0"/>
              </a:rPr>
              <a:t>Banyak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fenomena</a:t>
            </a:r>
            <a:r>
              <a:rPr lang="en-US" sz="5000" dirty="0" smtClean="0">
                <a:latin typeface="Arial Narrow" pitchFamily="34" charset="0"/>
              </a:rPr>
              <a:t> yang </a:t>
            </a:r>
            <a:r>
              <a:rPr lang="en-US" sz="5000" dirty="0" err="1" smtClean="0">
                <a:latin typeface="Arial Narrow" pitchFamily="34" charset="0"/>
              </a:rPr>
              <a:t>merupakan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tantangan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besar</a:t>
            </a:r>
            <a:r>
              <a:rPr lang="en-US" sz="5000" dirty="0" smtClean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dialami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oleh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manusia</a:t>
            </a:r>
            <a:r>
              <a:rPr lang="en-US" sz="5000" dirty="0" smtClean="0">
                <a:latin typeface="Arial Narrow" pitchFamily="34" charset="0"/>
              </a:rPr>
              <a:t> modern </a:t>
            </a:r>
            <a:r>
              <a:rPr lang="en-US" sz="5000" dirty="0" err="1" smtClean="0">
                <a:latin typeface="Arial Narrow" pitchFamily="34" charset="0"/>
              </a:rPr>
              <a:t>sekarang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ini</a:t>
            </a:r>
            <a:r>
              <a:rPr lang="en-US" sz="5000" dirty="0" smtClean="0">
                <a:latin typeface="Arial Narrow" pitchFamily="34" charset="0"/>
              </a:rPr>
              <a:t> .</a:t>
            </a:r>
            <a:r>
              <a:rPr lang="en-US" sz="5000" dirty="0" err="1" smtClean="0">
                <a:latin typeface="Arial Narrow" pitchFamily="34" charset="0"/>
              </a:rPr>
              <a:t>Arus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globalisasi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menerjang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seluruh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sendi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kehidupan</a:t>
            </a:r>
            <a:r>
              <a:rPr lang="en-US" sz="5000" dirty="0" smtClean="0">
                <a:latin typeface="Arial Narrow" pitchFamily="34" charset="0"/>
              </a:rPr>
              <a:t>. </a:t>
            </a:r>
            <a:r>
              <a:rPr lang="en-US" sz="5000" dirty="0" err="1">
                <a:latin typeface="Arial Narrow" pitchFamily="34" charset="0"/>
              </a:rPr>
              <a:t>Berbagai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tantangandan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pengaruh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 smtClean="0">
                <a:latin typeface="Arial Narrow" pitchFamily="34" charset="0"/>
              </a:rPr>
              <a:t>negatif</a:t>
            </a:r>
            <a:r>
              <a:rPr lang="en-US" sz="5000" dirty="0" smtClean="0">
                <a:latin typeface="Arial Narrow" pitchFamily="34" charset="0"/>
              </a:rPr>
              <a:t> yang </a:t>
            </a:r>
            <a:r>
              <a:rPr lang="en-US" sz="5000" dirty="0" err="1" smtClean="0">
                <a:latin typeface="Arial Narrow" pitchFamily="34" charset="0"/>
              </a:rPr>
              <a:t>muncul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akibat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globalisasi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termasuk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didalamnya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kemerosotan</a:t>
            </a:r>
            <a:r>
              <a:rPr lang="en-US" sz="5000" dirty="0" smtClean="0">
                <a:latin typeface="Arial Narrow" pitchFamily="34" charset="0"/>
              </a:rPr>
              <a:t> moral. </a:t>
            </a:r>
            <a:r>
              <a:rPr lang="en-US" sz="5000" dirty="0" err="1">
                <a:latin typeface="Arial Narrow" pitchFamily="34" charset="0"/>
              </a:rPr>
              <a:t>Globalisasi</a:t>
            </a:r>
            <a:r>
              <a:rPr lang="en-US" sz="5000" dirty="0">
                <a:latin typeface="Arial Narrow" pitchFamily="34" charset="0"/>
              </a:rPr>
              <a:t>  </a:t>
            </a:r>
            <a:r>
              <a:rPr lang="en-US" sz="5000" dirty="0" err="1" smtClean="0">
                <a:latin typeface="Arial Narrow" pitchFamily="34" charset="0"/>
              </a:rPr>
              <a:t>memunculkan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harapan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baru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tetapi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sekaligus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melahirkan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hambatan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baru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bagi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pencapaian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kesejahteraan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bersama</a:t>
            </a:r>
            <a:r>
              <a:rPr lang="en-US" sz="5000" dirty="0">
                <a:latin typeface="Arial Narrow" pitchFamily="34" charset="0"/>
              </a:rPr>
              <a:t>; </a:t>
            </a:r>
            <a:r>
              <a:rPr lang="en-US" sz="5000" dirty="0" err="1" smtClean="0">
                <a:latin typeface="Arial Narrow" pitchFamily="34" charset="0"/>
              </a:rPr>
              <a:t>menghadirkan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banyak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kemudahan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tetapi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juga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menimbulkan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berbagai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kesulitan</a:t>
            </a:r>
            <a:r>
              <a:rPr lang="en-US" sz="5000" dirty="0">
                <a:latin typeface="Arial Narrow" pitchFamily="34" charset="0"/>
              </a:rPr>
              <a:t>. </a:t>
            </a:r>
            <a:r>
              <a:rPr lang="en-US" sz="5000" dirty="0" err="1" smtClean="0">
                <a:latin typeface="Arial Narrow" pitchFamily="34" charset="0"/>
              </a:rPr>
              <a:t>Secara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khusus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dari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ekonomi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masyarakat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dengan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mudah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kaum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miskin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menjadi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kelompok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smtClean="0">
                <a:latin typeface="Arial Narrow" pitchFamily="34" charset="0"/>
              </a:rPr>
              <a:t>yang paling </a:t>
            </a:r>
            <a:r>
              <a:rPr lang="en-US" sz="5000" dirty="0" err="1" smtClean="0">
                <a:latin typeface="Arial Narrow" pitchFamily="34" charset="0"/>
              </a:rPr>
              <a:t>rentan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sebab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 smtClean="0">
                <a:latin typeface="Arial Narrow" pitchFamily="34" charset="0"/>
              </a:rPr>
              <a:t>disebut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kaum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miskin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adalah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mereka</a:t>
            </a:r>
            <a:r>
              <a:rPr lang="en-US" sz="5000" dirty="0" smtClean="0">
                <a:latin typeface="Arial Narrow" pitchFamily="34" charset="0"/>
              </a:rPr>
              <a:t> yang </a:t>
            </a:r>
            <a:r>
              <a:rPr lang="en-US" sz="5000" dirty="0" err="1" smtClean="0">
                <a:latin typeface="Arial Narrow" pitchFamily="34" charset="0"/>
              </a:rPr>
              <a:t>mempunyai</a:t>
            </a:r>
            <a:r>
              <a:rPr lang="en-US" sz="5000" dirty="0" smtClean="0">
                <a:latin typeface="Arial Narrow" pitchFamily="34" charset="0"/>
              </a:rPr>
              <a:t>   </a:t>
            </a:r>
            <a:r>
              <a:rPr lang="en-US" sz="5000" dirty="0" err="1">
                <a:latin typeface="Arial Narrow" pitchFamily="34" charset="0"/>
              </a:rPr>
              <a:t>daya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beli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rendah</a:t>
            </a:r>
            <a:r>
              <a:rPr lang="en-US" sz="5000" dirty="0" smtClean="0">
                <a:latin typeface="Arial Narrow" pitchFamily="34" charset="0"/>
              </a:rPr>
              <a:t>. </a:t>
            </a:r>
            <a:r>
              <a:rPr lang="en-US" sz="5000" dirty="0" err="1" smtClean="0">
                <a:latin typeface="Arial Narrow" pitchFamily="34" charset="0"/>
              </a:rPr>
              <a:t>Selain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 smtClean="0">
                <a:latin typeface="Arial Narrow" pitchFamily="34" charset="0"/>
              </a:rPr>
              <a:t>gejala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kemudahan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pemutusan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hubungan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kerja</a:t>
            </a:r>
            <a:r>
              <a:rPr lang="en-US" sz="5000" dirty="0" smtClean="0">
                <a:latin typeface="Arial Narrow" pitchFamily="34" charset="0"/>
              </a:rPr>
              <a:t> (</a:t>
            </a:r>
            <a:r>
              <a:rPr lang="en-US" sz="5000" dirty="0">
                <a:latin typeface="Arial Narrow" pitchFamily="34" charset="0"/>
              </a:rPr>
              <a:t>PHK) </a:t>
            </a:r>
            <a:r>
              <a:rPr lang="en-US" sz="5000" dirty="0" err="1" smtClean="0">
                <a:latin typeface="Arial Narrow" pitchFamily="34" charset="0"/>
              </a:rPr>
              <a:t>kaum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buruh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juga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sangat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terkait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dengan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kebebasan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keluar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masuknya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para</a:t>
            </a:r>
            <a:r>
              <a:rPr lang="en-US" sz="5000" dirty="0" smtClean="0">
                <a:latin typeface="Arial Narrow" pitchFamily="34" charset="0"/>
              </a:rPr>
              <a:t> investor yang </a:t>
            </a:r>
            <a:r>
              <a:rPr lang="en-US" sz="5000" dirty="0" err="1">
                <a:latin typeface="Arial Narrow" pitchFamily="34" charset="0"/>
              </a:rPr>
              <a:t>tidak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terbatas.Selain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 smtClean="0">
                <a:latin typeface="Arial Narrow" pitchFamily="34" charset="0"/>
              </a:rPr>
              <a:t>pengaruh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globalisasi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terhadap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dimensi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kehidupan</a:t>
            </a:r>
            <a:r>
              <a:rPr lang="en-US" sz="5000" dirty="0" smtClean="0">
                <a:latin typeface="Arial Narrow" pitchFamily="34" charset="0"/>
              </a:rPr>
              <a:t> yang </a:t>
            </a:r>
            <a:r>
              <a:rPr lang="en-US" sz="5000" dirty="0" err="1" smtClean="0">
                <a:latin typeface="Arial Narrow" pitchFamily="34" charset="0"/>
              </a:rPr>
              <a:t>dapat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dirasakan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dalam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gejala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hidup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masyarakat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antara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smtClean="0">
                <a:latin typeface="Arial Narrow" pitchFamily="34" charset="0"/>
              </a:rPr>
              <a:t>lain:</a:t>
            </a:r>
            <a:endParaRPr lang="en-US" sz="5000" dirty="0">
              <a:latin typeface="Arial Narrow" pitchFamily="34" charset="0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sz="4500" b="1" dirty="0" err="1" smtClean="0">
                <a:latin typeface="Arial Narrow" pitchFamily="34" charset="0"/>
              </a:rPr>
              <a:t>Budaya</a:t>
            </a:r>
            <a:r>
              <a:rPr lang="en-US" sz="4500" b="1" dirty="0" smtClean="0">
                <a:latin typeface="Arial Narrow" pitchFamily="34" charset="0"/>
              </a:rPr>
              <a:t>  </a:t>
            </a:r>
            <a:r>
              <a:rPr lang="en-US" sz="4500" b="1" dirty="0" err="1">
                <a:latin typeface="Arial Narrow" pitchFamily="34" charset="0"/>
              </a:rPr>
              <a:t>materialistik</a:t>
            </a:r>
            <a:r>
              <a:rPr lang="en-US" sz="4500" b="1" dirty="0">
                <a:latin typeface="Arial Narrow" pitchFamily="34" charset="0"/>
              </a:rPr>
              <a:t>  </a:t>
            </a:r>
            <a:r>
              <a:rPr lang="en-US" sz="4500" b="1" dirty="0" err="1">
                <a:latin typeface="Arial Narrow" pitchFamily="34" charset="0"/>
              </a:rPr>
              <a:t>dan</a:t>
            </a:r>
            <a:r>
              <a:rPr lang="en-US" sz="4500" b="1" dirty="0">
                <a:latin typeface="Arial Narrow" pitchFamily="34" charset="0"/>
              </a:rPr>
              <a:t>  </a:t>
            </a:r>
            <a:r>
              <a:rPr lang="en-US" sz="4500" b="1" dirty="0" err="1">
                <a:latin typeface="Arial Narrow" pitchFamily="34" charset="0"/>
              </a:rPr>
              <a:t>hedonistik</a:t>
            </a:r>
            <a:r>
              <a:rPr lang="en-US" sz="4500" b="1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sebagai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budaya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hidup</a:t>
            </a:r>
            <a:r>
              <a:rPr lang="en-US" sz="4500" dirty="0">
                <a:latin typeface="Arial Narrow" pitchFamily="34" charset="0"/>
              </a:rPr>
              <a:t>  yang  </a:t>
            </a:r>
            <a:r>
              <a:rPr lang="en-US" sz="4500" dirty="0" err="1" smtClean="0">
                <a:latin typeface="Arial Narrow" pitchFamily="34" charset="0"/>
              </a:rPr>
              <a:t>menomor-satukan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materi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kenikmatan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hidup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 smtClean="0">
                <a:latin typeface="Arial Narrow" pitchFamily="34" charset="0"/>
              </a:rPr>
              <a:t>Manusia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diukur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dari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apa</a:t>
            </a:r>
            <a:r>
              <a:rPr lang="en-US" sz="4500" dirty="0" smtClean="0">
                <a:latin typeface="Arial Narrow" pitchFamily="34" charset="0"/>
              </a:rPr>
              <a:t> yang </a:t>
            </a:r>
            <a:r>
              <a:rPr lang="en-US" sz="4500" dirty="0" err="1" smtClean="0">
                <a:latin typeface="Arial Narrow" pitchFamily="34" charset="0"/>
              </a:rPr>
              <a:t>dimiliki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 smtClean="0">
                <a:latin typeface="Arial Narrow" pitchFamily="34" charset="0"/>
              </a:rPr>
              <a:t>Pengor-banan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menanggung</a:t>
            </a:r>
            <a:r>
              <a:rPr lang="en-US" sz="4500" dirty="0">
                <a:latin typeface="Arial Narrow" pitchFamily="34" charset="0"/>
              </a:rPr>
              <a:t>   </a:t>
            </a:r>
            <a:r>
              <a:rPr lang="en-US" sz="4500" dirty="0" err="1" smtClean="0">
                <a:latin typeface="Arial Narrow" pitchFamily="34" charset="0"/>
              </a:rPr>
              <a:t>penderitaan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 smtClean="0">
                <a:latin typeface="Arial Narrow" pitchFamily="34" charset="0"/>
              </a:rPr>
              <a:t>askese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tapa,kesederhanaan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kerelaan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untuk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melepaskan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nikmat</a:t>
            </a:r>
            <a:r>
              <a:rPr lang="en-US" sz="4500" dirty="0">
                <a:latin typeface="Arial Narrow" pitchFamily="34" charset="0"/>
              </a:rPr>
              <a:t> demi </a:t>
            </a:r>
            <a:r>
              <a:rPr lang="en-US" sz="4500" dirty="0" err="1">
                <a:latin typeface="Arial Narrow" pitchFamily="34" charset="0"/>
              </a:rPr>
              <a:t>cita-cita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luhur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tidak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mendapat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tempat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budaya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Nilai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kehidupan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diukur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pada</a:t>
            </a:r>
            <a:r>
              <a:rPr lang="en-US" sz="4500" dirty="0" smtClean="0">
                <a:latin typeface="Arial Narrow" pitchFamily="34" charset="0"/>
              </a:rPr>
              <a:t> rasa  </a:t>
            </a:r>
            <a:r>
              <a:rPr lang="en-US" sz="4500" dirty="0" err="1" smtClean="0">
                <a:latin typeface="Arial Narrow" pitchFamily="34" charset="0"/>
              </a:rPr>
              <a:t>senang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kenikmatan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belaka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 smtClean="0">
                <a:latin typeface="Arial Narrow" pitchFamily="34" charset="0"/>
              </a:rPr>
              <a:t>Hidup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semakin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bernilai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diukur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dari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kenikmatan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 smtClean="0">
                <a:latin typeface="Arial Narrow" pitchFamily="34" charset="0"/>
              </a:rPr>
              <a:t>dirasakan</a:t>
            </a:r>
            <a:r>
              <a:rPr lang="en-US" sz="4500" dirty="0" smtClean="0">
                <a:latin typeface="Arial Narrow" pitchFamily="34" charset="0"/>
              </a:rPr>
              <a:t>. </a:t>
            </a:r>
            <a:r>
              <a:rPr lang="en-US" sz="4500" dirty="0" err="1" smtClean="0">
                <a:latin typeface="Arial Narrow" pitchFamily="34" charset="0"/>
              </a:rPr>
              <a:t>Budaya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materialistik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hedonistik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melahirkan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sikap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konsumerisme</a:t>
            </a:r>
            <a:r>
              <a:rPr lang="en-US" sz="4500" dirty="0">
                <a:latin typeface="Arial Narrow" pitchFamily="34" charset="0"/>
              </a:rPr>
              <a:t>.  </a:t>
            </a:r>
            <a:r>
              <a:rPr lang="en-US" sz="4500" dirty="0" err="1" smtClean="0">
                <a:latin typeface="Arial Narrow" pitchFamily="34" charset="0"/>
              </a:rPr>
              <a:t>Konsumerisme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adalah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budaya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untuk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terus</a:t>
            </a:r>
            <a:r>
              <a:rPr lang="en-US" sz="4500" dirty="0" smtClean="0">
                <a:latin typeface="Arial Narrow" pitchFamily="34" charset="0"/>
              </a:rPr>
              <a:t> me-</a:t>
            </a:r>
            <a:r>
              <a:rPr lang="en-US" sz="4500" dirty="0" err="1" smtClean="0">
                <a:latin typeface="Arial Narrow" pitchFamily="34" charset="0"/>
              </a:rPr>
              <a:t>nerus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menambah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tingkat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konsumsi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 smtClean="0">
                <a:latin typeface="Arial Narrow" pitchFamily="34" charset="0"/>
              </a:rPr>
              <a:t>bukan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karena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dibutuhkan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melainkan</a:t>
            </a:r>
            <a:r>
              <a:rPr lang="en-US" sz="4500" dirty="0" smtClean="0">
                <a:latin typeface="Arial Narrow" pitchFamily="34" charset="0"/>
              </a:rPr>
              <a:t> demi </a:t>
            </a:r>
            <a:r>
              <a:rPr lang="en-US" sz="4500" dirty="0">
                <a:latin typeface="Arial Narrow" pitchFamily="34" charset="0"/>
              </a:rPr>
              <a:t>status. </a:t>
            </a:r>
            <a:r>
              <a:rPr lang="en-US" sz="4500" dirty="0" err="1">
                <a:latin typeface="Arial Narrow" pitchFamily="34" charset="0"/>
              </a:rPr>
              <a:t>Budaya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inilah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perlahan-lahan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telah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merambah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masyarakat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ki</a:t>
            </a:r>
            <a:r>
              <a:rPr lang="en-US" sz="4500" dirty="0" err="1"/>
              <a:t>ta</a:t>
            </a:r>
            <a:r>
              <a:rPr lang="en-US" sz="4500" dirty="0" smtClean="0"/>
              <a:t>.</a:t>
            </a:r>
            <a:endParaRPr lang="en-ID" sz="4500" dirty="0"/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Pengaruh</a:t>
            </a:r>
            <a:r>
              <a:rPr lang="en-US" sz="3200" b="1" dirty="0"/>
              <a:t> </a:t>
            </a:r>
            <a:r>
              <a:rPr lang="en-US" sz="3200" b="1" dirty="0" err="1"/>
              <a:t>Destruktif</a:t>
            </a:r>
            <a:r>
              <a:rPr lang="en-US" sz="3200" b="1" dirty="0"/>
              <a:t> </a:t>
            </a:r>
            <a:r>
              <a:rPr lang="en-US" sz="3200" b="1" dirty="0" err="1"/>
              <a:t>Akibat</a:t>
            </a:r>
            <a:r>
              <a:rPr lang="en-US" sz="3200" b="1" dirty="0"/>
              <a:t> </a:t>
            </a:r>
            <a:r>
              <a:rPr lang="en-US" sz="3200" b="1" dirty="0" err="1"/>
              <a:t>Globalisasi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544616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/>
              <a:t>b</a:t>
            </a:r>
            <a:r>
              <a:rPr lang="en-US" b="1" dirty="0">
                <a:latin typeface="Arial Narrow" pitchFamily="34" charset="0"/>
              </a:rPr>
              <a:t>)  </a:t>
            </a:r>
            <a:r>
              <a:rPr lang="en-US" b="1" dirty="0" err="1">
                <a:latin typeface="Arial Narrow" pitchFamily="34" charset="0"/>
              </a:rPr>
              <a:t>Individualistis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merupakan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sifat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tidak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peduli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mementingkan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diri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914400" lvl="2" indent="0">
              <a:buNone/>
            </a:pPr>
            <a:r>
              <a:rPr lang="en-US" sz="2300" dirty="0" err="1" smtClean="0">
                <a:latin typeface="Arial Narrow" pitchFamily="34" charset="0"/>
              </a:rPr>
              <a:t>Individualisme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adalah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pengaruh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dari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gaya</a:t>
            </a:r>
            <a:r>
              <a:rPr lang="en-US" sz="2300" dirty="0" smtClean="0">
                <a:latin typeface="Arial Narrow" pitchFamily="34" charset="0"/>
              </a:rPr>
              <a:t> orang-orang yang </a:t>
            </a:r>
            <a:r>
              <a:rPr lang="en-US" sz="2300" dirty="0" err="1" smtClean="0">
                <a:latin typeface="Arial Narrow" pitchFamily="34" charset="0"/>
              </a:rPr>
              <a:t>tinggal</a:t>
            </a:r>
            <a:r>
              <a:rPr lang="en-US" sz="2300" dirty="0" smtClean="0">
                <a:latin typeface="Arial Narrow" pitchFamily="34" charset="0"/>
              </a:rPr>
              <a:t> di </a:t>
            </a:r>
            <a:r>
              <a:rPr lang="en-US" sz="2300" dirty="0" err="1" smtClean="0">
                <a:latin typeface="Arial Narrow" pitchFamily="34" charset="0"/>
              </a:rPr>
              <a:t>perkotaan</a:t>
            </a:r>
            <a:r>
              <a:rPr lang="en-US" sz="2300" dirty="0" smtClean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terutama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golongan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menengah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ke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atas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>
                <a:latin typeface="Arial Narrow" pitchFamily="34" charset="0"/>
              </a:rPr>
              <a:t>Kesibukan</a:t>
            </a:r>
            <a:r>
              <a:rPr lang="en-US" sz="2300" dirty="0">
                <a:latin typeface="Arial Narrow" pitchFamily="34" charset="0"/>
              </a:rPr>
              <a:t> yang </a:t>
            </a:r>
            <a:r>
              <a:rPr lang="en-US" sz="2300" dirty="0" err="1">
                <a:latin typeface="Arial Narrow" pitchFamily="34" charset="0"/>
              </a:rPr>
              <a:t>melanda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masyarakat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membuat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dirinya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menjadi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individualistis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 smtClean="0">
                <a:latin typeface="Arial Narrow" pitchFamily="34" charset="0"/>
              </a:rPr>
              <a:t>Masing-masing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>
                <a:latin typeface="Arial Narrow" pitchFamily="34" charset="0"/>
              </a:rPr>
              <a:t>orang </a:t>
            </a:r>
            <a:r>
              <a:rPr lang="en-US" sz="2300" dirty="0" err="1">
                <a:latin typeface="Arial Narrow" pitchFamily="34" charset="0"/>
              </a:rPr>
              <a:t>mengurus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kepentingan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pribadinya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tanpa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mau</a:t>
            </a:r>
            <a:r>
              <a:rPr lang="en-US" sz="2300" dirty="0" smtClean="0">
                <a:latin typeface="Arial Narrow" pitchFamily="34" charset="0"/>
              </a:rPr>
              <a:t>  </a:t>
            </a:r>
            <a:r>
              <a:rPr lang="en-US" sz="2300" dirty="0" err="1" smtClean="0">
                <a:latin typeface="Arial Narrow" pitchFamily="34" charset="0"/>
              </a:rPr>
              <a:t>terusik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dengan</a:t>
            </a:r>
            <a:r>
              <a:rPr lang="en-US" sz="2300" dirty="0" smtClean="0">
                <a:latin typeface="Arial Narrow" pitchFamily="34" charset="0"/>
              </a:rPr>
              <a:t> orang </a:t>
            </a:r>
            <a:r>
              <a:rPr lang="en-US" sz="2300" dirty="0">
                <a:latin typeface="Arial Narrow" pitchFamily="34" charset="0"/>
              </a:rPr>
              <a:t>lain</a:t>
            </a:r>
            <a:r>
              <a:rPr lang="en-US" sz="2300" dirty="0" smtClean="0">
                <a:latin typeface="Arial Narrow" pitchFamily="34" charset="0"/>
              </a:rPr>
              <a:t>. </a:t>
            </a:r>
            <a:r>
              <a:rPr lang="en-US" sz="2300" dirty="0" err="1">
                <a:latin typeface="Arial Narrow" pitchFamily="34" charset="0"/>
              </a:rPr>
              <a:t>Sebagai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contoh:seorang</a:t>
            </a:r>
            <a:r>
              <a:rPr lang="en-US" sz="2300" dirty="0" smtClean="0">
                <a:latin typeface="Arial Narrow" pitchFamily="34" charset="0"/>
              </a:rPr>
              <a:t> ayah yang </a:t>
            </a:r>
            <a:r>
              <a:rPr lang="en-US" sz="2300" dirty="0" err="1" smtClean="0">
                <a:latin typeface="Arial Narrow" pitchFamily="34" charset="0"/>
              </a:rPr>
              <a:t>bekerja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seharian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>
                <a:latin typeface="Arial Narrow" pitchFamily="34" charset="0"/>
              </a:rPr>
              <a:t>di </a:t>
            </a:r>
            <a:r>
              <a:rPr lang="en-US" sz="2300" dirty="0" err="1">
                <a:latin typeface="Arial Narrow" pitchFamily="34" charset="0"/>
              </a:rPr>
              <a:t>luar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rumah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meninggalkan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keluarganya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menyibukkan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dirinya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>
                <a:latin typeface="Arial Narrow" pitchFamily="34" charset="0"/>
              </a:rPr>
              <a:t>di </a:t>
            </a:r>
            <a:r>
              <a:rPr lang="en-US" sz="2300" dirty="0" err="1">
                <a:latin typeface="Arial Narrow" pitchFamily="34" charset="0"/>
              </a:rPr>
              <a:t>kantor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kemungkinan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besar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lebih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gampang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terseret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dalam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sifat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individualistis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ini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>
                <a:latin typeface="Arial Narrow" pitchFamily="34" charset="0"/>
              </a:rPr>
              <a:t>Apabila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malam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hari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ia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pulang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ke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rumah</a:t>
            </a:r>
            <a:r>
              <a:rPr lang="en-US" sz="2300" dirty="0">
                <a:latin typeface="Arial Narrow" pitchFamily="34" charset="0"/>
              </a:rPr>
              <a:t>, </a:t>
            </a:r>
            <a:r>
              <a:rPr lang="en-US" sz="2300" dirty="0" err="1">
                <a:latin typeface="Arial Narrow" pitchFamily="34" charset="0"/>
              </a:rPr>
              <a:t>masih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lagi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membawa</a:t>
            </a:r>
            <a:r>
              <a:rPr lang="en-US" sz="2300" dirty="0">
                <a:latin typeface="Arial Narrow" pitchFamily="34" charset="0"/>
              </a:rPr>
              <a:t>  </a:t>
            </a:r>
            <a:r>
              <a:rPr lang="en-US" sz="2300" dirty="0" err="1">
                <a:latin typeface="Arial Narrow" pitchFamily="34" charset="0"/>
              </a:rPr>
              <a:t>pekerjaan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kantor</a:t>
            </a:r>
            <a:r>
              <a:rPr lang="en-US" sz="2300" dirty="0">
                <a:latin typeface="Arial Narrow" pitchFamily="34" charset="0"/>
              </a:rPr>
              <a:t> yang  </a:t>
            </a:r>
            <a:r>
              <a:rPr lang="en-US" sz="2300" dirty="0" err="1">
                <a:latin typeface="Arial Narrow" pitchFamily="34" charset="0"/>
              </a:rPr>
              <a:t>belum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terselesaikan</a:t>
            </a:r>
            <a:r>
              <a:rPr lang="en-US" sz="2300" dirty="0">
                <a:latin typeface="Arial Narrow" pitchFamily="34" charset="0"/>
              </a:rPr>
              <a:t>, </a:t>
            </a:r>
            <a:r>
              <a:rPr lang="en-US" sz="2300" dirty="0" err="1">
                <a:latin typeface="Arial Narrow" pitchFamily="34" charset="0"/>
              </a:rPr>
              <a:t>maka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hampir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tidak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ada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waktu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lagi</a:t>
            </a:r>
            <a:r>
              <a:rPr lang="en-US" sz="2300" dirty="0">
                <a:latin typeface="Arial Narrow" pitchFamily="34" charset="0"/>
              </a:rPr>
              <a:t> yang </a:t>
            </a:r>
            <a:r>
              <a:rPr lang="en-US" sz="2300" dirty="0" err="1">
                <a:latin typeface="Arial Narrow" pitchFamily="34" charset="0"/>
              </a:rPr>
              <a:t>tersisa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bagi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keluarganya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>
                <a:latin typeface="Arial Narrow" pitchFamily="34" charset="0"/>
              </a:rPr>
              <a:t>Dengan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demikian</a:t>
            </a:r>
            <a:r>
              <a:rPr lang="en-US" sz="2300" dirty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kehangatan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dalam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rumah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tangga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relasi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dalam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bertetangga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perlahan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mulai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terkikis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berkembang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menjadi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individualistis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971550" lvl="1" indent="-514350">
              <a:buAutoNum type="alphaLcParenR" startAt="3"/>
            </a:pPr>
            <a:r>
              <a:rPr lang="en-US" b="1" dirty="0" err="1" smtClean="0">
                <a:latin typeface="Arial Narrow" pitchFamily="34" charset="0"/>
              </a:rPr>
              <a:t>Fundamentalistis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sikap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pelarian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segala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sikap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fundamentalisme</a:t>
            </a:r>
            <a:r>
              <a:rPr lang="en-US" dirty="0">
                <a:latin typeface="Arial Narrow" pitchFamily="34" charset="0"/>
              </a:rPr>
              <a:t>. </a:t>
            </a:r>
            <a:endParaRPr lang="en-US" dirty="0" smtClean="0">
              <a:latin typeface="Arial Narrow" pitchFamily="34" charset="0"/>
            </a:endParaRPr>
          </a:p>
          <a:p>
            <a:pPr marL="857250" lvl="2" indent="0">
              <a:buNone/>
            </a:pPr>
            <a:r>
              <a:rPr lang="en-US" sz="2300" dirty="0" err="1" smtClean="0">
                <a:latin typeface="Arial Narrow" pitchFamily="34" charset="0"/>
              </a:rPr>
              <a:t>Gejalaini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bisa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kita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amati</a:t>
            </a:r>
            <a:r>
              <a:rPr lang="en-US" sz="2300" dirty="0" smtClean="0">
                <a:latin typeface="Arial Narrow" pitchFamily="34" charset="0"/>
              </a:rPr>
              <a:t> di </a:t>
            </a:r>
            <a:r>
              <a:rPr lang="en-US" sz="2300" dirty="0" err="1" smtClean="0">
                <a:latin typeface="Arial Narrow" pitchFamily="34" charset="0"/>
              </a:rPr>
              <a:t>berbagai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negara-negara</a:t>
            </a:r>
            <a:r>
              <a:rPr lang="en-US" sz="2300" dirty="0" smtClean="0">
                <a:latin typeface="Arial Narrow" pitchFamily="34" charset="0"/>
              </a:rPr>
              <a:t> yang </a:t>
            </a:r>
            <a:r>
              <a:rPr lang="en-US" sz="2300" dirty="0" err="1" smtClean="0">
                <a:latin typeface="Arial Narrow" pitchFamily="34" charset="0"/>
              </a:rPr>
              <a:t>berasaskan</a:t>
            </a:r>
            <a:r>
              <a:rPr lang="en-US" sz="2300" dirty="0" smtClean="0">
                <a:latin typeface="Arial Narrow" pitchFamily="34" charset="0"/>
              </a:rPr>
              <a:t> agama ma-</a:t>
            </a:r>
            <a:r>
              <a:rPr lang="en-US" sz="2300" dirty="0" err="1" smtClean="0">
                <a:latin typeface="Arial Narrow" pitchFamily="34" charset="0"/>
              </a:rPr>
              <a:t>upun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negara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industri</a:t>
            </a:r>
            <a:r>
              <a:rPr lang="en-US" sz="2300" dirty="0" smtClean="0">
                <a:latin typeface="Arial Narrow" pitchFamily="34" charset="0"/>
              </a:rPr>
              <a:t> Barat.  Ada  </a:t>
            </a:r>
            <a:r>
              <a:rPr lang="en-US" sz="2300" dirty="0" err="1" smtClean="0">
                <a:latin typeface="Arial Narrow" pitchFamily="34" charset="0"/>
              </a:rPr>
              <a:t>fundamentalisme</a:t>
            </a:r>
            <a:r>
              <a:rPr lang="en-US" sz="2300" dirty="0" smtClean="0">
                <a:latin typeface="Arial Narrow" pitchFamily="34" charset="0"/>
              </a:rPr>
              <a:t>   Islam,  </a:t>
            </a:r>
            <a:r>
              <a:rPr lang="en-US" sz="2300" dirty="0" err="1" smtClean="0">
                <a:latin typeface="Arial Narrow" pitchFamily="34" charset="0"/>
              </a:rPr>
              <a:t>fundamentalisme</a:t>
            </a:r>
            <a:r>
              <a:rPr lang="en-US" sz="2300" dirty="0" smtClean="0">
                <a:latin typeface="Arial Narrow" pitchFamily="34" charset="0"/>
              </a:rPr>
              <a:t>     Kristen. </a:t>
            </a:r>
            <a:r>
              <a:rPr lang="en-US" sz="2300" dirty="0" err="1" smtClean="0">
                <a:latin typeface="Arial Narrow" pitchFamily="34" charset="0"/>
              </a:rPr>
              <a:t>Celakanya</a:t>
            </a:r>
            <a:r>
              <a:rPr lang="en-US" sz="2300" dirty="0" smtClean="0">
                <a:latin typeface="Arial Narrow" pitchFamily="34" charset="0"/>
              </a:rPr>
              <a:t>  </a:t>
            </a:r>
            <a:r>
              <a:rPr lang="en-US" sz="2300" dirty="0" err="1" smtClean="0">
                <a:latin typeface="Arial Narrow" pitchFamily="34" charset="0"/>
              </a:rPr>
              <a:t>funda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mentalisme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ini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sering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ditunggang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untuk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kepentingan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tertentu</a:t>
            </a:r>
            <a:r>
              <a:rPr lang="en-US" sz="2300" dirty="0" smtClean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seperti</a:t>
            </a:r>
            <a:r>
              <a:rPr lang="en-US" sz="2300" dirty="0" smtClean="0">
                <a:latin typeface="Arial Narrow" pitchFamily="34" charset="0"/>
              </a:rPr>
              <a:t> yang </a:t>
            </a:r>
            <a:r>
              <a:rPr lang="en-US" sz="2300" dirty="0" err="1" smtClean="0">
                <a:latin typeface="Arial Narrow" pitchFamily="34" charset="0"/>
              </a:rPr>
              <a:t>kita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alami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terjadi</a:t>
            </a:r>
            <a:r>
              <a:rPr lang="en-US" sz="2300" dirty="0" smtClean="0">
                <a:latin typeface="Arial Narrow" pitchFamily="34" charset="0"/>
              </a:rPr>
              <a:t> di </a:t>
            </a:r>
            <a:r>
              <a:rPr lang="en-US" sz="2300" dirty="0" err="1" smtClean="0">
                <a:latin typeface="Arial Narrow" pitchFamily="34" charset="0"/>
              </a:rPr>
              <a:t>beberapa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daerah</a:t>
            </a:r>
            <a:r>
              <a:rPr lang="en-US" sz="2300" dirty="0" smtClean="0">
                <a:latin typeface="Arial Narrow" pitchFamily="34" charset="0"/>
              </a:rPr>
              <a:t> di </a:t>
            </a:r>
            <a:r>
              <a:rPr lang="en-US" sz="2300" dirty="0" err="1" smtClean="0">
                <a:latin typeface="Arial Narrow" pitchFamily="34" charset="0"/>
              </a:rPr>
              <a:t>negara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kita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ini</a:t>
            </a:r>
            <a:r>
              <a:rPr lang="en-US" sz="2300" dirty="0" smtClean="0">
                <a:latin typeface="Arial Narrow" pitchFamily="34" charset="0"/>
              </a:rPr>
              <a:t>. </a:t>
            </a:r>
            <a:r>
              <a:rPr lang="en-US" sz="2300" dirty="0" err="1" smtClean="0">
                <a:latin typeface="Arial Narrow" pitchFamily="34" charset="0"/>
              </a:rPr>
              <a:t>Selain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fundamentalisme</a:t>
            </a:r>
            <a:r>
              <a:rPr lang="en-US" sz="2300" dirty="0" smtClean="0">
                <a:latin typeface="Arial Narrow" pitchFamily="34" charset="0"/>
              </a:rPr>
              <a:t> agama, </a:t>
            </a:r>
            <a:r>
              <a:rPr lang="en-US" sz="2300" dirty="0" err="1" smtClean="0">
                <a:latin typeface="Arial Narrow" pitchFamily="34" charset="0"/>
              </a:rPr>
              <a:t>juga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ada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fundamentalisme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suku</a:t>
            </a:r>
            <a:r>
              <a:rPr lang="en-US" sz="2300" dirty="0" smtClean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kebangsaan</a:t>
            </a:r>
            <a:r>
              <a:rPr lang="en-US" sz="2300" dirty="0" smtClean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kebatinan</a:t>
            </a:r>
            <a:r>
              <a:rPr lang="en-US" sz="2300" dirty="0" smtClean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dsb</a:t>
            </a:r>
            <a:r>
              <a:rPr lang="en-US" sz="2300" dirty="0" smtClean="0">
                <a:latin typeface="Arial Narrow" pitchFamily="34" charset="0"/>
              </a:rPr>
              <a:t>. </a:t>
            </a:r>
            <a:r>
              <a:rPr lang="en-US" sz="2300" dirty="0" err="1" smtClean="0">
                <a:latin typeface="Arial Narrow" pitchFamily="34" charset="0"/>
              </a:rPr>
              <a:t>Banyak</a:t>
            </a:r>
            <a:r>
              <a:rPr lang="en-US" sz="2300" dirty="0" smtClean="0">
                <a:latin typeface="Arial Narrow" pitchFamily="34" charset="0"/>
              </a:rPr>
              <a:t> orang yang </a:t>
            </a:r>
            <a:r>
              <a:rPr lang="en-US" sz="2300" dirty="0" err="1" smtClean="0">
                <a:latin typeface="Arial Narrow" pitchFamily="34" charset="0"/>
              </a:rPr>
              <a:t>mengejar</a:t>
            </a:r>
            <a:r>
              <a:rPr lang="en-US" sz="2300" dirty="0" smtClean="0">
                <a:latin typeface="Arial Narrow" pitchFamily="34" charset="0"/>
              </a:rPr>
              <a:t> yang </a:t>
            </a:r>
            <a:r>
              <a:rPr lang="en-US" sz="2300" dirty="0" err="1" smtClean="0">
                <a:latin typeface="Arial Narrow" pitchFamily="34" charset="0"/>
              </a:rPr>
              <a:t>duniawi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dan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melupakan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hal</a:t>
            </a:r>
            <a:r>
              <a:rPr lang="en-US" sz="2300" dirty="0" smtClean="0">
                <a:latin typeface="Arial Narrow" pitchFamily="34" charset="0"/>
              </a:rPr>
              <a:t> -</a:t>
            </a:r>
            <a:r>
              <a:rPr lang="en-US" sz="2300" dirty="0" err="1" smtClean="0">
                <a:latin typeface="Arial Narrow" pitchFamily="34" charset="0"/>
              </a:rPr>
              <a:t>hal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rohani</a:t>
            </a:r>
            <a:r>
              <a:rPr lang="en-US" sz="2300" dirty="0" smtClean="0">
                <a:latin typeface="Arial Narrow" pitchFamily="34" charset="0"/>
              </a:rPr>
              <a:t>. Orang </a:t>
            </a:r>
            <a:r>
              <a:rPr lang="en-US" sz="2300" dirty="0" err="1" smtClean="0">
                <a:latin typeface="Arial Narrow" pitchFamily="34" charset="0"/>
              </a:rPr>
              <a:t>tertarik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pada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kekuatan-kekuatan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gaib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bukan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pada</a:t>
            </a:r>
            <a:r>
              <a:rPr lang="en-US" sz="2300" dirty="0" smtClean="0">
                <a:latin typeface="Arial Narrow" pitchFamily="34" charset="0"/>
              </a:rPr>
              <a:t> Allah </a:t>
            </a:r>
            <a:r>
              <a:rPr lang="en-US" sz="2300" dirty="0" err="1" smtClean="0">
                <a:latin typeface="Arial Narrow" pitchFamily="34" charset="0"/>
              </a:rPr>
              <a:t>sendiri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sebagai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sumber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keselamatan</a:t>
            </a:r>
            <a:endParaRPr lang="en-ID" sz="23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TANGGUNG JAWAB SOSIAL 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2565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sz="5100" b="1" dirty="0" smtClean="0">
                <a:latin typeface="Arial Narrow" pitchFamily="34" charset="0"/>
              </a:rPr>
              <a:t>1</a:t>
            </a:r>
            <a:r>
              <a:rPr lang="en-US" sz="5100" b="1" dirty="0">
                <a:latin typeface="Arial Narrow" pitchFamily="34" charset="0"/>
              </a:rPr>
              <a:t>.  </a:t>
            </a:r>
            <a:r>
              <a:rPr lang="en-US" sz="4600" b="1" dirty="0" err="1" smtClean="0">
                <a:latin typeface="Arial Narrow" pitchFamily="34" charset="0"/>
              </a:rPr>
              <a:t>Analisa</a:t>
            </a:r>
            <a:r>
              <a:rPr lang="en-US" sz="4600" b="1" dirty="0" smtClean="0">
                <a:latin typeface="Arial Narrow" pitchFamily="34" charset="0"/>
              </a:rPr>
              <a:t> </a:t>
            </a:r>
            <a:r>
              <a:rPr lang="en-US" sz="4600" b="1" dirty="0" err="1">
                <a:latin typeface="Arial Narrow" pitchFamily="34" charset="0"/>
              </a:rPr>
              <a:t>Khusus</a:t>
            </a:r>
            <a:r>
              <a:rPr lang="en-US" sz="4600" b="1" dirty="0">
                <a:latin typeface="Arial Narrow" pitchFamily="34" charset="0"/>
              </a:rPr>
              <a:t> </a:t>
            </a:r>
            <a:r>
              <a:rPr lang="en-US" sz="4600" b="1" dirty="0" err="1">
                <a:latin typeface="Arial Narrow" pitchFamily="34" charset="0"/>
              </a:rPr>
              <a:t>ketidakadilan</a:t>
            </a:r>
            <a:r>
              <a:rPr lang="en-US" sz="4600" b="1" dirty="0">
                <a:latin typeface="Arial Narrow" pitchFamily="34" charset="0"/>
              </a:rPr>
              <a:t> </a:t>
            </a:r>
            <a:r>
              <a:rPr lang="en-US" sz="4600" b="1" dirty="0" smtClean="0">
                <a:latin typeface="Arial Narrow" pitchFamily="34" charset="0"/>
              </a:rPr>
              <a:t>&amp; </a:t>
            </a:r>
            <a:r>
              <a:rPr lang="en-US" sz="4600" b="1" dirty="0" err="1">
                <a:latin typeface="Arial Narrow" pitchFamily="34" charset="0"/>
              </a:rPr>
              <a:t>ketidakjujuran</a:t>
            </a:r>
            <a:r>
              <a:rPr lang="en-US" sz="4600" b="1" dirty="0">
                <a:latin typeface="Arial Narrow" pitchFamily="34" charset="0"/>
              </a:rPr>
              <a:t> </a:t>
            </a:r>
            <a:r>
              <a:rPr lang="en-US" sz="4600" b="1" dirty="0" err="1">
                <a:latin typeface="Arial Narrow" pitchFamily="34" charset="0"/>
              </a:rPr>
              <a:t>Dalam</a:t>
            </a:r>
            <a:r>
              <a:rPr lang="en-US" sz="4600" b="1" dirty="0">
                <a:latin typeface="Arial Narrow" pitchFamily="34" charset="0"/>
              </a:rPr>
              <a:t> </a:t>
            </a:r>
            <a:r>
              <a:rPr lang="en-US" sz="4600" b="1" dirty="0" err="1">
                <a:latin typeface="Arial Narrow" pitchFamily="34" charset="0"/>
              </a:rPr>
              <a:t>Hidup</a:t>
            </a:r>
            <a:r>
              <a:rPr lang="en-US" sz="4600" b="1" dirty="0">
                <a:latin typeface="Arial Narrow" pitchFamily="34" charset="0"/>
              </a:rPr>
              <a:t> </a:t>
            </a:r>
            <a:r>
              <a:rPr lang="en-US" sz="4600" b="1" dirty="0" err="1">
                <a:latin typeface="Arial Narrow" pitchFamily="34" charset="0"/>
              </a:rPr>
              <a:t>Masyarakat</a:t>
            </a:r>
            <a:endParaRPr lang="en-ID" sz="46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1300" dirty="0"/>
          </a:p>
          <a:p>
            <a:pPr marL="0" indent="0">
              <a:buNone/>
            </a:pPr>
            <a:r>
              <a:rPr lang="en-US" sz="5100" i="1" dirty="0">
                <a:latin typeface="Arial Narrow" pitchFamily="34" charset="0"/>
              </a:rPr>
              <a:t>a.   </a:t>
            </a:r>
            <a:r>
              <a:rPr lang="en-US" sz="5100" i="1" dirty="0" err="1">
                <a:latin typeface="Arial Narrow" pitchFamily="34" charset="0"/>
              </a:rPr>
              <a:t>Ketidakadilan</a:t>
            </a:r>
            <a:endParaRPr lang="en-ID" sz="5100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Situasi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masyarakat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kita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dewasa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ini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mengalami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berbagai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gejala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yang </a:t>
            </a:r>
            <a:r>
              <a:rPr lang="en-US" sz="3800" dirty="0" err="1" smtClean="0">
                <a:latin typeface="Arial Narrow" pitchFamily="34" charset="0"/>
              </a:rPr>
              <a:t>tidak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menghormati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hak</a:t>
            </a:r>
            <a:r>
              <a:rPr lang="en-US" sz="3800" dirty="0" smtClean="0">
                <a:latin typeface="Arial Narrow" pitchFamily="34" charset="0"/>
              </a:rPr>
              <a:t>   </a:t>
            </a:r>
            <a:r>
              <a:rPr lang="en-US" sz="3800" dirty="0">
                <a:latin typeface="Arial Narrow" pitchFamily="34" charset="0"/>
              </a:rPr>
              <a:t>orang </a:t>
            </a:r>
            <a:r>
              <a:rPr lang="en-US" sz="3800" dirty="0" smtClean="0">
                <a:latin typeface="Arial Narrow" pitchFamily="34" charset="0"/>
              </a:rPr>
              <a:t>lain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smtClean="0">
                <a:latin typeface="Arial Narrow" pitchFamily="34" charset="0"/>
              </a:rPr>
              <a:t>Kita </a:t>
            </a:r>
            <a:r>
              <a:rPr lang="en-US" sz="3800" dirty="0" err="1" smtClean="0">
                <a:latin typeface="Arial Narrow" pitchFamily="34" charset="0"/>
              </a:rPr>
              <a:t>dapat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melihat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realitas</a:t>
            </a:r>
            <a:r>
              <a:rPr lang="en-US" sz="3800" dirty="0" smtClean="0">
                <a:latin typeface="Arial Narrow" pitchFamily="34" charset="0"/>
              </a:rPr>
              <a:t> yang </a:t>
            </a:r>
            <a:r>
              <a:rPr lang="en-US" sz="3800" dirty="0" err="1" smtClean="0">
                <a:latin typeface="Arial Narrow" pitchFamily="34" charset="0"/>
              </a:rPr>
              <a:t>mencerminkan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ketidakadilan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dalam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hidup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bersama</a:t>
            </a:r>
            <a:r>
              <a:rPr lang="en-US" sz="3800" dirty="0">
                <a:latin typeface="Arial Narrow" pitchFamily="34" charset="0"/>
              </a:rPr>
              <a:t>.   </a:t>
            </a:r>
            <a:r>
              <a:rPr lang="en-US" sz="3800" dirty="0" err="1">
                <a:latin typeface="Arial Narrow" pitchFamily="34" charset="0"/>
              </a:rPr>
              <a:t>Gejala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itu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antara</a:t>
            </a:r>
            <a:r>
              <a:rPr lang="en-US" sz="3800" dirty="0" smtClean="0">
                <a:latin typeface="Arial Narrow" pitchFamily="34" charset="0"/>
              </a:rPr>
              <a:t> lain: </a:t>
            </a:r>
            <a:r>
              <a:rPr lang="en-US" sz="3800" dirty="0" err="1">
                <a:latin typeface="Arial Narrow" pitchFamily="34" charset="0"/>
              </a:rPr>
              <a:t>perampasan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penggusuran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milik</a:t>
            </a:r>
            <a:r>
              <a:rPr lang="en-US" sz="3800" dirty="0">
                <a:latin typeface="Arial Narrow" pitchFamily="34" charset="0"/>
              </a:rPr>
              <a:t> orang  lain, </a:t>
            </a:r>
            <a:r>
              <a:rPr lang="en-US" sz="3800" dirty="0" err="1" smtClean="0">
                <a:latin typeface="Arial Narrow" pitchFamily="34" charset="0"/>
              </a:rPr>
              <a:t>perampokan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 smtClean="0">
                <a:latin typeface="Arial Narrow" pitchFamily="34" charset="0"/>
              </a:rPr>
              <a:t>peme</a:t>
            </a:r>
            <a:r>
              <a:rPr lang="en-US" sz="3800" dirty="0" err="1">
                <a:latin typeface="Arial Narrow" pitchFamily="34" charset="0"/>
              </a:rPr>
              <a:t>-</a:t>
            </a:r>
            <a:r>
              <a:rPr lang="en-US" sz="3800" dirty="0" err="1" smtClean="0">
                <a:latin typeface="Arial Narrow" pitchFamily="34" charset="0"/>
              </a:rPr>
              <a:t>rasan</a:t>
            </a:r>
            <a:r>
              <a:rPr lang="en-US" sz="3800" dirty="0">
                <a:latin typeface="Arial Narrow" pitchFamily="34" charset="0"/>
              </a:rPr>
              <a:t>, KKN (</a:t>
            </a:r>
            <a:r>
              <a:rPr lang="en-US" sz="3800" dirty="0" err="1">
                <a:latin typeface="Arial Narrow" pitchFamily="34" charset="0"/>
              </a:rPr>
              <a:t>Korupsi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kolusi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nepotisme</a:t>
            </a:r>
            <a:r>
              <a:rPr lang="en-US" sz="3800" dirty="0">
                <a:latin typeface="Arial Narrow" pitchFamily="34" charset="0"/>
              </a:rPr>
              <a:t>), </a:t>
            </a:r>
            <a:r>
              <a:rPr lang="en-US" sz="3800" dirty="0" err="1">
                <a:latin typeface="Arial Narrow" pitchFamily="34" charset="0"/>
              </a:rPr>
              <a:t>dsbnya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Tindakan-tindakan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tersebut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menunjuk-kan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masyarakat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kita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sadar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atau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sadar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sering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menghormati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milik</a:t>
            </a:r>
            <a:r>
              <a:rPr lang="en-US" sz="3800" dirty="0">
                <a:latin typeface="Arial Narrow" pitchFamily="34" charset="0"/>
              </a:rPr>
              <a:t> orang lain </a:t>
            </a:r>
            <a:r>
              <a:rPr lang="en-US" sz="3800" dirty="0" err="1">
                <a:latin typeface="Arial Narrow" pitchFamily="34" charset="0"/>
              </a:rPr>
              <a:t>termasuk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milik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masyarakat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negara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Berbagai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tindakan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ketidakadilan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menim-bulkan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kesengsaraan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masyarakat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Disamping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itu</a:t>
            </a:r>
            <a:r>
              <a:rPr lang="en-US" sz="3800" dirty="0">
                <a:latin typeface="Arial Narrow" pitchFamily="34" charset="0"/>
              </a:rPr>
              <a:t>,  </a:t>
            </a:r>
            <a:r>
              <a:rPr lang="en-US" sz="3800" dirty="0" err="1">
                <a:latin typeface="Arial Narrow" pitchFamily="34" charset="0"/>
              </a:rPr>
              <a:t>juga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mengakibatkan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kemiskinan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bagi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mayoritas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bangsa</a:t>
            </a:r>
            <a:r>
              <a:rPr lang="en-US" dirty="0" smtClean="0">
                <a:latin typeface="Arial Narrow" pitchFamily="34" charset="0"/>
              </a:rPr>
              <a:t>.</a:t>
            </a:r>
            <a:r>
              <a:rPr lang="en-US" dirty="0">
                <a:latin typeface="Arial Narrow" pitchFamily="34" charset="0"/>
              </a:rPr>
              <a:t/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 </a:t>
            </a:r>
            <a:endParaRPr lang="en-ID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Tindakan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ketidakadilan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dipengaruhi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oleh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banyak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hal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termasuk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sistem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struktur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ekonomi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politik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dibangun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oleh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penguasa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seringkali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menguntungkan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golongannya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saja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sebaliknya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sangat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merugikan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masyarakat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lemah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serta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menciptakan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ketergantungan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rakyat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kecil</a:t>
            </a:r>
            <a:r>
              <a:rPr lang="en-US" sz="3800" dirty="0">
                <a:latin typeface="Arial Narrow" pitchFamily="34" charset="0"/>
              </a:rPr>
              <a:t>. Pembangunan </a:t>
            </a:r>
            <a:r>
              <a:rPr lang="en-US" sz="3800" dirty="0" err="1">
                <a:latin typeface="Arial Narrow" pitchFamily="34" charset="0"/>
              </a:rPr>
              <a:t>ekonomi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sosial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politikpun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belum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menciptakan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kesempatan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luas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bagi</a:t>
            </a:r>
            <a:r>
              <a:rPr lang="en-US" sz="3800" dirty="0">
                <a:latin typeface="Arial Narrow" pitchFamily="34" charset="0"/>
              </a:rPr>
              <a:t> orang-orang </a:t>
            </a:r>
            <a:r>
              <a:rPr lang="en-US" sz="3800" dirty="0" err="1">
                <a:latin typeface="Arial Narrow" pitchFamily="34" charset="0"/>
              </a:rPr>
              <a:t>kecil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tetapi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mempersempit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ruang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mereka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mengungkap-kan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jati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dirinya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secara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penuh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smtClean="0">
                <a:latin typeface="Arial Narrow" pitchFamily="34" charset="0"/>
              </a:rPr>
              <a:t>Orang-orang </a:t>
            </a:r>
            <a:r>
              <a:rPr lang="en-US" sz="3800" dirty="0" err="1">
                <a:latin typeface="Arial Narrow" pitchFamily="34" charset="0"/>
              </a:rPr>
              <a:t>kecil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tetap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saja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menjadi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kelompok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yang </a:t>
            </a:r>
            <a:r>
              <a:rPr lang="en-US" sz="3800" dirty="0" err="1" smtClean="0">
                <a:latin typeface="Arial Narrow" pitchFamily="34" charset="0"/>
              </a:rPr>
              <a:t>tersisih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menderita</a:t>
            </a:r>
            <a:r>
              <a:rPr lang="en-US" sz="3800" dirty="0" smtClean="0">
                <a:latin typeface="Arial Narrow" pitchFamily="34" charset="0"/>
              </a:rPr>
              <a:t>. Ada </a:t>
            </a:r>
            <a:r>
              <a:rPr lang="en-US" sz="3800" dirty="0" err="1" smtClean="0">
                <a:latin typeface="Arial Narrow" pitchFamily="34" charset="0"/>
              </a:rPr>
              <a:t>berbagai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bentuk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ketidakadilan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antara</a:t>
            </a:r>
            <a:r>
              <a:rPr lang="en-US" sz="3800" dirty="0" smtClean="0">
                <a:latin typeface="Arial Narrow" pitchFamily="34" charset="0"/>
              </a:rPr>
              <a:t> lain </a:t>
            </a:r>
            <a:r>
              <a:rPr lang="en-US" sz="3800" dirty="0" err="1" smtClean="0">
                <a:latin typeface="Arial Narrow" pitchFamily="34" charset="0"/>
              </a:rPr>
              <a:t>diskriminasi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berperike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manusiaan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terhadap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kaum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perempuan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anak-anak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pendatang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suku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budaya</a:t>
            </a:r>
            <a:r>
              <a:rPr lang="en-US" sz="3800" dirty="0">
                <a:latin typeface="Arial Narrow" pitchFamily="34" charset="0"/>
              </a:rPr>
              <a:t>, agama, </a:t>
            </a:r>
            <a:r>
              <a:rPr lang="en-US" sz="3800" dirty="0" err="1">
                <a:latin typeface="Arial Narrow" pitchFamily="34" charset="0"/>
              </a:rPr>
              <a:t>dsb</a:t>
            </a:r>
            <a:r>
              <a:rPr lang="en-US" sz="3800" dirty="0" smtClean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TANGGUNG JAWAB SOSIAL 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i="1" dirty="0" err="1"/>
              <a:t>Arti</a:t>
            </a:r>
            <a:r>
              <a:rPr lang="en-US" sz="4000" b="1" i="1" dirty="0"/>
              <a:t> </a:t>
            </a:r>
            <a:r>
              <a:rPr lang="en-US" sz="4000" b="1" i="1" dirty="0" err="1"/>
              <a:t>dan</a:t>
            </a:r>
            <a:r>
              <a:rPr lang="en-US" sz="4000" b="1" i="1" dirty="0"/>
              <a:t> </a:t>
            </a:r>
            <a:r>
              <a:rPr lang="en-US" sz="4000" b="1" i="1" dirty="0" err="1"/>
              <a:t>makna</a:t>
            </a:r>
            <a:r>
              <a:rPr lang="en-US" sz="4000" b="1" i="1" dirty="0"/>
              <a:t> </a:t>
            </a:r>
            <a:r>
              <a:rPr lang="en-US" sz="4000" b="1" i="1" dirty="0" err="1" smtClean="0"/>
              <a:t>keadilan</a:t>
            </a:r>
            <a:endParaRPr lang="en-ID" sz="4000" dirty="0"/>
          </a:p>
          <a:p>
            <a:r>
              <a:rPr lang="en-US" sz="3800" dirty="0" err="1">
                <a:latin typeface="Arial Narrow" pitchFamily="34" charset="0"/>
              </a:rPr>
              <a:t>Keadilan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berarti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memberikan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kepada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setiap</a:t>
            </a:r>
            <a:r>
              <a:rPr lang="en-US" sz="3800" dirty="0">
                <a:latin typeface="Arial Narrow" pitchFamily="34" charset="0"/>
              </a:rPr>
              <a:t> orang </a:t>
            </a:r>
            <a:r>
              <a:rPr lang="en-US" sz="3800" dirty="0" err="1">
                <a:latin typeface="Arial Narrow" pitchFamily="34" charset="0"/>
              </a:rPr>
              <a:t>apa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menjadi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haknya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Keadilan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mencakup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hidup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wajar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hak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memilih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agama, </a:t>
            </a:r>
            <a:r>
              <a:rPr lang="en-US" sz="3800" dirty="0" err="1">
                <a:latin typeface="Arial Narrow" pitchFamily="34" charset="0"/>
              </a:rPr>
              <a:t>hak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bekerja</a:t>
            </a:r>
            <a:r>
              <a:rPr lang="en-US" sz="3800" dirty="0">
                <a:latin typeface="Arial Narrow" pitchFamily="34" charset="0"/>
              </a:rPr>
              <a:t>,  </a:t>
            </a:r>
            <a:r>
              <a:rPr lang="en-US" sz="3800" dirty="0" err="1" smtClean="0">
                <a:latin typeface="Arial Narrow" pitchFamily="34" charset="0"/>
              </a:rPr>
              <a:t>hak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untuk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mengeluarkan</a:t>
            </a:r>
            <a:r>
              <a:rPr lang="en-US" sz="3800" dirty="0">
                <a:latin typeface="Arial Narrow" pitchFamily="34" charset="0"/>
              </a:rPr>
              <a:t>   </a:t>
            </a:r>
            <a:r>
              <a:rPr lang="en-US" sz="3800" dirty="0" err="1">
                <a:latin typeface="Arial Narrow" pitchFamily="34" charset="0"/>
              </a:rPr>
              <a:t>pendapat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 smtClean="0">
                <a:latin typeface="Arial Narrow" pitchFamily="34" charset="0"/>
              </a:rPr>
              <a:t>hak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untuk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berserikat,dsb</a:t>
            </a:r>
            <a:r>
              <a:rPr lang="en-US" sz="3800" dirty="0">
                <a:latin typeface="Arial Narrow" pitchFamily="34" charset="0"/>
              </a:rPr>
              <a:t>.  </a:t>
            </a:r>
            <a:endParaRPr lang="en-US" sz="3800" dirty="0" smtClean="0">
              <a:latin typeface="Arial Narrow" pitchFamily="34" charset="0"/>
            </a:endParaRPr>
          </a:p>
          <a:p>
            <a:r>
              <a:rPr lang="en-US" sz="3800" dirty="0" err="1" smtClean="0">
                <a:latin typeface="Arial Narrow" pitchFamily="34" charset="0"/>
              </a:rPr>
              <a:t>Keadilan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menunjuk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pada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sebuah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keadaan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 smtClean="0">
                <a:latin typeface="Arial Narrow" pitchFamily="34" charset="0"/>
              </a:rPr>
              <a:t>tuntutan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keutamaan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Keadilan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sebagai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kenyataan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menyatakan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semua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pihak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memperoleh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apa</a:t>
            </a:r>
            <a:r>
              <a:rPr lang="en-US" sz="3800" dirty="0" smtClean="0">
                <a:latin typeface="Arial Narrow" pitchFamily="34" charset="0"/>
              </a:rPr>
              <a:t> yang </a:t>
            </a:r>
            <a:r>
              <a:rPr lang="en-US" sz="3800" dirty="0" err="1" smtClean="0">
                <a:latin typeface="Arial Narrow" pitchFamily="34" charset="0"/>
              </a:rPr>
              <a:t>menjadi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hak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mereka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mendapat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perlakuan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yang </a:t>
            </a:r>
            <a:r>
              <a:rPr lang="en-US" sz="3800" dirty="0" err="1">
                <a:latin typeface="Arial Narrow" pitchFamily="34" charset="0"/>
              </a:rPr>
              <a:t>sama</a:t>
            </a:r>
            <a:r>
              <a:rPr lang="en-US" sz="3800" dirty="0">
                <a:latin typeface="Arial Narrow" pitchFamily="34" charset="0"/>
              </a:rPr>
              <a:t>. </a:t>
            </a:r>
            <a:endParaRPr lang="en-US" sz="3800" dirty="0" smtClean="0">
              <a:latin typeface="Arial Narrow" pitchFamily="34" charset="0"/>
            </a:endParaRPr>
          </a:p>
          <a:p>
            <a:r>
              <a:rPr lang="en-US" sz="3800" dirty="0" err="1" smtClean="0">
                <a:latin typeface="Arial Narrow" pitchFamily="34" charset="0"/>
              </a:rPr>
              <a:t>Misalnya</a:t>
            </a:r>
            <a:r>
              <a:rPr lang="en-US" sz="3800" dirty="0">
                <a:latin typeface="Arial Narrow" pitchFamily="34" charset="0"/>
              </a:rPr>
              <a:t>, di </a:t>
            </a:r>
            <a:r>
              <a:rPr lang="en-US" sz="3800" dirty="0" err="1">
                <a:latin typeface="Arial Narrow" pitchFamily="34" charset="0"/>
              </a:rPr>
              <a:t>negara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atau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lembaga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tertentu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pasti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keadilan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maka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semua</a:t>
            </a:r>
            <a:r>
              <a:rPr lang="en-US" sz="3800" dirty="0">
                <a:latin typeface="Arial Narrow" pitchFamily="34" charset="0"/>
              </a:rPr>
              <a:t> orang </a:t>
            </a:r>
            <a:r>
              <a:rPr lang="en-US" sz="3800" dirty="0" err="1">
                <a:latin typeface="Arial Narrow" pitchFamily="34" charset="0"/>
              </a:rPr>
              <a:t>harus</a:t>
            </a:r>
            <a:r>
              <a:rPr lang="en-US" sz="3800" dirty="0">
                <a:latin typeface="Arial Narrow" pitchFamily="34" charset="0"/>
              </a:rPr>
              <a:t> pula </a:t>
            </a:r>
            <a:r>
              <a:rPr lang="en-US" sz="3800" dirty="0" err="1">
                <a:latin typeface="Arial Narrow" pitchFamily="34" charset="0"/>
              </a:rPr>
              <a:t>diperlakukan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secara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adil</a:t>
            </a:r>
            <a:r>
              <a:rPr lang="en-US" sz="3800" dirty="0">
                <a:latin typeface="Arial Narrow" pitchFamily="34" charset="0"/>
              </a:rPr>
              <a:t> (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pandang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suku,agama</a:t>
            </a:r>
            <a:r>
              <a:rPr lang="en-US" sz="3800" dirty="0">
                <a:latin typeface="Arial Narrow" pitchFamily="34" charset="0"/>
              </a:rPr>
              <a:t>, rasa </a:t>
            </a:r>
            <a:r>
              <a:rPr lang="en-US" sz="3800" dirty="0" err="1">
                <a:latin typeface="Arial Narrow" pitchFamily="34" charset="0"/>
              </a:rPr>
              <a:t>atau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aliran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tertentu</a:t>
            </a:r>
            <a:r>
              <a:rPr lang="en-US" sz="3800" dirty="0">
                <a:latin typeface="Arial Narrow" pitchFamily="34" charset="0"/>
              </a:rPr>
              <a:t>). </a:t>
            </a:r>
            <a:r>
              <a:rPr lang="en-US" sz="3800" dirty="0" err="1">
                <a:latin typeface="Arial Narrow" pitchFamily="34" charset="0"/>
              </a:rPr>
              <a:t>Keadilan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sebagai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tuntutan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menuntut</a:t>
            </a:r>
            <a:r>
              <a:rPr lang="en-US" sz="3800" dirty="0">
                <a:latin typeface="Arial Narrow" pitchFamily="34" charset="0"/>
              </a:rPr>
              <a:t> agar </a:t>
            </a:r>
            <a:r>
              <a:rPr lang="en-US" sz="3800" dirty="0" err="1">
                <a:latin typeface="Arial Narrow" pitchFamily="34" charset="0"/>
              </a:rPr>
              <a:t>keadaan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adil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diciptakan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baik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mengambil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tindakan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yang </a:t>
            </a:r>
            <a:r>
              <a:rPr lang="en-US" sz="3800" dirty="0" err="1" smtClean="0">
                <a:latin typeface="Arial Narrow" pitchFamily="34" charset="0"/>
              </a:rPr>
              <a:t>diperlukan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maupun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menjauhkan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diri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tindakan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adil</a:t>
            </a:r>
            <a:r>
              <a:rPr lang="en-US" sz="3800" dirty="0">
                <a:latin typeface="Arial Narrow" pitchFamily="34" charset="0"/>
              </a:rPr>
              <a:t>. </a:t>
            </a:r>
            <a:endParaRPr lang="en-US" sz="3800" dirty="0" smtClean="0">
              <a:latin typeface="Arial Narrow" pitchFamily="34" charset="0"/>
            </a:endParaRPr>
          </a:p>
          <a:p>
            <a:r>
              <a:rPr lang="en-US" sz="3800" dirty="0" err="1" smtClean="0">
                <a:latin typeface="Arial Narrow" pitchFamily="34" charset="0"/>
              </a:rPr>
              <a:t>Keadilan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sebagai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keutamaan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hidup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sikap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tekad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melakukan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adil</a:t>
            </a:r>
            <a:r>
              <a:rPr lang="en-US" sz="3800" dirty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107927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2497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Agama Kristen/Katholik</vt:lpstr>
      <vt:lpstr>IMAN YANG MEMASYARAKAT</vt:lpstr>
      <vt:lpstr>SITUASI MASYARAKAT MASA KINI</vt:lpstr>
      <vt:lpstr>SITUASI MASYARAKAT MASA KINI</vt:lpstr>
      <vt:lpstr>SITUASI MASYARAKAT MASA KINI</vt:lpstr>
      <vt:lpstr>Pengaruh Destruktif Akibat Globalisasi</vt:lpstr>
      <vt:lpstr>Pengaruh Destruktif Akibat Globalisasi</vt:lpstr>
      <vt:lpstr>TANGGUNG JAWAB SOSIAL </vt:lpstr>
      <vt:lpstr>TANGGUNG JAWAB SOSIAL </vt:lpstr>
      <vt:lpstr>TANGGUNG JAWAB SOSIAL </vt:lpstr>
      <vt:lpstr>TANGGUNG JAWAB SOSIAL </vt:lpstr>
      <vt:lpstr>Pandangan KS tentang Ketidakadilan dan Ketidakjujuran dalam Hidup Bermasyarakat</vt:lpstr>
      <vt:lpstr>Pandangan KS tentang Ketidakadilan dan Ketidakjujuran dalam Hidup Bermasyarakat</vt:lpstr>
      <vt:lpstr>PowerPoint Presentation</vt:lpstr>
      <vt:lpstr>PowerPoint Presentation</vt:lpstr>
      <vt:lpstr>Apa sebenarnya Kerajaan Allah itu?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127</cp:revision>
  <dcterms:created xsi:type="dcterms:W3CDTF">2021-09-26T13:26:42Z</dcterms:created>
  <dcterms:modified xsi:type="dcterms:W3CDTF">2021-11-19T06:21:27Z</dcterms:modified>
</cp:coreProperties>
</file>