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387" r:id="rId6"/>
    <p:sldId id="257" r:id="rId7"/>
    <p:sldId id="382" r:id="rId8"/>
    <p:sldId id="259" r:id="rId9"/>
    <p:sldId id="350" r:id="rId10"/>
    <p:sldId id="381" r:id="rId11"/>
    <p:sldId id="372" r:id="rId12"/>
    <p:sldId id="351" r:id="rId13"/>
    <p:sldId id="352" r:id="rId14"/>
    <p:sldId id="353" r:id="rId15"/>
    <p:sldId id="383" r:id="rId16"/>
    <p:sldId id="354" r:id="rId17"/>
    <p:sldId id="355" r:id="rId18"/>
    <p:sldId id="373" r:id="rId19"/>
    <p:sldId id="356" r:id="rId20"/>
    <p:sldId id="357" r:id="rId21"/>
    <p:sldId id="358" r:id="rId22"/>
    <p:sldId id="384" r:id="rId23"/>
    <p:sldId id="374" r:id="rId24"/>
    <p:sldId id="359" r:id="rId25"/>
    <p:sldId id="385" r:id="rId26"/>
    <p:sldId id="360" r:id="rId27"/>
    <p:sldId id="375" r:id="rId28"/>
    <p:sldId id="376" r:id="rId29"/>
    <p:sldId id="363" r:id="rId30"/>
    <p:sldId id="377" r:id="rId31"/>
    <p:sldId id="364" r:id="rId32"/>
    <p:sldId id="378" r:id="rId33"/>
    <p:sldId id="379" r:id="rId34"/>
    <p:sldId id="380" r:id="rId35"/>
    <p:sldId id="367" r:id="rId36"/>
    <p:sldId id="368" r:id="rId37"/>
    <p:sldId id="386" r:id="rId38"/>
    <p:sldId id="369" r:id="rId39"/>
    <p:sldId id="370" r:id="rId40"/>
    <p:sldId id="371" r:id="rId41"/>
    <p:sldId id="34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634" autoAdjust="0"/>
  </p:normalViewPr>
  <p:slideViewPr>
    <p:cSldViewPr snapToGrid="0">
      <p:cViewPr varScale="1">
        <p:scale>
          <a:sx n="88" d="100"/>
          <a:sy n="88" d="100"/>
        </p:scale>
        <p:origin x="40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mailto:gholamniareza@gmail.com" TargetMode="External"/><Relationship Id="rId7" Type="http://schemas.openxmlformats.org/officeDocument/2006/relationships/image" Target="../media/image18.svg"/><Relationship Id="rId2" Type="http://schemas.openxmlformats.org/officeDocument/2006/relationships/hyperlink" Target="mailto:Farshad_asgharzade@hotmail.com" TargetMode="External"/><Relationship Id="rId1" Type="http://schemas.openxmlformats.org/officeDocument/2006/relationships/hyperlink" Target="mailto:amirsh.nll@gmail.com" TargetMode="External"/><Relationship Id="rId6" Type="http://schemas.openxmlformats.org/officeDocument/2006/relationships/image" Target="../media/image19.png"/><Relationship Id="rId5" Type="http://schemas.openxmlformats.org/officeDocument/2006/relationships/image" Target="../media/image16.svg"/><Relationship Id="rId4" Type="http://schemas.openxmlformats.org/officeDocument/2006/relationships/image" Target="../media/image18.png"/><Relationship Id="rId9"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18.svg"/><Relationship Id="rId12" Type="http://schemas.openxmlformats.org/officeDocument/2006/relationships/hyperlink" Target="mailto:gholamniareza@gmail.com" TargetMode="External"/><Relationship Id="rId1" Type="http://schemas.openxmlformats.org/officeDocument/2006/relationships/image" Target="../media/image18.png"/><Relationship Id="rId6" Type="http://schemas.openxmlformats.org/officeDocument/2006/relationships/image" Target="../media/image19.png"/><Relationship Id="rId11" Type="http://schemas.openxmlformats.org/officeDocument/2006/relationships/hyperlink" Target="mailto:Farshad_asgharzade@hotmail.com" TargetMode="External"/><Relationship Id="rId5" Type="http://schemas.openxmlformats.org/officeDocument/2006/relationships/image" Target="../media/image16.svg"/><Relationship Id="rId10" Type="http://schemas.openxmlformats.org/officeDocument/2006/relationships/hyperlink" Target="mailto:amirsh.nll@gmail.com" TargetMode="External"/><Relationship Id="rId9"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err="1" smtClean="0">
              <a:latin typeface="+mj-lt"/>
              <a:ea typeface="+mn-ea"/>
              <a:cs typeface="+mn-cs"/>
            </a:rPr>
            <a:t>gtihub</a:t>
          </a:r>
          <a:r>
            <a:rPr lang="en-US" sz="1600" dirty="0">
              <a:latin typeface="+mj-lt"/>
              <a:ea typeface="+mn-ea"/>
              <a:cs typeface="+mn-cs"/>
            </a:rPr>
            <a:t/>
          </a:r>
          <a:br>
            <a:rPr lang="en-US" sz="1600" dirty="0">
              <a:latin typeface="+mj-lt"/>
              <a:ea typeface="+mn-ea"/>
              <a:cs typeface="+mn-cs"/>
            </a:rPr>
          </a:br>
          <a:r>
            <a:rPr lang="en-US" sz="1100" dirty="0" err="1" smtClean="0">
              <a:latin typeface="+mj-lt"/>
              <a:ea typeface="+mn-ea"/>
              <a:cs typeface="+mn-cs"/>
            </a:rPr>
            <a:t>semnan</a:t>
          </a:r>
          <a:r>
            <a:rPr lang="en-US" sz="1100" dirty="0" smtClean="0">
              <a:latin typeface="+mj-lt"/>
              <a:ea typeface="+mn-ea"/>
              <a:cs typeface="+mn-cs"/>
            </a:rPr>
            <a:t>-university-</a:t>
          </a:r>
          <a:r>
            <a:rPr lang="en-US" sz="1100" dirty="0" err="1" smtClean="0">
              <a:latin typeface="+mj-lt"/>
              <a:ea typeface="+mn-ea"/>
              <a:cs typeface="+mn-cs"/>
            </a:rPr>
            <a:t>ai</a:t>
          </a:r>
          <a:r>
            <a:rPr lang="en-US" sz="1100" dirty="0" smtClean="0">
              <a:latin typeface="+mj-lt"/>
              <a:ea typeface="+mn-ea"/>
              <a:cs typeface="+mn-cs"/>
            </a:rPr>
            <a:t>/</a:t>
          </a:r>
          <a:r>
            <a:rPr lang="en-US" sz="1100" dirty="0" err="1" smtClean="0">
              <a:latin typeface="+mj-lt"/>
              <a:ea typeface="+mn-ea"/>
              <a:cs typeface="+mn-cs"/>
            </a:rPr>
            <a:t>Key.Net</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smtClean="0">
              <a:latin typeface="+mj-lt"/>
              <a:ea typeface="+mn-ea"/>
              <a:cs typeface="+mn-cs"/>
            </a:rPr>
            <a:t>Team</a:t>
          </a:r>
          <a:r>
            <a:rPr lang="en-US" sz="1600" dirty="0">
              <a:latin typeface="+mj-lt"/>
              <a:ea typeface="+mn-ea"/>
              <a:cs typeface="+mn-cs"/>
            </a:rPr>
            <a:t/>
          </a:r>
          <a:br>
            <a:rPr lang="en-US" sz="1600" dirty="0">
              <a:latin typeface="+mj-lt"/>
              <a:ea typeface="+mn-ea"/>
              <a:cs typeface="+mn-cs"/>
            </a:rPr>
          </a:br>
          <a:r>
            <a:rPr lang="en-US" sz="1200" b="0" i="0" dirty="0" smtClean="0"/>
            <a:t>Amir Shokri</a:t>
          </a:r>
        </a:p>
        <a:p>
          <a:pPr>
            <a:lnSpc>
              <a:spcPct val="100000"/>
            </a:lnSpc>
          </a:pPr>
          <a:r>
            <a:rPr lang="en-US" sz="1200" b="0" i="0" dirty="0" err="1" smtClean="0"/>
            <a:t>Farshad</a:t>
          </a:r>
          <a:r>
            <a:rPr lang="en-US" sz="1200" b="0" i="0" dirty="0" smtClean="0"/>
            <a:t> </a:t>
          </a:r>
          <a:r>
            <a:rPr lang="en-US" sz="1200" b="0" i="0" dirty="0" err="1" smtClean="0"/>
            <a:t>Asgharzade</a:t>
          </a:r>
          <a:endParaRPr lang="en-US" sz="1200" b="0" i="0" dirty="0" smtClean="0"/>
        </a:p>
        <a:p>
          <a:pPr>
            <a:lnSpc>
              <a:spcPct val="100000"/>
            </a:lnSpc>
          </a:pPr>
          <a:r>
            <a:rPr lang="en-US" sz="1200" b="0" i="0" dirty="0" err="1" smtClean="0"/>
            <a:t>Alireza</a:t>
          </a:r>
          <a:r>
            <a:rPr lang="en-US" sz="1200" b="0" i="0" dirty="0" smtClean="0"/>
            <a:t> </a:t>
          </a:r>
          <a:r>
            <a:rPr lang="en-US" sz="1200" b="0" i="0" dirty="0" err="1" smtClean="0"/>
            <a:t>Gholamnia</a:t>
          </a:r>
          <a:endParaRPr lang="en-US" sz="12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r>
            <a:rPr lang="en-US" sz="1600" dirty="0">
              <a:latin typeface="+mj-lt"/>
              <a:ea typeface="+mn-ea"/>
              <a:cs typeface="+mn-cs"/>
            </a:rPr>
            <a:t/>
          </a:r>
          <a:br>
            <a:rPr lang="en-US" sz="1600" dirty="0">
              <a:latin typeface="+mj-lt"/>
              <a:ea typeface="+mn-ea"/>
              <a:cs typeface="+mn-cs"/>
            </a:rPr>
          </a:br>
          <a:r>
            <a:rPr lang="en-US" sz="1200" b="0" i="0" dirty="0" smtClean="0">
              <a:hlinkClick xmlns:r="http://schemas.openxmlformats.org/officeDocument/2006/relationships" r:id="rId1"/>
            </a:rPr>
            <a:t>amirsh.nll@gmail.com</a:t>
          </a:r>
          <a:endParaRPr lang="en-US" sz="1200" b="0" i="0" dirty="0" smtClean="0"/>
        </a:p>
        <a:p>
          <a:pPr>
            <a:lnSpc>
              <a:spcPct val="100000"/>
            </a:lnSpc>
          </a:pPr>
          <a:r>
            <a:rPr lang="en-US" sz="1200" b="0" i="0" dirty="0" smtClean="0">
              <a:hlinkClick xmlns:r="http://schemas.openxmlformats.org/officeDocument/2006/relationships" r:id="rId2"/>
            </a:rPr>
            <a:t>Farshad_asgharzade@hotmail.com</a:t>
          </a:r>
          <a:endParaRPr lang="en-US" sz="1200" b="0" i="0" dirty="0" smtClean="0"/>
        </a:p>
        <a:p>
          <a:pPr>
            <a:lnSpc>
              <a:spcPct val="100000"/>
            </a:lnSpc>
          </a:pPr>
          <a:r>
            <a:rPr lang="en-US" sz="1200" b="0" i="0" dirty="0" smtClean="0">
              <a:hlinkClick xmlns:r="http://schemas.openxmlformats.org/officeDocument/2006/relationships" r:id="rId3"/>
            </a:rPr>
            <a:t>gholamniareza@gmail.com</a:t>
          </a:r>
          <a:endParaRPr lang="en-US" sz="1600" dirty="0">
            <a:latin typeface="+mj-lt"/>
            <a:ea typeface="+mn-ea"/>
            <a:cs typeface="+mn-cs"/>
          </a:endParaRP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t>
        <a:bodyPr/>
        <a:lstStyle/>
        <a:p>
          <a:endParaRPr lang="en-US"/>
        </a:p>
      </dgm:t>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3"/>
      <dgm:spPr>
        <a:noFill/>
      </dgm:spPr>
    </dgm:pt>
    <dgm:pt modelId="{9F9A0A13-80DE-4152-AD0B-F1B57BDDE11D}" type="pres">
      <dgm:prSet presAssocID="{65B3944D-D926-4D0F-A305-F5740000747A}"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a:blipFill>
        <a:ln>
          <a:noFill/>
        </a:ln>
      </dgm:spPr>
      <dgm:t>
        <a:bodyPr/>
        <a:lstStyle/>
        <a:p>
          <a:endParaRPr lang="en-US"/>
        </a:p>
      </dgm:t>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3" custScaleX="120071">
        <dgm:presLayoutVars>
          <dgm:chMax val="1"/>
          <dgm:chPref val="1"/>
        </dgm:presLayoutVars>
      </dgm:prSet>
      <dgm:spPr>
        <a:prstGeom prst="rect">
          <a:avLst/>
        </a:prstGeom>
      </dgm:spPr>
      <dgm:t>
        <a:bodyPr/>
        <a:lstStyle/>
        <a:p>
          <a:endParaRPr lang="en-US"/>
        </a:p>
      </dgm:t>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3"/>
      <dgm:spPr>
        <a:noFill/>
      </dgm:spPr>
    </dgm:pt>
    <dgm:pt modelId="{902713CB-D896-458F-B8DA-F1C1FC1C9B5E}" type="pres">
      <dgm:prSet presAssocID="{223932EA-8A4D-4270-95C3-913761557237}"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a:blipFill>
        <a:ln>
          <a:noFill/>
        </a:ln>
      </dgm:spPr>
      <dgm:t>
        <a:bodyPr/>
        <a:lstStyle/>
        <a:p>
          <a:endParaRPr lang="en-US"/>
        </a:p>
      </dgm:t>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3">
        <dgm:presLayoutVars>
          <dgm:chMax val="1"/>
          <dgm:chPref val="1"/>
        </dgm:presLayoutVars>
      </dgm:prSet>
      <dgm:spPr>
        <a:prstGeom prst="rect">
          <a:avLst/>
        </a:prstGeom>
      </dgm:spPr>
      <dgm:t>
        <a:bodyPr/>
        <a:lstStyle/>
        <a:p>
          <a:endParaRPr lang="en-US"/>
        </a:p>
      </dgm:t>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3"/>
      <dgm:spPr>
        <a:noFill/>
      </dgm:spPr>
    </dgm:pt>
    <dgm:pt modelId="{501CE67F-3782-42E8-B14B-7322FA3A6AF9}" type="pres">
      <dgm:prSet presAssocID="{BC68B812-A325-41D8-A08E-C2392666DF66}"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a:blipFill>
        <a:ln>
          <a:noFill/>
        </a:ln>
      </dgm:spPr>
      <dgm:t>
        <a:bodyPr/>
        <a:lstStyle/>
        <a:p>
          <a:endParaRPr lang="en-US"/>
        </a:p>
      </dgm:t>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3" custScaleX="160329">
        <dgm:presLayoutVars>
          <dgm:chMax val="1"/>
          <dgm:chPref val="1"/>
        </dgm:presLayoutVars>
      </dgm:prSet>
      <dgm:spPr>
        <a:prstGeom prst="rect">
          <a:avLst/>
        </a:prstGeom>
      </dgm:spPr>
      <dgm:t>
        <a:bodyPr/>
        <a:lstStyle/>
        <a:p>
          <a:endParaRPr lang="en-US"/>
        </a:p>
      </dgm:t>
    </dgm:pt>
  </dgm:ptLst>
  <dgm:cxnLst>
    <dgm:cxn modelId="{23396E6D-45CC-874B-BBBF-87BB54F113EA}" type="presOf" srcId="{223932EA-8A4D-4270-95C3-913761557237}" destId="{1A37C356-0854-4A55-859A-10DB397A3024}"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AAD26E9B-C129-46B7-BFCC-98D5999B6B9A}" srcId="{D7951F77-4E36-4893-91C6-3151A6D51694}" destId="{BC68B812-A325-41D8-A08E-C2392666DF66}" srcOrd="2" destOrd="0" parTransId="{23A01A1D-B409-49E7-91BA-2321B9A237C2}" sibTransId="{E950D3C2-0472-429B-98B0-86C856FA65A1}"/>
    <dgm:cxn modelId="{BDC8DB12-5AB2-AD47-84CD-925932D590A0}" type="presOf" srcId="{BC68B812-A325-41D8-A08E-C2392666DF66}" destId="{9E96DB26-9770-4D6D-9455-A20B7E0EBF8C}" srcOrd="0" destOrd="0" presId="urn:microsoft.com/office/officeart/2018/5/layout/IconCircleLabelList"/>
    <dgm:cxn modelId="{E37D9CF8-DFE4-4379-9C72-27346573699A}" srcId="{D7951F77-4E36-4893-91C6-3151A6D51694}" destId="{223932EA-8A4D-4270-95C3-913761557237}" srcOrd="1" destOrd="0" parTransId="{E01D4CB3-97D0-4857-AF09-DED2BE24BAAC}" sibTransId="{C201C5C8-D4F2-4559-AF23-68BB4B3E7FB1}"/>
    <dgm:cxn modelId="{5069DB61-6041-FD49-8EA7-4EE326F6CE45}" type="presOf" srcId="{65B3944D-D926-4D0F-A305-F5740000747A}" destId="{9053032A-E668-4011-8EE5-5E356FF2FB6B}" srcOrd="0" destOrd="0" presId="urn:microsoft.com/office/officeart/2018/5/layout/IconCircleLabelList"/>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19846" y="439052"/>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1034283" y="753490"/>
          <a:ext cx="846562" cy="84656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5456" y="2374052"/>
          <a:ext cx="2904217" cy="94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err="1" smtClean="0">
              <a:latin typeface="+mj-lt"/>
              <a:ea typeface="+mn-ea"/>
              <a:cs typeface="+mn-cs"/>
            </a:rPr>
            <a:t>gtihub</a:t>
          </a:r>
          <a:r>
            <a:rPr lang="en-US" sz="1600" kern="1200" dirty="0">
              <a:latin typeface="+mj-lt"/>
              <a:ea typeface="+mn-ea"/>
              <a:cs typeface="+mn-cs"/>
            </a:rPr>
            <a:t/>
          </a:r>
          <a:br>
            <a:rPr lang="en-US" sz="1600" kern="1200" dirty="0">
              <a:latin typeface="+mj-lt"/>
              <a:ea typeface="+mn-ea"/>
              <a:cs typeface="+mn-cs"/>
            </a:rPr>
          </a:br>
          <a:r>
            <a:rPr lang="en-US" sz="1100" kern="1200" dirty="0" err="1" smtClean="0">
              <a:latin typeface="+mj-lt"/>
              <a:ea typeface="+mn-ea"/>
              <a:cs typeface="+mn-cs"/>
            </a:rPr>
            <a:t>semnan</a:t>
          </a:r>
          <a:r>
            <a:rPr lang="en-US" sz="1100" kern="1200" dirty="0" smtClean="0">
              <a:latin typeface="+mj-lt"/>
              <a:ea typeface="+mn-ea"/>
              <a:cs typeface="+mn-cs"/>
            </a:rPr>
            <a:t>-university-</a:t>
          </a:r>
          <a:r>
            <a:rPr lang="en-US" sz="1100" kern="1200" dirty="0" err="1" smtClean="0">
              <a:latin typeface="+mj-lt"/>
              <a:ea typeface="+mn-ea"/>
              <a:cs typeface="+mn-cs"/>
            </a:rPr>
            <a:t>ai</a:t>
          </a:r>
          <a:r>
            <a:rPr lang="en-US" sz="1100" kern="1200" dirty="0" smtClean="0">
              <a:latin typeface="+mj-lt"/>
              <a:ea typeface="+mn-ea"/>
              <a:cs typeface="+mn-cs"/>
            </a:rPr>
            <a:t>/</a:t>
          </a:r>
          <a:r>
            <a:rPr lang="en-US" sz="1100" kern="1200" dirty="0" err="1" smtClean="0">
              <a:latin typeface="+mj-lt"/>
              <a:ea typeface="+mn-ea"/>
              <a:cs typeface="+mn-cs"/>
            </a:rPr>
            <a:t>Key.Net</a:t>
          </a:r>
          <a:endParaRPr lang="en-US" sz="1600" kern="1200" dirty="0">
            <a:latin typeface="+mj-lt"/>
            <a:ea typeface="+mn-ea"/>
            <a:cs typeface="+mn-cs"/>
          </a:endParaRPr>
        </a:p>
      </dsp:txBody>
      <dsp:txXfrm>
        <a:off x="5456" y="2374052"/>
        <a:ext cx="2904217" cy="947682"/>
      </dsp:txXfrm>
    </dsp:sp>
    <dsp:sp modelId="{1FC3D828-343B-42C4-A35E-FB3CAA3FB1B3}">
      <dsp:nvSpPr>
        <dsp:cNvPr id="0" name=""/>
        <dsp:cNvSpPr/>
      </dsp:nvSpPr>
      <dsp:spPr>
        <a:xfrm>
          <a:off x="3804611" y="439052"/>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4119048" y="753490"/>
          <a:ext cx="846562" cy="846562"/>
        </a:xfrm>
        <a:prstGeom prst="rect">
          <a:avLst/>
        </a:prstGeom>
        <a:blipFill>
          <a:blip xmlns:r="http://schemas.openxmlformats.org/officeDocument/2006/relationships"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3332954" y="2374052"/>
          <a:ext cx="2418750" cy="94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smtClean="0">
              <a:latin typeface="+mj-lt"/>
              <a:ea typeface="+mn-ea"/>
              <a:cs typeface="+mn-cs"/>
            </a:rPr>
            <a:t>Team</a:t>
          </a:r>
          <a:r>
            <a:rPr lang="en-US" sz="1600" kern="1200" dirty="0">
              <a:latin typeface="+mj-lt"/>
              <a:ea typeface="+mn-ea"/>
              <a:cs typeface="+mn-cs"/>
            </a:rPr>
            <a:t/>
          </a:r>
          <a:br>
            <a:rPr lang="en-US" sz="1600" kern="1200" dirty="0">
              <a:latin typeface="+mj-lt"/>
              <a:ea typeface="+mn-ea"/>
              <a:cs typeface="+mn-cs"/>
            </a:rPr>
          </a:br>
          <a:r>
            <a:rPr lang="en-US" sz="1200" b="0" i="0" kern="1200" dirty="0" smtClean="0"/>
            <a:t>Amir Shokri</a:t>
          </a:r>
        </a:p>
        <a:p>
          <a:pPr lvl="0" algn="ctr" defTabSz="711200">
            <a:lnSpc>
              <a:spcPct val="100000"/>
            </a:lnSpc>
            <a:spcBef>
              <a:spcPct val="0"/>
            </a:spcBef>
            <a:spcAft>
              <a:spcPct val="35000"/>
            </a:spcAft>
          </a:pPr>
          <a:r>
            <a:rPr lang="en-US" sz="1200" b="0" i="0" kern="1200" dirty="0" err="1" smtClean="0"/>
            <a:t>Farshad</a:t>
          </a:r>
          <a:r>
            <a:rPr lang="en-US" sz="1200" b="0" i="0" kern="1200" dirty="0" smtClean="0"/>
            <a:t> </a:t>
          </a:r>
          <a:r>
            <a:rPr lang="en-US" sz="1200" b="0" i="0" kern="1200" dirty="0" err="1" smtClean="0"/>
            <a:t>Asgharzade</a:t>
          </a:r>
          <a:endParaRPr lang="en-US" sz="1200" b="0" i="0" kern="1200" dirty="0" smtClean="0"/>
        </a:p>
        <a:p>
          <a:pPr lvl="0" algn="ctr" defTabSz="711200">
            <a:lnSpc>
              <a:spcPct val="100000"/>
            </a:lnSpc>
            <a:spcBef>
              <a:spcPct val="0"/>
            </a:spcBef>
            <a:spcAft>
              <a:spcPct val="35000"/>
            </a:spcAft>
          </a:pPr>
          <a:r>
            <a:rPr lang="en-US" sz="1200" b="0" i="0" kern="1200" dirty="0" err="1" smtClean="0"/>
            <a:t>Alireza</a:t>
          </a:r>
          <a:r>
            <a:rPr lang="en-US" sz="1200" b="0" i="0" kern="1200" dirty="0" smtClean="0"/>
            <a:t> </a:t>
          </a:r>
          <a:r>
            <a:rPr lang="en-US" sz="1200" b="0" i="0" kern="1200" dirty="0" err="1" smtClean="0"/>
            <a:t>Gholamnia</a:t>
          </a:r>
          <a:endParaRPr lang="en-US" sz="1200" kern="1200" dirty="0">
            <a:latin typeface="+mj-lt"/>
            <a:ea typeface="+mn-ea"/>
            <a:cs typeface="+mn-cs"/>
          </a:endParaRPr>
        </a:p>
      </dsp:txBody>
      <dsp:txXfrm>
        <a:off x="3332954" y="2374052"/>
        <a:ext cx="2418750" cy="947682"/>
      </dsp:txXfrm>
    </dsp:sp>
    <dsp:sp modelId="{AA942612-CA7A-414A-8A41-5AF47E8BF18D}">
      <dsp:nvSpPr>
        <dsp:cNvPr id="0" name=""/>
        <dsp:cNvSpPr/>
      </dsp:nvSpPr>
      <dsp:spPr>
        <a:xfrm>
          <a:off x="7376246" y="439052"/>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7690683" y="753490"/>
          <a:ext cx="846562" cy="846562"/>
        </a:xfrm>
        <a:prstGeom prst="rect">
          <a:avLst/>
        </a:prstGeom>
        <a:blipFill>
          <a:blip xmlns:r="http://schemas.openxmlformats.org/officeDocument/2006/relationships"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6174986" y="2374052"/>
          <a:ext cx="3877957" cy="94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a:latin typeface="+mj-lt"/>
              <a:ea typeface="+mn-ea"/>
              <a:cs typeface="+mn-cs"/>
            </a:rPr>
            <a:t>Email</a:t>
          </a:r>
          <a:r>
            <a:rPr lang="en-US" sz="1600" kern="1200" dirty="0">
              <a:latin typeface="+mj-lt"/>
              <a:ea typeface="+mn-ea"/>
              <a:cs typeface="+mn-cs"/>
            </a:rPr>
            <a:t/>
          </a:r>
          <a:br>
            <a:rPr lang="en-US" sz="1600" kern="1200" dirty="0">
              <a:latin typeface="+mj-lt"/>
              <a:ea typeface="+mn-ea"/>
              <a:cs typeface="+mn-cs"/>
            </a:rPr>
          </a:br>
          <a:r>
            <a:rPr lang="en-US" sz="1200" b="0" i="0" kern="1200" dirty="0" smtClean="0">
              <a:hlinkClick xmlns:r="http://schemas.openxmlformats.org/officeDocument/2006/relationships" r:id="rId10"/>
            </a:rPr>
            <a:t>amirsh.nll@gmail.com</a:t>
          </a:r>
          <a:endParaRPr lang="en-US" sz="1200" b="0" i="0" kern="1200" dirty="0" smtClean="0"/>
        </a:p>
        <a:p>
          <a:pPr lvl="0" algn="ctr" defTabSz="711200">
            <a:lnSpc>
              <a:spcPct val="100000"/>
            </a:lnSpc>
            <a:spcBef>
              <a:spcPct val="0"/>
            </a:spcBef>
            <a:spcAft>
              <a:spcPct val="35000"/>
            </a:spcAft>
          </a:pPr>
          <a:r>
            <a:rPr lang="en-US" sz="1200" b="0" i="0" kern="1200" dirty="0" smtClean="0">
              <a:hlinkClick xmlns:r="http://schemas.openxmlformats.org/officeDocument/2006/relationships" r:id="rId11"/>
            </a:rPr>
            <a:t>Farshad_asgharzade@hotmail.com</a:t>
          </a:r>
          <a:endParaRPr lang="en-US" sz="1200" b="0" i="0" kern="1200" dirty="0" smtClean="0"/>
        </a:p>
        <a:p>
          <a:pPr lvl="0" algn="ctr" defTabSz="711200">
            <a:lnSpc>
              <a:spcPct val="100000"/>
            </a:lnSpc>
            <a:spcBef>
              <a:spcPct val="0"/>
            </a:spcBef>
            <a:spcAft>
              <a:spcPct val="35000"/>
            </a:spcAft>
          </a:pPr>
          <a:r>
            <a:rPr lang="en-US" sz="1200" b="0" i="0" kern="1200" dirty="0" smtClean="0">
              <a:hlinkClick xmlns:r="http://schemas.openxmlformats.org/officeDocument/2006/relationships" r:id="rId12"/>
            </a:rPr>
            <a:t>gholamniareza@gmail.com</a:t>
          </a:r>
          <a:endParaRPr lang="en-US" sz="1600" kern="1200" dirty="0">
            <a:latin typeface="+mj-lt"/>
            <a:ea typeface="+mn-ea"/>
            <a:cs typeface="+mn-cs"/>
          </a:endParaRPr>
        </a:p>
      </dsp:txBody>
      <dsp:txXfrm>
        <a:off x="6174986" y="2374052"/>
        <a:ext cx="3877957" cy="94768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1/21/2021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1/21/2021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1/21/2021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1/21/2021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Autofit/>
          </a:bodyPr>
          <a:lstStyle/>
          <a:p>
            <a:r>
              <a:rPr lang="en-US" sz="2000" dirty="0" err="1"/>
              <a:t>Key.Net</a:t>
            </a:r>
            <a:r>
              <a:rPr lang="en-US" sz="2000" dirty="0"/>
              <a:t>: </a:t>
            </a:r>
            <a:r>
              <a:rPr lang="en-US" sz="2000" dirty="0" err="1"/>
              <a:t>Keypoint</a:t>
            </a:r>
            <a:r>
              <a:rPr lang="en-US" sz="2000" dirty="0"/>
              <a:t> Detection by Handcrafted and Learned CNN Filters</a:t>
            </a:r>
          </a:p>
        </p:txBody>
      </p:sp>
      <p:sp>
        <p:nvSpPr>
          <p:cNvPr id="2" name="Subtitle 1"/>
          <p:cNvSpPr>
            <a:spLocks noGrp="1"/>
          </p:cNvSpPr>
          <p:nvPr>
            <p:ph type="subTitle" idx="1"/>
          </p:nvPr>
        </p:nvSpPr>
        <p:spPr/>
        <p:txBody>
          <a:bodyPr>
            <a:noAutofit/>
          </a:bodyPr>
          <a:lstStyle/>
          <a:p>
            <a:r>
              <a:rPr lang="en-US" sz="1800" dirty="0"/>
              <a:t>Dr. </a:t>
            </a:r>
            <a:r>
              <a:rPr lang="en-US" sz="1800" dirty="0" err="1"/>
              <a:t>Fadaeieslam</a:t>
            </a:r>
            <a:endParaRPr lang="en-US" sz="1000" dirty="0" smtClean="0"/>
          </a:p>
          <a:p>
            <a:r>
              <a:rPr lang="en-US" sz="1100" dirty="0" smtClean="0"/>
              <a:t>Amir Shokri</a:t>
            </a:r>
          </a:p>
          <a:p>
            <a:r>
              <a:rPr lang="en-US" sz="1100" dirty="0" err="1" smtClean="0"/>
              <a:t>Alireza</a:t>
            </a:r>
            <a:r>
              <a:rPr lang="en-US" sz="1100" dirty="0" smtClean="0"/>
              <a:t> </a:t>
            </a:r>
            <a:r>
              <a:rPr lang="en-US" sz="1100" dirty="0" err="1" smtClean="0"/>
              <a:t>gholamnia</a:t>
            </a:r>
            <a:endParaRPr lang="en-US" sz="1100" dirty="0" smtClean="0"/>
          </a:p>
          <a:p>
            <a:r>
              <a:rPr lang="en-US" sz="1100" dirty="0" err="1" smtClean="0"/>
              <a:t>Farshad</a:t>
            </a:r>
            <a:r>
              <a:rPr lang="en-US" sz="1100" dirty="0" smtClean="0"/>
              <a:t> </a:t>
            </a:r>
            <a:r>
              <a:rPr lang="en-US" sz="1100" dirty="0" err="1" smtClean="0"/>
              <a:t>asgharzade</a:t>
            </a:r>
            <a:endParaRPr lang="en-US" sz="1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9" y="1572549"/>
            <a:ext cx="1097282" cy="1399035"/>
          </a:xfrm>
          <a:prstGeom prst="rect">
            <a:avLst/>
          </a:prstGeom>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Traditional feature detectors localize geometric structures through engineered algorithms, which are often referred to as handcrafted. </a:t>
            </a:r>
            <a:r>
              <a:rPr lang="en-US" sz="1800" dirty="0" smtClean="0"/>
              <a:t>Harris </a:t>
            </a:r>
            <a:r>
              <a:rPr lang="en-US" sz="1800" dirty="0"/>
              <a:t>and Hessian </a:t>
            </a:r>
            <a:r>
              <a:rPr lang="en-US" sz="1800" dirty="0" smtClean="0"/>
              <a:t>detectors </a:t>
            </a:r>
            <a:r>
              <a:rPr lang="en-US" sz="1800" dirty="0"/>
              <a:t>used first and second order image derivatives to </a:t>
            </a:r>
            <a:r>
              <a:rPr lang="en-US" sz="1800" dirty="0" smtClean="0"/>
              <a:t>find</a:t>
            </a:r>
            <a:r>
              <a:rPr lang="fa-IR" sz="1800" dirty="0" smtClean="0"/>
              <a:t> </a:t>
            </a:r>
            <a:r>
              <a:rPr lang="en-US" sz="1800" dirty="0" smtClean="0"/>
              <a:t>corners </a:t>
            </a:r>
            <a:r>
              <a:rPr lang="en-US" sz="1800" dirty="0"/>
              <a:t>or blobs in images</a:t>
            </a:r>
            <a:r>
              <a:rPr lang="en-US" sz="1800" dirty="0" smtClean="0"/>
              <a:t>.</a:t>
            </a:r>
          </a:p>
          <a:p>
            <a:r>
              <a:rPr lang="en-US" sz="1800" dirty="0"/>
              <a:t>Multi-scale improvements were proposed </a:t>
            </a:r>
            <a:r>
              <a:rPr lang="en-US" sz="1800" dirty="0" smtClean="0"/>
              <a:t>in KAZE and </a:t>
            </a:r>
            <a:r>
              <a:rPr lang="en-US" sz="1800" dirty="0"/>
              <a:t>its extension, </a:t>
            </a:r>
            <a:r>
              <a:rPr lang="en-US" sz="1800" dirty="0" smtClean="0"/>
              <a:t>A-KAZE, </a:t>
            </a:r>
            <a:r>
              <a:rPr lang="en-US" sz="1800" dirty="0"/>
              <a:t>where </a:t>
            </a:r>
            <a:r>
              <a:rPr lang="en-US" sz="1800" dirty="0" smtClean="0"/>
              <a:t>Hessian detector </a:t>
            </a:r>
            <a:r>
              <a:rPr lang="en-US" sz="1800" dirty="0"/>
              <a:t>was applied to a non-linear diffusion scale space </a:t>
            </a:r>
            <a:r>
              <a:rPr lang="en-US" sz="1800" dirty="0" smtClean="0"/>
              <a:t>in contrast </a:t>
            </a:r>
            <a:r>
              <a:rPr lang="en-US" sz="1800" dirty="0"/>
              <a:t>to widely used Gaussian pyramid</a:t>
            </a:r>
            <a:r>
              <a:rPr lang="en-US" sz="1800" dirty="0" smtClean="0"/>
              <a:t>.</a:t>
            </a:r>
          </a:p>
          <a:p>
            <a:r>
              <a:rPr lang="en-US" sz="1800" dirty="0" smtClean="0"/>
              <a:t>Although corner detectors </a:t>
            </a:r>
            <a:r>
              <a:rPr lang="en-US" sz="1800" dirty="0"/>
              <a:t>proved to be robust and efficient, other </a:t>
            </a:r>
            <a:r>
              <a:rPr lang="en-US" sz="1800" dirty="0" smtClean="0"/>
              <a:t>methods seek  </a:t>
            </a:r>
            <a:r>
              <a:rPr lang="en-US" sz="1800" dirty="0" err="1" smtClean="0"/>
              <a:t>lternative</a:t>
            </a:r>
            <a:r>
              <a:rPr lang="en-US" sz="1800" dirty="0" smtClean="0"/>
              <a:t> </a:t>
            </a:r>
            <a:r>
              <a:rPr lang="en-US" sz="1800" dirty="0"/>
              <a:t>structures within images. </a:t>
            </a:r>
            <a:r>
              <a:rPr lang="en-US" sz="1800" dirty="0" smtClean="0"/>
              <a:t>SIFT looked for </a:t>
            </a:r>
            <a:r>
              <a:rPr lang="en-US" sz="1800" dirty="0"/>
              <a:t>blobs over multiple scale levels, and </a:t>
            </a:r>
            <a:r>
              <a:rPr lang="en-US" sz="1800" dirty="0" smtClean="0"/>
              <a:t>MSER </a:t>
            </a:r>
            <a:r>
              <a:rPr lang="en-US" sz="1800" dirty="0"/>
              <a:t>segmented and selected stable regions as </a:t>
            </a:r>
            <a:r>
              <a:rPr lang="en-US" sz="1800" dirty="0" err="1"/>
              <a:t>keypoints</a:t>
            </a:r>
            <a:r>
              <a:rPr lang="en-US" sz="1800" dirty="0"/>
              <a:t>.</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Handcrafted Detectors</a:t>
            </a:r>
          </a:p>
        </p:txBody>
      </p:sp>
    </p:spTree>
    <p:extLst>
      <p:ext uri="{BB962C8B-B14F-4D97-AF65-F5344CB8AC3E}">
        <p14:creationId xmlns:p14="http://schemas.microsoft.com/office/powerpoint/2010/main" val="289516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Latest advances in CNNs also made an impact on </a:t>
            </a:r>
            <a:r>
              <a:rPr lang="en-US" sz="1800" dirty="0" smtClean="0"/>
              <a:t>feature</a:t>
            </a:r>
            <a:r>
              <a:rPr lang="fa-IR" sz="1800" dirty="0" smtClean="0"/>
              <a:t> </a:t>
            </a:r>
            <a:r>
              <a:rPr lang="en-US" sz="1800" dirty="0" smtClean="0"/>
              <a:t>detection</a:t>
            </a:r>
            <a:r>
              <a:rPr lang="en-US" sz="1800" dirty="0"/>
              <a:t>. TILDE </a:t>
            </a:r>
            <a:r>
              <a:rPr lang="en-US" sz="1800" dirty="0" smtClean="0"/>
              <a:t>trained </a:t>
            </a:r>
            <a:r>
              <a:rPr lang="en-US" sz="1800" dirty="0"/>
              <a:t>multiple piece-wise </a:t>
            </a:r>
            <a:r>
              <a:rPr lang="en-US" sz="1800" dirty="0" smtClean="0"/>
              <a:t>linear</a:t>
            </a:r>
            <a:r>
              <a:rPr lang="fa-IR" sz="1800" dirty="0" smtClean="0"/>
              <a:t> </a:t>
            </a:r>
            <a:r>
              <a:rPr lang="en-US" sz="1800" dirty="0" smtClean="0"/>
              <a:t>regression </a:t>
            </a:r>
            <a:r>
              <a:rPr lang="en-US" sz="1800" dirty="0"/>
              <a:t>models to identify interest points that are </a:t>
            </a:r>
            <a:r>
              <a:rPr lang="en-US" sz="1800" dirty="0" smtClean="0"/>
              <a:t>robust</a:t>
            </a:r>
            <a:r>
              <a:rPr lang="fa-IR" sz="1800" dirty="0" smtClean="0"/>
              <a:t> </a:t>
            </a:r>
            <a:r>
              <a:rPr lang="en-US" sz="1800" dirty="0" smtClean="0"/>
              <a:t>under </a:t>
            </a:r>
            <a:r>
              <a:rPr lang="en-US" sz="1800" dirty="0"/>
              <a:t>severe weather and illumination changes. </a:t>
            </a:r>
            <a:r>
              <a:rPr lang="en-US" sz="1800" dirty="0" smtClean="0"/>
              <a:t>introduced </a:t>
            </a:r>
            <a:r>
              <a:rPr lang="en-US" sz="1800" dirty="0"/>
              <a:t>a new formulation to train a CNN based on </a:t>
            </a:r>
            <a:r>
              <a:rPr lang="en-US" sz="1800" dirty="0" smtClean="0"/>
              <a:t>feature</a:t>
            </a:r>
            <a:r>
              <a:rPr lang="fa-IR" sz="1800" dirty="0" smtClean="0"/>
              <a:t> </a:t>
            </a:r>
            <a:r>
              <a:rPr lang="en-US" sz="1800" dirty="0" smtClean="0"/>
              <a:t>covariant </a:t>
            </a:r>
            <a:r>
              <a:rPr lang="en-US" sz="1800" dirty="0"/>
              <a:t>constraints. Previous detector was extended </a:t>
            </a:r>
            <a:r>
              <a:rPr lang="en-US" sz="1800" dirty="0" smtClean="0"/>
              <a:t>in</a:t>
            </a:r>
            <a:r>
              <a:rPr lang="fa-IR" sz="1800" dirty="0" smtClean="0"/>
              <a:t> </a:t>
            </a:r>
            <a:r>
              <a:rPr lang="en-US" sz="1800" dirty="0" smtClean="0"/>
              <a:t> </a:t>
            </a:r>
            <a:r>
              <a:rPr lang="en-US" sz="1800" dirty="0"/>
              <a:t>by adding predefined detector anchors, showing improved stability in training</a:t>
            </a:r>
            <a:r>
              <a:rPr lang="en-US" sz="1800" dirty="0" smtClean="0"/>
              <a:t>.</a:t>
            </a:r>
            <a:endParaRPr lang="fa-IR" sz="1800" dirty="0" smtClean="0"/>
          </a:p>
          <a:p>
            <a:r>
              <a:rPr lang="en-US" sz="1800" dirty="0"/>
              <a:t>Latest advances in CNNs also made an impact on feature detection. TILDE trained multiple piece-wise linear regression models to identify interest points that are robust under severe weather and illumination changes</a:t>
            </a:r>
            <a:r>
              <a:rPr lang="en-US" sz="1800" dirty="0" smtClean="0"/>
              <a:t>.</a:t>
            </a:r>
          </a:p>
          <a:p>
            <a:r>
              <a:rPr lang="en-US" sz="1800" dirty="0"/>
              <a:t>introduced a new formulation to train a CNN based on feature covariant constraints. Previous detector was extended in by adding predefined detector anchors, showing improved stability in </a:t>
            </a:r>
            <a:r>
              <a:rPr lang="en-US" sz="1800" dirty="0" smtClean="0"/>
              <a:t>training.</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Learned Detectors</a:t>
            </a:r>
          </a:p>
        </p:txBody>
      </p:sp>
    </p:spTree>
    <p:extLst>
      <p:ext uri="{BB962C8B-B14F-4D97-AF65-F5344CB8AC3E}">
        <p14:creationId xmlns:p14="http://schemas.microsoft.com/office/powerpoint/2010/main" val="42491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Quadruple image patches and a ranking scheme of point responses as cost function were used in to train a neural network. In, authors proposed a pipeline to automatically sample positive and negative pairs of patches from a region proposal network to optimize jointly point detections and their representations. Recently, LF-Net estimated position, scale and orientation of features by optimizing jointly the detector and descriptor.</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Learned Detectors</a:t>
            </a:r>
          </a:p>
        </p:txBody>
      </p:sp>
    </p:spTree>
    <p:extLst>
      <p:ext uri="{BB962C8B-B14F-4D97-AF65-F5344CB8AC3E}">
        <p14:creationId xmlns:p14="http://schemas.microsoft.com/office/powerpoint/2010/main" val="3997169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lstStyle/>
          <a:p>
            <a:r>
              <a:rPr lang="en-US" sz="1800"/>
              <a:t>Key.Net architecture combines successful ideas from handcrafted and learned methods namely gradient-based feature extraction, learned combinations of low-level features and multi-scale pyramid representation.</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normAutofit/>
          </a:bodyPr>
          <a:lstStyle/>
          <a:p>
            <a:r>
              <a:rPr lang="en-US" sz="1800" dirty="0" err="1"/>
              <a:t>Key.Net</a:t>
            </a:r>
            <a:r>
              <a:rPr lang="en-US" sz="1800" dirty="0"/>
              <a:t> Architecture</a:t>
            </a:r>
          </a:p>
        </p:txBody>
      </p:sp>
    </p:spTree>
    <p:extLst>
      <p:ext uri="{BB962C8B-B14F-4D97-AF65-F5344CB8AC3E}">
        <p14:creationId xmlns:p14="http://schemas.microsoft.com/office/powerpoint/2010/main" val="245842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Handcrafted and Learned Filters</a:t>
            </a:r>
          </a:p>
        </p:txBody>
      </p:sp>
      <mc:AlternateContent xmlns:mc="http://schemas.openxmlformats.org/markup-compatibility/2006" xmlns:a14="http://schemas.microsoft.com/office/drawing/2010/main">
        <mc:Choice Requires="a14">
          <p:sp>
            <p:nvSpPr>
              <p:cNvPr id="4" name="Rectangle 3"/>
              <p:cNvSpPr/>
              <p:nvPr/>
            </p:nvSpPr>
            <p:spPr>
              <a:xfrm>
                <a:off x="4592662" y="1821120"/>
                <a:ext cx="3067635" cy="516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0">
                                      <a:latin typeface="Cambria Math" panose="02040503050406030204" pitchFamily="18" charset="0"/>
                                    </a:rPr>
                                    <m:t>1</m:t>
                                  </m:r>
                                </m:sub>
                              </m:sSub>
                              <m:r>
                                <a:rPr lang="en-US" i="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0">
                                      <a:latin typeface="Cambria Math" panose="02040503050406030204" pitchFamily="18" charset="0"/>
                                    </a:rPr>
                                    <m:t>𝜕</m:t>
                                  </m:r>
                                </m:e>
                                <m:sub>
                                  <m:r>
                                    <a:rPr lang="en-US" i="1">
                                      <a:latin typeface="Cambria Math" panose="02040503050406030204" pitchFamily="18" charset="0"/>
                                    </a:rPr>
                                    <m:t>𝑖</m:t>
                                  </m:r>
                                </m:sub>
                              </m:sSub>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r>
                            <a:rPr lang="en-US" i="1">
                              <a:latin typeface="Cambria Math" panose="02040503050406030204" pitchFamily="18" charset="0"/>
                            </a:rPr>
                            <m:t>𝑔</m:t>
                          </m:r>
                          <m:r>
                            <a:rPr lang="en-US" i="1">
                              <a:latin typeface="Cambria Math" panose="02040503050406030204" pitchFamily="18" charset="0"/>
                            </a:rPr>
                            <m:t>𝜎</m:t>
                          </m:r>
                          <m:r>
                            <a:rPr lang="en-US" i="0">
                              <a:latin typeface="Cambria Math" panose="02040503050406030204" pitchFamily="18" charset="0"/>
                            </a:rPr>
                            <m:t>(</m:t>
                          </m:r>
                          <m:groupChr>
                            <m:groupChrPr>
                              <m:chr m:val="→"/>
                              <m:pos m:val="top"/>
                              <m:ctrlPr>
                                <a:rPr lang="en-US" i="1">
                                  <a:latin typeface="Cambria Math" panose="02040503050406030204" pitchFamily="18" charset="0"/>
                                </a:rPr>
                              </m:ctrlPr>
                            </m:groupChrPr>
                            <m:e>
                              <m:r>
                                <a:rPr lang="en-US" i="1">
                                  <a:latin typeface="Cambria Math" panose="02040503050406030204" pitchFamily="18" charset="0"/>
                                </a:rPr>
                                <m:t>𝑥</m:t>
                              </m:r>
                            </m:e>
                          </m:groupChr>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592662" y="1821120"/>
                <a:ext cx="3067635" cy="516873"/>
              </a:xfrm>
              <a:prstGeom prst="rect">
                <a:avLst/>
              </a:prstGeom>
              <a:blipFill>
                <a:blip r:embed="rId2"/>
                <a:stretch>
                  <a:fillRect t="-168235" r="-27778" b="-24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628658"/>
                <a:ext cx="10058400" cy="3548857"/>
              </a:xfrm>
              <a:prstGeom prst="rect">
                <a:avLst/>
              </a:prstGeom>
            </p:spPr>
            <p:txBody>
              <a:bodyPr wrap="square">
                <a:spAutoFit/>
              </a:bodyPr>
              <a:lstStyle/>
              <a:p>
                <a:pPr marL="228600" marR="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جایی که  </a:t>
                </a:r>
                <a14:m>
                  <m:oMath xmlns:m="http://schemas.openxmlformats.org/officeDocument/2006/math">
                    <m:sSub>
                      <m:sSubPr>
                        <m:ctrlPr>
                          <a:rPr lang="en-US" i="1">
                            <a:latin typeface="Cambria Math" panose="02040503050406030204" pitchFamily="18" charset="0"/>
                            <a:ea typeface="Calibri" panose="020F0502020204030204" pitchFamily="34" charset="0"/>
                            <a:cs typeface="B Nazanin" panose="00000400000000000000" pitchFamily="2" charset="-78"/>
                          </a:rPr>
                        </m:ctrlPr>
                      </m:sSubPr>
                      <m:e>
                        <m:r>
                          <a:rPr lang="en-US" i="1">
                            <a:latin typeface="Cambria Math" panose="02040503050406030204" pitchFamily="18" charset="0"/>
                            <a:ea typeface="Calibri" panose="020F0502020204030204" pitchFamily="34" charset="0"/>
                            <a:cs typeface="B Nazanin" panose="00000400000000000000" pitchFamily="2" charset="-78"/>
                          </a:rPr>
                          <m:t>𝑔</m:t>
                        </m:r>
                      </m:e>
                      <m:sub>
                        <m:r>
                          <a:rPr lang="en-US" i="1">
                            <a:latin typeface="Cambria Math" panose="02040503050406030204" pitchFamily="18" charset="0"/>
                            <a:ea typeface="Calibri" panose="020F0502020204030204" pitchFamily="34" charset="0"/>
                            <a:cs typeface="B Nazanin" panose="00000400000000000000" pitchFamily="2" charset="-78"/>
                          </a:rPr>
                          <m:t>𝜎</m:t>
                        </m:r>
                      </m:sub>
                    </m:sSub>
                  </m:oMath>
                </a14:m>
                <a:r>
                  <a:rPr lang="fa-IR" dirty="0">
                    <a:latin typeface="Calibri" panose="020F0502020204030204" pitchFamily="34" charset="0"/>
                    <a:ea typeface="Calibri" panose="020F0502020204030204" pitchFamily="34" charset="0"/>
                    <a:cs typeface="B Nazanin" panose="00000400000000000000" pitchFamily="2" charset="-78"/>
                  </a:rPr>
                  <a:t>نشانگر </a:t>
                </a:r>
                <a:r>
                  <a:rPr lang="en-US" dirty="0">
                    <a:latin typeface="Calibri" panose="020F0502020204030204" pitchFamily="34" charset="0"/>
                    <a:ea typeface="Calibri" panose="020F0502020204030204" pitchFamily="34" charset="0"/>
                    <a:cs typeface="B Nazanin" panose="00000400000000000000" pitchFamily="2" charset="-78"/>
                  </a:rPr>
                  <a:t>Gaussian</a:t>
                </a:r>
                <a:r>
                  <a:rPr lang="fa-IR" dirty="0">
                    <a:latin typeface="Calibri" panose="020F0502020204030204" pitchFamily="34" charset="0"/>
                    <a:ea typeface="Calibri" panose="020F0502020204030204" pitchFamily="34" charset="0"/>
                    <a:cs typeface="B Nazanin" panose="00000400000000000000" pitchFamily="2" charset="-78"/>
                  </a:rPr>
                  <a:t> با عرض </a:t>
                </a:r>
                <a:r>
                  <a:rPr lang="en-US" dirty="0">
                    <a:latin typeface="Calibri" panose="020F0502020204030204" pitchFamily="34" charset="0"/>
                    <a:ea typeface="Calibri" panose="020F0502020204030204" pitchFamily="34" charset="0"/>
                    <a:cs typeface="B Nazanin" panose="00000400000000000000" pitchFamily="2" charset="-78"/>
                  </a:rPr>
                  <a:t>σ</a:t>
                </a:r>
                <a:r>
                  <a:rPr lang="fa-IR" dirty="0">
                    <a:latin typeface="Calibri" panose="020F0502020204030204" pitchFamily="34" charset="0"/>
                    <a:ea typeface="Calibri" panose="020F0502020204030204" pitchFamily="34" charset="0"/>
                    <a:cs typeface="B Nazanin" panose="00000400000000000000" pitchFamily="2" charset="-78"/>
                  </a:rPr>
                  <a:t> است که در </a:t>
                </a:r>
                <a14:m>
                  <m:oMath xmlns:m="http://schemas.openxmlformats.org/officeDocument/2006/math">
                    <m:box>
                      <m:boxPr>
                        <m:ctrlPr>
                          <a:rPr lang="en-US" i="1">
                            <a:latin typeface="Cambria Math" panose="02040503050406030204" pitchFamily="18" charset="0"/>
                            <a:ea typeface="Calibri" panose="020F0502020204030204" pitchFamily="34" charset="0"/>
                            <a:cs typeface="B Nazanin" panose="00000400000000000000" pitchFamily="2" charset="-78"/>
                          </a:rPr>
                        </m:ctrlPr>
                      </m:boxPr>
                      <m:e>
                        <m:groupChr>
                          <m:groupChrPr>
                            <m:chr m:val="→"/>
                            <m:pos m:val="top"/>
                            <m:ctrlPr>
                              <a:rPr lang="en-US" i="1">
                                <a:latin typeface="Cambria Math" panose="02040503050406030204" pitchFamily="18" charset="0"/>
                                <a:ea typeface="Calibri" panose="020F0502020204030204" pitchFamily="34" charset="0"/>
                                <a:cs typeface="B Nazanin" panose="00000400000000000000" pitchFamily="2" charset="-78"/>
                              </a:rPr>
                            </m:ctrlPr>
                          </m:groupChrPr>
                          <m:e>
                            <m:r>
                              <a:rPr lang="en-US" i="1">
                                <a:latin typeface="Cambria Math" panose="02040503050406030204" pitchFamily="18" charset="0"/>
                                <a:ea typeface="Calibri" panose="020F0502020204030204" pitchFamily="34" charset="0"/>
                                <a:cs typeface="B Nazanin" panose="00000400000000000000" pitchFamily="2" charset="-78"/>
                              </a:rPr>
                              <m:t>𝑥</m:t>
                            </m:r>
                          </m:e>
                        </m:groupChr>
                        <m:r>
                          <a:rPr lang="en-US" i="1">
                            <a:latin typeface="Cambria Math" panose="02040503050406030204" pitchFamily="18" charset="0"/>
                            <a:ea typeface="Calibri" panose="020F0502020204030204" pitchFamily="34" charset="0"/>
                            <a:cs typeface="B Nazanin" panose="00000400000000000000" pitchFamily="2" charset="-78"/>
                          </a:rPr>
                          <m:t>=</m:t>
                        </m:r>
                        <m:box>
                          <m:boxPr>
                            <m:ctrlPr>
                              <a:rPr lang="en-US" i="1">
                                <a:latin typeface="Cambria Math" panose="02040503050406030204" pitchFamily="18" charset="0"/>
                                <a:ea typeface="Calibri" panose="020F0502020204030204" pitchFamily="34" charset="0"/>
                                <a:cs typeface="B Nazanin" panose="00000400000000000000" pitchFamily="2" charset="-78"/>
                              </a:rPr>
                            </m:ctrlPr>
                          </m:boxPr>
                          <m:e>
                            <m:groupChr>
                              <m:groupChrPr>
                                <m:chr m:val="→"/>
                                <m:pos m:val="top"/>
                                <m:ctrlPr>
                                  <a:rPr lang="en-US" i="1">
                                    <a:latin typeface="Cambria Math" panose="02040503050406030204" pitchFamily="18" charset="0"/>
                                    <a:ea typeface="Calibri" panose="020F0502020204030204" pitchFamily="34" charset="0"/>
                                    <a:cs typeface="B Nazanin" panose="00000400000000000000" pitchFamily="2" charset="-78"/>
                                  </a:rPr>
                                </m:ctrlPr>
                              </m:groupChrPr>
                              <m:e>
                                <m:r>
                                  <a:rPr lang="en-US" i="1">
                                    <a:latin typeface="Cambria Math" panose="02040503050406030204" pitchFamily="18" charset="0"/>
                                    <a:ea typeface="Calibri" panose="020F0502020204030204" pitchFamily="34" charset="0"/>
                                    <a:cs typeface="B Nazanin" panose="00000400000000000000" pitchFamily="2" charset="-78"/>
                                  </a:rPr>
                                  <m:t>0</m:t>
                                </m:r>
                              </m:e>
                            </m:groupChr>
                          </m:e>
                        </m:box>
                      </m:e>
                    </m:box>
                  </m:oMath>
                </a14:m>
                <a:r>
                  <a:rPr lang="fa-IR" dirty="0">
                    <a:latin typeface="Calibri" panose="020F0502020204030204" pitchFamily="34" charset="0"/>
                    <a:ea typeface="Calibri" panose="020F0502020204030204" pitchFamily="34" charset="0"/>
                    <a:cs typeface="B Nazanin" panose="00000400000000000000" pitchFamily="2" charset="-78"/>
                  </a:rPr>
                  <a:t> قرار دارد و جهت را نشان می دهد. مشتقات مرتبه بالاتر یعنی </a:t>
                </a:r>
                <a:r>
                  <a:rPr lang="en-US" dirty="0">
                    <a:latin typeface="Calibri" panose="020F0502020204030204" pitchFamily="34" charset="0"/>
                    <a:ea typeface="Calibri" panose="020F0502020204030204" pitchFamily="34" charset="0"/>
                    <a:cs typeface="B Nazanin" panose="00000400000000000000" pitchFamily="2" charset="-78"/>
                  </a:rPr>
                  <a:t>n&gt;2</a:t>
                </a:r>
                <a:r>
                  <a:rPr lang="fa-IR" dirty="0">
                    <a:latin typeface="Calibri" panose="020F0502020204030204" pitchFamily="34" charset="0"/>
                    <a:ea typeface="Calibri" panose="020F0502020204030204" pitchFamily="34" charset="0"/>
                    <a:cs typeface="B Nazanin" panose="00000400000000000000" pitchFamily="2" charset="-78"/>
                  </a:rPr>
                  <a:t> به نویز حساس هستند و به هسته های بزرگ احتیاج دارند ، بنابراین مشتقات و ترکیبات آنها را فقط تا مرتبه دوم شامل می کنیم:</a:t>
                </a: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en-US" dirty="0">
                    <a:latin typeface="Calibri" panose="020F0502020204030204" pitchFamily="34" charset="0"/>
                    <a:ea typeface="Calibri" panose="020F0502020204030204" pitchFamily="34" charset="0"/>
                    <a:cs typeface="B Nazanin" panose="00000400000000000000" pitchFamily="2" charset="-78"/>
                  </a:rPr>
                  <a:t>First order</a:t>
                </a:r>
                <a:r>
                  <a:rPr lang="fa-IR" dirty="0">
                    <a:latin typeface="Calibri" panose="020F0502020204030204" pitchFamily="34" charset="0"/>
                    <a:ea typeface="Calibri" panose="020F0502020204030204" pitchFamily="34" charset="0"/>
                    <a:cs typeface="B Nazanin" panose="00000400000000000000" pitchFamily="2" charset="-78"/>
                  </a:rPr>
                  <a:t> : از تصویر </a:t>
                </a:r>
                <a:r>
                  <a:rPr lang="en-US" dirty="0">
                    <a:latin typeface="Calibri" panose="020F0502020204030204" pitchFamily="34" charset="0"/>
                    <a:ea typeface="Calibri" panose="020F0502020204030204" pitchFamily="34" charset="0"/>
                    <a:cs typeface="B Nazanin" panose="00000400000000000000" pitchFamily="2" charset="-78"/>
                  </a:rPr>
                  <a:t>I</a:t>
                </a:r>
                <a:r>
                  <a:rPr lang="fa-IR" dirty="0">
                    <a:latin typeface="Calibri" panose="020F0502020204030204" pitchFamily="34" charset="0"/>
                    <a:ea typeface="Calibri" panose="020F0502020204030204" pitchFamily="34" charset="0"/>
                    <a:cs typeface="B Nazanin" panose="00000400000000000000" pitchFamily="2" charset="-78"/>
                  </a:rPr>
                  <a:t> شیب درجه یک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25000" dirty="0">
                    <a:latin typeface="Calibri" panose="020F0502020204030204" pitchFamily="34" charset="0"/>
                    <a:ea typeface="Calibri" panose="020F0502020204030204" pitchFamily="34" charset="0"/>
                    <a:cs typeface="B Nazanin" panose="00000400000000000000" pitchFamily="2" charset="-78"/>
                  </a:rPr>
                  <a:t>x</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a:t>
                </a:r>
                <a:r>
                  <a:rPr lang="fa-IR" dirty="0">
                    <a:latin typeface="Calibri" panose="020F0502020204030204" pitchFamily="34" charset="0"/>
                    <a:ea typeface="Calibri" panose="020F0502020204030204" pitchFamily="34" charset="0"/>
                    <a:cs typeface="B Nazanin" panose="00000400000000000000" pitchFamily="2" charset="-78"/>
                  </a:rPr>
                  <a:t> را بدست می آوریم. علاوه بر این ، ما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25000" dirty="0">
                    <a:latin typeface="Calibri" panose="020F0502020204030204" pitchFamily="34" charset="0"/>
                    <a:ea typeface="Calibri" panose="020F0502020204030204" pitchFamily="34" charset="0"/>
                    <a:cs typeface="B Nazanin" panose="00000400000000000000" pitchFamily="2" charset="-78"/>
                  </a:rPr>
                  <a:t>x</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a:t>
                </a:r>
                <a:r>
                  <a:rPr lang="en-US" dirty="0">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25000" dirty="0">
                    <a:latin typeface="Calibri" panose="020F0502020204030204" pitchFamily="34" charset="0"/>
                    <a:ea typeface="Calibri" panose="020F0502020204030204" pitchFamily="34" charset="0"/>
                    <a:cs typeface="B Nazanin" panose="00000400000000000000" pitchFamily="2" charset="-78"/>
                  </a:rPr>
                  <a:t>x</a:t>
                </a:r>
                <a:r>
                  <a:rPr lang="en-US" baseline="30000" dirty="0">
                    <a:latin typeface="Calibri" panose="020F0502020204030204" pitchFamily="34" charset="0"/>
                    <a:ea typeface="Calibri" panose="020F0502020204030204" pitchFamily="34" charset="0"/>
                    <a:cs typeface="B Nazanin" panose="00000400000000000000" pitchFamily="2" charset="-78"/>
                  </a:rPr>
                  <a:t> 2</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a:t>
                </a:r>
                <a:r>
                  <a:rPr lang="en-US" dirty="0">
                    <a:latin typeface="Calibri" panose="020F0502020204030204" pitchFamily="34" charset="0"/>
                    <a:ea typeface="Calibri" panose="020F0502020204030204" pitchFamily="34" charset="0"/>
                    <a:cs typeface="B Nazanin" panose="00000400000000000000" pitchFamily="2" charset="-78"/>
                  </a:rPr>
                  <a:t> </a:t>
                </a:r>
                <a:r>
                  <a:rPr lang="en-US" baseline="30000" dirty="0">
                    <a:latin typeface="Calibri" panose="020F0502020204030204" pitchFamily="34" charset="0"/>
                    <a:ea typeface="Calibri" panose="020F0502020204030204" pitchFamily="34" charset="0"/>
                    <a:cs typeface="B Nazanin" panose="00000400000000000000" pitchFamily="2" charset="-78"/>
                  </a:rPr>
                  <a:t>2</a:t>
                </a:r>
                <a:r>
                  <a:rPr lang="fa-IR" dirty="0">
                    <a:latin typeface="Calibri" panose="020F0502020204030204" pitchFamily="34" charset="0"/>
                    <a:ea typeface="Calibri" panose="020F0502020204030204" pitchFamily="34" charset="0"/>
                    <a:cs typeface="B Nazanin" panose="00000400000000000000" pitchFamily="2" charset="-78"/>
                  </a:rPr>
                  <a:t> را در ماتریس لحظه دوم ردیاب هریس محاسبه می کنیم</a:t>
                </a:r>
                <a:r>
                  <a:rPr lang="en-US" dirty="0">
                    <a:latin typeface="Calibri" panose="020F0502020204030204" pitchFamily="34" charset="0"/>
                    <a:ea typeface="Calibri" panose="020F0502020204030204" pitchFamily="34" charset="0"/>
                    <a:cs typeface="B Nazanin" panose="00000400000000000000" pitchFamily="2" charset="-78"/>
                  </a:rPr>
                  <a:t>.</a:t>
                </a:r>
              </a:p>
              <a:p>
                <a:pPr marL="342900" marR="0" lvl="0" indent="-342900" algn="r" rtl="1">
                  <a:lnSpc>
                    <a:spcPct val="107000"/>
                  </a:lnSpc>
                  <a:spcBef>
                    <a:spcPts val="0"/>
                  </a:spcBef>
                  <a:spcAft>
                    <a:spcPts val="800"/>
                  </a:spcAft>
                  <a:buFont typeface="Times New Roman" panose="02020603050405020304" pitchFamily="18" charset="0"/>
                  <a:buChar char="-"/>
                </a:pPr>
                <a:r>
                  <a:rPr lang="en-US" dirty="0">
                    <a:latin typeface="Calibri" panose="020F0502020204030204" pitchFamily="34" charset="0"/>
                    <a:ea typeface="Calibri" panose="020F0502020204030204" pitchFamily="34" charset="0"/>
                    <a:cs typeface="B Nazanin" panose="00000400000000000000" pitchFamily="2" charset="-78"/>
                  </a:rPr>
                  <a:t>Second order</a:t>
                </a:r>
                <a:r>
                  <a:rPr lang="fa-IR" dirty="0">
                    <a:latin typeface="Calibri" panose="020F0502020204030204" pitchFamily="34" charset="0"/>
                    <a:ea typeface="Calibri" panose="020F0502020204030204" pitchFamily="34" charset="0"/>
                    <a:cs typeface="B Nazanin" panose="00000400000000000000" pitchFamily="2" charset="-78"/>
                  </a:rPr>
                  <a:t> : از تصویر </a:t>
                </a:r>
                <a:r>
                  <a:rPr lang="en-US" dirty="0">
                    <a:latin typeface="Calibri" panose="020F0502020204030204" pitchFamily="34" charset="0"/>
                    <a:ea typeface="Calibri" panose="020F0502020204030204" pitchFamily="34" charset="0"/>
                    <a:cs typeface="B Nazanin" panose="00000400000000000000" pitchFamily="2" charset="-78"/>
                  </a:rPr>
                  <a:t>I</a:t>
                </a:r>
                <a:r>
                  <a:rPr lang="fa-IR" dirty="0">
                    <a:latin typeface="Calibri" panose="020F0502020204030204" pitchFamily="34" charset="0"/>
                    <a:ea typeface="Calibri" panose="020F0502020204030204" pitchFamily="34" charset="0"/>
                    <a:cs typeface="B Nazanin" panose="00000400000000000000" pitchFamily="2" charset="-78"/>
                  </a:rPr>
                  <a:t> ، مشتقات مرتبه 2 ،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xx</a:t>
                </a:r>
                <a:r>
                  <a:rPr lang="en-US" dirty="0">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yy</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xy</a:t>
                </a:r>
                <a:r>
                  <a:rPr lang="fa-IR" dirty="0">
                    <a:latin typeface="Calibri" panose="020F0502020204030204" pitchFamily="34" charset="0"/>
                    <a:ea typeface="Calibri" panose="020F0502020204030204" pitchFamily="34" charset="0"/>
                    <a:cs typeface="B Nazanin" panose="00000400000000000000" pitchFamily="2" charset="-78"/>
                  </a:rPr>
                  <a:t> نیز مانند ماتریس هسیان استفاده شده در آشکارسازهای هسیان و </a:t>
                </a:r>
                <a:r>
                  <a:rPr lang="en-US" dirty="0" err="1">
                    <a:latin typeface="Calibri" panose="020F0502020204030204" pitchFamily="34" charset="0"/>
                    <a:ea typeface="Calibri" panose="020F0502020204030204" pitchFamily="34" charset="0"/>
                    <a:cs typeface="B Nazanin" panose="00000400000000000000" pitchFamily="2" charset="-78"/>
                  </a:rPr>
                  <a:t>DoG</a:t>
                </a:r>
                <a:r>
                  <a:rPr lang="fa-IR" dirty="0">
                    <a:latin typeface="Calibri" panose="020F0502020204030204" pitchFamily="34" charset="0"/>
                    <a:ea typeface="Calibri" panose="020F0502020204030204" pitchFamily="34" charset="0"/>
                    <a:cs typeface="B Nazanin" panose="00000400000000000000" pitchFamily="2" charset="-78"/>
                  </a:rPr>
                  <a:t> هستند. از آنجا که آشکارساز هسی از تعیین کننده ماتریس هسی استفاده می کند ،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xx</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yy</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30000" dirty="0">
                    <a:latin typeface="Calibri" panose="020F0502020204030204" pitchFamily="34" charset="0"/>
                    <a:ea typeface="Calibri" panose="020F0502020204030204" pitchFamily="34" charset="0"/>
                    <a:cs typeface="B Nazanin" panose="00000400000000000000" pitchFamily="2" charset="-78"/>
                  </a:rPr>
                  <a:t>2</a:t>
                </a:r>
                <a:r>
                  <a:rPr lang="en-US" dirty="0">
                    <a:latin typeface="Calibri" panose="020F0502020204030204" pitchFamily="34" charset="0"/>
                    <a:ea typeface="Calibri" panose="020F0502020204030204" pitchFamily="34" charset="0"/>
                    <a:cs typeface="B Nazanin" panose="00000400000000000000" pitchFamily="2" charset="-78"/>
                  </a:rPr>
                  <a:t> </a:t>
                </a:r>
                <a:r>
                  <a:rPr lang="en-US" baseline="-25000" dirty="0" err="1">
                    <a:latin typeface="Calibri" panose="020F0502020204030204" pitchFamily="34" charset="0"/>
                    <a:ea typeface="Calibri" panose="020F0502020204030204" pitchFamily="34" charset="0"/>
                    <a:cs typeface="B Nazanin" panose="00000400000000000000" pitchFamily="2" charset="-78"/>
                  </a:rPr>
                  <a:t>xy</a:t>
                </a:r>
                <a:r>
                  <a:rPr lang="fa-IR" dirty="0">
                    <a:latin typeface="Calibri" panose="020F0502020204030204" pitchFamily="34" charset="0"/>
                    <a:ea typeface="Calibri" panose="020F0502020204030204" pitchFamily="34" charset="0"/>
                    <a:cs typeface="B Nazanin" panose="00000400000000000000" pitchFamily="2" charset="-78"/>
                  </a:rPr>
                  <a:t> را اضافه می کنیم.</a:t>
                </a:r>
                <a:endParaRPr lang="en-US"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pPr>
                <a:r>
                  <a:rPr lang="en-US" dirty="0">
                    <a:latin typeface="Calibri" panose="020F0502020204030204" pitchFamily="34" charset="0"/>
                    <a:ea typeface="Calibri" panose="020F0502020204030204" pitchFamily="34" charset="0"/>
                    <a:cs typeface="B Nazanin" panose="00000400000000000000" pitchFamily="2" charset="-78"/>
                  </a:rPr>
                  <a:t>Learned</a:t>
                </a:r>
                <a:r>
                  <a:rPr lang="fa-IR" dirty="0">
                    <a:latin typeface="Calibri" panose="020F0502020204030204" pitchFamily="34" charset="0"/>
                    <a:ea typeface="Calibri" panose="020F0502020204030204" pitchFamily="34" charset="0"/>
                    <a:cs typeface="B Nazanin" panose="00000400000000000000" pitchFamily="2" charset="-78"/>
                  </a:rPr>
                  <a:t> : یک لایه کانولوشن با فیلترهای </a:t>
                </a:r>
                <a:r>
                  <a:rPr lang="en-US" dirty="0">
                    <a:latin typeface="Calibri" panose="020F0502020204030204" pitchFamily="34" charset="0"/>
                    <a:ea typeface="Calibri" panose="020F0502020204030204" pitchFamily="34" charset="0"/>
                    <a:cs typeface="B Nazanin" panose="00000400000000000000" pitchFamily="2" charset="-78"/>
                  </a:rPr>
                  <a:t>M</a:t>
                </a:r>
                <a:r>
                  <a:rPr lang="fa-IR" dirty="0">
                    <a:latin typeface="Calibri" panose="020F0502020204030204" pitchFamily="34" charset="0"/>
                    <a:ea typeface="Calibri" panose="020F0502020204030204" pitchFamily="34" charset="0"/>
                    <a:cs typeface="B Nazanin" panose="00000400000000000000" pitchFamily="2" charset="-78"/>
                  </a:rPr>
                  <a:t> ، یک لایه نرمال سازی دسته ای و یک تابع فعال سازی </a:t>
                </a:r>
                <a:r>
                  <a:rPr lang="en-US" dirty="0" err="1">
                    <a:latin typeface="Calibri" panose="020F0502020204030204" pitchFamily="34" charset="0"/>
                    <a:ea typeface="Calibri" panose="020F0502020204030204" pitchFamily="34" charset="0"/>
                    <a:cs typeface="B Nazanin" panose="00000400000000000000" pitchFamily="2" charset="-78"/>
                  </a:rPr>
                  <a:t>ReLU</a:t>
                </a:r>
                <a:r>
                  <a:rPr lang="en-US" dirty="0">
                    <a:latin typeface="B Nazanin" panose="00000400000000000000" pitchFamily="2" charset="-78"/>
                    <a:ea typeface="Calibri" panose="020F0502020204030204" pitchFamily="34" charset="0"/>
                    <a:cs typeface="B Nazanin" panose="00000400000000000000" pitchFamily="2" charset="-78"/>
                  </a:rPr>
                  <a:t> </a:t>
                </a:r>
                <a:r>
                  <a:rPr lang="fa-IR" dirty="0">
                    <a:latin typeface="B Nazanin" panose="00000400000000000000" pitchFamily="2" charset="-78"/>
                    <a:ea typeface="Calibri" panose="020F0502020204030204" pitchFamily="34" charset="0"/>
                    <a:cs typeface="B Nazanin" panose="00000400000000000000" pitchFamily="2" charset="-78"/>
                  </a:rPr>
                  <a:t>یک بلوک یاد گرفته شده را تشکیل می دهد.</a:t>
                </a:r>
                <a:endParaRPr lang="en-US"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فیلترهای رمزگذاری شده سخت، تعداد پارامترهای قابل یادگیری برای آموزش معماری را کاهش می دهند و باعث بهبود ثبات و همگرایی در حین تولید مجدد می شوند.</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097280" y="2628658"/>
                <a:ext cx="10058400" cy="3548857"/>
              </a:xfrm>
              <a:prstGeom prst="rect">
                <a:avLst/>
              </a:prstGeom>
              <a:blipFill>
                <a:blip r:embed="rId3"/>
                <a:stretch>
                  <a:fillRect l="-606" t="-1031" r="-485" b="-2234"/>
                </a:stretch>
              </a:blipFill>
            </p:spPr>
            <p:txBody>
              <a:bodyPr/>
              <a:lstStyle/>
              <a:p>
                <a:r>
                  <a:rPr lang="en-US">
                    <a:noFill/>
                  </a:rPr>
                  <a:t> </a:t>
                </a:r>
              </a:p>
            </p:txBody>
          </p:sp>
        </mc:Fallback>
      </mc:AlternateContent>
    </p:spTree>
    <p:extLst>
      <p:ext uri="{BB962C8B-B14F-4D97-AF65-F5344CB8AC3E}">
        <p14:creationId xmlns:p14="http://schemas.microsoft.com/office/powerpoint/2010/main" val="14486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Handcrafted and Learned Filters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581" y="1864562"/>
            <a:ext cx="7311797" cy="2886705"/>
          </a:xfrm>
          <a:prstGeom prst="rect">
            <a:avLst/>
          </a:prstGeom>
        </p:spPr>
      </p:pic>
      <p:sp>
        <p:nvSpPr>
          <p:cNvPr id="5" name="Rectangle 4"/>
          <p:cNvSpPr/>
          <p:nvPr/>
        </p:nvSpPr>
        <p:spPr>
          <a:xfrm>
            <a:off x="901336" y="4906155"/>
            <a:ext cx="10450286" cy="882742"/>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2 : روند آموزش سیامی. تصویر </a:t>
            </a:r>
            <a:r>
              <a:rPr lang="en-US" sz="1600" i="1" dirty="0">
                <a:latin typeface="Calibri" panose="020F0502020204030204" pitchFamily="34" charset="0"/>
                <a:ea typeface="Calibri" panose="020F0502020204030204" pitchFamily="34" charset="0"/>
                <a:cs typeface="B Nazanin" panose="00000400000000000000" pitchFamily="2" charset="-78"/>
              </a:rPr>
              <a:t>l</a:t>
            </a:r>
            <a:r>
              <a:rPr lang="en-US" sz="1600" i="1" baseline="-25000" dirty="0">
                <a:latin typeface="Calibri" panose="020F0502020204030204" pitchFamily="34" charset="0"/>
                <a:ea typeface="Calibri" panose="020F0502020204030204" pitchFamily="34" charset="0"/>
                <a:cs typeface="B Nazanin" panose="00000400000000000000" pitchFamily="2" charset="-78"/>
              </a:rPr>
              <a:t>a</a:t>
            </a:r>
            <a:r>
              <a:rPr lang="fa-IR" sz="1600" i="1" dirty="0">
                <a:latin typeface="Calibri" panose="020F0502020204030204" pitchFamily="34" charset="0"/>
                <a:ea typeface="Calibri" panose="020F0502020204030204" pitchFamily="34" charset="0"/>
                <a:cs typeface="B Nazanin" panose="00000400000000000000" pitchFamily="2" charset="-78"/>
              </a:rPr>
              <a:t> و </a:t>
            </a:r>
            <a:r>
              <a:rPr lang="en-US" sz="1600" i="1" dirty="0" err="1">
                <a:latin typeface="Calibri" panose="020F0502020204030204" pitchFamily="34" charset="0"/>
                <a:ea typeface="Calibri" panose="020F0502020204030204" pitchFamily="34" charset="0"/>
                <a:cs typeface="B Nazanin" panose="00000400000000000000" pitchFamily="2" charset="-78"/>
              </a:rPr>
              <a:t>l</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b</a:t>
            </a:r>
            <a:r>
              <a:rPr lang="fa-IR" sz="1600" i="1" dirty="0">
                <a:latin typeface="Calibri" panose="020F0502020204030204" pitchFamily="34" charset="0"/>
                <a:ea typeface="Calibri" panose="020F0502020204030204" pitchFamily="34" charset="0"/>
                <a:cs typeface="B Nazanin" panose="00000400000000000000" pitchFamily="2" charset="-78"/>
              </a:rPr>
              <a:t> برای تولید نقشه های پاسخ خود ، </a:t>
            </a:r>
            <a:r>
              <a:rPr lang="en-US" sz="1600" i="1" dirty="0">
                <a:latin typeface="Calibri" panose="020F0502020204030204" pitchFamily="34" charset="0"/>
                <a:ea typeface="Calibri" panose="020F0502020204030204" pitchFamily="34" charset="0"/>
                <a:cs typeface="B Nazanin" panose="00000400000000000000" pitchFamily="2" charset="-78"/>
              </a:rPr>
              <a:t>R</a:t>
            </a:r>
            <a:r>
              <a:rPr lang="en-US" sz="1600" i="1" baseline="-25000" dirty="0">
                <a:latin typeface="Calibri" panose="020F0502020204030204" pitchFamily="34" charset="0"/>
                <a:ea typeface="Calibri" panose="020F0502020204030204" pitchFamily="34" charset="0"/>
                <a:cs typeface="B Nazanin" panose="00000400000000000000" pitchFamily="2" charset="-78"/>
              </a:rPr>
              <a:t>a</a:t>
            </a:r>
            <a:r>
              <a:rPr lang="fa-IR" sz="1600" i="1" dirty="0">
                <a:latin typeface="Calibri" panose="020F0502020204030204" pitchFamily="34" charset="0"/>
                <a:ea typeface="Calibri" panose="020F0502020204030204" pitchFamily="34" charset="0"/>
                <a:cs typeface="B Nazanin" panose="00000400000000000000" pitchFamily="2" charset="-78"/>
              </a:rPr>
              <a:t> و </a:t>
            </a:r>
            <a:r>
              <a:rPr lang="en-US" sz="1600" i="1" dirty="0" err="1">
                <a:latin typeface="Calibri" panose="020F0502020204030204" pitchFamily="34" charset="0"/>
                <a:ea typeface="Calibri" panose="020F0502020204030204" pitchFamily="34" charset="0"/>
                <a:cs typeface="B Nazanin" panose="00000400000000000000" pitchFamily="2" charset="-78"/>
              </a:rPr>
              <a:t>R</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b</a:t>
            </a:r>
            <a:r>
              <a:rPr lang="fa-IR" sz="1600" i="1" dirty="0">
                <a:latin typeface="Calibri" panose="020F0502020204030204" pitchFamily="34" charset="0"/>
                <a:ea typeface="Calibri" panose="020F0502020204030204" pitchFamily="34" charset="0"/>
                <a:cs typeface="B Nazanin" panose="00000400000000000000" pitchFamily="2" charset="-78"/>
              </a:rPr>
              <a:t> از طریق </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می روند.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مختصات نقطه علاقه را برای هر یک از پنجره ها در مناطق چند مقیاس پیشنهاد می کند. تابع از دست دادن نهایی به عنوان یک رگرسیون از شاخص های مختصات از </a:t>
            </a:r>
            <a:r>
              <a:rPr lang="en-US" sz="1600" i="1" dirty="0" err="1">
                <a:latin typeface="Calibri" panose="020F0502020204030204" pitchFamily="34" charset="0"/>
                <a:ea typeface="Calibri" panose="020F0502020204030204" pitchFamily="34" charset="0"/>
                <a:cs typeface="B Nazanin" panose="00000400000000000000" pitchFamily="2" charset="-78"/>
              </a:rPr>
              <a:t>I</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a</a:t>
            </a:r>
            <a:r>
              <a:rPr lang="fa-IR" sz="1600" i="1" dirty="0">
                <a:latin typeface="Calibri" panose="020F0502020204030204" pitchFamily="34" charset="0"/>
                <a:ea typeface="Calibri" panose="020F0502020204030204" pitchFamily="34" charset="0"/>
                <a:cs typeface="B Nazanin" panose="00000400000000000000" pitchFamily="2" charset="-78"/>
              </a:rPr>
              <a:t> و حداکثر مختصات محلی از </a:t>
            </a:r>
            <a:r>
              <a:rPr lang="en-US" sz="1600" i="1" dirty="0" err="1">
                <a:latin typeface="Calibri" panose="020F0502020204030204" pitchFamily="34" charset="0"/>
                <a:ea typeface="Calibri" panose="020F0502020204030204" pitchFamily="34" charset="0"/>
                <a:cs typeface="B Nazanin" panose="00000400000000000000" pitchFamily="2" charset="-78"/>
              </a:rPr>
              <a:t>I</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b</a:t>
            </a:r>
            <a:r>
              <a:rPr lang="en-US" sz="1600" i="1" dirty="0">
                <a:latin typeface="Calibri" panose="020F0502020204030204" pitchFamily="34" charset="0"/>
                <a:ea typeface="Calibri" panose="020F0502020204030204" pitchFamily="34" charset="0"/>
                <a:cs typeface="B Nazanin" panose="00000400000000000000" pitchFamily="2" charset="-78"/>
              </a:rPr>
              <a:t> </a:t>
            </a:r>
            <a:r>
              <a:rPr lang="fa-IR" sz="1600" i="1" dirty="0">
                <a:latin typeface="Calibri" panose="020F0502020204030204" pitchFamily="34" charset="0"/>
                <a:ea typeface="Calibri" panose="020F0502020204030204" pitchFamily="34" charset="0"/>
                <a:cs typeface="B Nazanin" panose="00000400000000000000" pitchFamily="2" charset="-78"/>
              </a:rPr>
              <a:t>محاسبه می شود. بهتر تجسم رنگ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3536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e robust to small scale changes without the need for computing several forward passes</a:t>
            </a:r>
            <a:r>
              <a:rPr lang="en-US" sz="1800" dirty="0" smtClean="0"/>
              <a:t>.</a:t>
            </a:r>
            <a:endParaRPr lang="fa-IR" sz="1800" dirty="0" smtClean="0"/>
          </a:p>
          <a:p>
            <a:r>
              <a:rPr lang="en-US" sz="1800" dirty="0"/>
              <a:t>All the feature maps resulting from the handcrafted filters are concatenated to feed the stack of learned filters in each of the scale levels</a:t>
            </a:r>
            <a:r>
              <a:rPr lang="en-US" sz="1800" dirty="0" smtClean="0"/>
              <a:t>.</a:t>
            </a:r>
            <a:endParaRPr lang="fa-IR" sz="1800" dirty="0" smtClean="0"/>
          </a:p>
          <a:p>
            <a:r>
              <a:rPr lang="en-US" sz="1800" dirty="0"/>
              <a:t>All three streams share the weights, such that the same type of anchors result from different levels and form the set of candidates for final </a:t>
            </a:r>
            <a:r>
              <a:rPr lang="en-US" sz="1800" dirty="0" err="1"/>
              <a:t>keypoints</a:t>
            </a:r>
            <a:r>
              <a:rPr lang="en-US" sz="1800" dirty="0"/>
              <a:t>. Feature maps from all scale levels are then </a:t>
            </a:r>
            <a:r>
              <a:rPr lang="en-US" sz="1800" dirty="0" err="1"/>
              <a:t>upsampled</a:t>
            </a:r>
            <a:r>
              <a:rPr lang="en-US" sz="1800" dirty="0"/>
              <a:t>, concatenated and fed to the last convolutional filter to obtain the final response map.</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Multi-scale Pyramid</a:t>
            </a:r>
          </a:p>
        </p:txBody>
      </p:sp>
    </p:spTree>
    <p:extLst>
      <p:ext uri="{BB962C8B-B14F-4D97-AF65-F5344CB8AC3E}">
        <p14:creationId xmlns:p14="http://schemas.microsoft.com/office/powerpoint/2010/main" val="403779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In supervised training, the loss function relies on </a:t>
            </a:r>
            <a:r>
              <a:rPr lang="en-US" sz="1800" dirty="0" smtClean="0"/>
              <a:t>the</a:t>
            </a:r>
            <a:r>
              <a:rPr lang="fa-IR" sz="1800" dirty="0" smtClean="0"/>
              <a:t> </a:t>
            </a:r>
            <a:r>
              <a:rPr lang="en-US" sz="1800" dirty="0" smtClean="0"/>
              <a:t>ground </a:t>
            </a:r>
            <a:r>
              <a:rPr lang="en-US" sz="1800" dirty="0"/>
              <a:t>truth</a:t>
            </a:r>
            <a:r>
              <a:rPr lang="en-US" sz="1800" dirty="0" smtClean="0"/>
              <a:t>.</a:t>
            </a:r>
            <a:endParaRPr lang="fa-IR" sz="1800" dirty="0" smtClean="0"/>
          </a:p>
          <a:p>
            <a:r>
              <a:rPr lang="en-US" sz="1800" dirty="0"/>
              <a:t>In the case of </a:t>
            </a:r>
            <a:r>
              <a:rPr lang="en-US" sz="1800" dirty="0" err="1"/>
              <a:t>keypoints</a:t>
            </a:r>
            <a:r>
              <a:rPr lang="en-US" sz="1800" dirty="0"/>
              <a:t>, ground truth is not well defined as </a:t>
            </a:r>
            <a:r>
              <a:rPr lang="en-US" sz="1800" dirty="0" err="1"/>
              <a:t>keypoint</a:t>
            </a:r>
            <a:r>
              <a:rPr lang="en-US" sz="1800" dirty="0"/>
              <a:t> locations are useful as long as they can be accurately detected </a:t>
            </a:r>
            <a:r>
              <a:rPr lang="en-US" sz="1800" dirty="0" smtClean="0"/>
              <a:t>regardless </a:t>
            </a:r>
            <a:r>
              <a:rPr lang="en-US" sz="1800" dirty="0"/>
              <a:t>of geometric or photometric image transformation</a:t>
            </a:r>
            <a:r>
              <a:rPr lang="en-US" sz="1800" dirty="0" smtClean="0"/>
              <a:t>.</a:t>
            </a:r>
            <a:endParaRPr lang="fa-IR" sz="1800" dirty="0" smtClean="0"/>
          </a:p>
          <a:p>
            <a:r>
              <a:rPr lang="en-US" sz="1800" dirty="0" err="1"/>
              <a:t>chors</a:t>
            </a:r>
            <a:r>
              <a:rPr lang="en-US" sz="1800" dirty="0"/>
              <a:t> to guide their training. Although anchors make the training more stable and lead to better results, they prevent the network from proposing new </a:t>
            </a:r>
            <a:r>
              <a:rPr lang="en-US" sz="1800" dirty="0" err="1"/>
              <a:t>keypoints</a:t>
            </a:r>
            <a:r>
              <a:rPr lang="en-US" sz="1800" dirty="0"/>
              <a:t> in case there is no anchor in the proximity</a:t>
            </a:r>
            <a:r>
              <a:rPr lang="en-US" sz="1800" dirty="0" smtClean="0"/>
              <a:t>.</a:t>
            </a:r>
            <a:endParaRPr lang="en-US" sz="1800" dirty="0"/>
          </a:p>
          <a:p>
            <a:r>
              <a:rPr lang="en-US" sz="1800" dirty="0"/>
              <a:t>In contrast, the handcrafted filters in </a:t>
            </a:r>
            <a:r>
              <a:rPr lang="en-US" sz="1800" dirty="0" err="1"/>
              <a:t>Key.Net</a:t>
            </a:r>
            <a:r>
              <a:rPr lang="en-US" sz="1800" dirty="0"/>
              <a:t> provide a weak constraint with the benefit of the anchor-based methods while allowing the detector to propose new stable </a:t>
            </a:r>
            <a:r>
              <a:rPr lang="en-US" sz="1800" dirty="0" err="1"/>
              <a:t>keypoints</a:t>
            </a:r>
            <a:r>
              <a:rPr lang="en-US" sz="1800" dirty="0"/>
              <a:t>. In our approach, only the geometric transformation between images is required to guide the loss.</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Loss Functions</a:t>
            </a:r>
          </a:p>
        </p:txBody>
      </p:sp>
    </p:spTree>
    <p:extLst>
      <p:ext uri="{BB962C8B-B14F-4D97-AF65-F5344CB8AC3E}">
        <p14:creationId xmlns:p14="http://schemas.microsoft.com/office/powerpoint/2010/main" val="374093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Index Proposal Layer</a:t>
            </a:r>
          </a:p>
        </p:txBody>
      </p:sp>
      <mc:AlternateContent xmlns:mc="http://schemas.openxmlformats.org/markup-compatibility/2006" xmlns:a14="http://schemas.microsoft.com/office/drawing/2010/main">
        <mc:Choice Requires="a14">
          <p:sp>
            <p:nvSpPr>
              <p:cNvPr id="4" name="Rectangle 3"/>
              <p:cNvSpPr/>
              <p:nvPr/>
            </p:nvSpPr>
            <p:spPr>
              <a:xfrm>
                <a:off x="4740171" y="2122409"/>
                <a:ext cx="2772617" cy="7843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sSub>
                        <m:sSubPr>
                          <m:ctrlPr>
                            <a:rPr lang="en-US" i="1">
                              <a:latin typeface="Cambria Math" panose="02040503050406030204" pitchFamily="18" charset="0"/>
                            </a:rPr>
                          </m:ctrlPr>
                        </m:sSubP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𝑢</m:t>
                          </m:r>
                          <m:r>
                            <a:rPr lang="en-US" i="0">
                              <a:latin typeface="Cambria Math" panose="02040503050406030204" pitchFamily="18" charset="0"/>
                            </a:rPr>
                            <m:t>,</m:t>
                          </m:r>
                          <m:r>
                            <a:rPr lang="en-US" i="1">
                              <a:latin typeface="Cambria Math" panose="02040503050406030204" pitchFamily="18" charset="0"/>
                            </a:rPr>
                            <m:t>𝑣</m:t>
                          </m:r>
                        </m:e>
                      </m:d>
                      <m:r>
                        <a:rPr lang="en-US" i="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𝑢</m:t>
                                  </m:r>
                                  <m:r>
                                    <a:rPr lang="en-US" i="0">
                                      <a:latin typeface="Cambria Math" panose="02040503050406030204" pitchFamily="18" charset="0"/>
                                    </a:rPr>
                                    <m:t>, </m:t>
                                  </m:r>
                                  <m:r>
                                    <a:rPr lang="en-US" i="1">
                                      <a:latin typeface="Cambria Math" panose="02040503050406030204" pitchFamily="18" charset="0"/>
                                    </a:rPr>
                                    <m:t>𝑣</m:t>
                                  </m:r>
                                </m:e>
                              </m:d>
                            </m:sup>
                          </m:sSup>
                        </m:num>
                        <m:den>
                          <m:d>
                            <m:dPr>
                              <m:beg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m:rPr>
                                      <m:sty m:val="p"/>
                                    </m:rPr>
                                    <a:rPr lang="en-US" i="0">
                                      <a:latin typeface="Cambria Math" panose="02040503050406030204" pitchFamily="18" charset="0"/>
                                    </a:rPr>
                                    <m:t>Σ</m:t>
                                  </m:r>
                                </m:e>
                                <m:sub>
                                  <m:r>
                                    <a:rPr lang="en-US" i="1">
                                      <a:latin typeface="Cambria Math" panose="02040503050406030204" pitchFamily="18" charset="0"/>
                                    </a:rPr>
                                    <m:t>𝑗</m:t>
                                  </m:r>
                                  <m:r>
                                    <a:rPr lang="en-US" i="0">
                                      <a:latin typeface="Cambria Math" panose="02040503050406030204" pitchFamily="18" charset="0"/>
                                    </a:rPr>
                                    <m:t>,</m:t>
                                  </m:r>
                                  <m:r>
                                    <a:rPr lang="en-US" i="1">
                                      <a:latin typeface="Cambria Math" panose="02040503050406030204" pitchFamily="18" charset="0"/>
                                    </a:rPr>
                                    <m:t>𝑘</m:t>
                                  </m:r>
                                </m:sub>
                                <m:sup>
                                  <m:r>
                                    <a:rPr lang="en-US" i="1">
                                      <a:latin typeface="Cambria Math" panose="02040503050406030204" pitchFamily="18" charset="0"/>
                                    </a:rPr>
                                    <m:t>𝑁</m:t>
                                  </m:r>
                                </m:sup>
                              </m:sSubSup>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𝐼</m:t>
                                      </m:r>
                                    </m:sub>
                                  </m:sSub>
                                </m:sup>
                              </m:sSup>
                              <m:r>
                                <a:rPr lang="en-US" i="0">
                                  <a:latin typeface="Cambria Math" panose="02040503050406030204" pitchFamily="18" charset="0"/>
                                </a:rPr>
                                <m:t>(</m:t>
                              </m:r>
                              <m:r>
                                <a:rPr lang="en-US" i="1">
                                  <a:latin typeface="Cambria Math" panose="02040503050406030204" pitchFamily="18" charset="0"/>
                                </a:rPr>
                                <m:t>𝑗</m:t>
                              </m:r>
                              <m:r>
                                <a:rPr lang="en-US" i="0">
                                  <a:latin typeface="Cambria Math" panose="02040503050406030204" pitchFamily="18" charset="0"/>
                                </a:rPr>
                                <m:t>, </m:t>
                              </m:r>
                              <m:r>
                                <a:rPr lang="en-US" i="1">
                                  <a:latin typeface="Cambria Math" panose="02040503050406030204" pitchFamily="18" charset="0"/>
                                </a:rPr>
                                <m:t>𝑘</m:t>
                              </m:r>
                            </m:e>
                          </m:d>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740171" y="2122409"/>
                <a:ext cx="2772617" cy="7843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304787" y="3235422"/>
                <a:ext cx="5582426" cy="3871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1">
                              <a:latin typeface="Cambria Math" panose="02040503050406030204" pitchFamily="18" charset="0"/>
                            </a:rPr>
                            <m:t>𝑇</m:t>
                          </m:r>
                        </m:sup>
                      </m:sSup>
                      <m:r>
                        <a:rPr lang="en-US" i="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acc>
                              <m:r>
                                <a:rPr lang="en-US" i="0">
                                  <a:latin typeface="Cambria Math" panose="02040503050406030204" pitchFamily="18" charset="0"/>
                                </a:rPr>
                                <m:t> ,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e>
                        <m:sup>
                          <m:r>
                            <a:rPr lang="en-US" i="1">
                              <a:latin typeface="Cambria Math" panose="02040503050406030204" pitchFamily="18" charset="0"/>
                            </a:rPr>
                            <m:t>𝑇</m:t>
                          </m:r>
                        </m:sup>
                      </m:sSup>
                      <m:r>
                        <a:rPr lang="en-US" i="0">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i="0">
                              <a:latin typeface="Cambria Math" panose="02040503050406030204" pitchFamily="18" charset="0"/>
                            </a:rPr>
                            <m:t>Σ</m:t>
                          </m:r>
                        </m:e>
                        <m:sub>
                          <m:r>
                            <a:rPr lang="en-US" i="1">
                              <a:latin typeface="Cambria Math" panose="02040503050406030204" pitchFamily="18" charset="0"/>
                            </a:rPr>
                            <m:t>𝑢</m:t>
                          </m:r>
                          <m:r>
                            <a:rPr lang="en-US" i="0">
                              <a:latin typeface="Cambria Math" panose="02040503050406030204" pitchFamily="18" charset="0"/>
                            </a:rPr>
                            <m:t>,</m:t>
                          </m:r>
                          <m:r>
                            <a:rPr lang="en-US" i="1">
                              <a:latin typeface="Cambria Math" panose="02040503050406030204" pitchFamily="18" charset="0"/>
                            </a:rPr>
                            <m:t>𝑣</m:t>
                          </m:r>
                          <m:r>
                            <a:rPr lang="en-US" i="0">
                              <a:latin typeface="Cambria Math" panose="02040503050406030204" pitchFamily="18" charset="0"/>
                            </a:rPr>
                            <m:t> </m:t>
                          </m:r>
                        </m:sub>
                        <m:sup>
                          <m:r>
                            <a:rPr lang="en-US" i="1">
                              <a:latin typeface="Cambria Math" panose="02040503050406030204" pitchFamily="18" charset="0"/>
                            </a:rPr>
                            <m:t>𝑇</m:t>
                          </m:r>
                        </m:sup>
                      </m:sSub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𝑊</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d>
                        </m:e>
                        <m:sup>
                          <m:r>
                            <a:rPr lang="en-US" i="1">
                              <a:latin typeface="Cambria Math" panose="02040503050406030204" pitchFamily="18" charset="0"/>
                            </a:rPr>
                            <m:t>𝑇</m:t>
                          </m:r>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𝑤</m:t>
                          </m:r>
                        </m:sub>
                      </m:sSub>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304787" y="3235422"/>
                <a:ext cx="5582426" cy="387157"/>
              </a:xfrm>
              <a:prstGeom prst="rect">
                <a:avLst/>
              </a:prstGeom>
              <a:blipFill>
                <a:blip r:embed="rId3"/>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1523001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Index Proposal Layer</a:t>
            </a:r>
          </a:p>
        </p:txBody>
      </p:sp>
      <mc:AlternateContent xmlns:mc="http://schemas.openxmlformats.org/markup-compatibility/2006" xmlns:a14="http://schemas.microsoft.com/office/drawing/2010/main">
        <mc:Choice Requires="a14">
          <p:sp>
            <p:nvSpPr>
              <p:cNvPr id="3" name="Rectangle 2"/>
              <p:cNvSpPr/>
              <p:nvPr/>
            </p:nvSpPr>
            <p:spPr>
              <a:xfrm>
                <a:off x="3274513" y="2199814"/>
                <a:ext cx="5703933"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ℒ</m:t>
                          </m:r>
                        </m:e>
                        <m:sub>
                          <m:r>
                            <a:rPr lang="en-US" i="1">
                              <a:latin typeface="Cambria Math" panose="02040503050406030204" pitchFamily="18" charset="0"/>
                            </a:rPr>
                            <m:t>𝐼𝑃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𝑎</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0">
                                  <a:latin typeface="Cambria Math" panose="02040503050406030204" pitchFamily="18" charset="0"/>
                                </a:rPr>
                                <m:t>,</m:t>
                              </m:r>
                              <m:r>
                                <a:rPr lang="en-US" i="1">
                                  <a:latin typeface="Cambria Math" panose="02040503050406030204" pitchFamily="18" charset="0"/>
                                </a:rPr>
                                <m:t>𝑏</m:t>
                              </m:r>
                            </m:sub>
                          </m:sSub>
                          <m:r>
                            <a:rPr lang="en-US" i="0">
                              <a:latin typeface="Cambria Math" panose="02040503050406030204" pitchFamily="18" charset="0"/>
                            </a:rPr>
                            <m:t>, </m:t>
                          </m:r>
                          <m:r>
                            <a:rPr lang="en-US" i="1">
                              <a:latin typeface="Cambria Math" panose="02040503050406030204" pitchFamily="18" charset="0"/>
                            </a:rPr>
                            <m:t>𝑁</m:t>
                          </m:r>
                        </m:e>
                      </m:d>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0">
                          <a:latin typeface="Cambria Math" panose="02040503050406030204" pitchFamily="18" charset="0"/>
                        </a:rPr>
                        <m:t> </m:t>
                      </m:r>
                      <m:d>
                        <m:dPr>
                          <m:begChr m:val="|"/>
                          <m:endChr m:val="|"/>
                          <m:ctrlPr>
                            <a:rPr lang="en-US" i="1">
                              <a:latin typeface="Cambria Math" panose="02040503050406030204" pitchFamily="18" charset="0"/>
                            </a:rPr>
                          </m:ctrlPr>
                        </m:dPr>
                        <m:e>
                          <m:r>
                            <a:rPr lang="en-US" i="0">
                              <a:latin typeface="Cambria Math" panose="02040503050406030204" pitchFamily="18" charset="0"/>
                            </a:rPr>
                            <m:t> </m:t>
                          </m:r>
                        </m:e>
                      </m:d>
                      <m:r>
                        <a:rPr lang="en-US" i="0">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0">
                                  <a:latin typeface="Cambria Math" panose="02040503050406030204" pitchFamily="18" charset="0"/>
                                </a:rPr>
                                <m:t> </m:t>
                              </m:r>
                            </m:e>
                          </m:d>
                        </m:e>
                        <m:sub>
                          <m:r>
                            <a:rPr lang="en-US" i="1">
                              <a:latin typeface="Cambria Math" panose="02040503050406030204" pitchFamily="18" charset="0"/>
                            </a:rPr>
                            <m:t>𝑎</m:t>
                          </m:r>
                        </m:sub>
                        <m:sup>
                          <m:r>
                            <a:rPr lang="en-US" i="1">
                              <a:latin typeface="Cambria Math" panose="02040503050406030204" pitchFamily="18" charset="0"/>
                            </a:rPr>
                            <m:t>𝑇</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𝑏</m:t>
                          </m:r>
                          <m:r>
                            <a:rPr lang="en-US" i="0">
                              <a:latin typeface="Cambria Math" panose="02040503050406030204" pitchFamily="18" charset="0"/>
                            </a:rPr>
                            <m:t>, </m:t>
                          </m:r>
                          <m:r>
                            <a:rPr lang="en-US" i="1">
                              <a:latin typeface="Cambria Math" panose="02040503050406030204" pitchFamily="18" charset="0"/>
                            </a:rPr>
                            <m:t>𝑎</m:t>
                          </m:r>
                        </m:sub>
                      </m:sSub>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d>
                        </m:e>
                        <m:sub>
                          <m:r>
                            <a:rPr lang="en-US" i="1">
                              <a:latin typeface="Cambria Math" panose="02040503050406030204" pitchFamily="18" charset="0"/>
                            </a:rPr>
                            <m:t>𝑏</m:t>
                          </m:r>
                        </m:sub>
                        <m:sup>
                          <m:r>
                            <a:rPr lang="en-US" i="1">
                              <a:latin typeface="Cambria Math" panose="02040503050406030204" pitchFamily="18" charset="0"/>
                            </a:rPr>
                            <m:t>𝑇</m:t>
                          </m:r>
                        </m:sup>
                      </m:sSubSup>
                      <m:r>
                        <a:rPr lang="en-US" i="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0">
                                  <a:latin typeface="Cambria Math" panose="02040503050406030204" pitchFamily="18" charset="0"/>
                                </a:rPr>
                                <m:t> </m:t>
                              </m:r>
                            </m:e>
                          </m:d>
                        </m:e>
                        <m:sup>
                          <m:r>
                            <a:rPr lang="en-US" i="0">
                              <a:latin typeface="Cambria Math" panose="02040503050406030204" pitchFamily="18" charset="0"/>
                            </a:rPr>
                            <m:t>2</m:t>
                          </m:r>
                        </m:sup>
                      </m:sSup>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274513" y="2199814"/>
                <a:ext cx="5703933" cy="404983"/>
              </a:xfrm>
              <a:prstGeom prst="rect">
                <a:avLst/>
              </a:prstGeom>
              <a:blipFill>
                <a:blip r:embed="rId2"/>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527365" y="3244334"/>
                <a:ext cx="31372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b>
                          <m:r>
                            <a:rPr lang="en-US" i="1">
                              <a:latin typeface="Cambria Math" panose="02040503050406030204" pitchFamily="18" charset="0"/>
                            </a:rPr>
                            <m:t>𝑎</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𝑏</m:t>
                          </m:r>
                        </m:sub>
                      </m:sSub>
                      <m:sSub>
                        <m:sSubPr>
                          <m:ctrlPr>
                            <a:rPr lang="en-US" i="1">
                              <a:latin typeface="Cambria Math" panose="02040503050406030204" pitchFamily="18" charset="0"/>
                            </a:rPr>
                          </m:ctrlPr>
                        </m:sSub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d>
                        </m:e>
                        <m:sub>
                          <m:r>
                            <a:rPr lang="en-US" i="1">
                              <a:latin typeface="Cambria Math" panose="02040503050406030204" pitchFamily="18" charset="0"/>
                            </a:rPr>
                            <m:t>𝑏</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527365" y="3244334"/>
                <a:ext cx="3137269" cy="369332"/>
              </a:xfrm>
              <a:prstGeom prst="rect">
                <a:avLst/>
              </a:prstGeom>
              <a:blipFill>
                <a:blip r:embed="rId3"/>
                <a:stretch>
                  <a:fillRect t="-3279" r="-3696" b="-9836"/>
                </a:stretch>
              </a:blipFill>
            </p:spPr>
            <p:txBody>
              <a:bodyPr/>
              <a:lstStyle/>
              <a:p>
                <a:r>
                  <a:rPr lang="en-US">
                    <a:noFill/>
                  </a:rPr>
                  <a:t> </a:t>
                </a:r>
              </a:p>
            </p:txBody>
          </p:sp>
        </mc:Fallback>
      </mc:AlternateContent>
    </p:spTree>
    <p:extLst>
      <p:ext uri="{BB962C8B-B14F-4D97-AF65-F5344CB8AC3E}">
        <p14:creationId xmlns:p14="http://schemas.microsoft.com/office/powerpoint/2010/main" val="138784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9" y="1572549"/>
            <a:ext cx="1097282" cy="1399035"/>
          </a:xfrm>
          <a:prstGeom prst="rect">
            <a:avLst/>
          </a:prstGeom>
        </p:spPr>
      </p:pic>
      <p:sp>
        <p:nvSpPr>
          <p:cNvPr id="7" name="Rectangle 6"/>
          <p:cNvSpPr/>
          <p:nvPr/>
        </p:nvSpPr>
        <p:spPr>
          <a:xfrm>
            <a:off x="4019973" y="3836517"/>
            <a:ext cx="4213013" cy="584775"/>
          </a:xfrm>
          <a:prstGeom prst="rect">
            <a:avLst/>
          </a:prstGeom>
        </p:spPr>
        <p:txBody>
          <a:bodyPr wrap="none">
            <a:spAutoFit/>
          </a:bodyPr>
          <a:lstStyle/>
          <a:p>
            <a:r>
              <a:rPr lang="fa-IR" sz="3200" dirty="0">
                <a:cs typeface="B Nazanin" panose="00000400000000000000" pitchFamily="2" charset="-78"/>
              </a:rPr>
              <a:t>هر کس به زبانی تو را حمد گوید</a:t>
            </a:r>
            <a:endParaRPr lang="en-US" sz="3200" dirty="0">
              <a:cs typeface="B Nazanin" panose="00000400000000000000" pitchFamily="2" charset="-78"/>
            </a:endParaRPr>
          </a:p>
        </p:txBody>
      </p:sp>
    </p:spTree>
    <p:extLst>
      <p:ext uri="{BB962C8B-B14F-4D97-AF65-F5344CB8AC3E}">
        <p14:creationId xmlns:p14="http://schemas.microsoft.com/office/powerpoint/2010/main" val="214040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Multi-scale </a:t>
            </a:r>
            <a:r>
              <a:rPr lang="en-US" dirty="0"/>
              <a:t>Proposal Layer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532" y="2059935"/>
            <a:ext cx="2903896" cy="2583781"/>
          </a:xfrm>
          <a:prstGeom prst="rect">
            <a:avLst/>
          </a:prstGeom>
        </p:spPr>
      </p:pic>
      <p:sp>
        <p:nvSpPr>
          <p:cNvPr id="5" name="Rectangle 4"/>
          <p:cNvSpPr/>
          <p:nvPr/>
        </p:nvSpPr>
        <p:spPr>
          <a:xfrm>
            <a:off x="940525" y="4862612"/>
            <a:ext cx="10371909" cy="882742"/>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3 : نکات کلیدی پس از افزودن پنجره های بزرگتر به اپراتور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بدست می آیند. نقاطی که پایدارتر هستند همچنان که اپراتور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اندازه پنجره خود را افزایش می دهد ، باقی می مانند. نقشه های مشخصه در ردیف میانی حاوی نقاطی در اطراف لبه ها یا مناطق غیرمتمایز است ، در حالی که ردیف پایین تشخیص هایی را نشان می دهد که در زیر تبدیلات هندسی قوی تر هستند.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1535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Multi-scale Index Proposal Layer</a:t>
            </a:r>
          </a:p>
        </p:txBody>
      </p:sp>
      <mc:AlternateContent xmlns:mc="http://schemas.openxmlformats.org/markup-compatibility/2006" xmlns:a14="http://schemas.microsoft.com/office/drawing/2010/main">
        <mc:Choice Requires="a14">
          <p:sp>
            <p:nvSpPr>
              <p:cNvPr id="4" name="Rectangle 3"/>
              <p:cNvSpPr/>
              <p:nvPr/>
            </p:nvSpPr>
            <p:spPr>
              <a:xfrm>
                <a:off x="3842425" y="3290678"/>
                <a:ext cx="4568110"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ℒ</m:t>
                              </m:r>
                            </m:e>
                            <m:sub>
                              <m:r>
                                <a:rPr lang="en-US" i="1">
                                  <a:latin typeface="Cambria Math" panose="02040503050406030204" pitchFamily="18" charset="0"/>
                                </a:rPr>
                                <m:t>𝑀𝑆𝐼𝑃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𝑎</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0">
                                      <a:latin typeface="Cambria Math" panose="02040503050406030204" pitchFamily="18" charset="0"/>
                                    </a:rPr>
                                    <m:t>, </m:t>
                                  </m:r>
                                  <m:r>
                                    <a:rPr lang="en-US" i="1">
                                      <a:latin typeface="Cambria Math" panose="02040503050406030204" pitchFamily="18" charset="0"/>
                                    </a:rPr>
                                    <m:t>𝑏</m:t>
                                  </m:r>
                                </m:sub>
                              </m:sSub>
                            </m:e>
                          </m:d>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0">
                                  <a:latin typeface="Cambria Math" panose="02040503050406030204" pitchFamily="18" charset="0"/>
                                </a:rPr>
                                <m:t>ℒ</m:t>
                              </m:r>
                            </m:e>
                            <m:sub>
                              <m:r>
                                <a:rPr lang="en-US" i="1">
                                  <a:latin typeface="Cambria Math" panose="02040503050406030204" pitchFamily="18" charset="0"/>
                                </a:rPr>
                                <m:t>𝐼𝑃</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𝑎</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0">
                                  <a:latin typeface="Cambria Math" panose="02040503050406030204" pitchFamily="18" charset="0"/>
                                </a:rPr>
                                <m:t>, </m:t>
                              </m:r>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842425" y="3290678"/>
                <a:ext cx="4568110" cy="404983"/>
              </a:xfrm>
              <a:prstGeom prst="rect">
                <a:avLst/>
              </a:prstGeom>
              <a:blipFill>
                <a:blip r:embed="rId2"/>
                <a:stretch>
                  <a:fillRect t="-156061" r="-13467" b="-233333"/>
                </a:stretch>
              </a:blipFill>
            </p:spPr>
            <p:txBody>
              <a:bodyPr/>
              <a:lstStyle/>
              <a:p>
                <a:r>
                  <a:rPr lang="en-US">
                    <a:noFill/>
                  </a:rPr>
                  <a:t> </a:t>
                </a:r>
              </a:p>
            </p:txBody>
          </p:sp>
        </mc:Fallback>
      </mc:AlternateContent>
    </p:spTree>
    <p:extLst>
      <p:ext uri="{BB962C8B-B14F-4D97-AF65-F5344CB8AC3E}">
        <p14:creationId xmlns:p14="http://schemas.microsoft.com/office/powerpoint/2010/main" val="191069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lstStyle/>
          <a:p>
            <a:r>
              <a:rPr lang="en-US" dirty="0"/>
              <a:t>In this section, we present implementation details, metrics and the dataset used for evaluating </a:t>
            </a:r>
            <a:r>
              <a:rPr lang="en-US" dirty="0" smtClean="0"/>
              <a:t>the</a:t>
            </a:r>
            <a:r>
              <a:rPr lang="fa-IR" dirty="0" smtClean="0"/>
              <a:t> </a:t>
            </a:r>
            <a:r>
              <a:rPr lang="en-US" dirty="0" smtClean="0"/>
              <a:t>method</a:t>
            </a:r>
            <a:r>
              <a:rPr lang="en-US" dirty="0"/>
              <a:t>.</a:t>
            </a:r>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Experimental Settings</a:t>
            </a:r>
          </a:p>
        </p:txBody>
      </p:sp>
    </p:spTree>
    <p:extLst>
      <p:ext uri="{BB962C8B-B14F-4D97-AF65-F5344CB8AC3E}">
        <p14:creationId xmlns:p14="http://schemas.microsoft.com/office/powerpoint/2010/main" val="1325906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lstStyle/>
          <a:p>
            <a:r>
              <a:rPr lang="en-US" dirty="0"/>
              <a:t>ImageNet ILSVRC 2012 dataset</a:t>
            </a:r>
            <a:endParaRPr lang="fa-IR" dirty="0"/>
          </a:p>
          <a:p>
            <a:r>
              <a:rPr lang="en-US" dirty="0"/>
              <a:t>There are 12,000 image pairs of size 192 × 192. We use 9,000 of them as the training data and 3,000 as validation set.</a:t>
            </a:r>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Training Data</a:t>
            </a:r>
          </a:p>
        </p:txBody>
      </p:sp>
    </p:spTree>
    <p:extLst>
      <p:ext uri="{BB962C8B-B14F-4D97-AF65-F5344CB8AC3E}">
        <p14:creationId xmlns:p14="http://schemas.microsoft.com/office/powerpoint/2010/main" val="227700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Preliminary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644" y="2104135"/>
            <a:ext cx="4747671" cy="1691787"/>
          </a:xfrm>
          <a:prstGeom prst="rect">
            <a:avLst/>
          </a:prstGeom>
        </p:spPr>
      </p:pic>
      <p:sp>
        <p:nvSpPr>
          <p:cNvPr id="5" name="Rectangle 4"/>
          <p:cNvSpPr/>
          <p:nvPr/>
        </p:nvSpPr>
        <p:spPr>
          <a:xfrm>
            <a:off x="918753" y="4793216"/>
            <a:ext cx="10415451" cy="619272"/>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4 : ما تحولات هندسی و فوتومتریک تصادفی را به تصاویر اعمال می کنیم و به عنوان مجموعه آموزش ، جفت مناطق متناظر را استخراج می کنیم. منطقه قرمز با بررسی پاسخ فیلترهای دست ساز کنار گذاشته می 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685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Implementation Notes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83" y="1819952"/>
            <a:ext cx="8938193" cy="2601553"/>
          </a:xfrm>
          <a:prstGeom prst="rect">
            <a:avLst/>
          </a:prstGeom>
        </p:spPr>
      </p:pic>
      <p:sp>
        <p:nvSpPr>
          <p:cNvPr id="5" name="Rectangle 4"/>
          <p:cNvSpPr/>
          <p:nvPr/>
        </p:nvSpPr>
        <p:spPr>
          <a:xfrm>
            <a:off x="1097279" y="4711002"/>
            <a:ext cx="10058399" cy="1200329"/>
          </a:xfrm>
          <a:prstGeom prst="rect">
            <a:avLst/>
          </a:prstGeom>
        </p:spPr>
        <p:txBody>
          <a:bodyPr wrap="square">
            <a:spAutoFit/>
          </a:bodyPr>
          <a:lstStyle/>
          <a:p>
            <a:pPr algn="ctr" rtl="1"/>
            <a:r>
              <a:rPr lang="fa-IR" sz="1600" i="1" dirty="0">
                <a:latin typeface="Calibri" panose="020F0502020204030204" pitchFamily="34" charset="0"/>
                <a:ea typeface="Calibri" panose="020F0502020204030204" pitchFamily="34" charset="0"/>
                <a:cs typeface="B Nazanin" panose="00000400000000000000" pitchFamily="2" charset="-78"/>
              </a:rPr>
              <a:t>تصویر 5 : چپ: مقایسه نتایج تکرارپذیری برای چندین سطح در عملگر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ما ترکیبات مختلفی از ضررهای زمینه را به عنوان ضرر نهایی ، از مناطق کوچکتر به بزرگتر نشان می دهیم. بهترین نتیجه هنگام استفاده از پنج اندازه پنجره از 8 × 8 تا 40 40 40 است. درست: نتایج تکرار برای ترکیبات مختلف فیلترهای </a:t>
            </a:r>
            <a:r>
              <a:rPr lang="en-US" sz="1600" i="1" dirty="0">
                <a:latin typeface="Calibri" panose="020F0502020204030204" pitchFamily="34" charset="0"/>
                <a:ea typeface="Calibri" panose="020F0502020204030204" pitchFamily="34" charset="0"/>
                <a:cs typeface="Arial" panose="020B0604020202020204" pitchFamily="34" charset="0"/>
              </a:rPr>
              <a:t>handcrafted</a:t>
            </a:r>
            <a:r>
              <a:rPr lang="en-US" sz="2400" dirty="0">
                <a:latin typeface="Arial" panose="020B0604020202020204" pitchFamily="34" charset="0"/>
                <a:ea typeface="Calibri" panose="020F0502020204030204" pitchFamily="34" charset="0"/>
              </a:rPr>
              <a:t> </a:t>
            </a:r>
            <a:r>
              <a:rPr lang="fa-IR" sz="1600" i="1" dirty="0">
                <a:latin typeface="Calibri" panose="020F0502020204030204" pitchFamily="34" charset="0"/>
                <a:ea typeface="Calibri" panose="020F0502020204030204" pitchFamily="34" charset="0"/>
                <a:cs typeface="B Nazanin" panose="00000400000000000000" pitchFamily="2" charset="-78"/>
              </a:rPr>
              <a:t>و تعدادی لایه قابل یادگیری (هر کدام 8 فیلتر </a:t>
            </a:r>
            <a:r>
              <a:rPr lang="en-US" sz="1600" i="1" dirty="0">
                <a:latin typeface="Calibri" panose="020F0502020204030204" pitchFamily="34" charset="0"/>
                <a:ea typeface="Calibri" panose="020F0502020204030204" pitchFamily="34" charset="0"/>
                <a:cs typeface="B Nazanin" panose="00000400000000000000" pitchFamily="2" charset="-78"/>
              </a:rPr>
              <a:t>M</a:t>
            </a:r>
            <a:r>
              <a:rPr lang="fa-IR" sz="1600" i="1" dirty="0">
                <a:latin typeface="Calibri" panose="020F0502020204030204" pitchFamily="34" charset="0"/>
                <a:ea typeface="Calibri" panose="020F0502020204030204" pitchFamily="34" charset="0"/>
                <a:cs typeface="B Nazanin" panose="00000400000000000000" pitchFamily="2" charset="-78"/>
              </a:rPr>
              <a:t> =). تعداد بیشتری از لایه ها منجر به نتایج بهتر می شوند. تمام نمرات تکرارپذیری براساس اعتبارسنجی مصنوعی تنظیم شده از </a:t>
            </a:r>
            <a:r>
              <a:rPr lang="en-US" sz="1600" i="1" dirty="0">
                <a:latin typeface="Calibri" panose="020F0502020204030204" pitchFamily="34" charset="0"/>
                <a:ea typeface="Calibri" panose="020F0502020204030204" pitchFamily="34" charset="0"/>
                <a:cs typeface="B Nazanin" panose="00000400000000000000" pitchFamily="2" charset="-78"/>
              </a:rPr>
              <a:t>ImageNet</a:t>
            </a:r>
            <a:r>
              <a:rPr lang="fa-IR" sz="1600" i="1" dirty="0">
                <a:latin typeface="Calibri" panose="020F0502020204030204" pitchFamily="34" charset="0"/>
                <a:ea typeface="Calibri" panose="020F0502020204030204" pitchFamily="34" charset="0"/>
                <a:cs typeface="B Nazanin" panose="00000400000000000000" pitchFamily="2" charset="-78"/>
              </a:rPr>
              <a:t> محاسبه می شوند.</a:t>
            </a:r>
            <a:endParaRPr lang="en-US" sz="1600" dirty="0"/>
          </a:p>
        </p:txBody>
      </p:sp>
    </p:spTree>
    <p:extLst>
      <p:ext uri="{BB962C8B-B14F-4D97-AF65-F5344CB8AC3E}">
        <p14:creationId xmlns:p14="http://schemas.microsoft.com/office/powerpoint/2010/main" val="338996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In this section, we present the experiments and discuss the results. We first show results on validation data for several variants of the proposed architecture. Next, </a:t>
            </a:r>
            <a:r>
              <a:rPr lang="en-US" sz="1800" dirty="0" err="1"/>
              <a:t>Key.Net</a:t>
            </a:r>
            <a:r>
              <a:rPr lang="en-US" sz="1800" dirty="0"/>
              <a:t> repeatability scores in single-scale and multi-scale are presented along with the state-of-the art detectors on </a:t>
            </a:r>
            <a:r>
              <a:rPr lang="en-US" sz="1800" dirty="0" err="1"/>
              <a:t>HPatches</a:t>
            </a:r>
            <a:r>
              <a:rPr lang="en-US" sz="1800" dirty="0"/>
              <a:t>. Moreover, we evaluate the matching performance, the number of learnable parameters and inference time of our proposed detector and compare to other techniques.</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Results</a:t>
            </a:r>
          </a:p>
        </p:txBody>
      </p:sp>
    </p:spTree>
    <p:extLst>
      <p:ext uri="{BB962C8B-B14F-4D97-AF65-F5344CB8AC3E}">
        <p14:creationId xmlns:p14="http://schemas.microsoft.com/office/powerpoint/2010/main" val="1169903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Preliminary Analysis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769" y="1981074"/>
            <a:ext cx="5334462" cy="2895851"/>
          </a:xfrm>
          <a:prstGeom prst="rect">
            <a:avLst/>
          </a:prstGeom>
        </p:spPr>
      </p:pic>
      <p:sp>
        <p:nvSpPr>
          <p:cNvPr id="6" name="Rectangle 5"/>
          <p:cNvSpPr/>
          <p:nvPr/>
        </p:nvSpPr>
        <p:spPr>
          <a:xfrm>
            <a:off x="1249680" y="5327544"/>
            <a:ext cx="9753600" cy="369332"/>
          </a:xfrm>
          <a:prstGeom prst="rect">
            <a:avLst/>
          </a:prstGeom>
        </p:spPr>
        <p:txBody>
          <a:bodyPr wrap="square">
            <a:spAutoFit/>
          </a:bodyPr>
          <a:lstStyle/>
          <a:p>
            <a:pPr algn="ctr" rtl="1"/>
            <a:r>
              <a:rPr lang="fa-IR" dirty="0">
                <a:latin typeface="Calibri" panose="020F0502020204030204" pitchFamily="34" charset="0"/>
                <a:ea typeface="Calibri" panose="020F0502020204030204" pitchFamily="34" charset="0"/>
                <a:cs typeface="B Nazanin" panose="00000400000000000000" pitchFamily="2" charset="-78"/>
              </a:rPr>
              <a:t>جدول 1 : نتایج تکرار برای گزینه های مختلف طراحی در مجموعه اعتبار سنجی تنظیم شده از </a:t>
            </a:r>
            <a:r>
              <a:rPr lang="en-US" dirty="0">
                <a:latin typeface="Calibri" panose="020F0502020204030204" pitchFamily="34" charset="0"/>
                <a:ea typeface="Calibri" panose="020F0502020204030204" pitchFamily="34" charset="0"/>
                <a:cs typeface="B Nazanin" panose="00000400000000000000" pitchFamily="2" charset="-78"/>
              </a:rPr>
              <a:t>ImageNet</a:t>
            </a:r>
            <a:r>
              <a:rPr lang="fa-IR" dirty="0">
                <a:latin typeface="Calibri" panose="020F0502020204030204" pitchFamily="34" charset="0"/>
                <a:ea typeface="Calibri" panose="020F0502020204030204" pitchFamily="34" charset="0"/>
                <a:cs typeface="B Nazanin" panose="00000400000000000000" pitchFamily="2" charset="-78"/>
              </a:rPr>
              <a:t>.</a:t>
            </a:r>
            <a:endParaRPr lang="en-US" dirty="0"/>
          </a:p>
        </p:txBody>
      </p:sp>
    </p:spTree>
    <p:extLst>
      <p:ext uri="{BB962C8B-B14F-4D97-AF65-F5344CB8AC3E}">
        <p14:creationId xmlns:p14="http://schemas.microsoft.com/office/powerpoint/2010/main" val="1584950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M-SIP Levels</a:t>
            </a:r>
          </a:p>
          <a:p>
            <a:r>
              <a:rPr lang="en-US" sz="1800" dirty="0"/>
              <a:t>Filter Combinations</a:t>
            </a:r>
          </a:p>
          <a:p>
            <a:r>
              <a:rPr lang="en-US" sz="1800" dirty="0"/>
              <a:t>Multiple Pyramid Levels</a:t>
            </a:r>
          </a:p>
          <a:p>
            <a:r>
              <a:rPr lang="en-US" sz="1800" dirty="0"/>
              <a:t>Spatial </a:t>
            </a:r>
            <a:r>
              <a:rPr lang="en-US" sz="1800" dirty="0" err="1"/>
              <a:t>Softmax</a:t>
            </a:r>
            <a:r>
              <a:rPr lang="en-US" sz="1800" dirty="0"/>
              <a:t> Base</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Preliminary Analysis</a:t>
            </a:r>
          </a:p>
        </p:txBody>
      </p:sp>
    </p:spTree>
    <p:extLst>
      <p:ext uri="{BB962C8B-B14F-4D97-AF65-F5344CB8AC3E}">
        <p14:creationId xmlns:p14="http://schemas.microsoft.com/office/powerpoint/2010/main" val="232229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err="1"/>
              <a:t>Keypoint</a:t>
            </a:r>
            <a:r>
              <a:rPr lang="en-US" dirty="0"/>
              <a:t> Detection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622" y="1530455"/>
            <a:ext cx="6961715" cy="3585454"/>
          </a:xfrm>
          <a:prstGeom prst="rect">
            <a:avLst/>
          </a:prstGeom>
        </p:spPr>
      </p:pic>
      <p:sp>
        <p:nvSpPr>
          <p:cNvPr id="5" name="Rectangle 4"/>
          <p:cNvSpPr/>
          <p:nvPr/>
        </p:nvSpPr>
        <p:spPr>
          <a:xfrm>
            <a:off x="783772" y="5161467"/>
            <a:ext cx="10920547" cy="1014380"/>
          </a:xfrm>
          <a:prstGeom prst="rect">
            <a:avLst/>
          </a:prstGeom>
        </p:spPr>
        <p:txBody>
          <a:bodyPr wrap="square">
            <a:spAutoFit/>
          </a:bodyPr>
          <a:lstStyle/>
          <a:p>
            <a:pPr marL="228600" marR="0" algn="ctr" rtl="1">
              <a:lnSpc>
                <a:spcPct val="107000"/>
              </a:lnSpc>
              <a:spcBef>
                <a:spcPts val="0"/>
              </a:spcBef>
              <a:spcAft>
                <a:spcPts val="800"/>
              </a:spcAft>
            </a:pPr>
            <a:r>
              <a:rPr lang="fa-IR" sz="1400" i="1" dirty="0">
                <a:latin typeface="Calibri" panose="020F0502020204030204" pitchFamily="34" charset="0"/>
                <a:ea typeface="Calibri" panose="020F0502020204030204" pitchFamily="34" charset="0"/>
                <a:cs typeface="B Nazanin" panose="00000400000000000000" pitchFamily="2" charset="-78"/>
              </a:rPr>
              <a:t>جدول 2 : نتایج تکرارپذیری (</a:t>
            </a:r>
            <a:r>
              <a:rPr lang="fa-IR" sz="1400" i="1" dirty="0">
                <a:latin typeface="Calibri" panose="020F0502020204030204" pitchFamily="34" charset="0"/>
                <a:ea typeface="Calibri" panose="020F0502020204030204" pitchFamily="34" charset="0"/>
                <a:cs typeface="Times New Roman" panose="02020603050405020304" pitchFamily="18" charset="0"/>
              </a:rPr>
              <a:t>٪</a:t>
            </a:r>
            <a:r>
              <a:rPr lang="fa-IR" sz="1400" i="1" dirty="0">
                <a:latin typeface="Calibri" panose="020F0502020204030204" pitchFamily="34" charset="0"/>
                <a:ea typeface="Calibri" panose="020F0502020204030204" pitchFamily="34" charset="0"/>
                <a:cs typeface="B Nazanin" panose="00000400000000000000" pitchFamily="2" charset="-78"/>
              </a:rPr>
              <a:t>) برای ترجمه (</a:t>
            </a:r>
            <a:r>
              <a:rPr lang="en-US" sz="1400" i="1" dirty="0">
                <a:latin typeface="Calibri" panose="020F0502020204030204" pitchFamily="34" charset="0"/>
                <a:ea typeface="Calibri" panose="020F0502020204030204" pitchFamily="34" charset="0"/>
                <a:cs typeface="B Nazanin" panose="00000400000000000000" pitchFamily="2" charset="-78"/>
              </a:rPr>
              <a:t>TI</a:t>
            </a:r>
            <a:r>
              <a:rPr lang="fa-IR" sz="1400" i="1" dirty="0">
                <a:latin typeface="Calibri" panose="020F0502020204030204" pitchFamily="34" charset="0"/>
                <a:ea typeface="Calibri" panose="020F0502020204030204" pitchFamily="34" charset="0"/>
                <a:cs typeface="B Nazanin" panose="00000400000000000000" pitchFamily="2" charset="-78"/>
              </a:rPr>
              <a:t>) و مقیاس (</a:t>
            </a:r>
            <a:r>
              <a:rPr lang="en-US" sz="1400" i="1" dirty="0">
                <a:latin typeface="Calibri" panose="020F0502020204030204" pitchFamily="34" charset="0"/>
                <a:ea typeface="Calibri" panose="020F0502020204030204" pitchFamily="34" charset="0"/>
                <a:cs typeface="B Nazanin" panose="00000400000000000000" pitchFamily="2" charset="-78"/>
              </a:rPr>
              <a:t>SI</a:t>
            </a:r>
            <a:r>
              <a:rPr lang="fa-IR" sz="1400" i="1" dirty="0">
                <a:latin typeface="Calibri" panose="020F0502020204030204" pitchFamily="34" charset="0"/>
                <a:ea typeface="Calibri" panose="020F0502020204030204" pitchFamily="34" charset="0"/>
                <a:cs typeface="B Nazanin" panose="00000400000000000000" pitchFamily="2" charset="-78"/>
              </a:rPr>
              <a:t>) آشکارسازهای ثابت در </a:t>
            </a:r>
            <a:r>
              <a:rPr lang="en-US" sz="1400" i="1" dirty="0" err="1">
                <a:latin typeface="Calibri" panose="020F0502020204030204" pitchFamily="34" charset="0"/>
                <a:ea typeface="Calibri" panose="020F0502020204030204" pitchFamily="34" charset="0"/>
                <a:cs typeface="B Nazanin" panose="00000400000000000000" pitchFamily="2" charset="-78"/>
              </a:rPr>
              <a:t>HPatches</a:t>
            </a:r>
            <a:r>
              <a:rPr lang="fa-IR" sz="1400" i="1" dirty="0">
                <a:latin typeface="Calibri" panose="020F0502020204030204" pitchFamily="34" charset="0"/>
                <a:ea typeface="Calibri" panose="020F0502020204030204" pitchFamily="34" charset="0"/>
                <a:cs typeface="B Nazanin" panose="00000400000000000000" pitchFamily="2" charset="-78"/>
              </a:rPr>
              <a:t>. ما همچنین خطای متوسط همپوشانی </a:t>
            </a:r>
            <a:r>
              <a:rPr lang="fa-IR" sz="1400" i="1" dirty="0">
                <a:latin typeface="Calibri" panose="020F0502020204030204" pitchFamily="34" charset="0"/>
                <a:ea typeface="Calibri" panose="020F0502020204030204" pitchFamily="34" charset="0"/>
                <a:cs typeface="Cambria" panose="02040503050406030204" pitchFamily="18" charset="0"/>
              </a:rPr>
              <a:t>¯</a:t>
            </a:r>
            <a:r>
              <a:rPr lang="en-US" sz="1400" i="1" dirty="0" err="1">
                <a:latin typeface="Calibri" panose="020F0502020204030204" pitchFamily="34" charset="0"/>
                <a:ea typeface="Calibri" panose="020F0502020204030204" pitchFamily="34" charset="0"/>
                <a:cs typeface="B Nazanin" panose="00000400000000000000" pitchFamily="2" charset="-78"/>
              </a:rPr>
              <a:t>IoU</a:t>
            </a:r>
            <a:r>
              <a:rPr lang="fa-IR" sz="1400" i="1" dirty="0">
                <a:latin typeface="Calibri" panose="020F0502020204030204" pitchFamily="34" charset="0"/>
                <a:ea typeface="Calibri" panose="020F0502020204030204" pitchFamily="34" charset="0"/>
                <a:cs typeface="B Nazanin" panose="00000400000000000000" pitchFamily="2" charset="-78"/>
              </a:rPr>
              <a:t> و نسبت حداکثر به حداقل مقیاس استخراج شده </a:t>
            </a:r>
            <a:r>
              <a:rPr lang="en-US" sz="1400" i="1" dirty="0" err="1">
                <a:latin typeface="Calibri" panose="020F0502020204030204" pitchFamily="34" charset="0"/>
                <a:ea typeface="Calibri" panose="020F0502020204030204" pitchFamily="34" charset="0"/>
                <a:cs typeface="B Nazanin" panose="00000400000000000000" pitchFamily="2" charset="-78"/>
              </a:rPr>
              <a:t>SRange</a:t>
            </a:r>
            <a:r>
              <a:rPr lang="fa-IR" sz="1400" i="1" dirty="0">
                <a:latin typeface="Calibri" panose="020F0502020204030204" pitchFamily="34" charset="0"/>
                <a:ea typeface="Calibri" panose="020F0502020204030204" pitchFamily="34" charset="0"/>
                <a:cs typeface="B Nazanin" panose="00000400000000000000" pitchFamily="2" charset="-78"/>
              </a:rPr>
              <a:t> را گزارش می دهیم. در </a:t>
            </a:r>
            <a:r>
              <a:rPr lang="en-US" sz="1400" i="1" dirty="0">
                <a:latin typeface="Calibri" panose="020F0502020204030204" pitchFamily="34" charset="0"/>
                <a:ea typeface="Calibri" panose="020F0502020204030204" pitchFamily="34" charset="0"/>
                <a:cs typeface="B Nazanin" panose="00000400000000000000" pitchFamily="2" charset="-78"/>
              </a:rPr>
              <a:t>SL</a:t>
            </a:r>
            <a:r>
              <a:rPr lang="fa-IR" sz="1400" i="1" dirty="0">
                <a:latin typeface="Calibri" panose="020F0502020204030204" pitchFamily="34" charset="0"/>
                <a:ea typeface="Calibri" panose="020F0502020204030204" pitchFamily="34" charset="0"/>
                <a:cs typeface="B Nazanin" panose="00000400000000000000" pitchFamily="2" charset="-78"/>
              </a:rPr>
              <a:t> ، مقیاس ها و مکان ها برای محاسبه خطای همپوشانی استفاده می شود ، در عین حال ، در </a:t>
            </a:r>
            <a:r>
              <a:rPr lang="en-US" sz="1400" i="1" dirty="0">
                <a:latin typeface="Calibri" panose="020F0502020204030204" pitchFamily="34" charset="0"/>
                <a:ea typeface="Calibri" panose="020F0502020204030204" pitchFamily="34" charset="0"/>
                <a:cs typeface="B Nazanin" panose="00000400000000000000" pitchFamily="2" charset="-78"/>
              </a:rPr>
              <a:t>L</a:t>
            </a:r>
            <a:r>
              <a:rPr lang="fa-IR" sz="1400" i="1" dirty="0">
                <a:latin typeface="Calibri" panose="020F0502020204030204" pitchFamily="34" charset="0"/>
                <a:ea typeface="Calibri" panose="020F0502020204030204" pitchFamily="34" charset="0"/>
                <a:cs typeface="B Nazanin" panose="00000400000000000000" pitchFamily="2" charset="-78"/>
              </a:rPr>
              <a:t> ، فقط مکان ها استفاده می شوند و مقیاس ها به درستی تخمین زده می شوند. </a:t>
            </a:r>
            <a:r>
              <a:rPr lang="en-US" sz="1400" i="1" dirty="0" err="1">
                <a:latin typeface="Calibri" panose="020F0502020204030204" pitchFamily="34" charset="0"/>
                <a:ea typeface="Calibri" panose="020F0502020204030204" pitchFamily="34" charset="0"/>
                <a:cs typeface="B Nazanin" panose="00000400000000000000" pitchFamily="2" charset="-78"/>
              </a:rPr>
              <a:t>Key.Net</a:t>
            </a:r>
            <a:r>
              <a:rPr lang="fa-IR" sz="1400" i="1" dirty="0">
                <a:latin typeface="Calibri" panose="020F0502020204030204" pitchFamily="34" charset="0"/>
                <a:ea typeface="Calibri" panose="020F0502020204030204" pitchFamily="34" charset="0"/>
                <a:cs typeface="B Nazanin" panose="00000400000000000000" pitchFamily="2" charset="-78"/>
              </a:rPr>
              <a:t> و </a:t>
            </a:r>
            <a:r>
              <a:rPr lang="en-US" sz="1400" i="1" dirty="0" err="1">
                <a:latin typeface="Calibri" panose="020F0502020204030204" pitchFamily="34" charset="0"/>
                <a:ea typeface="Calibri" panose="020F0502020204030204" pitchFamily="34" charset="0"/>
                <a:cs typeface="B Nazanin" panose="00000400000000000000" pitchFamily="2" charset="-78"/>
              </a:rPr>
              <a:t>TinyKey.Net</a:t>
            </a:r>
            <a:r>
              <a:rPr lang="fa-IR" sz="1400" i="1" dirty="0">
                <a:latin typeface="Calibri" panose="020F0502020204030204" pitchFamily="34" charset="0"/>
                <a:ea typeface="Calibri" panose="020F0502020204030204" pitchFamily="34" charset="0"/>
                <a:cs typeface="B Nazanin" panose="00000400000000000000" pitchFamily="2" charset="-78"/>
              </a:rPr>
              <a:t> برای </a:t>
            </a:r>
            <a:r>
              <a:rPr lang="en-US" sz="1400" i="1" dirty="0">
                <a:latin typeface="Calibri" panose="020F0502020204030204" pitchFamily="34" charset="0"/>
                <a:ea typeface="Calibri" panose="020F0502020204030204" pitchFamily="34" charset="0"/>
                <a:cs typeface="B Nazanin" panose="00000400000000000000" pitchFamily="2" charset="-78"/>
              </a:rPr>
              <a:t>L</a:t>
            </a:r>
            <a:r>
              <a:rPr lang="fa-IR" sz="1400" i="1" dirty="0">
                <a:latin typeface="Calibri" panose="020F0502020204030204" pitchFamily="34" charset="0"/>
                <a:ea typeface="Calibri" panose="020F0502020204030204" pitchFamily="34" charset="0"/>
                <a:cs typeface="B Nazanin" panose="00000400000000000000" pitchFamily="2" charset="-78"/>
              </a:rPr>
              <a:t> و </a:t>
            </a:r>
            <a:r>
              <a:rPr lang="en-US" sz="1400" i="1" dirty="0">
                <a:latin typeface="Calibri" panose="020F0502020204030204" pitchFamily="34" charset="0"/>
                <a:ea typeface="Calibri" panose="020F0502020204030204" pitchFamily="34" charset="0"/>
                <a:cs typeface="B Nazanin" panose="00000400000000000000" pitchFamily="2" charset="-78"/>
              </a:rPr>
              <a:t>SL</a:t>
            </a:r>
            <a:r>
              <a:rPr lang="fa-IR" sz="1400" i="1" dirty="0">
                <a:latin typeface="Calibri" panose="020F0502020204030204" pitchFamily="34" charset="0"/>
                <a:ea typeface="Calibri" panose="020F0502020204030204" pitchFamily="34" charset="0"/>
                <a:cs typeface="B Nazanin" panose="00000400000000000000" pitchFamily="2" charset="-78"/>
              </a:rPr>
              <a:t> بهترین الگوریتم های دیدگاه هستند. در توالی های روشنایی ، </a:t>
            </a:r>
            <a:r>
              <a:rPr lang="en-US" sz="1400" i="1" dirty="0" err="1">
                <a:latin typeface="Calibri" panose="020F0502020204030204" pitchFamily="34" charset="0"/>
                <a:ea typeface="Calibri" panose="020F0502020204030204" pitchFamily="34" charset="0"/>
                <a:cs typeface="B Nazanin" panose="00000400000000000000" pitchFamily="2" charset="-78"/>
              </a:rPr>
              <a:t>Key.Net</a:t>
            </a:r>
            <a:r>
              <a:rPr lang="en-US" sz="1400" i="1" dirty="0">
                <a:latin typeface="Calibri" panose="020F0502020204030204" pitchFamily="34" charset="0"/>
                <a:ea typeface="Calibri" panose="020F0502020204030204" pitchFamily="34" charset="0"/>
                <a:cs typeface="B Nazanin" panose="00000400000000000000" pitchFamily="2" charset="-78"/>
              </a:rPr>
              <a:t>-TI</a:t>
            </a:r>
            <a:r>
              <a:rPr lang="fa-IR" sz="1400" i="1" dirty="0">
                <a:latin typeface="Calibri" panose="020F0502020204030204" pitchFamily="34" charset="0"/>
                <a:ea typeface="Calibri" panose="020F0502020204030204" pitchFamily="34" charset="0"/>
                <a:cs typeface="B Nazanin" panose="00000400000000000000" pitchFamily="2" charset="-78"/>
              </a:rPr>
              <a:t> بی تغییر ترجمه بهترین دقت را به دست می آورد. در میان آشکارسازهای ثابت </a:t>
            </a:r>
            <a:r>
              <a:rPr lang="en-US" sz="1400" i="1" dirty="0">
                <a:latin typeface="Calibri" panose="020F0502020204030204" pitchFamily="34" charset="0"/>
                <a:ea typeface="Calibri" panose="020F0502020204030204" pitchFamily="34" charset="0"/>
                <a:cs typeface="B Nazanin" panose="00000400000000000000" pitchFamily="2" charset="-78"/>
              </a:rPr>
              <a:t>SI</a:t>
            </a:r>
            <a:r>
              <a:rPr lang="fa-IR" sz="1400" i="1" dirty="0">
                <a:latin typeface="Calibri" panose="020F0502020204030204" pitchFamily="34" charset="0"/>
                <a:ea typeface="Calibri" panose="020F0502020204030204" pitchFamily="34" charset="0"/>
                <a:cs typeface="B Nazanin" panose="00000400000000000000" pitchFamily="2" charset="-78"/>
              </a:rPr>
              <a:t> ثابت ، </a:t>
            </a:r>
            <a:r>
              <a:rPr lang="en-US" sz="1400" i="1" dirty="0">
                <a:latin typeface="Calibri" panose="020F0502020204030204" pitchFamily="34" charset="0"/>
                <a:ea typeface="Calibri" panose="020F0502020204030204" pitchFamily="34" charset="0"/>
                <a:cs typeface="B Nazanin" panose="00000400000000000000" pitchFamily="2" charset="-78"/>
              </a:rPr>
              <a:t>TCDET</a:t>
            </a:r>
            <a:r>
              <a:rPr lang="fa-IR" sz="1400" i="1" dirty="0">
                <a:latin typeface="Calibri" panose="020F0502020204030204" pitchFamily="34" charset="0"/>
                <a:ea typeface="Calibri" panose="020F0502020204030204" pitchFamily="34" charset="0"/>
                <a:cs typeface="B Nazanin" panose="00000400000000000000" pitchFamily="2" charset="-78"/>
              </a:rPr>
              <a:t> بهترین در </a:t>
            </a:r>
            <a:r>
              <a:rPr lang="en-US" sz="1400" i="1" dirty="0">
                <a:latin typeface="Calibri" panose="020F0502020204030204" pitchFamily="34" charset="0"/>
                <a:ea typeface="Calibri" panose="020F0502020204030204" pitchFamily="34" charset="0"/>
                <a:cs typeface="B Nazanin" panose="00000400000000000000" pitchFamily="2" charset="-78"/>
              </a:rPr>
              <a:t>L</a:t>
            </a:r>
            <a:r>
              <a:rPr lang="fa-IR" sz="1400" i="1" dirty="0">
                <a:latin typeface="Calibri" panose="020F0502020204030204" pitchFamily="34" charset="0"/>
                <a:ea typeface="Calibri" panose="020F0502020204030204" pitchFamily="34" charset="0"/>
                <a:cs typeface="B Nazanin" panose="00000400000000000000" pitchFamily="2" charset="-78"/>
              </a:rPr>
              <a:t> و </a:t>
            </a:r>
            <a:r>
              <a:rPr lang="en-US" sz="1400" i="1" dirty="0">
                <a:latin typeface="Calibri" panose="020F0502020204030204" pitchFamily="34" charset="0"/>
                <a:ea typeface="Calibri" panose="020F0502020204030204" pitchFamily="34" charset="0"/>
                <a:cs typeface="B Nazanin" panose="00000400000000000000" pitchFamily="2" charset="-78"/>
              </a:rPr>
              <a:t>LF-Net</a:t>
            </a:r>
            <a:r>
              <a:rPr lang="fa-IR" sz="1400" i="1" dirty="0">
                <a:latin typeface="Calibri" panose="020F0502020204030204" pitchFamily="34" charset="0"/>
                <a:ea typeface="Calibri" panose="020F0502020204030204" pitchFamily="34" charset="0"/>
                <a:cs typeface="B Nazanin" panose="00000400000000000000" pitchFamily="2" charset="-78"/>
              </a:rPr>
              <a:t> در </a:t>
            </a:r>
            <a:r>
              <a:rPr lang="en-US" sz="1400" i="1" dirty="0">
                <a:latin typeface="Calibri" panose="020F0502020204030204" pitchFamily="34" charset="0"/>
                <a:ea typeface="Calibri" panose="020F0502020204030204" pitchFamily="34" charset="0"/>
                <a:cs typeface="B Nazanin" panose="00000400000000000000" pitchFamily="2" charset="-78"/>
              </a:rPr>
              <a:t>SL</a:t>
            </a:r>
            <a:r>
              <a:rPr lang="fa-IR" sz="1400" i="1" dirty="0">
                <a:latin typeface="Calibri" panose="020F0502020204030204" pitchFamily="34" charset="0"/>
                <a:ea typeface="Calibri" panose="020F0502020204030204" pitchFamily="34" charset="0"/>
                <a:cs typeface="B Nazanin" panose="00000400000000000000" pitchFamily="2" charset="-78"/>
              </a:rPr>
              <a:t> است.</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3290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b="1" dirty="0"/>
              <a:t>Table of Contents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Autofit/>
          </a:bodyPr>
          <a:lstStyle/>
          <a:p>
            <a:r>
              <a:rPr lang="en-US" sz="1800" dirty="0" smtClean="0"/>
              <a:t>Abstract</a:t>
            </a:r>
          </a:p>
          <a:p>
            <a:r>
              <a:rPr lang="en-US" sz="1800" dirty="0" smtClean="0"/>
              <a:t>Introduction</a:t>
            </a:r>
          </a:p>
          <a:p>
            <a:r>
              <a:rPr lang="en-US" sz="1800" dirty="0" smtClean="0"/>
              <a:t>Related Work</a:t>
            </a:r>
          </a:p>
          <a:p>
            <a:pPr lvl="1"/>
            <a:r>
              <a:rPr lang="en-US" sz="1800" dirty="0"/>
              <a:t>Handcrafted </a:t>
            </a:r>
            <a:r>
              <a:rPr lang="en-US" sz="1800" dirty="0" smtClean="0"/>
              <a:t>Detectors</a:t>
            </a:r>
          </a:p>
          <a:p>
            <a:pPr lvl="1"/>
            <a:r>
              <a:rPr lang="en-US" sz="1800" dirty="0"/>
              <a:t>Learned </a:t>
            </a:r>
            <a:r>
              <a:rPr lang="en-US" sz="1800" dirty="0" smtClean="0"/>
              <a:t>Detectors</a:t>
            </a:r>
          </a:p>
          <a:p>
            <a:r>
              <a:rPr lang="en-US" sz="1800" dirty="0" err="1"/>
              <a:t>Key.Net</a:t>
            </a:r>
            <a:r>
              <a:rPr lang="en-US" sz="1800" dirty="0"/>
              <a:t> </a:t>
            </a:r>
            <a:r>
              <a:rPr lang="en-US" sz="1800" dirty="0" smtClean="0"/>
              <a:t>Architecture</a:t>
            </a:r>
          </a:p>
          <a:p>
            <a:pPr lvl="1"/>
            <a:r>
              <a:rPr lang="en-US" sz="1800" dirty="0"/>
              <a:t>Handcrafted and Learned </a:t>
            </a:r>
            <a:r>
              <a:rPr lang="en-US" sz="1800" dirty="0" smtClean="0"/>
              <a:t>Filters</a:t>
            </a:r>
          </a:p>
          <a:p>
            <a:pPr lvl="1"/>
            <a:r>
              <a:rPr lang="en-US" sz="1800" dirty="0"/>
              <a:t>Multi-scale </a:t>
            </a:r>
            <a:r>
              <a:rPr lang="en-US" sz="1800" dirty="0" smtClean="0"/>
              <a:t>Pyramid</a:t>
            </a:r>
          </a:p>
          <a:p>
            <a:r>
              <a:rPr lang="en-US" sz="1800" dirty="0"/>
              <a:t>Loss </a:t>
            </a:r>
            <a:r>
              <a:rPr lang="en-US" sz="1800" dirty="0" smtClean="0"/>
              <a:t>Functions</a:t>
            </a:r>
          </a:p>
          <a:p>
            <a:pPr lvl="1"/>
            <a:r>
              <a:rPr lang="en-US" sz="1800" dirty="0"/>
              <a:t>Index Proposal </a:t>
            </a:r>
            <a:r>
              <a:rPr lang="en-US" sz="1800" dirty="0" smtClean="0"/>
              <a:t>Layer</a:t>
            </a:r>
            <a:endParaRPr lang="en-US" sz="1800" dirty="0"/>
          </a:p>
          <a:p>
            <a:r>
              <a:rPr lang="en-US" sz="1800" dirty="0"/>
              <a:t>Experimental </a:t>
            </a:r>
            <a:r>
              <a:rPr lang="en-US" sz="1800" dirty="0" smtClean="0"/>
              <a:t>Settings</a:t>
            </a:r>
          </a:p>
          <a:p>
            <a:pPr lvl="1"/>
            <a:r>
              <a:rPr lang="en-US" sz="1800" dirty="0"/>
              <a:t>Training </a:t>
            </a:r>
            <a:r>
              <a:rPr lang="en-US" sz="1800" dirty="0" smtClean="0"/>
              <a:t>Data</a:t>
            </a:r>
          </a:p>
          <a:p>
            <a:pPr lvl="1"/>
            <a:r>
              <a:rPr lang="en-US" sz="1800" dirty="0"/>
              <a:t>Evaluation </a:t>
            </a:r>
            <a:r>
              <a:rPr lang="en-US" sz="1800" dirty="0" smtClean="0"/>
              <a:t>Metrics</a:t>
            </a:r>
          </a:p>
          <a:p>
            <a:pPr lvl="1"/>
            <a:r>
              <a:rPr lang="en-US" sz="1800" dirty="0"/>
              <a:t>Implementation </a:t>
            </a:r>
            <a:r>
              <a:rPr lang="en-US" sz="1800" dirty="0" smtClean="0"/>
              <a:t>Notes</a:t>
            </a:r>
          </a:p>
        </p:txBody>
      </p:sp>
    </p:spTree>
    <p:extLst>
      <p:ext uri="{BB962C8B-B14F-4D97-AF65-F5344CB8AC3E}">
        <p14:creationId xmlns:p14="http://schemas.microsoft.com/office/powerpoint/2010/main" val="2276898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err="1"/>
              <a:t>Keypoint</a:t>
            </a:r>
            <a:r>
              <a:rPr lang="en-US" dirty="0"/>
              <a:t> Matching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434" y="1530455"/>
            <a:ext cx="3368092" cy="3328928"/>
          </a:xfrm>
          <a:prstGeom prst="rect">
            <a:avLst/>
          </a:prstGeom>
        </p:spPr>
      </p:pic>
      <p:sp>
        <p:nvSpPr>
          <p:cNvPr id="5" name="Rectangle 4"/>
          <p:cNvSpPr/>
          <p:nvPr/>
        </p:nvSpPr>
        <p:spPr>
          <a:xfrm>
            <a:off x="1097280" y="5005596"/>
            <a:ext cx="10058400" cy="882742"/>
          </a:xfrm>
          <a:prstGeom prst="rect">
            <a:avLst/>
          </a:prstGeom>
        </p:spPr>
        <p:txBody>
          <a:bodyPr wrap="square">
            <a:spAutoFit/>
          </a:bodyPr>
          <a:lstStyle/>
          <a:p>
            <a:pPr algn="ctr" rtl="1">
              <a:lnSpc>
                <a:spcPct val="107000"/>
              </a:lnSpc>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جدول 3 : نمره تطبیق (</a:t>
            </a:r>
            <a:r>
              <a:rPr lang="fa-IR" sz="1600" i="1" dirty="0">
                <a:latin typeface="Calibri" panose="020F0502020204030204" pitchFamily="34" charset="0"/>
                <a:ea typeface="Calibri" panose="020F0502020204030204" pitchFamily="34" charset="0"/>
                <a:cs typeface="Times New Roman" panose="02020603050405020304" pitchFamily="18" charset="0"/>
              </a:rPr>
              <a:t>٪</a:t>
            </a:r>
            <a:r>
              <a:rPr lang="fa-IR" sz="1600" i="1" dirty="0">
                <a:latin typeface="Calibri" panose="020F0502020204030204" pitchFamily="34" charset="0"/>
                <a:ea typeface="Calibri" panose="020F0502020204030204" pitchFamily="34" charset="0"/>
                <a:cs typeface="B Nazanin" panose="00000400000000000000" pitchFamily="2" charset="-78"/>
              </a:rPr>
              <a:t>) بهترین آشکارسازها با </a:t>
            </a:r>
            <a:r>
              <a:rPr lang="en-US" sz="1600" i="1" dirty="0" err="1">
                <a:latin typeface="Calibri" panose="020F0502020204030204" pitchFamily="34" charset="0"/>
                <a:ea typeface="Calibri" panose="020F0502020204030204" pitchFamily="34" charset="0"/>
                <a:cs typeface="B Nazanin" panose="00000400000000000000" pitchFamily="2" charset="-78"/>
              </a:rPr>
              <a:t>HardNet</a:t>
            </a:r>
            <a:r>
              <a:rPr lang="fa-IR" sz="1600" i="1" dirty="0">
                <a:latin typeface="Calibri" panose="020F0502020204030204" pitchFamily="34" charset="0"/>
                <a:ea typeface="Calibri" panose="020F0502020204030204" pitchFamily="34" charset="0"/>
                <a:cs typeface="B Nazanin" panose="00000400000000000000" pitchFamily="2" charset="-78"/>
              </a:rPr>
              <a:t> و پیشرفته ترین ردیاب ها / توصیف کننده ها. نتایج در توالی </a:t>
            </a:r>
            <a:r>
              <a:rPr lang="en-US" sz="1600" i="1" dirty="0" err="1">
                <a:latin typeface="Calibri" panose="020F0502020204030204" pitchFamily="34" charset="0"/>
                <a:ea typeface="Calibri" panose="020F0502020204030204" pitchFamily="34" charset="0"/>
                <a:cs typeface="B Nazanin" panose="00000400000000000000" pitchFamily="2" charset="-78"/>
              </a:rPr>
              <a:t>HPatches</a:t>
            </a:r>
            <a:r>
              <a:rPr lang="fa-IR" sz="1600" i="1" dirty="0">
                <a:latin typeface="Calibri" panose="020F0502020204030204" pitchFamily="34" charset="0"/>
                <a:ea typeface="Calibri" panose="020F0502020204030204" pitchFamily="34" charset="0"/>
                <a:cs typeface="B Nazanin" panose="00000400000000000000" pitchFamily="2" charset="-78"/>
              </a:rPr>
              <a:t> ، هم از نظر دید و هم از نظر میزان روشنایی. معماری </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بهترین نمره تطبیق را برای </a:t>
            </a:r>
            <a:r>
              <a:rPr lang="en-US" sz="1600" i="1" dirty="0">
                <a:latin typeface="Calibri" panose="020F0502020204030204" pitchFamily="34" charset="0"/>
                <a:ea typeface="Calibri" panose="020F0502020204030204" pitchFamily="34" charset="0"/>
                <a:cs typeface="B Nazanin" panose="00000400000000000000" pitchFamily="2" charset="-78"/>
              </a:rPr>
              <a:t>viewpoint</a:t>
            </a:r>
            <a:r>
              <a:rPr lang="fa-IR" sz="1600" i="1" dirty="0">
                <a:latin typeface="Calibri" panose="020F0502020204030204" pitchFamily="34" charset="0"/>
                <a:ea typeface="Calibri" panose="020F0502020204030204" pitchFamily="34" charset="0"/>
                <a:cs typeface="B Nazanin" panose="00000400000000000000" pitchFamily="2" charset="-78"/>
              </a:rPr>
              <a:t> کسب می کند ، در حالی که </a:t>
            </a:r>
            <a:r>
              <a:rPr lang="en-US" sz="1600" i="1" dirty="0">
                <a:latin typeface="Calibri" panose="020F0502020204030204" pitchFamily="34" charset="0"/>
                <a:ea typeface="Calibri" panose="020F0502020204030204" pitchFamily="34" charset="0"/>
                <a:cs typeface="B Nazanin" panose="00000400000000000000" pitchFamily="2" charset="-78"/>
              </a:rPr>
              <a:t>LF-Net + </a:t>
            </a:r>
            <a:r>
              <a:rPr lang="en-US" sz="1600" i="1" dirty="0" err="1">
                <a:latin typeface="Calibri" panose="020F0502020204030204" pitchFamily="34" charset="0"/>
                <a:ea typeface="Calibri" panose="020F0502020204030204" pitchFamily="34" charset="0"/>
                <a:cs typeface="B Nazanin" panose="00000400000000000000" pitchFamily="2" charset="-78"/>
              </a:rPr>
              <a:t>HardNet</a:t>
            </a:r>
            <a:r>
              <a:rPr lang="fa-IR" sz="1600" i="1" dirty="0">
                <a:latin typeface="Calibri" panose="020F0502020204030204" pitchFamily="34" charset="0"/>
                <a:ea typeface="Calibri" panose="020F0502020204030204" pitchFamily="34" charset="0"/>
                <a:cs typeface="B Nazanin" panose="00000400000000000000" pitchFamily="2" charset="-78"/>
              </a:rPr>
              <a:t> برای توالی های روشنایی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22033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Efficiency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714" y="1977879"/>
            <a:ext cx="5433531" cy="1265030"/>
          </a:xfrm>
          <a:prstGeom prst="rect">
            <a:avLst/>
          </a:prstGeom>
        </p:spPr>
      </p:pic>
      <p:sp>
        <p:nvSpPr>
          <p:cNvPr id="5" name="Rectangle 4"/>
          <p:cNvSpPr/>
          <p:nvPr/>
        </p:nvSpPr>
        <p:spPr>
          <a:xfrm>
            <a:off x="923110" y="4035705"/>
            <a:ext cx="10232570" cy="355803"/>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جدول  4 : مقایسه تعداد پارامترهای قابل یادگیری برای معماری های پیشرفته. </a:t>
            </a:r>
            <a:r>
              <a:rPr lang="en-US" sz="1600" i="1" dirty="0">
                <a:latin typeface="Calibri" panose="020F0502020204030204" pitchFamily="34" charset="0"/>
                <a:ea typeface="Calibri" panose="020F0502020204030204" pitchFamily="34" charset="0"/>
                <a:cs typeface="B Nazanin" panose="00000400000000000000" pitchFamily="2" charset="-78"/>
              </a:rPr>
              <a:t>Tiny-</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فقط یک بلوک قابل یادگیری با یک فیلتر دارد.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4668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We also compare the number of learnable parameters, indicating then the complexity of the predictor, which leads to an increasing risk of overfitting and need for a large amount of training data. Table 4 shows the approximate number of parameters for different architectures. Learnable parameters that are not used during inference in the detector part are not counted for </a:t>
            </a:r>
            <a:r>
              <a:rPr lang="en-US" sz="1800" dirty="0" err="1"/>
              <a:t>SuperPoint</a:t>
            </a:r>
            <a:r>
              <a:rPr lang="en-US" sz="1800" dirty="0"/>
              <a:t> and LF-Net detectors. The highest complexity is from </a:t>
            </a:r>
            <a:r>
              <a:rPr lang="en-US" sz="1800" dirty="0" err="1"/>
              <a:t>SuperPoint</a:t>
            </a:r>
            <a:r>
              <a:rPr lang="en-US" sz="1800" dirty="0"/>
              <a:t> with 940k learnable parameters. </a:t>
            </a:r>
            <a:r>
              <a:rPr lang="en-US" sz="1800" dirty="0" err="1"/>
              <a:t>Key.Net</a:t>
            </a:r>
            <a:r>
              <a:rPr lang="en-US" sz="1800" dirty="0"/>
              <a:t> has nearly 160 times fewer parameters and Tiny-</a:t>
            </a:r>
            <a:r>
              <a:rPr lang="en-US" sz="1800" dirty="0" err="1"/>
              <a:t>Key.Net</a:t>
            </a:r>
            <a:r>
              <a:rPr lang="en-US" sz="1800" dirty="0"/>
              <a:t> has 3,100 times fewer parameters than </a:t>
            </a:r>
            <a:r>
              <a:rPr lang="en-US" sz="1800" dirty="0" err="1"/>
              <a:t>SuperPoint</a:t>
            </a:r>
            <a:r>
              <a:rPr lang="en-US" sz="1800" dirty="0"/>
              <a:t> with better repeatability for viewpoint scenes. The inference time of an image of 600 × 600 is 5.7ms (175 FPS) and 31ms (32.25 FPS) for Tiny-</a:t>
            </a:r>
            <a:r>
              <a:rPr lang="en-US" sz="1800" dirty="0" err="1"/>
              <a:t>Key.Net</a:t>
            </a:r>
            <a:r>
              <a:rPr lang="en-US" sz="1800" dirty="0"/>
              <a:t> and </a:t>
            </a:r>
            <a:r>
              <a:rPr lang="en-US" sz="1800" dirty="0" err="1"/>
              <a:t>Key.Net</a:t>
            </a:r>
            <a:r>
              <a:rPr lang="en-US" sz="1800" dirty="0"/>
              <a:t>, respectively.</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Efficiency</a:t>
            </a:r>
          </a:p>
        </p:txBody>
      </p:sp>
    </p:spTree>
    <p:extLst>
      <p:ext uri="{BB962C8B-B14F-4D97-AF65-F5344CB8AC3E}">
        <p14:creationId xmlns:p14="http://schemas.microsoft.com/office/powerpoint/2010/main" val="622831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Autofit/>
          </a:bodyPr>
          <a:lstStyle/>
          <a:p>
            <a:r>
              <a:rPr lang="en-US" sz="1800" dirty="0"/>
              <a:t>We have introduced a novel approach to detect local features that combines handcrafted and learned CNN filters. We have proposed a multi-scale index proposal layer that finds </a:t>
            </a:r>
            <a:r>
              <a:rPr lang="en-US" sz="1800" dirty="0" err="1"/>
              <a:t>keypoints</a:t>
            </a:r>
            <a:r>
              <a:rPr lang="en-US" sz="1800" dirty="0"/>
              <a:t> across a range of scales, with a loss function that optimizes the robustness and discriminating properties of the detections. We demonstrated how to compute and combine differentiable </a:t>
            </a:r>
            <a:r>
              <a:rPr lang="en-US" sz="1800" dirty="0" err="1"/>
              <a:t>keypoint</a:t>
            </a:r>
            <a:r>
              <a:rPr lang="en-US" sz="1800" dirty="0"/>
              <a:t> detection loss for multiscale representation. Evaluation results on large benchmark show that combining handcrafted and learned features as well as multi-scale analysis at different stages of the network improves the repeatability scores compared to other state-of-the-art </a:t>
            </a:r>
            <a:r>
              <a:rPr lang="en-US" sz="1800" dirty="0" err="1"/>
              <a:t>keypoint</a:t>
            </a:r>
            <a:r>
              <a:rPr lang="en-US" sz="1800" dirty="0"/>
              <a:t> detection methods</a:t>
            </a:r>
            <a:r>
              <a:rPr lang="en-US" sz="1800" dirty="0" smtClean="0"/>
              <a:t>.</a:t>
            </a:r>
            <a:endParaRPr lang="en-US" sz="1800" dirty="0"/>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a:t>
            </a:r>
          </a:p>
        </p:txBody>
      </p:sp>
    </p:spTree>
    <p:extLst>
      <p:ext uri="{BB962C8B-B14F-4D97-AF65-F5344CB8AC3E}">
        <p14:creationId xmlns:p14="http://schemas.microsoft.com/office/powerpoint/2010/main" val="549775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Autofit/>
          </a:bodyPr>
          <a:lstStyle/>
          <a:p>
            <a:r>
              <a:rPr lang="en-US" sz="1800" dirty="0" smtClean="0"/>
              <a:t>We </a:t>
            </a:r>
            <a:r>
              <a:rPr lang="en-US" sz="1800" dirty="0"/>
              <a:t>further show that excessively increasing network’s complexity does not lead to improved results. In contrast, using handcrafted filters allows to significantly reduce the complexity of the architecture leading to a detector with 280 learnable parameters and inference of 175 frames per second. Proposed detectors lead to state of the-art matching performance when used with a descriptor on viewpoint.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a:t>
            </a:r>
          </a:p>
        </p:txBody>
      </p:sp>
    </p:spTree>
    <p:extLst>
      <p:ext uri="{BB962C8B-B14F-4D97-AF65-F5344CB8AC3E}">
        <p14:creationId xmlns:p14="http://schemas.microsoft.com/office/powerpoint/2010/main" val="4287027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fontScale="70000" lnSpcReduction="20000"/>
          </a:bodyPr>
          <a:lstStyle/>
          <a:p>
            <a:r>
              <a:rPr lang="en-US" dirty="0"/>
              <a:t>[1] Karel </a:t>
            </a:r>
            <a:r>
              <a:rPr lang="en-US" dirty="0" err="1"/>
              <a:t>Lenc</a:t>
            </a:r>
            <a:r>
              <a:rPr lang="en-US" dirty="0"/>
              <a:t> and Andrea </a:t>
            </a:r>
            <a:r>
              <a:rPr lang="en-US" dirty="0" err="1"/>
              <a:t>Vedaldi</a:t>
            </a:r>
            <a:r>
              <a:rPr lang="en-US" dirty="0"/>
              <a:t>. Large scale evaluation of local image feature detectors on </a:t>
            </a:r>
            <a:r>
              <a:rPr lang="en-US" dirty="0" err="1"/>
              <a:t>homography</a:t>
            </a:r>
            <a:r>
              <a:rPr lang="en-US" dirty="0"/>
              <a:t> datasets. BMVC, 2018.</a:t>
            </a:r>
          </a:p>
          <a:p>
            <a:r>
              <a:rPr lang="en-US" dirty="0"/>
              <a:t>[2] </a:t>
            </a:r>
            <a:r>
              <a:rPr lang="en-US" dirty="0" err="1"/>
              <a:t>Vassileios</a:t>
            </a:r>
            <a:r>
              <a:rPr lang="en-US" dirty="0"/>
              <a:t> </a:t>
            </a:r>
            <a:r>
              <a:rPr lang="en-US" dirty="0" err="1"/>
              <a:t>Balntas</a:t>
            </a:r>
            <a:r>
              <a:rPr lang="en-US" dirty="0"/>
              <a:t>, Karel </a:t>
            </a:r>
            <a:r>
              <a:rPr lang="en-US" dirty="0" err="1"/>
              <a:t>Lenc</a:t>
            </a:r>
            <a:r>
              <a:rPr lang="en-US" dirty="0"/>
              <a:t>, Andrea </a:t>
            </a:r>
            <a:r>
              <a:rPr lang="en-US" dirty="0" err="1"/>
              <a:t>Vedaldi</a:t>
            </a:r>
            <a:r>
              <a:rPr lang="en-US" dirty="0"/>
              <a:t>, and </a:t>
            </a:r>
            <a:r>
              <a:rPr lang="en-US" dirty="0" err="1"/>
              <a:t>Krystian</a:t>
            </a:r>
            <a:r>
              <a:rPr lang="en-US" dirty="0"/>
              <a:t> </a:t>
            </a:r>
            <a:r>
              <a:rPr lang="en-US" dirty="0" err="1"/>
              <a:t>Mikolajczyk</a:t>
            </a:r>
            <a:r>
              <a:rPr lang="en-US" dirty="0"/>
              <a:t>. </a:t>
            </a:r>
            <a:r>
              <a:rPr lang="en-US" dirty="0" err="1"/>
              <a:t>Hpatches</a:t>
            </a:r>
            <a:r>
              <a:rPr lang="en-US" dirty="0"/>
              <a:t>: A benchmark and evaluation of handcrafted and learned local descriptors. CVPR, 2017.</a:t>
            </a:r>
          </a:p>
          <a:p>
            <a:r>
              <a:rPr lang="en-US" dirty="0"/>
              <a:t>[3] </a:t>
            </a:r>
            <a:r>
              <a:rPr lang="en-US" dirty="0" err="1"/>
              <a:t>Xufeng</a:t>
            </a:r>
            <a:r>
              <a:rPr lang="en-US" dirty="0"/>
              <a:t> Han, Thomas Leung, </a:t>
            </a:r>
            <a:r>
              <a:rPr lang="en-US" dirty="0" err="1"/>
              <a:t>Yangqing</a:t>
            </a:r>
            <a:r>
              <a:rPr lang="en-US" dirty="0"/>
              <a:t> </a:t>
            </a:r>
            <a:r>
              <a:rPr lang="en-US" dirty="0" err="1"/>
              <a:t>Jia</a:t>
            </a:r>
            <a:r>
              <a:rPr lang="en-US" dirty="0"/>
              <a:t>, Rahul </a:t>
            </a:r>
            <a:r>
              <a:rPr lang="en-US" dirty="0" err="1"/>
              <a:t>Sukthankar</a:t>
            </a:r>
            <a:r>
              <a:rPr lang="en-US" dirty="0"/>
              <a:t>, and Alexander C. Berg. </a:t>
            </a:r>
            <a:r>
              <a:rPr lang="en-US" dirty="0" err="1"/>
              <a:t>Matchnet</a:t>
            </a:r>
            <a:r>
              <a:rPr lang="en-US" dirty="0"/>
              <a:t>: Unifying feature and metric learning for patch-based matching. CVPR, 2015.</a:t>
            </a:r>
          </a:p>
          <a:p>
            <a:r>
              <a:rPr lang="en-US" dirty="0"/>
              <a:t>[4] Sergey </a:t>
            </a:r>
            <a:r>
              <a:rPr lang="en-US" dirty="0" err="1"/>
              <a:t>Zagoruyko</a:t>
            </a:r>
            <a:r>
              <a:rPr lang="en-US" dirty="0"/>
              <a:t> and Nikos </a:t>
            </a:r>
            <a:r>
              <a:rPr lang="en-US" dirty="0" err="1"/>
              <a:t>Komodakis</a:t>
            </a:r>
            <a:r>
              <a:rPr lang="en-US" dirty="0"/>
              <a:t>. Learning to compare image patches via convolutional neural networks. CVPR, 2015.</a:t>
            </a:r>
          </a:p>
          <a:p>
            <a:r>
              <a:rPr lang="en-US" dirty="0"/>
              <a:t>[5] David G. Lowe. Distinctive image features from </a:t>
            </a:r>
            <a:r>
              <a:rPr lang="en-US" dirty="0" err="1"/>
              <a:t>scaleinvariant</a:t>
            </a:r>
            <a:r>
              <a:rPr lang="en-US" dirty="0"/>
              <a:t> </a:t>
            </a:r>
            <a:r>
              <a:rPr lang="en-US" dirty="0" err="1"/>
              <a:t>keypoints</a:t>
            </a:r>
            <a:r>
              <a:rPr lang="en-US" dirty="0"/>
              <a:t>. IJCV, 2004.</a:t>
            </a:r>
          </a:p>
          <a:p>
            <a:r>
              <a:rPr lang="en-US" dirty="0"/>
              <a:t>[6] </a:t>
            </a:r>
            <a:r>
              <a:rPr lang="en-US" dirty="0" err="1"/>
              <a:t>Krystian</a:t>
            </a:r>
            <a:r>
              <a:rPr lang="en-US" dirty="0"/>
              <a:t> </a:t>
            </a:r>
            <a:r>
              <a:rPr lang="en-US" dirty="0" err="1"/>
              <a:t>Mikolajczyk</a:t>
            </a:r>
            <a:r>
              <a:rPr lang="en-US" dirty="0"/>
              <a:t> and Cordelia </a:t>
            </a:r>
            <a:r>
              <a:rPr lang="en-US" dirty="0" err="1"/>
              <a:t>Schmid</a:t>
            </a:r>
            <a:r>
              <a:rPr lang="en-US" dirty="0"/>
              <a:t>. Scale &amp; affine invariant interest point detectors. ICCV, 2004.</a:t>
            </a:r>
          </a:p>
          <a:p>
            <a:r>
              <a:rPr lang="en-US" dirty="0"/>
              <a:t>[7] </a:t>
            </a:r>
            <a:r>
              <a:rPr lang="en-US" dirty="0" err="1"/>
              <a:t>Kwang</a:t>
            </a:r>
            <a:r>
              <a:rPr lang="en-US" dirty="0"/>
              <a:t> Moo Yi, Eduard </a:t>
            </a:r>
            <a:r>
              <a:rPr lang="en-US" dirty="0" err="1"/>
              <a:t>Trulls</a:t>
            </a:r>
            <a:r>
              <a:rPr lang="en-US" dirty="0"/>
              <a:t>, Vincent </a:t>
            </a:r>
            <a:r>
              <a:rPr lang="en-US" dirty="0" err="1"/>
              <a:t>Lepetit</a:t>
            </a:r>
            <a:r>
              <a:rPr lang="en-US" dirty="0"/>
              <a:t>, and Pascal </a:t>
            </a:r>
            <a:r>
              <a:rPr lang="en-US" dirty="0" err="1"/>
              <a:t>Fua</a:t>
            </a:r>
            <a:r>
              <a:rPr lang="en-US" dirty="0"/>
              <a:t>. Lift: Learned invariant feature transform. ECCV, 2016.</a:t>
            </a:r>
          </a:p>
          <a:p>
            <a:r>
              <a:rPr lang="en-US" dirty="0"/>
              <a:t>[8] Daniel </a:t>
            </a:r>
            <a:r>
              <a:rPr lang="en-US" dirty="0" err="1"/>
              <a:t>DeTone</a:t>
            </a:r>
            <a:r>
              <a:rPr lang="en-US" dirty="0"/>
              <a:t>, Tomasz </a:t>
            </a:r>
            <a:r>
              <a:rPr lang="en-US" dirty="0" err="1"/>
              <a:t>Malisiewicz</a:t>
            </a:r>
            <a:r>
              <a:rPr lang="en-US" dirty="0"/>
              <a:t>, and Andrew </a:t>
            </a:r>
            <a:r>
              <a:rPr lang="en-US" dirty="0" err="1"/>
              <a:t>Rabinovich</a:t>
            </a:r>
            <a:r>
              <a:rPr lang="en-US" dirty="0"/>
              <a:t>. Toward geometric deep slam. </a:t>
            </a:r>
            <a:r>
              <a:rPr lang="en-US" dirty="0" err="1"/>
              <a:t>arXiv</a:t>
            </a:r>
            <a:r>
              <a:rPr lang="en-US" dirty="0"/>
              <a:t> preprint arXiv:1707.07410, 2017.</a:t>
            </a:r>
          </a:p>
          <a:p>
            <a:r>
              <a:rPr lang="en-US" dirty="0"/>
              <a:t>[9] Karel </a:t>
            </a:r>
            <a:r>
              <a:rPr lang="en-US" dirty="0" err="1"/>
              <a:t>Lenc</a:t>
            </a:r>
            <a:r>
              <a:rPr lang="en-US" dirty="0"/>
              <a:t> and Andrea </a:t>
            </a:r>
            <a:r>
              <a:rPr lang="en-US" dirty="0" err="1"/>
              <a:t>Vedaldi</a:t>
            </a:r>
            <a:r>
              <a:rPr lang="en-US" dirty="0"/>
              <a:t>. Learning covariant feature detectors. ECCV, 2016.</a:t>
            </a:r>
          </a:p>
          <a:p>
            <a:r>
              <a:rPr lang="en-US" dirty="0"/>
              <a:t>[10] Xu Zhang, Felix X. Yu, </a:t>
            </a:r>
            <a:r>
              <a:rPr lang="en-US" dirty="0" err="1"/>
              <a:t>Svebor</a:t>
            </a:r>
            <a:r>
              <a:rPr lang="en-US" dirty="0"/>
              <a:t> </a:t>
            </a:r>
            <a:r>
              <a:rPr lang="en-US" dirty="0" err="1"/>
              <a:t>Karaman</a:t>
            </a:r>
            <a:r>
              <a:rPr lang="en-US" dirty="0"/>
              <a:t>, and Shih-Fu Chang. Learning discriminative and transformation covariant local feature detectors. CVPR, 2017.</a:t>
            </a:r>
          </a:p>
          <a:p>
            <a:r>
              <a:rPr lang="en-US" dirty="0"/>
              <a:t>[11] Yuki Ono, Eduard </a:t>
            </a:r>
            <a:r>
              <a:rPr lang="en-US" dirty="0" err="1"/>
              <a:t>Trulls</a:t>
            </a:r>
            <a:r>
              <a:rPr lang="en-US" dirty="0"/>
              <a:t>, Pascal </a:t>
            </a:r>
            <a:r>
              <a:rPr lang="en-US" dirty="0" err="1"/>
              <a:t>Fua</a:t>
            </a:r>
            <a:r>
              <a:rPr lang="en-US" dirty="0"/>
              <a:t>, and </a:t>
            </a:r>
            <a:r>
              <a:rPr lang="en-US" dirty="0" err="1"/>
              <a:t>Kwang</a:t>
            </a:r>
            <a:r>
              <a:rPr lang="en-US" dirty="0"/>
              <a:t> Moo Yi. LF-Net: Learning Local Features from Images. NIPS, 2018.</a:t>
            </a:r>
          </a:p>
          <a:p>
            <a:r>
              <a:rPr lang="en-US" dirty="0"/>
              <a:t>[12] </a:t>
            </a:r>
            <a:r>
              <a:rPr lang="en-US" dirty="0" err="1"/>
              <a:t>Kwang</a:t>
            </a:r>
            <a:r>
              <a:rPr lang="en-US" dirty="0"/>
              <a:t> Moo Yi, </a:t>
            </a:r>
            <a:r>
              <a:rPr lang="en-US" dirty="0" err="1"/>
              <a:t>Yannick</a:t>
            </a:r>
            <a:r>
              <a:rPr lang="en-US" dirty="0"/>
              <a:t> </a:t>
            </a:r>
            <a:r>
              <a:rPr lang="en-US" dirty="0" err="1"/>
              <a:t>Verdie</a:t>
            </a:r>
            <a:r>
              <a:rPr lang="en-US" dirty="0"/>
              <a:t>, Pascal </a:t>
            </a:r>
            <a:r>
              <a:rPr lang="en-US" dirty="0" err="1"/>
              <a:t>Fua</a:t>
            </a:r>
            <a:r>
              <a:rPr lang="en-US" dirty="0"/>
              <a:t>, and Vincent </a:t>
            </a:r>
            <a:r>
              <a:rPr lang="en-US" dirty="0" err="1"/>
              <a:t>Lepetit</a:t>
            </a:r>
            <a:r>
              <a:rPr lang="en-US" dirty="0"/>
              <a:t>. Learning to assign orientations to feature points. CVPR, 2016.</a:t>
            </a:r>
          </a:p>
          <a:p>
            <a:pPr marL="0" indent="0">
              <a:buNone/>
            </a:pPr>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References</a:t>
            </a:r>
          </a:p>
        </p:txBody>
      </p:sp>
    </p:spTree>
    <p:extLst>
      <p:ext uri="{BB962C8B-B14F-4D97-AF65-F5344CB8AC3E}">
        <p14:creationId xmlns:p14="http://schemas.microsoft.com/office/powerpoint/2010/main" val="4040789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7"/>
            <a:ext cx="10058400" cy="4502331"/>
          </a:xfrm>
        </p:spPr>
        <p:txBody>
          <a:bodyPr>
            <a:normAutofit fontScale="70000" lnSpcReduction="20000"/>
          </a:bodyPr>
          <a:lstStyle/>
          <a:p>
            <a:r>
              <a:rPr lang="en-US" dirty="0"/>
              <a:t>[13] Daniel </a:t>
            </a:r>
            <a:r>
              <a:rPr lang="en-US" dirty="0" err="1"/>
              <a:t>DeTone</a:t>
            </a:r>
            <a:r>
              <a:rPr lang="en-US" dirty="0"/>
              <a:t>, Tomasz </a:t>
            </a:r>
            <a:r>
              <a:rPr lang="en-US" dirty="0" err="1"/>
              <a:t>Malisiewicz</a:t>
            </a:r>
            <a:r>
              <a:rPr lang="en-US" dirty="0"/>
              <a:t>, and Andrew </a:t>
            </a:r>
            <a:r>
              <a:rPr lang="en-US" dirty="0" err="1"/>
              <a:t>Rabinovich</a:t>
            </a:r>
            <a:r>
              <a:rPr lang="en-US" dirty="0"/>
              <a:t>. </a:t>
            </a:r>
            <a:r>
              <a:rPr lang="en-US" dirty="0" err="1"/>
              <a:t>Superpoint</a:t>
            </a:r>
            <a:r>
              <a:rPr lang="en-US" dirty="0"/>
              <a:t>: Self-supervised interest point detection and description. CVPR Workshop, 2017.</a:t>
            </a:r>
          </a:p>
          <a:p>
            <a:r>
              <a:rPr lang="en-US" dirty="0"/>
              <a:t>[14] </a:t>
            </a:r>
            <a:r>
              <a:rPr lang="en-US" dirty="0" err="1"/>
              <a:t>Yannick</a:t>
            </a:r>
            <a:r>
              <a:rPr lang="en-US" dirty="0"/>
              <a:t> </a:t>
            </a:r>
            <a:r>
              <a:rPr lang="en-US" dirty="0" err="1"/>
              <a:t>Verdie</a:t>
            </a:r>
            <a:r>
              <a:rPr lang="en-US" dirty="0"/>
              <a:t>, </a:t>
            </a:r>
            <a:r>
              <a:rPr lang="en-US" dirty="0" err="1"/>
              <a:t>Kwang</a:t>
            </a:r>
            <a:r>
              <a:rPr lang="en-US" dirty="0"/>
              <a:t> Moo Yi, Pascal </a:t>
            </a:r>
            <a:r>
              <a:rPr lang="en-US" dirty="0" err="1"/>
              <a:t>Fua</a:t>
            </a:r>
            <a:r>
              <a:rPr lang="en-US" dirty="0"/>
              <a:t>, and Vincent </a:t>
            </a:r>
            <a:r>
              <a:rPr lang="en-US" dirty="0" err="1"/>
              <a:t>Lepetit</a:t>
            </a:r>
            <a:r>
              <a:rPr lang="en-US" dirty="0"/>
              <a:t>. Tilde: a temporally invariant learned detector. CVPR, 2015.</a:t>
            </a:r>
          </a:p>
          <a:p>
            <a:r>
              <a:rPr lang="en-US" dirty="0"/>
              <a:t>[15] </a:t>
            </a:r>
            <a:r>
              <a:rPr lang="en-US" dirty="0" err="1"/>
              <a:t>Krystian</a:t>
            </a:r>
            <a:r>
              <a:rPr lang="en-US" dirty="0"/>
              <a:t> </a:t>
            </a:r>
            <a:r>
              <a:rPr lang="en-US" dirty="0" err="1"/>
              <a:t>Mikolajczyk</a:t>
            </a:r>
            <a:r>
              <a:rPr lang="en-US" dirty="0"/>
              <a:t> and Cordelia </a:t>
            </a:r>
            <a:r>
              <a:rPr lang="en-US" dirty="0" err="1"/>
              <a:t>Schmid</a:t>
            </a:r>
            <a:r>
              <a:rPr lang="en-US" dirty="0"/>
              <a:t>. A performance evaluation of local descriptors. TPAMI, 2005.</a:t>
            </a:r>
          </a:p>
          <a:p>
            <a:r>
              <a:rPr lang="en-US" dirty="0"/>
              <a:t>[16] </a:t>
            </a:r>
            <a:r>
              <a:rPr lang="en-US" dirty="0" err="1"/>
              <a:t>Tinne</a:t>
            </a:r>
            <a:r>
              <a:rPr lang="en-US" dirty="0"/>
              <a:t> </a:t>
            </a:r>
            <a:r>
              <a:rPr lang="en-US" dirty="0" err="1"/>
              <a:t>Tuytelaars</a:t>
            </a:r>
            <a:r>
              <a:rPr lang="en-US" dirty="0"/>
              <a:t> and </a:t>
            </a:r>
            <a:r>
              <a:rPr lang="en-US" dirty="0" err="1"/>
              <a:t>Krystian</a:t>
            </a:r>
            <a:r>
              <a:rPr lang="en-US" dirty="0"/>
              <a:t> </a:t>
            </a:r>
            <a:r>
              <a:rPr lang="en-US" dirty="0" err="1"/>
              <a:t>Mikolajczyk</a:t>
            </a:r>
            <a:r>
              <a:rPr lang="en-US" dirty="0"/>
              <a:t>. Local invariant feature detectors: a survey. Foundations and Trends in Computer Graphics and Vision, 2008.</a:t>
            </a:r>
          </a:p>
          <a:p>
            <a:r>
              <a:rPr lang="en-US" dirty="0"/>
              <a:t>[17] Chris Harris and Mike Stephens. A combined corner and edge detector. </a:t>
            </a:r>
            <a:r>
              <a:rPr lang="en-US" dirty="0" err="1"/>
              <a:t>Alvey</a:t>
            </a:r>
            <a:r>
              <a:rPr lang="en-US" dirty="0"/>
              <a:t> Vision Conference, 1988.</a:t>
            </a:r>
          </a:p>
          <a:p>
            <a:r>
              <a:rPr lang="en-US" dirty="0"/>
              <a:t>[18] Paul </a:t>
            </a:r>
            <a:r>
              <a:rPr lang="en-US" dirty="0" err="1"/>
              <a:t>Beaudet</a:t>
            </a:r>
            <a:r>
              <a:rPr lang="en-US" dirty="0"/>
              <a:t>. Rotationally invariant image operators. ICPR, 1978.</a:t>
            </a:r>
          </a:p>
          <a:p>
            <a:r>
              <a:rPr lang="en-US" dirty="0"/>
              <a:t>[19] </a:t>
            </a:r>
            <a:r>
              <a:rPr lang="en-US" dirty="0" err="1"/>
              <a:t>Krystian</a:t>
            </a:r>
            <a:r>
              <a:rPr lang="en-US" dirty="0"/>
              <a:t> </a:t>
            </a:r>
            <a:r>
              <a:rPr lang="en-US" dirty="0" err="1"/>
              <a:t>Mikolajczyk</a:t>
            </a:r>
            <a:r>
              <a:rPr lang="en-US" dirty="0"/>
              <a:t>, </a:t>
            </a:r>
            <a:r>
              <a:rPr lang="en-US" dirty="0" err="1"/>
              <a:t>Tinne</a:t>
            </a:r>
            <a:r>
              <a:rPr lang="en-US" dirty="0"/>
              <a:t> </a:t>
            </a:r>
            <a:r>
              <a:rPr lang="en-US" dirty="0" err="1"/>
              <a:t>Tuytelaars</a:t>
            </a:r>
            <a:r>
              <a:rPr lang="en-US" dirty="0"/>
              <a:t>, Cordelia </a:t>
            </a:r>
            <a:r>
              <a:rPr lang="en-US" dirty="0" err="1"/>
              <a:t>Schmid</a:t>
            </a:r>
            <a:r>
              <a:rPr lang="en-US" dirty="0"/>
              <a:t>, Andrew Zisserman, Jiri </a:t>
            </a:r>
            <a:r>
              <a:rPr lang="en-US" dirty="0" err="1"/>
              <a:t>Matas</a:t>
            </a:r>
            <a:r>
              <a:rPr lang="en-US" dirty="0"/>
              <a:t>, Frederik </a:t>
            </a:r>
            <a:r>
              <a:rPr lang="en-US" dirty="0" err="1"/>
              <a:t>Schaffalitzky</a:t>
            </a:r>
            <a:r>
              <a:rPr lang="en-US" dirty="0"/>
              <a:t>, Timor </a:t>
            </a:r>
            <a:r>
              <a:rPr lang="en-US" dirty="0" err="1"/>
              <a:t>Kadir</a:t>
            </a:r>
            <a:r>
              <a:rPr lang="en-US" dirty="0"/>
              <a:t>, and Luc Van </a:t>
            </a:r>
            <a:r>
              <a:rPr lang="en-US" dirty="0" err="1"/>
              <a:t>Gool</a:t>
            </a:r>
            <a:r>
              <a:rPr lang="en-US" dirty="0"/>
              <a:t>. A comparison of affine region detectors. IJCV, 2005.</a:t>
            </a:r>
          </a:p>
          <a:p>
            <a:r>
              <a:rPr lang="en-US" dirty="0"/>
              <a:t>[20] Herbert Bay, Andreas </a:t>
            </a:r>
            <a:r>
              <a:rPr lang="en-US" dirty="0" err="1"/>
              <a:t>Ess</a:t>
            </a:r>
            <a:r>
              <a:rPr lang="en-US" dirty="0"/>
              <a:t>, </a:t>
            </a:r>
            <a:r>
              <a:rPr lang="en-US" dirty="0" err="1"/>
              <a:t>Tinne</a:t>
            </a:r>
            <a:r>
              <a:rPr lang="en-US" dirty="0"/>
              <a:t> </a:t>
            </a:r>
            <a:r>
              <a:rPr lang="en-US" dirty="0" err="1"/>
              <a:t>Tuytelaars</a:t>
            </a:r>
            <a:r>
              <a:rPr lang="en-US" dirty="0"/>
              <a:t>, and Luc Van </a:t>
            </a:r>
            <a:r>
              <a:rPr lang="en-US" dirty="0" err="1"/>
              <a:t>Gool</a:t>
            </a:r>
            <a:r>
              <a:rPr lang="en-US" dirty="0"/>
              <a:t>. Speeded-up robust features (surf). Computer Vision and Image Understanding, 2008.</a:t>
            </a:r>
          </a:p>
          <a:p>
            <a:r>
              <a:rPr lang="en-US" dirty="0"/>
              <a:t>[21] Pablo Fernandez </a:t>
            </a:r>
            <a:r>
              <a:rPr lang="en-US" dirty="0" err="1"/>
              <a:t>Alcantarilla</a:t>
            </a:r>
            <a:r>
              <a:rPr lang="en-US" dirty="0"/>
              <a:t>, Adrien </a:t>
            </a:r>
            <a:r>
              <a:rPr lang="en-US" dirty="0" err="1"/>
              <a:t>Bartoli</a:t>
            </a:r>
            <a:r>
              <a:rPr lang="en-US" dirty="0"/>
              <a:t>, and Andrew J. ´Davison. </a:t>
            </a:r>
            <a:r>
              <a:rPr lang="en-US" dirty="0" err="1"/>
              <a:t>Kaze</a:t>
            </a:r>
            <a:r>
              <a:rPr lang="en-US" dirty="0"/>
              <a:t> features. ECCV, 2012.</a:t>
            </a:r>
          </a:p>
          <a:p>
            <a:r>
              <a:rPr lang="en-US" dirty="0"/>
              <a:t>[22] Pablo Fernandez </a:t>
            </a:r>
            <a:r>
              <a:rPr lang="en-US" dirty="0" err="1"/>
              <a:t>Alcantarilla</a:t>
            </a:r>
            <a:r>
              <a:rPr lang="en-US" dirty="0"/>
              <a:t>, </a:t>
            </a:r>
            <a:r>
              <a:rPr lang="en-US" dirty="0" err="1"/>
              <a:t>Jes</a:t>
            </a:r>
            <a:r>
              <a:rPr lang="en-US" dirty="0"/>
              <a:t> ´ us Nuevo, and Adrien Bar- ´ </a:t>
            </a:r>
            <a:r>
              <a:rPr lang="en-US" dirty="0" err="1"/>
              <a:t>toli</a:t>
            </a:r>
            <a:r>
              <a:rPr lang="en-US" dirty="0"/>
              <a:t>. Fast explicit diffusion for accelerated features in nonlinear scale spaces. BMVC, 2013.</a:t>
            </a:r>
          </a:p>
          <a:p>
            <a:r>
              <a:rPr lang="en-US" dirty="0"/>
              <a:t>[23] Jiri </a:t>
            </a:r>
            <a:r>
              <a:rPr lang="en-US" dirty="0" err="1"/>
              <a:t>Matas</a:t>
            </a:r>
            <a:r>
              <a:rPr lang="en-US" dirty="0"/>
              <a:t>, Chum </a:t>
            </a:r>
            <a:r>
              <a:rPr lang="en-US" dirty="0" err="1"/>
              <a:t>Ondrej</a:t>
            </a:r>
            <a:r>
              <a:rPr lang="en-US" dirty="0"/>
              <a:t>, Urban Martin, and </a:t>
            </a:r>
            <a:r>
              <a:rPr lang="en-US" dirty="0" err="1"/>
              <a:t>Pajdla</a:t>
            </a:r>
            <a:r>
              <a:rPr lang="en-US" dirty="0"/>
              <a:t> Toms. Robust wide-baseline stereo from maximally stable extremal regions. Image and Vision Computing, 2004.</a:t>
            </a:r>
          </a:p>
          <a:p>
            <a:r>
              <a:rPr lang="en-US" dirty="0"/>
              <a:t>[24] Edward </a:t>
            </a:r>
            <a:r>
              <a:rPr lang="en-US" dirty="0" err="1"/>
              <a:t>Rosten</a:t>
            </a:r>
            <a:r>
              <a:rPr lang="en-US" dirty="0"/>
              <a:t> and Tom Drummond. Machine learning for high-speed corner detection. ECCV, 2006.</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References</a:t>
            </a:r>
          </a:p>
        </p:txBody>
      </p:sp>
    </p:spTree>
    <p:extLst>
      <p:ext uri="{BB962C8B-B14F-4D97-AF65-F5344CB8AC3E}">
        <p14:creationId xmlns:p14="http://schemas.microsoft.com/office/powerpoint/2010/main" val="1289351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7"/>
            <a:ext cx="10058400" cy="4502331"/>
          </a:xfrm>
        </p:spPr>
        <p:txBody>
          <a:bodyPr>
            <a:normAutofit fontScale="62500" lnSpcReduction="20000"/>
          </a:bodyPr>
          <a:lstStyle/>
          <a:p>
            <a:r>
              <a:rPr lang="en-US" dirty="0"/>
              <a:t>[25] Edward </a:t>
            </a:r>
            <a:r>
              <a:rPr lang="en-US" dirty="0" err="1"/>
              <a:t>Rosten</a:t>
            </a:r>
            <a:r>
              <a:rPr lang="en-US" dirty="0"/>
              <a:t>, Reid Porter, and Tom Drummond. Faster and better: A machine learning approach to corner detection. TPAMI, 2010.</a:t>
            </a:r>
          </a:p>
          <a:p>
            <a:r>
              <a:rPr lang="en-US" dirty="0"/>
              <a:t>[26] Stefan </a:t>
            </a:r>
            <a:r>
              <a:rPr lang="en-US" dirty="0" err="1"/>
              <a:t>Leutenegger</a:t>
            </a:r>
            <a:r>
              <a:rPr lang="en-US" dirty="0"/>
              <a:t>, </a:t>
            </a:r>
            <a:r>
              <a:rPr lang="en-US" dirty="0" err="1"/>
              <a:t>Chli</a:t>
            </a:r>
            <a:r>
              <a:rPr lang="en-US" dirty="0"/>
              <a:t> Margarita, and </a:t>
            </a:r>
            <a:r>
              <a:rPr lang="en-US" dirty="0" err="1"/>
              <a:t>Siegwart</a:t>
            </a:r>
            <a:r>
              <a:rPr lang="en-US" dirty="0"/>
              <a:t> Roland. Brisk: Binary robust invariant scalable </a:t>
            </a:r>
            <a:r>
              <a:rPr lang="en-US" dirty="0" err="1"/>
              <a:t>keypoints</a:t>
            </a:r>
            <a:r>
              <a:rPr lang="en-US" dirty="0"/>
              <a:t>. ICCV, 2011.</a:t>
            </a:r>
          </a:p>
          <a:p>
            <a:r>
              <a:rPr lang="en-US" dirty="0"/>
              <a:t>[27] Ethan </a:t>
            </a:r>
            <a:r>
              <a:rPr lang="en-US" dirty="0" err="1"/>
              <a:t>Rublee</a:t>
            </a:r>
            <a:r>
              <a:rPr lang="en-US" dirty="0"/>
              <a:t>, Vincent </a:t>
            </a:r>
            <a:r>
              <a:rPr lang="en-US" dirty="0" err="1"/>
              <a:t>Rabaud</a:t>
            </a:r>
            <a:r>
              <a:rPr lang="en-US" dirty="0"/>
              <a:t>, Kurt </a:t>
            </a:r>
            <a:r>
              <a:rPr lang="en-US" dirty="0" err="1"/>
              <a:t>Konolige</a:t>
            </a:r>
            <a:r>
              <a:rPr lang="en-US" dirty="0"/>
              <a:t>, and Gary </a:t>
            </a:r>
            <a:r>
              <a:rPr lang="en-US" dirty="0" err="1"/>
              <a:t>Bradski</a:t>
            </a:r>
            <a:r>
              <a:rPr lang="en-US" dirty="0"/>
              <a:t>. Orb: An efficient alternative to sift or surf. ICCV, 2011.</a:t>
            </a:r>
          </a:p>
          <a:p>
            <a:r>
              <a:rPr lang="en-US" dirty="0"/>
              <a:t>[28] Nikolay </a:t>
            </a:r>
            <a:r>
              <a:rPr lang="en-US" dirty="0" err="1"/>
              <a:t>Savinov</a:t>
            </a:r>
            <a:r>
              <a:rPr lang="en-US" dirty="0"/>
              <a:t>, Akihito Seki, </a:t>
            </a:r>
            <a:r>
              <a:rPr lang="en-US" dirty="0" err="1"/>
              <a:t>Lubor</a:t>
            </a:r>
            <a:r>
              <a:rPr lang="en-US" dirty="0"/>
              <a:t> </a:t>
            </a:r>
            <a:r>
              <a:rPr lang="en-US" dirty="0" err="1"/>
              <a:t>Ladicky</a:t>
            </a:r>
            <a:r>
              <a:rPr lang="en-US" dirty="0"/>
              <a:t>, </a:t>
            </a:r>
            <a:r>
              <a:rPr lang="en-US" dirty="0" err="1"/>
              <a:t>Torsten</a:t>
            </a:r>
            <a:r>
              <a:rPr lang="en-US" dirty="0"/>
              <a:t> Sattler, and Marc </a:t>
            </a:r>
            <a:r>
              <a:rPr lang="en-US" dirty="0" err="1"/>
              <a:t>Pollefeys</a:t>
            </a:r>
            <a:r>
              <a:rPr lang="en-US" dirty="0"/>
              <a:t>. Quad-networks: unsupervised learning to rank for interest point detection. CVPR, 2017.</a:t>
            </a:r>
          </a:p>
          <a:p>
            <a:r>
              <a:rPr lang="en-US" dirty="0"/>
              <a:t>[29] Georgios Georgakis, </a:t>
            </a:r>
            <a:r>
              <a:rPr lang="en-US" dirty="0" err="1"/>
              <a:t>Srikrishna</a:t>
            </a:r>
            <a:r>
              <a:rPr lang="en-US" dirty="0"/>
              <a:t> </a:t>
            </a:r>
            <a:r>
              <a:rPr lang="en-US" dirty="0" err="1"/>
              <a:t>Karanam</a:t>
            </a:r>
            <a:r>
              <a:rPr lang="en-US" dirty="0"/>
              <a:t>, </a:t>
            </a:r>
            <a:r>
              <a:rPr lang="en-US" dirty="0" err="1"/>
              <a:t>Ziyan</a:t>
            </a:r>
            <a:r>
              <a:rPr lang="en-US" dirty="0"/>
              <a:t> Wu, Jan Ernst, and Jana </a:t>
            </a:r>
            <a:r>
              <a:rPr lang="en-US" dirty="0" err="1"/>
              <a:t>Kosecka</a:t>
            </a:r>
            <a:r>
              <a:rPr lang="en-US" dirty="0"/>
              <a:t>. End-to-end learning of </a:t>
            </a:r>
            <a:r>
              <a:rPr lang="en-US" dirty="0" err="1"/>
              <a:t>keypoint</a:t>
            </a:r>
            <a:r>
              <a:rPr lang="en-US" dirty="0"/>
              <a:t> detector and descriptor for pose invariant 3d matching. CVPR, 2018.</a:t>
            </a:r>
          </a:p>
          <a:p>
            <a:r>
              <a:rPr lang="en-US" dirty="0"/>
              <a:t>[30] </a:t>
            </a:r>
            <a:r>
              <a:rPr lang="en-US" dirty="0" err="1"/>
              <a:t>Wilfried</a:t>
            </a:r>
            <a:r>
              <a:rPr lang="en-US" dirty="0"/>
              <a:t> Hartmann, Michal </a:t>
            </a:r>
            <a:r>
              <a:rPr lang="en-US" dirty="0" err="1"/>
              <a:t>Havlena</a:t>
            </a:r>
            <a:r>
              <a:rPr lang="en-US" dirty="0"/>
              <a:t>, and Konrad Schindler. Predicting </a:t>
            </a:r>
            <a:r>
              <a:rPr lang="en-US" dirty="0" err="1"/>
              <a:t>matchability</a:t>
            </a:r>
            <a:r>
              <a:rPr lang="en-US" dirty="0"/>
              <a:t>. CVPR, 2014.</a:t>
            </a:r>
          </a:p>
          <a:p>
            <a:r>
              <a:rPr lang="en-US" dirty="0"/>
              <a:t>[31] </a:t>
            </a:r>
            <a:r>
              <a:rPr lang="en-US" dirty="0" err="1"/>
              <a:t>Kwang</a:t>
            </a:r>
            <a:r>
              <a:rPr lang="en-US" dirty="0"/>
              <a:t> Moo Yi, Eduard </a:t>
            </a:r>
            <a:r>
              <a:rPr lang="en-US" dirty="0" err="1"/>
              <a:t>Trulls</a:t>
            </a:r>
            <a:r>
              <a:rPr lang="en-US" dirty="0"/>
              <a:t>, Yuki Ono, Vincent </a:t>
            </a:r>
            <a:r>
              <a:rPr lang="en-US" dirty="0" err="1"/>
              <a:t>Lepetit</a:t>
            </a:r>
            <a:r>
              <a:rPr lang="en-US" dirty="0"/>
              <a:t>, Mathieu Salzmann, and Pascal </a:t>
            </a:r>
            <a:r>
              <a:rPr lang="en-US" dirty="0" err="1"/>
              <a:t>Fua</a:t>
            </a:r>
            <a:r>
              <a:rPr lang="en-US" dirty="0"/>
              <a:t>. Learning to find good correspondences. CVPR, 2018.</a:t>
            </a:r>
          </a:p>
          <a:p>
            <a:r>
              <a:rPr lang="en-US" dirty="0"/>
              <a:t>[32] </a:t>
            </a:r>
            <a:r>
              <a:rPr lang="en-US" dirty="0" err="1"/>
              <a:t>Dmytro</a:t>
            </a:r>
            <a:r>
              <a:rPr lang="en-US" dirty="0"/>
              <a:t> </a:t>
            </a:r>
            <a:r>
              <a:rPr lang="en-US" dirty="0" err="1"/>
              <a:t>Mishkin</a:t>
            </a:r>
            <a:r>
              <a:rPr lang="en-US" dirty="0"/>
              <a:t>, Filip </a:t>
            </a:r>
            <a:r>
              <a:rPr lang="en-US" dirty="0" err="1"/>
              <a:t>Radenovic</a:t>
            </a:r>
            <a:r>
              <a:rPr lang="en-US" dirty="0"/>
              <a:t>, and Jiri </a:t>
            </a:r>
            <a:r>
              <a:rPr lang="en-US" dirty="0" err="1"/>
              <a:t>Matas</a:t>
            </a:r>
            <a:r>
              <a:rPr lang="en-US" dirty="0"/>
              <a:t>. Repeatability is not enough: Learning affine regions via discriminability. ECCV, 2018.</a:t>
            </a:r>
          </a:p>
          <a:p>
            <a:r>
              <a:rPr lang="en-US" dirty="0"/>
              <a:t>[33] Luc </a:t>
            </a:r>
            <a:r>
              <a:rPr lang="en-US" dirty="0" err="1"/>
              <a:t>Florack</a:t>
            </a:r>
            <a:r>
              <a:rPr lang="en-US" dirty="0"/>
              <a:t>, Bart </a:t>
            </a:r>
            <a:r>
              <a:rPr lang="en-US" dirty="0" err="1"/>
              <a:t>Ter</a:t>
            </a:r>
            <a:r>
              <a:rPr lang="en-US" dirty="0"/>
              <a:t> </a:t>
            </a:r>
            <a:r>
              <a:rPr lang="en-US" dirty="0" err="1"/>
              <a:t>Haar</a:t>
            </a:r>
            <a:r>
              <a:rPr lang="en-US" dirty="0"/>
              <a:t> </a:t>
            </a:r>
            <a:r>
              <a:rPr lang="en-US" dirty="0" err="1"/>
              <a:t>Romeny</a:t>
            </a:r>
            <a:r>
              <a:rPr lang="en-US" dirty="0"/>
              <a:t>, Max </a:t>
            </a:r>
            <a:r>
              <a:rPr lang="en-US" dirty="0" err="1"/>
              <a:t>Viergever</a:t>
            </a:r>
            <a:r>
              <a:rPr lang="en-US" dirty="0"/>
              <a:t>, and Jan </a:t>
            </a:r>
            <a:r>
              <a:rPr lang="en-US" dirty="0" err="1"/>
              <a:t>Koenderink</a:t>
            </a:r>
            <a:r>
              <a:rPr lang="en-US" dirty="0"/>
              <a:t>. The </a:t>
            </a:r>
            <a:r>
              <a:rPr lang="en-US" dirty="0" err="1"/>
              <a:t>gaussian</a:t>
            </a:r>
            <a:r>
              <a:rPr lang="en-US" dirty="0"/>
              <a:t> scale-space paradigm and the multiscale local jet. IJCV, 2002.</a:t>
            </a:r>
          </a:p>
          <a:p>
            <a:r>
              <a:rPr lang="en-US" dirty="0"/>
              <a:t>[34] </a:t>
            </a:r>
            <a:r>
              <a:rPr lang="en-US" dirty="0" err="1"/>
              <a:t>Krystian</a:t>
            </a:r>
            <a:r>
              <a:rPr lang="en-US" dirty="0"/>
              <a:t> </a:t>
            </a:r>
            <a:r>
              <a:rPr lang="en-US" dirty="0" err="1"/>
              <a:t>Mikolajczyk</a:t>
            </a:r>
            <a:r>
              <a:rPr lang="en-US" dirty="0"/>
              <a:t> and Cordelia </a:t>
            </a:r>
            <a:r>
              <a:rPr lang="en-US" dirty="0" err="1"/>
              <a:t>Schmid</a:t>
            </a:r>
            <a:r>
              <a:rPr lang="en-US" dirty="0"/>
              <a:t>. Indexing based on scale invariant interest points. ICCV, 2001.</a:t>
            </a:r>
          </a:p>
          <a:p>
            <a:r>
              <a:rPr lang="en-US" dirty="0"/>
              <a:t>[35] </a:t>
            </a:r>
            <a:r>
              <a:rPr lang="en-US" dirty="0" err="1"/>
              <a:t>Supasorn</a:t>
            </a:r>
            <a:r>
              <a:rPr lang="en-US" dirty="0"/>
              <a:t> </a:t>
            </a:r>
            <a:r>
              <a:rPr lang="en-US" dirty="0" err="1"/>
              <a:t>Suwajanakorn</a:t>
            </a:r>
            <a:r>
              <a:rPr lang="en-US" dirty="0"/>
              <a:t>, Noah </a:t>
            </a:r>
            <a:r>
              <a:rPr lang="en-US" dirty="0" err="1"/>
              <a:t>Snavely</a:t>
            </a:r>
            <a:r>
              <a:rPr lang="en-US" dirty="0"/>
              <a:t>, Jonathan </a:t>
            </a:r>
            <a:r>
              <a:rPr lang="en-US" dirty="0" err="1"/>
              <a:t>Tompson</a:t>
            </a:r>
            <a:r>
              <a:rPr lang="en-US" dirty="0"/>
              <a:t>, and Mohammad </a:t>
            </a:r>
            <a:r>
              <a:rPr lang="en-US" dirty="0" err="1"/>
              <a:t>Norouzi</a:t>
            </a:r>
            <a:r>
              <a:rPr lang="en-US" dirty="0"/>
              <a:t>. Discovery of latent 3d </a:t>
            </a:r>
            <a:r>
              <a:rPr lang="en-US" dirty="0" err="1"/>
              <a:t>keypoints</a:t>
            </a:r>
            <a:r>
              <a:rPr lang="en-US" dirty="0"/>
              <a:t> via end-to-end geometric reasoning. NIPS, 2018.</a:t>
            </a:r>
          </a:p>
          <a:p>
            <a:r>
              <a:rPr lang="en-US" dirty="0"/>
              <a:t>[36] </a:t>
            </a:r>
            <a:r>
              <a:rPr lang="en-US" dirty="0" err="1"/>
              <a:t>Jingming</a:t>
            </a:r>
            <a:r>
              <a:rPr lang="en-US" dirty="0"/>
              <a:t> Dong and Stefano </a:t>
            </a:r>
            <a:r>
              <a:rPr lang="en-US" dirty="0" err="1"/>
              <a:t>Soatto</a:t>
            </a:r>
            <a:r>
              <a:rPr lang="en-US" dirty="0"/>
              <a:t>. Domain-size pooling in local descriptors: </a:t>
            </a:r>
            <a:r>
              <a:rPr lang="en-US" dirty="0" err="1"/>
              <a:t>Dsp</a:t>
            </a:r>
            <a:r>
              <a:rPr lang="en-US" dirty="0"/>
              <a:t>-sift. CVPR, 2017.</a:t>
            </a:r>
          </a:p>
          <a:p>
            <a:r>
              <a:rPr lang="en-US" dirty="0"/>
              <a:t>[37] </a:t>
            </a:r>
            <a:r>
              <a:rPr lang="en-US" dirty="0" err="1"/>
              <a:t>Stepan</a:t>
            </a:r>
            <a:r>
              <a:rPr lang="en-US" dirty="0"/>
              <a:t> </a:t>
            </a:r>
            <a:r>
              <a:rPr lang="en-US" dirty="0" err="1"/>
              <a:t>Obdrzalek</a:t>
            </a:r>
            <a:r>
              <a:rPr lang="en-US" dirty="0"/>
              <a:t> and Jiri </a:t>
            </a:r>
            <a:r>
              <a:rPr lang="en-US" dirty="0" err="1"/>
              <a:t>Matas</a:t>
            </a:r>
            <a:r>
              <a:rPr lang="en-US" dirty="0"/>
              <a:t>. Object recognition using local affine frames on distinguished regions. BMVC, 2002.</a:t>
            </a:r>
          </a:p>
          <a:p>
            <a:r>
              <a:rPr lang="en-US" dirty="0"/>
              <a:t>[38] </a:t>
            </a:r>
            <a:r>
              <a:rPr lang="en-US" dirty="0" err="1"/>
              <a:t>Anastasiya</a:t>
            </a:r>
            <a:r>
              <a:rPr lang="en-US" dirty="0"/>
              <a:t> </a:t>
            </a:r>
            <a:r>
              <a:rPr lang="en-US" dirty="0" err="1"/>
              <a:t>Mishchuk</a:t>
            </a:r>
            <a:r>
              <a:rPr lang="en-US" dirty="0"/>
              <a:t>, </a:t>
            </a:r>
            <a:r>
              <a:rPr lang="en-US" dirty="0" err="1"/>
              <a:t>Dmytro</a:t>
            </a:r>
            <a:r>
              <a:rPr lang="en-US" dirty="0"/>
              <a:t> </a:t>
            </a:r>
            <a:r>
              <a:rPr lang="en-US" dirty="0" err="1"/>
              <a:t>Mishkin</a:t>
            </a:r>
            <a:r>
              <a:rPr lang="en-US" dirty="0"/>
              <a:t>, Filip </a:t>
            </a:r>
            <a:r>
              <a:rPr lang="en-US" dirty="0" err="1"/>
              <a:t>Radenovic</a:t>
            </a:r>
            <a:r>
              <a:rPr lang="en-US" dirty="0"/>
              <a:t>, and Jiri </a:t>
            </a:r>
            <a:r>
              <a:rPr lang="en-US" dirty="0" err="1"/>
              <a:t>Matas</a:t>
            </a:r>
            <a:r>
              <a:rPr lang="en-US" dirty="0"/>
              <a:t>. Working hard to know your neighbor’s margins: Local descriptor learning loss. NIPS, 2017.</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References</a:t>
            </a:r>
          </a:p>
        </p:txBody>
      </p:sp>
    </p:spTree>
    <p:extLst>
      <p:ext uri="{BB962C8B-B14F-4D97-AF65-F5344CB8AC3E}">
        <p14:creationId xmlns:p14="http://schemas.microsoft.com/office/powerpoint/2010/main" val="3628327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normAutofit/>
          </a:bodyPr>
          <a:lstStyle/>
          <a:p>
            <a:r>
              <a:rPr lang="en-US" dirty="0" smtClean="0"/>
              <a:t>Hope you enjoyed</a:t>
            </a:r>
            <a:endParaRPr lang="en-US" dirty="0"/>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970144096"/>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b="1" dirty="0"/>
              <a:t>Table of Contents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pPr>
              <a:buFont typeface="+mj-lt"/>
              <a:buAutoNum type="arabicPeriod" startAt="7"/>
            </a:pPr>
            <a:r>
              <a:rPr lang="en-US" sz="1800" dirty="0" smtClean="0"/>
              <a:t>Results</a:t>
            </a:r>
          </a:p>
          <a:p>
            <a:pPr lvl="1"/>
            <a:r>
              <a:rPr lang="en-US" sz="1800" dirty="0"/>
              <a:t>Preliminary </a:t>
            </a:r>
            <a:r>
              <a:rPr lang="en-US" sz="1800" dirty="0" smtClean="0"/>
              <a:t>Analysis</a:t>
            </a:r>
          </a:p>
          <a:p>
            <a:pPr lvl="1"/>
            <a:r>
              <a:rPr lang="en-US" sz="1800" dirty="0" err="1"/>
              <a:t>Keypoint</a:t>
            </a:r>
            <a:r>
              <a:rPr lang="en-US" sz="1800" dirty="0"/>
              <a:t> </a:t>
            </a:r>
            <a:r>
              <a:rPr lang="en-US" sz="1800" dirty="0" smtClean="0"/>
              <a:t>Detection</a:t>
            </a:r>
          </a:p>
          <a:p>
            <a:pPr lvl="1"/>
            <a:r>
              <a:rPr lang="en-US" sz="1800" dirty="0" err="1"/>
              <a:t>Keypoint</a:t>
            </a:r>
            <a:r>
              <a:rPr lang="en-US" sz="1800" dirty="0"/>
              <a:t> </a:t>
            </a:r>
            <a:r>
              <a:rPr lang="en-US" sz="1800" dirty="0" smtClean="0"/>
              <a:t>Matching</a:t>
            </a:r>
          </a:p>
          <a:p>
            <a:pPr lvl="1"/>
            <a:r>
              <a:rPr lang="en-US" sz="1800" dirty="0" smtClean="0"/>
              <a:t>Efficiency</a:t>
            </a:r>
          </a:p>
          <a:p>
            <a:pPr>
              <a:buAutoNum type="arabicPeriod" startAt="7"/>
            </a:pPr>
            <a:r>
              <a:rPr lang="en-US" sz="1800" dirty="0" smtClean="0"/>
              <a:t>Conclusions</a:t>
            </a:r>
          </a:p>
          <a:p>
            <a:pPr>
              <a:buAutoNum type="arabicPeriod" startAt="7"/>
            </a:pPr>
            <a:r>
              <a:rPr lang="en-US" sz="1800" dirty="0"/>
              <a:t>References</a:t>
            </a:r>
          </a:p>
        </p:txBody>
      </p:sp>
    </p:spTree>
    <p:extLst>
      <p:ext uri="{BB962C8B-B14F-4D97-AF65-F5344CB8AC3E}">
        <p14:creationId xmlns:p14="http://schemas.microsoft.com/office/powerpoint/2010/main" val="163896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pPr lvl="1">
              <a:buClr>
                <a:schemeClr val="tx1"/>
              </a:buClr>
              <a:buFont typeface="Arial" panose="020B0604020202020204" pitchFamily="34" charset="0"/>
              <a:buChar char="•"/>
            </a:pPr>
            <a:r>
              <a:rPr lang="en-US" sz="1800" dirty="0" err="1" smtClean="0"/>
              <a:t>keypoint</a:t>
            </a:r>
            <a:r>
              <a:rPr lang="en-US" sz="1800" dirty="0" smtClean="0"/>
              <a:t> detection</a:t>
            </a:r>
            <a:endParaRPr lang="fa-IR" sz="1800" dirty="0" smtClean="0"/>
          </a:p>
          <a:p>
            <a:pPr lvl="1">
              <a:buClr>
                <a:schemeClr val="tx1"/>
              </a:buClr>
              <a:buFont typeface="Arial" panose="020B0604020202020204" pitchFamily="34" charset="0"/>
              <a:buChar char="•"/>
            </a:pPr>
            <a:r>
              <a:rPr lang="en-US" sz="1800" dirty="0"/>
              <a:t>handcrafted and learned CNN </a:t>
            </a:r>
            <a:r>
              <a:rPr lang="en-US" sz="1800" dirty="0" smtClean="0"/>
              <a:t>filters</a:t>
            </a:r>
            <a:endParaRPr lang="fa-IR" sz="1800" dirty="0" smtClean="0"/>
          </a:p>
          <a:p>
            <a:pPr lvl="1">
              <a:buClr>
                <a:schemeClr val="tx1"/>
              </a:buClr>
              <a:buFont typeface="Arial" panose="020B0604020202020204" pitchFamily="34" charset="0"/>
              <a:buChar char="•"/>
            </a:pPr>
            <a:r>
              <a:rPr lang="en-US" sz="1800" dirty="0"/>
              <a:t>multi-scale </a:t>
            </a:r>
            <a:r>
              <a:rPr lang="en-US" sz="1800" dirty="0" smtClean="0"/>
              <a:t>architecture</a:t>
            </a:r>
            <a:endParaRPr lang="fa-IR" sz="1800" dirty="0" smtClean="0"/>
          </a:p>
          <a:p>
            <a:pPr lvl="1">
              <a:buClr>
                <a:schemeClr val="tx1"/>
              </a:buClr>
              <a:buFont typeface="Arial" panose="020B0604020202020204" pitchFamily="34" charset="0"/>
              <a:buChar char="•"/>
            </a:pPr>
            <a:r>
              <a:rPr lang="en-US" sz="1800" dirty="0"/>
              <a:t>Handcrafted filters provide anchor structures for learned filters, which localize, score and rank repeatable features</a:t>
            </a:r>
            <a:r>
              <a:rPr lang="en-US" sz="1800" dirty="0" smtClean="0"/>
              <a:t>.</a:t>
            </a:r>
            <a:endParaRPr lang="fa-IR" sz="1800" dirty="0"/>
          </a:p>
          <a:p>
            <a:pPr lvl="1">
              <a:buClr>
                <a:schemeClr val="tx1"/>
              </a:buClr>
              <a:buFont typeface="Arial" panose="020B0604020202020204" pitchFamily="34" charset="0"/>
              <a:buChar char="•"/>
            </a:pPr>
            <a:r>
              <a:rPr lang="en-US" sz="1800" dirty="0"/>
              <a:t>loss </a:t>
            </a:r>
            <a:r>
              <a:rPr lang="en-US" sz="1800" dirty="0" smtClean="0"/>
              <a:t>function</a:t>
            </a:r>
            <a:endParaRPr lang="fa-IR" sz="1800" dirty="0" smtClean="0"/>
          </a:p>
          <a:p>
            <a:pPr lvl="1">
              <a:buClr>
                <a:schemeClr val="tx1"/>
              </a:buClr>
              <a:buFont typeface="Arial" panose="020B0604020202020204" pitchFamily="34" charset="0"/>
              <a:buChar char="•"/>
            </a:pPr>
            <a:r>
              <a:rPr lang="en-US" sz="1800" dirty="0" smtClean="0"/>
              <a:t>Data :</a:t>
            </a:r>
          </a:p>
          <a:p>
            <a:pPr lvl="2">
              <a:buClr>
                <a:schemeClr val="tx1"/>
              </a:buClr>
              <a:buFont typeface="Arial" panose="020B0604020202020204" pitchFamily="34" charset="0"/>
              <a:buChar char="•"/>
            </a:pPr>
            <a:r>
              <a:rPr lang="en-US" sz="1800" dirty="0" smtClean="0"/>
              <a:t>ImageNet </a:t>
            </a:r>
            <a:r>
              <a:rPr lang="en-US" sz="1800" dirty="0"/>
              <a:t>and evaluated on </a:t>
            </a:r>
            <a:r>
              <a:rPr lang="en-US" sz="1800" dirty="0" err="1"/>
              <a:t>HPatches</a:t>
            </a:r>
            <a:r>
              <a:rPr lang="en-US" sz="1800" dirty="0"/>
              <a:t> </a:t>
            </a:r>
            <a:r>
              <a:rPr lang="en-US" sz="1800" dirty="0" smtClean="0"/>
              <a:t>benchmark.</a:t>
            </a:r>
          </a:p>
          <a:p>
            <a:pPr lvl="1">
              <a:buClr>
                <a:schemeClr val="tx1"/>
              </a:buClr>
              <a:buFont typeface="Arial" panose="020B0604020202020204" pitchFamily="34" charset="0"/>
              <a:buChar char="•"/>
            </a:pPr>
            <a:r>
              <a:rPr lang="en-US" sz="1800" dirty="0"/>
              <a:t>outperforms state-of-the-art detectors in terms of repeatability, matching performance and complexity. </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Abstract</a:t>
            </a:r>
          </a:p>
        </p:txBody>
      </p:sp>
    </p:spTree>
    <p:extLst>
      <p:ext uri="{BB962C8B-B14F-4D97-AF65-F5344CB8AC3E}">
        <p14:creationId xmlns:p14="http://schemas.microsoft.com/office/powerpoint/2010/main" val="268205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pPr lvl="1"/>
            <a:r>
              <a:rPr lang="en-US" sz="1800" dirty="0"/>
              <a:t>self-guided navigation or 3D </a:t>
            </a:r>
            <a:r>
              <a:rPr lang="en-US" sz="1800" dirty="0" smtClean="0"/>
              <a:t>reconstruction</a:t>
            </a:r>
          </a:p>
          <a:p>
            <a:pPr lvl="1"/>
            <a:r>
              <a:rPr lang="en-US" sz="1800" dirty="0"/>
              <a:t>advantage of learning methods over handcrafted ones has not been clearly demonstrated in </a:t>
            </a:r>
            <a:r>
              <a:rPr lang="en-US" sz="1800" dirty="0" err="1"/>
              <a:t>keypoint</a:t>
            </a:r>
            <a:r>
              <a:rPr lang="en-US" sz="1800" dirty="0"/>
              <a:t> </a:t>
            </a:r>
            <a:r>
              <a:rPr lang="en-US" sz="1800" dirty="0" smtClean="0"/>
              <a:t>detection.</a:t>
            </a:r>
          </a:p>
          <a:p>
            <a:pPr lvl="1"/>
            <a:r>
              <a:rPr lang="en-US" sz="1800" dirty="0" smtClean="0"/>
              <a:t>Convolutional </a:t>
            </a:r>
            <a:r>
              <a:rPr lang="en-US" sz="1800" dirty="0"/>
              <a:t>Neural Networks (</a:t>
            </a:r>
            <a:r>
              <a:rPr lang="en-US" sz="1800" dirty="0" smtClean="0"/>
              <a:t>CNNs)</a:t>
            </a:r>
            <a:endParaRPr lang="fa-IR" sz="1800" dirty="0" smtClean="0"/>
          </a:p>
          <a:p>
            <a:pPr lvl="1"/>
            <a:r>
              <a:rPr lang="en-US" sz="1800" dirty="0" smtClean="0"/>
              <a:t>local </a:t>
            </a:r>
            <a:r>
              <a:rPr lang="en-US" sz="1800" dirty="0"/>
              <a:t>feature detectors were based on engineered filters. For instance, approaches such as </a:t>
            </a:r>
            <a:r>
              <a:rPr lang="en-US" sz="1800" dirty="0" smtClean="0"/>
              <a:t>Difference</a:t>
            </a:r>
            <a:r>
              <a:rPr lang="fa-IR" sz="1800" dirty="0" smtClean="0"/>
              <a:t> </a:t>
            </a:r>
            <a:r>
              <a:rPr lang="en-US" sz="1800" dirty="0" smtClean="0"/>
              <a:t>of Gaussians, </a:t>
            </a:r>
            <a:r>
              <a:rPr lang="en-US" sz="1800" dirty="0"/>
              <a:t>Harris-Laplace or Hessian-Affine </a:t>
            </a:r>
            <a:r>
              <a:rPr lang="en-US" sz="1800" dirty="0" smtClean="0"/>
              <a:t>use </a:t>
            </a:r>
            <a:r>
              <a:rPr lang="en-US" sz="1800" dirty="0"/>
              <a:t>combinations of image derivatives to compute feature maps, which is remarkably similar to the operations in trained CNN’s layers. </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Introduction</a:t>
            </a:r>
          </a:p>
        </p:txBody>
      </p:sp>
    </p:spTree>
    <p:extLst>
      <p:ext uri="{BB962C8B-B14F-4D97-AF65-F5344CB8AC3E}">
        <p14:creationId xmlns:p14="http://schemas.microsoft.com/office/powerpoint/2010/main" val="40309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pPr lvl="1"/>
            <a:r>
              <a:rPr lang="en-US" sz="2000" dirty="0"/>
              <a:t>In summary, our contributions are the following</a:t>
            </a:r>
            <a:r>
              <a:rPr lang="en-US" sz="2000" dirty="0" smtClean="0"/>
              <a:t>:</a:t>
            </a:r>
          </a:p>
          <a:p>
            <a:pPr lvl="2"/>
            <a:r>
              <a:rPr lang="en-US" sz="2000" dirty="0" smtClean="0"/>
              <a:t>a</a:t>
            </a:r>
            <a:r>
              <a:rPr lang="en-US" sz="2000" dirty="0"/>
              <a:t>) a </a:t>
            </a:r>
            <a:r>
              <a:rPr lang="en-US" sz="2000" dirty="0" err="1"/>
              <a:t>keypoint</a:t>
            </a:r>
            <a:r>
              <a:rPr lang="en-US" sz="2000" dirty="0"/>
              <a:t> detector that combines handcrafted and learned CNN </a:t>
            </a:r>
            <a:r>
              <a:rPr lang="en-US" sz="2000" dirty="0" smtClean="0"/>
              <a:t>features</a:t>
            </a:r>
          </a:p>
          <a:p>
            <a:pPr lvl="2"/>
            <a:r>
              <a:rPr lang="en-US" sz="2000" dirty="0" smtClean="0"/>
              <a:t>b</a:t>
            </a:r>
            <a:r>
              <a:rPr lang="en-US" sz="2000" dirty="0"/>
              <a:t>) a novel multi-scale loss and operator for detecting and ranking stable </a:t>
            </a:r>
            <a:r>
              <a:rPr lang="en-US" sz="2000" dirty="0" err="1"/>
              <a:t>keypoints</a:t>
            </a:r>
            <a:r>
              <a:rPr lang="en-US" sz="2000" dirty="0"/>
              <a:t> across scales</a:t>
            </a:r>
            <a:r>
              <a:rPr lang="en-US" sz="2000" dirty="0" smtClean="0"/>
              <a:t>,</a:t>
            </a:r>
          </a:p>
          <a:p>
            <a:pPr lvl="2"/>
            <a:r>
              <a:rPr lang="en-US" sz="2000" dirty="0" smtClean="0"/>
              <a:t>c) </a:t>
            </a:r>
            <a:r>
              <a:rPr lang="en-US" sz="2000" dirty="0"/>
              <a:t>a multi-scale feature detection with shallow architecture. </a:t>
            </a:r>
            <a:endParaRPr lang="en-US" sz="20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Introduction</a:t>
            </a:r>
          </a:p>
        </p:txBody>
      </p:sp>
    </p:spTree>
    <p:extLst>
      <p:ext uri="{BB962C8B-B14F-4D97-AF65-F5344CB8AC3E}">
        <p14:creationId xmlns:p14="http://schemas.microsoft.com/office/powerpoint/2010/main" val="297349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20694" y="1713758"/>
            <a:ext cx="5532599" cy="3520745"/>
          </a:xfrm>
        </p:spPr>
      </p:pic>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Introduction</a:t>
            </a:r>
          </a:p>
        </p:txBody>
      </p:sp>
      <p:sp>
        <p:nvSpPr>
          <p:cNvPr id="5" name="Rectangle 4"/>
          <p:cNvSpPr/>
          <p:nvPr/>
        </p:nvSpPr>
        <p:spPr>
          <a:xfrm>
            <a:off x="979714" y="5417806"/>
            <a:ext cx="10293531" cy="619272"/>
          </a:xfrm>
          <a:prstGeom prst="rect">
            <a:avLst/>
          </a:prstGeom>
        </p:spPr>
        <p:txBody>
          <a:bodyPr wrap="square">
            <a:spAutoFit/>
          </a:bodyPr>
          <a:lstStyle/>
          <a:p>
            <a:pPr algn="ctr" rtl="1">
              <a:lnSpc>
                <a:spcPct val="107000"/>
              </a:lnSpc>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1 : معماری پیشنهادی </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ترکیبی از فیلترهای ساخته شده و آموخته شده برای استخراج ویژگی ها در مقیاس های مختلف است. نقشه های ویژگی نمونه برداری و منشور می شوند. فیلتر آخرین آموخته شده برای به دست آوردن </a:t>
            </a:r>
            <a:r>
              <a:rPr lang="en-US" sz="1600" i="1" dirty="0">
                <a:latin typeface="Calibri" panose="020F0502020204030204" pitchFamily="34" charset="0"/>
                <a:ea typeface="Calibri" panose="020F0502020204030204" pitchFamily="34" charset="0"/>
                <a:cs typeface="B Nazanin" panose="00000400000000000000" pitchFamily="2" charset="-78"/>
              </a:rPr>
              <a:t>final response map</a:t>
            </a:r>
            <a:r>
              <a:rPr lang="fa-IR" sz="1600" i="1" dirty="0">
                <a:latin typeface="Calibri" panose="020F0502020204030204" pitchFamily="34" charset="0"/>
                <a:ea typeface="Calibri" panose="020F0502020204030204" pitchFamily="34" charset="0"/>
                <a:cs typeface="B Nazanin" panose="00000400000000000000" pitchFamily="2" charset="-78"/>
              </a:rPr>
              <a:t> ، میزان فضای مقیاس را ترکیب می کند.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189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We present related works in two main categories</a:t>
            </a:r>
            <a:r>
              <a:rPr lang="en-US" sz="1800" dirty="0" smtClean="0"/>
              <a:t>:</a:t>
            </a:r>
          </a:p>
          <a:p>
            <a:pPr lvl="1"/>
            <a:r>
              <a:rPr lang="en-US" sz="1800" dirty="0" smtClean="0"/>
              <a:t>Handcrafted</a:t>
            </a:r>
            <a:endParaRPr lang="en-US" sz="1800" dirty="0"/>
          </a:p>
          <a:p>
            <a:pPr lvl="1"/>
            <a:r>
              <a:rPr lang="en-US" sz="1800" dirty="0" smtClean="0"/>
              <a:t>learned based</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Related Work</a:t>
            </a:r>
          </a:p>
        </p:txBody>
      </p:sp>
    </p:spTree>
    <p:extLst>
      <p:ext uri="{BB962C8B-B14F-4D97-AF65-F5344CB8AC3E}">
        <p14:creationId xmlns:p14="http://schemas.microsoft.com/office/powerpoint/2010/main" val="3276548967"/>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AF7B5-E40C-46BE-9C83-DA251FCAE61E}">
  <ds:schemaRefs>
    <ds:schemaRef ds:uri="http://schemas.openxmlformats.org/package/2006/metadata/core-properties"/>
    <ds:schemaRef ds:uri="http://schemas.microsoft.com/office/2006/documentManagement/types"/>
    <ds:schemaRef ds:uri="http://purl.org/dc/elements/1.1/"/>
    <ds:schemaRef ds:uri="http://purl.org/dc/terms/"/>
    <ds:schemaRef ds:uri="http://schemas.microsoft.com/office/infopath/2007/PartnerControls"/>
    <ds:schemaRef ds:uri="71af3243-3dd4-4a8d-8c0d-dd76da1f02a5"/>
    <ds:schemaRef ds:uri="http://purl.org/dc/dcmitype/"/>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2914</Words>
  <Application>Microsoft Office PowerPoint</Application>
  <PresentationFormat>Widescreen</PresentationFormat>
  <Paragraphs>173</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B Nazanin</vt:lpstr>
      <vt:lpstr>Calibri</vt:lpstr>
      <vt:lpstr>Cambria</vt:lpstr>
      <vt:lpstr>Cambria Math</vt:lpstr>
      <vt:lpstr>Century Gothic</vt:lpstr>
      <vt:lpstr>Helvetica Neue Medium</vt:lpstr>
      <vt:lpstr>Times New Roman</vt:lpstr>
      <vt:lpstr>RetrospectVTI</vt:lpstr>
      <vt:lpstr>Key.Net: Keypoint Detection by Handcrafted and Learned CNN Filters</vt:lpstr>
      <vt:lpstr>PowerPoint Presentation</vt:lpstr>
      <vt:lpstr>Table of Contents</vt:lpstr>
      <vt:lpstr>Table of Contents</vt:lpstr>
      <vt:lpstr>Abstract</vt:lpstr>
      <vt:lpstr>Introduction</vt:lpstr>
      <vt:lpstr>Introduction</vt:lpstr>
      <vt:lpstr>Introduction</vt:lpstr>
      <vt:lpstr>Related Work</vt:lpstr>
      <vt:lpstr>Handcrafted Detectors</vt:lpstr>
      <vt:lpstr>Learned Detectors</vt:lpstr>
      <vt:lpstr>Learned Detectors</vt:lpstr>
      <vt:lpstr>Key.Net Architecture</vt:lpstr>
      <vt:lpstr>Handcrafted and Learned Filters</vt:lpstr>
      <vt:lpstr>Handcrafted and Learned Filters</vt:lpstr>
      <vt:lpstr>Multi-scale Pyramid</vt:lpstr>
      <vt:lpstr>Loss Functions</vt:lpstr>
      <vt:lpstr>Index Proposal Layer</vt:lpstr>
      <vt:lpstr>Index Proposal Layer</vt:lpstr>
      <vt:lpstr>Multi-scale Proposal Layer</vt:lpstr>
      <vt:lpstr>Multi-scale Index Proposal Layer</vt:lpstr>
      <vt:lpstr>Experimental Settings</vt:lpstr>
      <vt:lpstr>Training Data</vt:lpstr>
      <vt:lpstr>Preliminary Analysis</vt:lpstr>
      <vt:lpstr>Implementation Notes</vt:lpstr>
      <vt:lpstr>Results</vt:lpstr>
      <vt:lpstr>Preliminary Analysis</vt:lpstr>
      <vt:lpstr>Preliminary Analysis</vt:lpstr>
      <vt:lpstr>Keypoint Detection</vt:lpstr>
      <vt:lpstr>Keypoint Matching</vt:lpstr>
      <vt:lpstr>Efficiency</vt:lpstr>
      <vt:lpstr>Efficiency</vt:lpstr>
      <vt:lpstr>Conclusions</vt:lpstr>
      <vt:lpstr>Conclusions</vt:lpstr>
      <vt:lpstr>References</vt:lpstr>
      <vt:lpstr>References</vt:lpstr>
      <vt:lpstr>References</vt:lpstr>
      <vt:lpstr>Hope you enjoyed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2021-01-19T20:44:53Z</dcterms:created>
  <dcterms:modified xsi:type="dcterms:W3CDTF">2021-01-21T08:44:58Z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