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25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4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gholamniareza@gmail.com" TargetMode="External"/><Relationship Id="rId7" Type="http://schemas.openxmlformats.org/officeDocument/2006/relationships/image" Target="../media/image18.svg"/><Relationship Id="rId2" Type="http://schemas.openxmlformats.org/officeDocument/2006/relationships/hyperlink" Target="mailto:Farshad_asgharzade@hotmail.com" TargetMode="External"/><Relationship Id="rId1" Type="http://schemas.openxmlformats.org/officeDocument/2006/relationships/hyperlink" Target="mailto:amirsh.nll@gmail.com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mailto:Farshad_asgharzade@hotmail.com" TargetMode="External"/><Relationship Id="rId3" Type="http://schemas.openxmlformats.org/officeDocument/2006/relationships/image" Target="../media/image3.png"/><Relationship Id="rId7" Type="http://schemas.openxmlformats.org/officeDocument/2006/relationships/hyperlink" Target="mailto:amirsh.nll@gmail.com" TargetMode="External"/><Relationship Id="rId2" Type="http://schemas.openxmlformats.org/officeDocument/2006/relationships/image" Target="../media/image16.svg"/><Relationship Id="rId1" Type="http://schemas.openxmlformats.org/officeDocument/2006/relationships/image" Target="../media/image2.png"/><Relationship Id="rId6" Type="http://schemas.openxmlformats.org/officeDocument/2006/relationships/image" Target="../media/image20.svg"/><Relationship Id="rId5" Type="http://schemas.openxmlformats.org/officeDocument/2006/relationships/image" Target="../media/image4.png"/><Relationship Id="rId4" Type="http://schemas.openxmlformats.org/officeDocument/2006/relationships/image" Target="../media/image18.svg"/><Relationship Id="rId9" Type="http://schemas.openxmlformats.org/officeDocument/2006/relationships/hyperlink" Target="mailto:gholamniareza@gmail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>
        <a:xfrm>
          <a:off x="1144111" y="1954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 err="1" smtClean="0">
              <a:latin typeface="+mj-lt"/>
              <a:ea typeface="+mn-ea"/>
              <a:cs typeface="+mn-cs"/>
            </a:rPr>
            <a:t>gtihub</a:t>
          </a:r>
          <a:r>
            <a:rPr lang="en-US" sz="1600" dirty="0">
              <a:latin typeface="+mj-lt"/>
              <a:ea typeface="+mn-ea"/>
              <a:cs typeface="+mn-cs"/>
            </a:rPr>
            <a:t/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100" dirty="0" err="1" smtClean="0">
              <a:latin typeface="+mj-lt"/>
              <a:ea typeface="+mn-ea"/>
              <a:cs typeface="+mn-cs"/>
            </a:rPr>
            <a:t>semnan</a:t>
          </a:r>
          <a:r>
            <a:rPr lang="en-US" sz="1100" dirty="0" smtClean="0">
              <a:latin typeface="+mj-lt"/>
              <a:ea typeface="+mn-ea"/>
              <a:cs typeface="+mn-cs"/>
            </a:rPr>
            <a:t>-university-</a:t>
          </a:r>
          <a:r>
            <a:rPr lang="en-US" sz="1100" dirty="0" err="1" smtClean="0">
              <a:latin typeface="+mj-lt"/>
              <a:ea typeface="+mn-ea"/>
              <a:cs typeface="+mn-cs"/>
            </a:rPr>
            <a:t>ai</a:t>
          </a:r>
          <a:r>
            <a:rPr lang="en-US" sz="1100" dirty="0" smtClean="0">
              <a:latin typeface="+mj-lt"/>
              <a:ea typeface="+mn-ea"/>
              <a:cs typeface="+mn-cs"/>
            </a:rPr>
            <a:t>/</a:t>
          </a:r>
          <a:r>
            <a:rPr lang="en-US" sz="1100" dirty="0" err="1" smtClean="0">
              <a:latin typeface="+mj-lt"/>
              <a:ea typeface="+mn-ea"/>
              <a:cs typeface="+mn-cs"/>
            </a:rPr>
            <a:t>Key.Net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223932EA-8A4D-4270-95C3-913761557237}">
      <dgm:prSet custT="1"/>
      <dgm:spPr>
        <a:xfrm>
          <a:off x="1144111" y="1240170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 smtClean="0">
              <a:latin typeface="+mj-lt"/>
              <a:ea typeface="+mn-ea"/>
              <a:cs typeface="+mn-cs"/>
            </a:rPr>
            <a:t>Team</a:t>
          </a:r>
          <a:r>
            <a:rPr lang="en-US" sz="1600" dirty="0">
              <a:latin typeface="+mj-lt"/>
              <a:ea typeface="+mn-ea"/>
              <a:cs typeface="+mn-cs"/>
            </a:rPr>
            <a:t/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200" b="0" i="0" dirty="0" smtClean="0"/>
            <a:t>Amir Shokri</a:t>
          </a:r>
        </a:p>
        <a:p>
          <a:pPr>
            <a:lnSpc>
              <a:spcPct val="100000"/>
            </a:lnSpc>
          </a:pPr>
          <a:r>
            <a:rPr lang="en-US" sz="1200" b="0" i="0" dirty="0" err="1" smtClean="0"/>
            <a:t>Farshad</a:t>
          </a:r>
          <a:r>
            <a:rPr lang="en-US" sz="1200" b="0" i="0" dirty="0" smtClean="0"/>
            <a:t> </a:t>
          </a:r>
          <a:r>
            <a:rPr lang="en-US" sz="1200" b="0" i="0" dirty="0" err="1" smtClean="0"/>
            <a:t>Asgharzade</a:t>
          </a:r>
          <a:endParaRPr lang="en-US" sz="1200" b="0" i="0" dirty="0" smtClean="0"/>
        </a:p>
        <a:p>
          <a:pPr>
            <a:lnSpc>
              <a:spcPct val="100000"/>
            </a:lnSpc>
          </a:pPr>
          <a:r>
            <a:rPr lang="en-US" sz="1200" b="0" i="0" dirty="0" err="1" smtClean="0"/>
            <a:t>Alireza</a:t>
          </a:r>
          <a:r>
            <a:rPr lang="en-US" sz="1200" b="0" i="0" dirty="0" smtClean="0"/>
            <a:t> </a:t>
          </a:r>
          <a:r>
            <a:rPr lang="en-US" sz="1200" b="0" i="0" dirty="0" err="1" smtClean="0"/>
            <a:t>Gholamnia</a:t>
          </a:r>
          <a:endParaRPr lang="en-US" sz="1200" dirty="0">
            <a:latin typeface="+mj-lt"/>
            <a:ea typeface="+mn-ea"/>
            <a:cs typeface="+mn-cs"/>
          </a:endParaRP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BC68B812-A325-41D8-A08E-C2392666DF66}">
      <dgm:prSet custT="1"/>
      <dgm:spPr>
        <a:xfrm>
          <a:off x="1144111" y="2478387"/>
          <a:ext cx="5868258" cy="990573"/>
        </a:xfrm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+mj-lt"/>
              <a:ea typeface="+mn-ea"/>
              <a:cs typeface="+mn-cs"/>
            </a:rPr>
            <a:t>Email</a:t>
          </a:r>
          <a:r>
            <a:rPr lang="en-US" sz="1600" dirty="0">
              <a:latin typeface="+mj-lt"/>
              <a:ea typeface="+mn-ea"/>
              <a:cs typeface="+mn-cs"/>
            </a:rPr>
            <a:t/>
          </a:r>
          <a:br>
            <a:rPr lang="en-US" sz="1600" dirty="0">
              <a:latin typeface="+mj-lt"/>
              <a:ea typeface="+mn-ea"/>
              <a:cs typeface="+mn-cs"/>
            </a:rPr>
          </a:br>
          <a:r>
            <a:rPr lang="en-US" sz="1200" b="0" i="0" dirty="0" smtClean="0">
              <a:hlinkClick xmlns:r="http://schemas.openxmlformats.org/officeDocument/2006/relationships" r:id="rId1"/>
            </a:rPr>
            <a:t>amirsh.nll@gmail.com</a:t>
          </a:r>
          <a:endParaRPr lang="en-US" sz="1200" b="0" i="0" dirty="0" smtClean="0"/>
        </a:p>
        <a:p>
          <a:pPr>
            <a:lnSpc>
              <a:spcPct val="100000"/>
            </a:lnSpc>
          </a:pPr>
          <a:r>
            <a:rPr lang="en-US" sz="1200" b="0" i="0" dirty="0" smtClean="0">
              <a:hlinkClick xmlns:r="http://schemas.openxmlformats.org/officeDocument/2006/relationships" r:id="rId2"/>
            </a:rPr>
            <a:t>Farshad_asgharzade@hotmail.com</a:t>
          </a:r>
          <a:endParaRPr lang="en-US" sz="1200" b="0" i="0" dirty="0" smtClean="0"/>
        </a:p>
        <a:p>
          <a:pPr>
            <a:lnSpc>
              <a:spcPct val="100000"/>
            </a:lnSpc>
          </a:pPr>
          <a:r>
            <a:rPr lang="en-US" sz="1200" b="0" i="0" dirty="0" smtClean="0">
              <a:hlinkClick xmlns:r="http://schemas.openxmlformats.org/officeDocument/2006/relationships" r:id="rId3"/>
            </a:rPr>
            <a:t>gholamniareza@gmail.com</a:t>
          </a:r>
          <a:endParaRPr lang="en-US" sz="1600" dirty="0">
            <a:latin typeface="+mj-lt"/>
            <a:ea typeface="+mn-ea"/>
            <a:cs typeface="+mn-cs"/>
          </a:endParaRP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F899A4D3-2C9C-4287-A235-DE3E047E7C22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94CD39-7002-4B5E-877D-02B6B0E6C685}" type="pres">
      <dgm:prSet presAssocID="{65B3944D-D926-4D0F-A305-F5740000747A}" presName="compNode" presStyleCnt="0"/>
      <dgm:spPr/>
    </dgm:pt>
    <dgm:pt modelId="{C9BCC0A7-4EA9-444D-A661-6CD0349FA8B7}" type="pres">
      <dgm:prSet presAssocID="{65B3944D-D926-4D0F-A305-F5740000747A}" presName="iconBgRect" presStyleLbl="bgShp" presStyleIdx="0" presStyleCnt="3"/>
      <dgm:spPr>
        <a:noFill/>
      </dgm:spPr>
    </dgm:pt>
    <dgm:pt modelId="{9F9A0A13-80DE-4152-AD0B-F1B57BDDE11D}" type="pres">
      <dgm:prSet presAssocID="{65B3944D-D926-4D0F-A305-F5740000747A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A480AFC6-EE27-4614-AC1B-B7796E444EDF}" type="pres">
      <dgm:prSet presAssocID="{65B3944D-D926-4D0F-A305-F5740000747A}" presName="spaceRect" presStyleCnt="0"/>
      <dgm:spPr/>
    </dgm:pt>
    <dgm:pt modelId="{9053032A-E668-4011-8EE5-5E356FF2FB6B}" type="pres">
      <dgm:prSet presAssocID="{65B3944D-D926-4D0F-A305-F5740000747A}" presName="textRect" presStyleLbl="revTx" presStyleIdx="0" presStyleCnt="3" custScaleX="120071">
        <dgm:presLayoutVars>
          <dgm:chMax val="1"/>
          <dgm:chPref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C6E504E-B169-4B61-85D7-51520F2B9743}" type="pres">
      <dgm:prSet presAssocID="{8862CE7B-AE72-45E8-B982-5279C14F7985}" presName="sibTrans" presStyleCnt="0"/>
      <dgm:spPr/>
    </dgm:pt>
    <dgm:pt modelId="{14D15476-F474-46D7-B177-F8E40796FE35}" type="pres">
      <dgm:prSet presAssocID="{223932EA-8A4D-4270-95C3-913761557237}" presName="compNode" presStyleCnt="0"/>
      <dgm:spPr/>
    </dgm:pt>
    <dgm:pt modelId="{1FC3D828-343B-42C4-A35E-FB3CAA3FB1B3}" type="pres">
      <dgm:prSet presAssocID="{223932EA-8A4D-4270-95C3-913761557237}" presName="iconBgRect" presStyleLbl="bgShp" presStyleIdx="1" presStyleCnt="3"/>
      <dgm:spPr>
        <a:noFill/>
      </dgm:spPr>
    </dgm:pt>
    <dgm:pt modelId="{902713CB-D896-458F-B8DA-F1C1FC1C9B5E}" type="pres">
      <dgm:prSet presAssocID="{223932EA-8A4D-4270-95C3-913761557237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C624B3C-0EA4-4983-B87C-0B5532036A83}" type="pres">
      <dgm:prSet presAssocID="{223932EA-8A4D-4270-95C3-913761557237}" presName="spaceRect" presStyleCnt="0"/>
      <dgm:spPr/>
    </dgm:pt>
    <dgm:pt modelId="{1A37C356-0854-4A55-859A-10DB397A3024}" type="pres">
      <dgm:prSet presAssocID="{223932EA-8A4D-4270-95C3-913761557237}" presName="textRect" presStyleLbl="revTx" presStyleIdx="1" presStyleCnt="3">
        <dgm:presLayoutVars>
          <dgm:chMax val="1"/>
          <dgm:chPref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3F17AF8-950C-456F-AC54-760BBE52F290}" type="pres">
      <dgm:prSet presAssocID="{C201C5C8-D4F2-4559-AF23-68BB4B3E7FB1}" presName="sibTrans" presStyleCnt="0"/>
      <dgm:spPr/>
    </dgm:pt>
    <dgm:pt modelId="{EA4BD492-063C-4B67-B2F7-C08CB328337E}" type="pres">
      <dgm:prSet presAssocID="{BC68B812-A325-41D8-A08E-C2392666DF66}" presName="compNode" presStyleCnt="0"/>
      <dgm:spPr/>
    </dgm:pt>
    <dgm:pt modelId="{AA942612-CA7A-414A-8A41-5AF47E8BF18D}" type="pres">
      <dgm:prSet presAssocID="{BC68B812-A325-41D8-A08E-C2392666DF66}" presName="iconBgRect" presStyleLbl="bgShp" presStyleIdx="2" presStyleCnt="3"/>
      <dgm:spPr>
        <a:noFill/>
      </dgm:spPr>
    </dgm:pt>
    <dgm:pt modelId="{501CE67F-3782-42E8-B14B-7322FA3A6AF9}" type="pres">
      <dgm:prSet presAssocID="{BC68B812-A325-41D8-A08E-C2392666DF66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DD1F19D-F3F5-4EAE-8108-BE4892B97AFD}" type="pres">
      <dgm:prSet presAssocID="{BC68B812-A325-41D8-A08E-C2392666DF66}" presName="spaceRect" presStyleCnt="0"/>
      <dgm:spPr/>
    </dgm:pt>
    <dgm:pt modelId="{9E96DB26-9770-4D6D-9455-A20B7E0EBF8C}" type="pres">
      <dgm:prSet presAssocID="{BC68B812-A325-41D8-A08E-C2392666DF66}" presName="textRect" presStyleLbl="revTx" presStyleIdx="2" presStyleCnt="3" custScaleX="160329">
        <dgm:presLayoutVars>
          <dgm:chMax val="1"/>
          <dgm:chPref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23396E6D-45CC-874B-BBBF-87BB54F113EA}" type="presOf" srcId="{223932EA-8A4D-4270-95C3-913761557237}" destId="{1A37C356-0854-4A55-859A-10DB397A3024}" srcOrd="0" destOrd="0" presId="urn:microsoft.com/office/officeart/2018/5/layout/IconCircleLabelList"/>
    <dgm:cxn modelId="{027F8C62-5A2E-6F49-9A0F-AA107A238F8A}" type="presOf" srcId="{D7951F77-4E36-4893-91C6-3151A6D51694}" destId="{F899A4D3-2C9C-4287-A235-DE3E047E7C22}" srcOrd="0" destOrd="0" presId="urn:microsoft.com/office/officeart/2018/5/layout/IconCircleLabel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BDC8DB12-5AB2-AD47-84CD-925932D590A0}" type="presOf" srcId="{BC68B812-A325-41D8-A08E-C2392666DF66}" destId="{9E96DB26-9770-4D6D-9455-A20B7E0EBF8C}" srcOrd="0" destOrd="0" presId="urn:microsoft.com/office/officeart/2018/5/layout/IconCircleLabel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5069DB61-6041-FD49-8EA7-4EE326F6CE45}" type="presOf" srcId="{65B3944D-D926-4D0F-A305-F5740000747A}" destId="{9053032A-E668-4011-8EE5-5E356FF2FB6B}" srcOrd="0" destOrd="0" presId="urn:microsoft.com/office/officeart/2018/5/layout/IconCircleLabelList"/>
    <dgm:cxn modelId="{CE2DF165-EF6B-4F49-B743-915BD92A84E8}" type="presParOf" srcId="{F899A4D3-2C9C-4287-A235-DE3E047E7C22}" destId="{0094CD39-7002-4B5E-877D-02B6B0E6C685}" srcOrd="0" destOrd="0" presId="urn:microsoft.com/office/officeart/2018/5/layout/IconCircleLabelList"/>
    <dgm:cxn modelId="{D63DFB80-8204-8640-A5BC-0C593F3C9E17}" type="presParOf" srcId="{0094CD39-7002-4B5E-877D-02B6B0E6C685}" destId="{C9BCC0A7-4EA9-444D-A661-6CD0349FA8B7}" srcOrd="0" destOrd="0" presId="urn:microsoft.com/office/officeart/2018/5/layout/IconCircleLabelList"/>
    <dgm:cxn modelId="{28F4603F-92A0-EC42-A00D-352034CB19C4}" type="presParOf" srcId="{0094CD39-7002-4B5E-877D-02B6B0E6C685}" destId="{9F9A0A13-80DE-4152-AD0B-F1B57BDDE11D}" srcOrd="1" destOrd="0" presId="urn:microsoft.com/office/officeart/2018/5/layout/IconCircleLabelList"/>
    <dgm:cxn modelId="{0E9C7FA3-9BCD-674B-B402-FFDC2F2B53A9}" type="presParOf" srcId="{0094CD39-7002-4B5E-877D-02B6B0E6C685}" destId="{A480AFC6-EE27-4614-AC1B-B7796E444EDF}" srcOrd="2" destOrd="0" presId="urn:microsoft.com/office/officeart/2018/5/layout/IconCircleLabelList"/>
    <dgm:cxn modelId="{61154DFD-5AAC-6143-A8B2-3E4FF629AFFD}" type="presParOf" srcId="{0094CD39-7002-4B5E-877D-02B6B0E6C685}" destId="{9053032A-E668-4011-8EE5-5E356FF2FB6B}" srcOrd="3" destOrd="0" presId="urn:microsoft.com/office/officeart/2018/5/layout/IconCircleLabelList"/>
    <dgm:cxn modelId="{EBBD2DB7-987F-0E4D-A853-0372CEEF6EC8}" type="presParOf" srcId="{F899A4D3-2C9C-4287-A235-DE3E047E7C22}" destId="{BC6E504E-B169-4B61-85D7-51520F2B9743}" srcOrd="1" destOrd="0" presId="urn:microsoft.com/office/officeart/2018/5/layout/IconCircleLabelList"/>
    <dgm:cxn modelId="{926E0CE0-9690-BC44-9D38-FB25406D6A43}" type="presParOf" srcId="{F899A4D3-2C9C-4287-A235-DE3E047E7C22}" destId="{14D15476-F474-46D7-B177-F8E40796FE35}" srcOrd="2" destOrd="0" presId="urn:microsoft.com/office/officeart/2018/5/layout/IconCircleLabelList"/>
    <dgm:cxn modelId="{89C15D4D-E00E-1649-86CE-A8595175A245}" type="presParOf" srcId="{14D15476-F474-46D7-B177-F8E40796FE35}" destId="{1FC3D828-343B-42C4-A35E-FB3CAA3FB1B3}" srcOrd="0" destOrd="0" presId="urn:microsoft.com/office/officeart/2018/5/layout/IconCircleLabelList"/>
    <dgm:cxn modelId="{2F172121-2A9C-8149-9738-8733E9AF2DEE}" type="presParOf" srcId="{14D15476-F474-46D7-B177-F8E40796FE35}" destId="{902713CB-D896-458F-B8DA-F1C1FC1C9B5E}" srcOrd="1" destOrd="0" presId="urn:microsoft.com/office/officeart/2018/5/layout/IconCircleLabelList"/>
    <dgm:cxn modelId="{B8753A05-1AA5-2242-A86E-4C885D576E40}" type="presParOf" srcId="{14D15476-F474-46D7-B177-F8E40796FE35}" destId="{0C624B3C-0EA4-4983-B87C-0B5532036A83}" srcOrd="2" destOrd="0" presId="urn:microsoft.com/office/officeart/2018/5/layout/IconCircleLabelList"/>
    <dgm:cxn modelId="{DA63C3DD-37CA-AA48-80D9-897D0EC4F8D1}" type="presParOf" srcId="{14D15476-F474-46D7-B177-F8E40796FE35}" destId="{1A37C356-0854-4A55-859A-10DB397A3024}" srcOrd="3" destOrd="0" presId="urn:microsoft.com/office/officeart/2018/5/layout/IconCircleLabelList"/>
    <dgm:cxn modelId="{0DDF2DDA-612B-084C-A66E-A6FA6C68F536}" type="presParOf" srcId="{F899A4D3-2C9C-4287-A235-DE3E047E7C22}" destId="{13F17AF8-950C-456F-AC54-760BBE52F290}" srcOrd="3" destOrd="0" presId="urn:microsoft.com/office/officeart/2018/5/layout/IconCircleLabelList"/>
    <dgm:cxn modelId="{DF06FE87-7390-924D-BE10-631C1BD28152}" type="presParOf" srcId="{F899A4D3-2C9C-4287-A235-DE3E047E7C22}" destId="{EA4BD492-063C-4B67-B2F7-C08CB328337E}" srcOrd="4" destOrd="0" presId="urn:microsoft.com/office/officeart/2018/5/layout/IconCircleLabelList"/>
    <dgm:cxn modelId="{AB1F3E90-4689-0F4D-80B8-0694A84B1E80}" type="presParOf" srcId="{EA4BD492-063C-4B67-B2F7-C08CB328337E}" destId="{AA942612-CA7A-414A-8A41-5AF47E8BF18D}" srcOrd="0" destOrd="0" presId="urn:microsoft.com/office/officeart/2018/5/layout/IconCircleLabelList"/>
    <dgm:cxn modelId="{51230EBC-5F2E-8C4A-87F4-6C71F2AFE095}" type="presParOf" srcId="{EA4BD492-063C-4B67-B2F7-C08CB328337E}" destId="{501CE67F-3782-42E8-B14B-7322FA3A6AF9}" srcOrd="1" destOrd="0" presId="urn:microsoft.com/office/officeart/2018/5/layout/IconCircleLabelList"/>
    <dgm:cxn modelId="{34AA554A-0C79-B840-AD57-C6BC6E00BF8B}" type="presParOf" srcId="{EA4BD492-063C-4B67-B2F7-C08CB328337E}" destId="{4DD1F19D-F3F5-4EAE-8108-BE4892B97AFD}" srcOrd="2" destOrd="0" presId="urn:microsoft.com/office/officeart/2018/5/layout/IconCircleLabelList"/>
    <dgm:cxn modelId="{BF33A1E9-A3ED-9647-B0B0-D5D9C87E6E3D}" type="presParOf" srcId="{EA4BD492-063C-4B67-B2F7-C08CB328337E}" destId="{9E96DB26-9770-4D6D-9455-A20B7E0EBF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C0A7-4EA9-444D-A661-6CD0349FA8B7}">
      <dsp:nvSpPr>
        <dsp:cNvPr id="0" name=""/>
        <dsp:cNvSpPr/>
      </dsp:nvSpPr>
      <dsp:spPr>
        <a:xfrm>
          <a:off x="719846" y="439052"/>
          <a:ext cx="1475437" cy="147543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A0A13-80DE-4152-AD0B-F1B57BDDE11D}">
      <dsp:nvSpPr>
        <dsp:cNvPr id="0" name=""/>
        <dsp:cNvSpPr/>
      </dsp:nvSpPr>
      <dsp:spPr>
        <a:xfrm>
          <a:off x="1034283" y="75349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032A-E668-4011-8EE5-5E356FF2FB6B}">
      <dsp:nvSpPr>
        <dsp:cNvPr id="0" name=""/>
        <dsp:cNvSpPr/>
      </dsp:nvSpPr>
      <dsp:spPr>
        <a:xfrm>
          <a:off x="5456" y="2374052"/>
          <a:ext cx="2904217" cy="94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b="1" kern="1200" dirty="0" err="1" smtClean="0">
              <a:latin typeface="+mj-lt"/>
              <a:ea typeface="+mn-ea"/>
              <a:cs typeface="+mn-cs"/>
            </a:rPr>
            <a:t>gtihub</a:t>
          </a:r>
          <a:r>
            <a:rPr lang="en-US" sz="1600" kern="1200" dirty="0">
              <a:latin typeface="+mj-lt"/>
              <a:ea typeface="+mn-ea"/>
              <a:cs typeface="+mn-cs"/>
            </a:rPr>
            <a:t/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100" kern="1200" dirty="0" err="1" smtClean="0">
              <a:latin typeface="+mj-lt"/>
              <a:ea typeface="+mn-ea"/>
              <a:cs typeface="+mn-cs"/>
            </a:rPr>
            <a:t>semnan</a:t>
          </a:r>
          <a:r>
            <a:rPr lang="en-US" sz="1100" kern="1200" dirty="0" smtClean="0">
              <a:latin typeface="+mj-lt"/>
              <a:ea typeface="+mn-ea"/>
              <a:cs typeface="+mn-cs"/>
            </a:rPr>
            <a:t>-university-</a:t>
          </a:r>
          <a:r>
            <a:rPr lang="en-US" sz="1100" kern="1200" dirty="0" err="1" smtClean="0">
              <a:latin typeface="+mj-lt"/>
              <a:ea typeface="+mn-ea"/>
              <a:cs typeface="+mn-cs"/>
            </a:rPr>
            <a:t>ai</a:t>
          </a:r>
          <a:r>
            <a:rPr lang="en-US" sz="1100" kern="1200" dirty="0" smtClean="0">
              <a:latin typeface="+mj-lt"/>
              <a:ea typeface="+mn-ea"/>
              <a:cs typeface="+mn-cs"/>
            </a:rPr>
            <a:t>/</a:t>
          </a:r>
          <a:r>
            <a:rPr lang="en-US" sz="1100" kern="1200" dirty="0" err="1" smtClean="0">
              <a:latin typeface="+mj-lt"/>
              <a:ea typeface="+mn-ea"/>
              <a:cs typeface="+mn-cs"/>
            </a:rPr>
            <a:t>Key.Net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5456" y="2374052"/>
        <a:ext cx="2904217" cy="947682"/>
      </dsp:txXfrm>
    </dsp:sp>
    <dsp:sp modelId="{1FC3D828-343B-42C4-A35E-FB3CAA3FB1B3}">
      <dsp:nvSpPr>
        <dsp:cNvPr id="0" name=""/>
        <dsp:cNvSpPr/>
      </dsp:nvSpPr>
      <dsp:spPr>
        <a:xfrm>
          <a:off x="3804611" y="439052"/>
          <a:ext cx="1475437" cy="147543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713CB-D896-458F-B8DA-F1C1FC1C9B5E}">
      <dsp:nvSpPr>
        <dsp:cNvPr id="0" name=""/>
        <dsp:cNvSpPr/>
      </dsp:nvSpPr>
      <dsp:spPr>
        <a:xfrm>
          <a:off x="4119048" y="75349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56-0854-4A55-859A-10DB397A3024}">
      <dsp:nvSpPr>
        <dsp:cNvPr id="0" name=""/>
        <dsp:cNvSpPr/>
      </dsp:nvSpPr>
      <dsp:spPr>
        <a:xfrm>
          <a:off x="3332954" y="2374052"/>
          <a:ext cx="2418750" cy="94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b="1" kern="1200" dirty="0" smtClean="0">
              <a:latin typeface="+mj-lt"/>
              <a:ea typeface="+mn-ea"/>
              <a:cs typeface="+mn-cs"/>
            </a:rPr>
            <a:t>Team</a:t>
          </a:r>
          <a:r>
            <a:rPr lang="en-US" sz="1600" kern="1200" dirty="0">
              <a:latin typeface="+mj-lt"/>
              <a:ea typeface="+mn-ea"/>
              <a:cs typeface="+mn-cs"/>
            </a:rPr>
            <a:t/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200" b="0" i="0" kern="1200" dirty="0" smtClean="0"/>
            <a:t>Amir Shokri</a:t>
          </a:r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 smtClean="0"/>
            <a:t>Farshad</a:t>
          </a:r>
          <a:r>
            <a:rPr lang="en-US" sz="1200" b="0" i="0" kern="1200" dirty="0" smtClean="0"/>
            <a:t> </a:t>
          </a:r>
          <a:r>
            <a:rPr lang="en-US" sz="1200" b="0" i="0" kern="1200" dirty="0" err="1" smtClean="0"/>
            <a:t>Asgharzade</a:t>
          </a:r>
          <a:endParaRPr lang="en-US" sz="1200" b="0" i="0" kern="1200" dirty="0" smtClean="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err="1" smtClean="0"/>
            <a:t>Alireza</a:t>
          </a:r>
          <a:r>
            <a:rPr lang="en-US" sz="1200" b="0" i="0" kern="1200" dirty="0" smtClean="0"/>
            <a:t> </a:t>
          </a:r>
          <a:r>
            <a:rPr lang="en-US" sz="1200" b="0" i="0" kern="1200" dirty="0" err="1" smtClean="0"/>
            <a:t>Gholamnia</a:t>
          </a:r>
          <a:endParaRPr lang="en-US" sz="1200" kern="1200" dirty="0">
            <a:latin typeface="+mj-lt"/>
            <a:ea typeface="+mn-ea"/>
            <a:cs typeface="+mn-cs"/>
          </a:endParaRPr>
        </a:p>
      </dsp:txBody>
      <dsp:txXfrm>
        <a:off x="3332954" y="2374052"/>
        <a:ext cx="2418750" cy="947682"/>
      </dsp:txXfrm>
    </dsp:sp>
    <dsp:sp modelId="{AA942612-CA7A-414A-8A41-5AF47E8BF18D}">
      <dsp:nvSpPr>
        <dsp:cNvPr id="0" name=""/>
        <dsp:cNvSpPr/>
      </dsp:nvSpPr>
      <dsp:spPr>
        <a:xfrm>
          <a:off x="7376246" y="439052"/>
          <a:ext cx="1475437" cy="147543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CE67F-3782-42E8-B14B-7322FA3A6AF9}">
      <dsp:nvSpPr>
        <dsp:cNvPr id="0" name=""/>
        <dsp:cNvSpPr/>
      </dsp:nvSpPr>
      <dsp:spPr>
        <a:xfrm>
          <a:off x="7690683" y="75349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DB26-9770-4D6D-9455-A20B7E0EBF8C}">
      <dsp:nvSpPr>
        <dsp:cNvPr id="0" name=""/>
        <dsp:cNvSpPr/>
      </dsp:nvSpPr>
      <dsp:spPr>
        <a:xfrm>
          <a:off x="6174986" y="2374052"/>
          <a:ext cx="3877957" cy="94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600" b="1" kern="1200" dirty="0">
              <a:latin typeface="+mj-lt"/>
              <a:ea typeface="+mn-ea"/>
              <a:cs typeface="+mn-cs"/>
            </a:rPr>
            <a:t>Email</a:t>
          </a:r>
          <a:r>
            <a:rPr lang="en-US" sz="1600" kern="1200" dirty="0">
              <a:latin typeface="+mj-lt"/>
              <a:ea typeface="+mn-ea"/>
              <a:cs typeface="+mn-cs"/>
            </a:rPr>
            <a:t/>
          </a:r>
          <a:br>
            <a:rPr lang="en-US" sz="1600" kern="1200" dirty="0">
              <a:latin typeface="+mj-lt"/>
              <a:ea typeface="+mn-ea"/>
              <a:cs typeface="+mn-cs"/>
            </a:rPr>
          </a:br>
          <a:r>
            <a:rPr lang="en-US" sz="1200" b="0" i="0" kern="1200" dirty="0" smtClean="0">
              <a:hlinkClick xmlns:r="http://schemas.openxmlformats.org/officeDocument/2006/relationships" r:id="rId7"/>
            </a:rPr>
            <a:t>amirsh.nll@gmail.com</a:t>
          </a:r>
          <a:endParaRPr lang="en-US" sz="1200" b="0" i="0" kern="1200" dirty="0" smtClean="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hlinkClick xmlns:r="http://schemas.openxmlformats.org/officeDocument/2006/relationships" r:id="rId8"/>
            </a:rPr>
            <a:t>Farshad_asgharzade@hotmail.com</a:t>
          </a:r>
          <a:endParaRPr lang="en-US" sz="1200" b="0" i="0" kern="1200" dirty="0" smtClean="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hlinkClick xmlns:r="http://schemas.openxmlformats.org/officeDocument/2006/relationships" r:id="rId9"/>
            </a:rPr>
            <a:t>gholamniareza@gmail.com</a:t>
          </a:r>
          <a:endParaRPr lang="en-US" sz="1600" kern="1200" dirty="0">
            <a:latin typeface="+mj-lt"/>
            <a:ea typeface="+mn-ea"/>
            <a:cs typeface="+mn-cs"/>
          </a:endParaRPr>
        </a:p>
      </dsp:txBody>
      <dsp:txXfrm>
        <a:off x="6174986" y="2374052"/>
        <a:ext cx="3877957" cy="947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Key.Net</a:t>
            </a:r>
            <a:r>
              <a:rPr lang="en-US" sz="2000" dirty="0"/>
              <a:t>: </a:t>
            </a:r>
            <a:r>
              <a:rPr lang="en-US" sz="2000" dirty="0" err="1"/>
              <a:t>Keypoint</a:t>
            </a:r>
            <a:r>
              <a:rPr lang="en-US" sz="2000" dirty="0"/>
              <a:t> Detection by Handcrafted and Learned CNN Filters</a:t>
            </a:r>
            <a:endParaRPr lang="en-US" sz="20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Dr. </a:t>
            </a:r>
            <a:r>
              <a:rPr lang="en-US" sz="1800" dirty="0" err="1"/>
              <a:t>Fadaeieslam</a:t>
            </a:r>
            <a:endParaRPr lang="en-US" sz="1000" dirty="0" smtClean="0"/>
          </a:p>
          <a:p>
            <a:r>
              <a:rPr lang="en-US" sz="1100" dirty="0" smtClean="0"/>
              <a:t>Amir Shokri</a:t>
            </a:r>
          </a:p>
          <a:p>
            <a:r>
              <a:rPr lang="en-US" sz="1100" dirty="0" err="1" smtClean="0"/>
              <a:t>Alireza</a:t>
            </a:r>
            <a:r>
              <a:rPr lang="en-US" sz="1100" dirty="0" smtClean="0"/>
              <a:t> </a:t>
            </a:r>
            <a:r>
              <a:rPr lang="en-US" sz="1100" dirty="0" err="1" smtClean="0"/>
              <a:t>gholamnia</a:t>
            </a:r>
            <a:endParaRPr lang="en-US" sz="1100" dirty="0" smtClean="0"/>
          </a:p>
          <a:p>
            <a:r>
              <a:rPr lang="en-US" sz="1100" dirty="0" err="1" smtClean="0"/>
              <a:t>Farshad</a:t>
            </a:r>
            <a:r>
              <a:rPr lang="en-US" sz="1100" dirty="0" smtClean="0"/>
              <a:t> </a:t>
            </a:r>
            <a:r>
              <a:rPr lang="en-US" sz="1100" dirty="0" err="1" smtClean="0"/>
              <a:t>asgharzade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9" y="1572549"/>
            <a:ext cx="1097282" cy="13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Multi-scale Pyramid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9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Loss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3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Index Proposal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0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Experimental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9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Evaluation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7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Implementation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6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0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Preliminary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9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Keypoint</a:t>
            </a:r>
            <a:r>
              <a:rPr lang="en-US" dirty="0"/>
              <a:t>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7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Related Work</a:t>
            </a:r>
          </a:p>
          <a:p>
            <a:pPr lvl="1"/>
            <a:r>
              <a:rPr lang="en-US" dirty="0"/>
              <a:t>Handcrafted </a:t>
            </a:r>
            <a:r>
              <a:rPr lang="en-US" dirty="0" smtClean="0"/>
              <a:t>Detectors</a:t>
            </a:r>
          </a:p>
          <a:p>
            <a:pPr lvl="1"/>
            <a:r>
              <a:rPr lang="en-US" dirty="0"/>
              <a:t>Learned </a:t>
            </a:r>
            <a:r>
              <a:rPr lang="en-US" dirty="0" smtClean="0"/>
              <a:t>Detectors</a:t>
            </a:r>
          </a:p>
          <a:p>
            <a:r>
              <a:rPr lang="en-US" dirty="0" err="1"/>
              <a:t>Key.Net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Handcrafted and Learned </a:t>
            </a:r>
            <a:r>
              <a:rPr lang="en-US" dirty="0" smtClean="0"/>
              <a:t>Filters</a:t>
            </a:r>
          </a:p>
          <a:p>
            <a:pPr lvl="1"/>
            <a:r>
              <a:rPr lang="en-US" dirty="0"/>
              <a:t>Multi-scale </a:t>
            </a:r>
            <a:r>
              <a:rPr lang="en-US" dirty="0" smtClean="0"/>
              <a:t>Pyramid</a:t>
            </a:r>
          </a:p>
          <a:p>
            <a:r>
              <a:rPr lang="en-US" dirty="0"/>
              <a:t>Loss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/>
              <a:t>Index Proposal </a:t>
            </a:r>
            <a:r>
              <a:rPr lang="en-US" dirty="0" smtClean="0"/>
              <a:t>Layer</a:t>
            </a:r>
            <a:endParaRPr lang="en-US" dirty="0"/>
          </a:p>
          <a:p>
            <a:r>
              <a:rPr lang="en-US" dirty="0"/>
              <a:t>Experimental </a:t>
            </a:r>
            <a:r>
              <a:rPr lang="en-US" dirty="0" smtClean="0"/>
              <a:t>Settings</a:t>
            </a:r>
          </a:p>
          <a:p>
            <a:pPr lvl="1"/>
            <a:r>
              <a:rPr lang="en-US" dirty="0"/>
              <a:t>Training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Evaluation </a:t>
            </a:r>
            <a:r>
              <a:rPr lang="en-US" dirty="0" smtClean="0"/>
              <a:t>Metrics</a:t>
            </a:r>
          </a:p>
          <a:p>
            <a:pPr lvl="1"/>
            <a:r>
              <a:rPr lang="en-US" dirty="0"/>
              <a:t>Implementation </a:t>
            </a:r>
            <a:r>
              <a:rPr lang="en-US" dirty="0" smtClean="0"/>
              <a:t>Notes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Preliminary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smtClean="0"/>
              <a:t>Matching</a:t>
            </a:r>
          </a:p>
          <a:p>
            <a:pPr lvl="1"/>
            <a:r>
              <a:rPr lang="en-US" dirty="0" smtClean="0"/>
              <a:t>Efficiency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Keypoint</a:t>
            </a:r>
            <a:r>
              <a:rPr lang="en-US" dirty="0"/>
              <a:t>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31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7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[1] Karel </a:t>
            </a:r>
            <a:r>
              <a:rPr lang="en-US" dirty="0" err="1"/>
              <a:t>Lenc</a:t>
            </a:r>
            <a:r>
              <a:rPr lang="en-US" dirty="0"/>
              <a:t> and Andrea </a:t>
            </a:r>
            <a:r>
              <a:rPr lang="en-US" dirty="0" err="1"/>
              <a:t>Vedaldi</a:t>
            </a:r>
            <a:r>
              <a:rPr lang="en-US" dirty="0"/>
              <a:t>. Large scale evaluation of local image feature detectors on </a:t>
            </a:r>
            <a:r>
              <a:rPr lang="en-US" dirty="0" err="1"/>
              <a:t>homography</a:t>
            </a:r>
            <a:r>
              <a:rPr lang="en-US" dirty="0"/>
              <a:t> datasets. BMVC, 2018.</a:t>
            </a:r>
          </a:p>
          <a:p>
            <a:r>
              <a:rPr lang="en-US" dirty="0"/>
              <a:t>[2] </a:t>
            </a:r>
            <a:r>
              <a:rPr lang="en-US" dirty="0" err="1"/>
              <a:t>Vassileios</a:t>
            </a:r>
            <a:r>
              <a:rPr lang="en-US" dirty="0"/>
              <a:t> </a:t>
            </a:r>
            <a:r>
              <a:rPr lang="en-US" dirty="0" err="1"/>
              <a:t>Balntas</a:t>
            </a:r>
            <a:r>
              <a:rPr lang="en-US" dirty="0"/>
              <a:t>, Karel </a:t>
            </a:r>
            <a:r>
              <a:rPr lang="en-US" dirty="0" err="1"/>
              <a:t>Lenc</a:t>
            </a:r>
            <a:r>
              <a:rPr lang="en-US" dirty="0"/>
              <a:t>, Andrea </a:t>
            </a:r>
            <a:r>
              <a:rPr lang="en-US" dirty="0" err="1"/>
              <a:t>Vedaldi</a:t>
            </a:r>
            <a:r>
              <a:rPr lang="en-US" dirty="0"/>
              <a:t>, and </a:t>
            </a:r>
            <a:r>
              <a:rPr lang="en-US" dirty="0" err="1"/>
              <a:t>Krystian</a:t>
            </a:r>
            <a:r>
              <a:rPr lang="en-US" dirty="0"/>
              <a:t> </a:t>
            </a:r>
            <a:r>
              <a:rPr lang="en-US" dirty="0" err="1"/>
              <a:t>Mikolajczyk</a:t>
            </a:r>
            <a:r>
              <a:rPr lang="en-US" dirty="0"/>
              <a:t>. </a:t>
            </a:r>
            <a:r>
              <a:rPr lang="en-US" dirty="0" err="1"/>
              <a:t>Hpatches</a:t>
            </a:r>
            <a:r>
              <a:rPr lang="en-US" dirty="0"/>
              <a:t>: A benchmark and evaluation of handcrafted and learned local descriptors. CVPR, 2017.</a:t>
            </a:r>
          </a:p>
          <a:p>
            <a:r>
              <a:rPr lang="en-US" dirty="0"/>
              <a:t>[3] </a:t>
            </a:r>
            <a:r>
              <a:rPr lang="en-US" dirty="0" err="1"/>
              <a:t>Xufeng</a:t>
            </a:r>
            <a:r>
              <a:rPr lang="en-US" dirty="0"/>
              <a:t> Han, Thomas Leung, </a:t>
            </a:r>
            <a:r>
              <a:rPr lang="en-US" dirty="0" err="1"/>
              <a:t>Yangqing</a:t>
            </a:r>
            <a:r>
              <a:rPr lang="en-US" dirty="0"/>
              <a:t> </a:t>
            </a:r>
            <a:r>
              <a:rPr lang="en-US" dirty="0" err="1"/>
              <a:t>Jia</a:t>
            </a:r>
            <a:r>
              <a:rPr lang="en-US" dirty="0"/>
              <a:t>, Rahul </a:t>
            </a:r>
            <a:r>
              <a:rPr lang="en-US" dirty="0" err="1"/>
              <a:t>Sukthankar</a:t>
            </a:r>
            <a:r>
              <a:rPr lang="en-US" dirty="0"/>
              <a:t>, and Alexander C. Berg. </a:t>
            </a:r>
            <a:r>
              <a:rPr lang="en-US" dirty="0" err="1"/>
              <a:t>Matchnet</a:t>
            </a:r>
            <a:r>
              <a:rPr lang="en-US" dirty="0"/>
              <a:t>: Unifying feature and metric learning for patch-based matching. CVPR, 2015.</a:t>
            </a:r>
          </a:p>
          <a:p>
            <a:r>
              <a:rPr lang="en-US" dirty="0"/>
              <a:t>[4] Sergey </a:t>
            </a:r>
            <a:r>
              <a:rPr lang="en-US" dirty="0" err="1"/>
              <a:t>Zagoruyko</a:t>
            </a:r>
            <a:r>
              <a:rPr lang="en-US" dirty="0"/>
              <a:t> and Nikos </a:t>
            </a:r>
            <a:r>
              <a:rPr lang="en-US" dirty="0" err="1"/>
              <a:t>Komodakis</a:t>
            </a:r>
            <a:r>
              <a:rPr lang="en-US" dirty="0"/>
              <a:t>. Learning to compare image patches via convolutional neural networks. CVPR, 2015.</a:t>
            </a:r>
          </a:p>
          <a:p>
            <a:r>
              <a:rPr lang="en-US" dirty="0"/>
              <a:t>[5] David G. Lowe. Distinctive image features from </a:t>
            </a:r>
            <a:r>
              <a:rPr lang="en-US" dirty="0" err="1"/>
              <a:t>scaleinvariant</a:t>
            </a:r>
            <a:r>
              <a:rPr lang="en-US" dirty="0"/>
              <a:t> </a:t>
            </a:r>
            <a:r>
              <a:rPr lang="en-US" dirty="0" err="1"/>
              <a:t>keypoints</a:t>
            </a:r>
            <a:r>
              <a:rPr lang="en-US" dirty="0"/>
              <a:t>. IJCV, 2004.</a:t>
            </a:r>
          </a:p>
          <a:p>
            <a:r>
              <a:rPr lang="en-US" dirty="0"/>
              <a:t>[6] </a:t>
            </a:r>
            <a:r>
              <a:rPr lang="en-US" dirty="0" err="1"/>
              <a:t>Krystian</a:t>
            </a:r>
            <a:r>
              <a:rPr lang="en-US" dirty="0"/>
              <a:t> </a:t>
            </a:r>
            <a:r>
              <a:rPr lang="en-US" dirty="0" err="1"/>
              <a:t>Mikolajczyk</a:t>
            </a:r>
            <a:r>
              <a:rPr lang="en-US" dirty="0"/>
              <a:t> and Cordelia </a:t>
            </a:r>
            <a:r>
              <a:rPr lang="en-US" dirty="0" err="1"/>
              <a:t>Schmid</a:t>
            </a:r>
            <a:r>
              <a:rPr lang="en-US" dirty="0"/>
              <a:t>. Scale &amp; affine invariant interest point detectors. ICCV, 2004.</a:t>
            </a:r>
          </a:p>
          <a:p>
            <a:r>
              <a:rPr lang="en-US" dirty="0"/>
              <a:t>[7] </a:t>
            </a:r>
            <a:r>
              <a:rPr lang="en-US" dirty="0" err="1"/>
              <a:t>Kwang</a:t>
            </a:r>
            <a:r>
              <a:rPr lang="en-US" dirty="0"/>
              <a:t> Moo Yi, Eduard </a:t>
            </a:r>
            <a:r>
              <a:rPr lang="en-US" dirty="0" err="1"/>
              <a:t>Trulls</a:t>
            </a:r>
            <a:r>
              <a:rPr lang="en-US" dirty="0"/>
              <a:t>, Vincent </a:t>
            </a:r>
            <a:r>
              <a:rPr lang="en-US" dirty="0" err="1"/>
              <a:t>Lepetit</a:t>
            </a:r>
            <a:r>
              <a:rPr lang="en-US" dirty="0"/>
              <a:t>, and Pascal </a:t>
            </a:r>
            <a:r>
              <a:rPr lang="en-US" dirty="0" err="1"/>
              <a:t>Fua</a:t>
            </a:r>
            <a:r>
              <a:rPr lang="en-US" dirty="0"/>
              <a:t>. Lift: Learned invariant feature transform. ECCV, 2016.</a:t>
            </a:r>
          </a:p>
          <a:p>
            <a:r>
              <a:rPr lang="en-US" dirty="0"/>
              <a:t>[8] Daniel </a:t>
            </a:r>
            <a:r>
              <a:rPr lang="en-US" dirty="0" err="1"/>
              <a:t>DeTone</a:t>
            </a:r>
            <a:r>
              <a:rPr lang="en-US" dirty="0"/>
              <a:t>, Tomasz </a:t>
            </a:r>
            <a:r>
              <a:rPr lang="en-US" dirty="0" err="1"/>
              <a:t>Malisiewicz</a:t>
            </a:r>
            <a:r>
              <a:rPr lang="en-US" dirty="0"/>
              <a:t>, and Andrew </a:t>
            </a:r>
            <a:r>
              <a:rPr lang="en-US" dirty="0" err="1"/>
              <a:t>Rabinovich</a:t>
            </a:r>
            <a:r>
              <a:rPr lang="en-US" dirty="0"/>
              <a:t>. Toward geometric deep slam. </a:t>
            </a:r>
            <a:r>
              <a:rPr lang="en-US" dirty="0" err="1"/>
              <a:t>arXiv</a:t>
            </a:r>
            <a:r>
              <a:rPr lang="en-US" dirty="0"/>
              <a:t> preprint arXiv:1707.07410, 2017.</a:t>
            </a:r>
          </a:p>
          <a:p>
            <a:r>
              <a:rPr lang="en-US" dirty="0"/>
              <a:t>[9] Karel </a:t>
            </a:r>
            <a:r>
              <a:rPr lang="en-US" dirty="0" err="1"/>
              <a:t>Lenc</a:t>
            </a:r>
            <a:r>
              <a:rPr lang="en-US" dirty="0"/>
              <a:t> and Andrea </a:t>
            </a:r>
            <a:r>
              <a:rPr lang="en-US" dirty="0" err="1"/>
              <a:t>Vedaldi</a:t>
            </a:r>
            <a:r>
              <a:rPr lang="en-US" dirty="0"/>
              <a:t>. Learning covariant feature detectors. ECCV, 2016.</a:t>
            </a:r>
          </a:p>
          <a:p>
            <a:r>
              <a:rPr lang="en-US" dirty="0"/>
              <a:t>[10] Xu Zhang, Felix X. Yu, </a:t>
            </a:r>
            <a:r>
              <a:rPr lang="en-US" dirty="0" err="1"/>
              <a:t>Svebor</a:t>
            </a:r>
            <a:r>
              <a:rPr lang="en-US" dirty="0"/>
              <a:t> </a:t>
            </a:r>
            <a:r>
              <a:rPr lang="en-US" dirty="0" err="1"/>
              <a:t>Karaman</a:t>
            </a:r>
            <a:r>
              <a:rPr lang="en-US" dirty="0"/>
              <a:t>, and Shih-Fu Chang. Learning discriminative and transformation covariant local feature detectors. CVPR, 2017.</a:t>
            </a:r>
          </a:p>
          <a:p>
            <a:r>
              <a:rPr lang="en-US" dirty="0"/>
              <a:t>[11] Yuki Ono, Eduard </a:t>
            </a:r>
            <a:r>
              <a:rPr lang="en-US" dirty="0" err="1"/>
              <a:t>Trulls</a:t>
            </a:r>
            <a:r>
              <a:rPr lang="en-US" dirty="0"/>
              <a:t>, Pascal </a:t>
            </a:r>
            <a:r>
              <a:rPr lang="en-US" dirty="0" err="1"/>
              <a:t>Fua</a:t>
            </a:r>
            <a:r>
              <a:rPr lang="en-US" dirty="0"/>
              <a:t>, and </a:t>
            </a:r>
            <a:r>
              <a:rPr lang="en-US" dirty="0" err="1"/>
              <a:t>Kwang</a:t>
            </a:r>
            <a:r>
              <a:rPr lang="en-US" dirty="0"/>
              <a:t> Moo Yi. LF-Net: Learning Local Features from Images. NIPS, 2018.</a:t>
            </a:r>
          </a:p>
          <a:p>
            <a:r>
              <a:rPr lang="en-US" dirty="0"/>
              <a:t>[12] </a:t>
            </a:r>
            <a:r>
              <a:rPr lang="en-US" dirty="0" err="1"/>
              <a:t>Kwang</a:t>
            </a:r>
            <a:r>
              <a:rPr lang="en-US" dirty="0"/>
              <a:t> Moo Yi, </a:t>
            </a:r>
            <a:r>
              <a:rPr lang="en-US" dirty="0" err="1"/>
              <a:t>Yannick</a:t>
            </a:r>
            <a:r>
              <a:rPr lang="en-US" dirty="0"/>
              <a:t> </a:t>
            </a:r>
            <a:r>
              <a:rPr lang="en-US" dirty="0" err="1"/>
              <a:t>Verdie</a:t>
            </a:r>
            <a:r>
              <a:rPr lang="en-US" dirty="0"/>
              <a:t>, Pascal </a:t>
            </a:r>
            <a:r>
              <a:rPr lang="en-US" dirty="0" err="1"/>
              <a:t>Fua</a:t>
            </a:r>
            <a:r>
              <a:rPr lang="en-US" dirty="0"/>
              <a:t>, and Vincent </a:t>
            </a:r>
            <a:r>
              <a:rPr lang="en-US" dirty="0" err="1"/>
              <a:t>Lepetit</a:t>
            </a:r>
            <a:r>
              <a:rPr lang="en-US" dirty="0"/>
              <a:t>. Learning to assign orientations to feature points. CVPR, 2016.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8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7"/>
            <a:ext cx="10058400" cy="450233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[13] Daniel </a:t>
            </a:r>
            <a:r>
              <a:rPr lang="en-US" dirty="0" err="1"/>
              <a:t>DeTone</a:t>
            </a:r>
            <a:r>
              <a:rPr lang="en-US" dirty="0"/>
              <a:t>, Tomasz </a:t>
            </a:r>
            <a:r>
              <a:rPr lang="en-US" dirty="0" err="1"/>
              <a:t>Malisiewicz</a:t>
            </a:r>
            <a:r>
              <a:rPr lang="en-US" dirty="0"/>
              <a:t>, and Andrew </a:t>
            </a:r>
            <a:r>
              <a:rPr lang="en-US" dirty="0" err="1"/>
              <a:t>Rabinovich</a:t>
            </a:r>
            <a:r>
              <a:rPr lang="en-US" dirty="0"/>
              <a:t>. </a:t>
            </a:r>
            <a:r>
              <a:rPr lang="en-US" dirty="0" err="1"/>
              <a:t>Superpoint</a:t>
            </a:r>
            <a:r>
              <a:rPr lang="en-US" dirty="0"/>
              <a:t>: Self-supervised interest point detection and description. CVPR Workshop, 2017.</a:t>
            </a:r>
          </a:p>
          <a:p>
            <a:r>
              <a:rPr lang="en-US" dirty="0"/>
              <a:t>[14] </a:t>
            </a:r>
            <a:r>
              <a:rPr lang="en-US" dirty="0" err="1"/>
              <a:t>Yannick</a:t>
            </a:r>
            <a:r>
              <a:rPr lang="en-US" dirty="0"/>
              <a:t> </a:t>
            </a:r>
            <a:r>
              <a:rPr lang="en-US" dirty="0" err="1"/>
              <a:t>Verdie</a:t>
            </a:r>
            <a:r>
              <a:rPr lang="en-US" dirty="0"/>
              <a:t>, </a:t>
            </a:r>
            <a:r>
              <a:rPr lang="en-US" dirty="0" err="1"/>
              <a:t>Kwang</a:t>
            </a:r>
            <a:r>
              <a:rPr lang="en-US" dirty="0"/>
              <a:t> Moo Yi, Pascal </a:t>
            </a:r>
            <a:r>
              <a:rPr lang="en-US" dirty="0" err="1"/>
              <a:t>Fua</a:t>
            </a:r>
            <a:r>
              <a:rPr lang="en-US" dirty="0"/>
              <a:t>, and Vincent </a:t>
            </a:r>
            <a:r>
              <a:rPr lang="en-US" dirty="0" err="1"/>
              <a:t>Lepetit</a:t>
            </a:r>
            <a:r>
              <a:rPr lang="en-US" dirty="0"/>
              <a:t>. Tilde: a temporally invariant learned detector. CVPR, 2015.</a:t>
            </a:r>
          </a:p>
          <a:p>
            <a:r>
              <a:rPr lang="en-US" dirty="0"/>
              <a:t>[15] </a:t>
            </a:r>
            <a:r>
              <a:rPr lang="en-US" dirty="0" err="1"/>
              <a:t>Krystian</a:t>
            </a:r>
            <a:r>
              <a:rPr lang="en-US" dirty="0"/>
              <a:t> </a:t>
            </a:r>
            <a:r>
              <a:rPr lang="en-US" dirty="0" err="1"/>
              <a:t>Mikolajczyk</a:t>
            </a:r>
            <a:r>
              <a:rPr lang="en-US" dirty="0"/>
              <a:t> and Cordelia </a:t>
            </a:r>
            <a:r>
              <a:rPr lang="en-US" dirty="0" err="1"/>
              <a:t>Schmid</a:t>
            </a:r>
            <a:r>
              <a:rPr lang="en-US" dirty="0"/>
              <a:t>. A performance evaluation of local descriptors. TPAMI, 2005.</a:t>
            </a:r>
          </a:p>
          <a:p>
            <a:r>
              <a:rPr lang="en-US" dirty="0"/>
              <a:t>[16] </a:t>
            </a:r>
            <a:r>
              <a:rPr lang="en-US" dirty="0" err="1"/>
              <a:t>Tinne</a:t>
            </a:r>
            <a:r>
              <a:rPr lang="en-US" dirty="0"/>
              <a:t> </a:t>
            </a:r>
            <a:r>
              <a:rPr lang="en-US" dirty="0" err="1"/>
              <a:t>Tuytelaars</a:t>
            </a:r>
            <a:r>
              <a:rPr lang="en-US" dirty="0"/>
              <a:t> and </a:t>
            </a:r>
            <a:r>
              <a:rPr lang="en-US" dirty="0" err="1"/>
              <a:t>Krystian</a:t>
            </a:r>
            <a:r>
              <a:rPr lang="en-US" dirty="0"/>
              <a:t> </a:t>
            </a:r>
            <a:r>
              <a:rPr lang="en-US" dirty="0" err="1"/>
              <a:t>Mikolajczyk</a:t>
            </a:r>
            <a:r>
              <a:rPr lang="en-US" dirty="0"/>
              <a:t>. Local invariant feature detectors: a survey. Foundations and Trends in Computer Graphics and Vision, 2008.</a:t>
            </a:r>
          </a:p>
          <a:p>
            <a:r>
              <a:rPr lang="en-US" dirty="0"/>
              <a:t>[17] Chris Harris and Mike Stephens. A combined corner and edge detector. </a:t>
            </a:r>
            <a:r>
              <a:rPr lang="en-US" dirty="0" err="1"/>
              <a:t>Alvey</a:t>
            </a:r>
            <a:r>
              <a:rPr lang="en-US" dirty="0"/>
              <a:t> Vision Conference, 1988.</a:t>
            </a:r>
          </a:p>
          <a:p>
            <a:r>
              <a:rPr lang="en-US" dirty="0"/>
              <a:t>[18] Paul </a:t>
            </a:r>
            <a:r>
              <a:rPr lang="en-US" dirty="0" err="1"/>
              <a:t>Beaudet</a:t>
            </a:r>
            <a:r>
              <a:rPr lang="en-US" dirty="0"/>
              <a:t>. Rotationally invariant image operators. ICPR, 1978.</a:t>
            </a:r>
          </a:p>
          <a:p>
            <a:r>
              <a:rPr lang="en-US" dirty="0"/>
              <a:t>[19] </a:t>
            </a:r>
            <a:r>
              <a:rPr lang="en-US" dirty="0" err="1"/>
              <a:t>Krystian</a:t>
            </a:r>
            <a:r>
              <a:rPr lang="en-US" dirty="0"/>
              <a:t> </a:t>
            </a:r>
            <a:r>
              <a:rPr lang="en-US" dirty="0" err="1"/>
              <a:t>Mikolajczyk</a:t>
            </a:r>
            <a:r>
              <a:rPr lang="en-US" dirty="0"/>
              <a:t>, </a:t>
            </a:r>
            <a:r>
              <a:rPr lang="en-US" dirty="0" err="1"/>
              <a:t>Tinne</a:t>
            </a:r>
            <a:r>
              <a:rPr lang="en-US" dirty="0"/>
              <a:t> </a:t>
            </a:r>
            <a:r>
              <a:rPr lang="en-US" dirty="0" err="1"/>
              <a:t>Tuytelaars</a:t>
            </a:r>
            <a:r>
              <a:rPr lang="en-US" dirty="0"/>
              <a:t>, Cordelia </a:t>
            </a:r>
            <a:r>
              <a:rPr lang="en-US" dirty="0" err="1"/>
              <a:t>Schmid</a:t>
            </a:r>
            <a:r>
              <a:rPr lang="en-US" dirty="0"/>
              <a:t>, Andrew Zisserman, Jiri </a:t>
            </a:r>
            <a:r>
              <a:rPr lang="en-US" dirty="0" err="1"/>
              <a:t>Matas</a:t>
            </a:r>
            <a:r>
              <a:rPr lang="en-US" dirty="0"/>
              <a:t>, Frederik </a:t>
            </a:r>
            <a:r>
              <a:rPr lang="en-US" dirty="0" err="1"/>
              <a:t>Schaffalitzky</a:t>
            </a:r>
            <a:r>
              <a:rPr lang="en-US" dirty="0"/>
              <a:t>, Timor </a:t>
            </a:r>
            <a:r>
              <a:rPr lang="en-US" dirty="0" err="1"/>
              <a:t>Kadir</a:t>
            </a:r>
            <a:r>
              <a:rPr lang="en-US" dirty="0"/>
              <a:t>, and Luc Van </a:t>
            </a:r>
            <a:r>
              <a:rPr lang="en-US" dirty="0" err="1"/>
              <a:t>Gool</a:t>
            </a:r>
            <a:r>
              <a:rPr lang="en-US" dirty="0"/>
              <a:t>. A comparison of affine region detectors. IJCV, 2005.</a:t>
            </a:r>
          </a:p>
          <a:p>
            <a:r>
              <a:rPr lang="en-US" dirty="0"/>
              <a:t>[20] Herbert Bay, Andreas </a:t>
            </a:r>
            <a:r>
              <a:rPr lang="en-US" dirty="0" err="1"/>
              <a:t>Ess</a:t>
            </a:r>
            <a:r>
              <a:rPr lang="en-US" dirty="0"/>
              <a:t>, </a:t>
            </a:r>
            <a:r>
              <a:rPr lang="en-US" dirty="0" err="1"/>
              <a:t>Tinne</a:t>
            </a:r>
            <a:r>
              <a:rPr lang="en-US" dirty="0"/>
              <a:t> </a:t>
            </a:r>
            <a:r>
              <a:rPr lang="en-US" dirty="0" err="1"/>
              <a:t>Tuytelaars</a:t>
            </a:r>
            <a:r>
              <a:rPr lang="en-US" dirty="0"/>
              <a:t>, and Luc Van </a:t>
            </a:r>
            <a:r>
              <a:rPr lang="en-US" dirty="0" err="1"/>
              <a:t>Gool</a:t>
            </a:r>
            <a:r>
              <a:rPr lang="en-US" dirty="0"/>
              <a:t>. Speeded-up robust features (surf). Computer Vision and Image Understanding, 2008.</a:t>
            </a:r>
          </a:p>
          <a:p>
            <a:r>
              <a:rPr lang="en-US" dirty="0"/>
              <a:t>[21] Pablo Fernandez </a:t>
            </a:r>
            <a:r>
              <a:rPr lang="en-US" dirty="0" err="1"/>
              <a:t>Alcantarilla</a:t>
            </a:r>
            <a:r>
              <a:rPr lang="en-US" dirty="0"/>
              <a:t>, Adrien </a:t>
            </a:r>
            <a:r>
              <a:rPr lang="en-US" dirty="0" err="1"/>
              <a:t>Bartoli</a:t>
            </a:r>
            <a:r>
              <a:rPr lang="en-US" dirty="0"/>
              <a:t>, and Andrew J. ´Davison. </a:t>
            </a:r>
            <a:r>
              <a:rPr lang="en-US" dirty="0" err="1"/>
              <a:t>Kaze</a:t>
            </a:r>
            <a:r>
              <a:rPr lang="en-US" dirty="0"/>
              <a:t> features. ECCV, 2012.</a:t>
            </a:r>
          </a:p>
          <a:p>
            <a:r>
              <a:rPr lang="en-US" dirty="0"/>
              <a:t>[22] Pablo Fernandez </a:t>
            </a:r>
            <a:r>
              <a:rPr lang="en-US" dirty="0" err="1"/>
              <a:t>Alcantarilla</a:t>
            </a:r>
            <a:r>
              <a:rPr lang="en-US" dirty="0"/>
              <a:t>, </a:t>
            </a:r>
            <a:r>
              <a:rPr lang="en-US" dirty="0" err="1"/>
              <a:t>Jes</a:t>
            </a:r>
            <a:r>
              <a:rPr lang="en-US" dirty="0"/>
              <a:t> ´ us Nuevo, and Adrien Bar- ´ </a:t>
            </a:r>
            <a:r>
              <a:rPr lang="en-US" dirty="0" err="1"/>
              <a:t>toli</a:t>
            </a:r>
            <a:r>
              <a:rPr lang="en-US" dirty="0"/>
              <a:t>. Fast explicit diffusion for accelerated features in nonlinear scale spaces. BMVC, 2013.</a:t>
            </a:r>
          </a:p>
          <a:p>
            <a:r>
              <a:rPr lang="en-US" dirty="0"/>
              <a:t>[23] Jiri </a:t>
            </a:r>
            <a:r>
              <a:rPr lang="en-US" dirty="0" err="1"/>
              <a:t>Matas</a:t>
            </a:r>
            <a:r>
              <a:rPr lang="en-US" dirty="0"/>
              <a:t>, Chum </a:t>
            </a:r>
            <a:r>
              <a:rPr lang="en-US" dirty="0" err="1"/>
              <a:t>Ondrej</a:t>
            </a:r>
            <a:r>
              <a:rPr lang="en-US" dirty="0"/>
              <a:t>, Urban Martin, and </a:t>
            </a:r>
            <a:r>
              <a:rPr lang="en-US" dirty="0" err="1"/>
              <a:t>Pajdla</a:t>
            </a:r>
            <a:r>
              <a:rPr lang="en-US" dirty="0"/>
              <a:t> Toms. Robust wide-baseline stereo from maximally stable extremal regions. Image and Vision Computing, 2004.</a:t>
            </a:r>
          </a:p>
          <a:p>
            <a:r>
              <a:rPr lang="en-US" dirty="0"/>
              <a:t>[24] Edward </a:t>
            </a:r>
            <a:r>
              <a:rPr lang="en-US" dirty="0" err="1"/>
              <a:t>Rosten</a:t>
            </a:r>
            <a:r>
              <a:rPr lang="en-US" dirty="0"/>
              <a:t> and Tom Drummond. Machine learning for high-speed corner detection. ECCV, 2006.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51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7"/>
            <a:ext cx="10058400" cy="45023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[25] Edward </a:t>
            </a:r>
            <a:r>
              <a:rPr lang="en-US" dirty="0" err="1"/>
              <a:t>Rosten</a:t>
            </a:r>
            <a:r>
              <a:rPr lang="en-US" dirty="0"/>
              <a:t>, Reid Porter, and Tom Drummond. Faster and better: A machine learning approach to corner detection. TPAMI, 2010.</a:t>
            </a:r>
          </a:p>
          <a:p>
            <a:r>
              <a:rPr lang="en-US" dirty="0"/>
              <a:t>[26] Stefan </a:t>
            </a:r>
            <a:r>
              <a:rPr lang="en-US" dirty="0" err="1"/>
              <a:t>Leutenegger</a:t>
            </a:r>
            <a:r>
              <a:rPr lang="en-US" dirty="0"/>
              <a:t>, </a:t>
            </a:r>
            <a:r>
              <a:rPr lang="en-US" dirty="0" err="1"/>
              <a:t>Chli</a:t>
            </a:r>
            <a:r>
              <a:rPr lang="en-US" dirty="0"/>
              <a:t> Margarita, and </a:t>
            </a:r>
            <a:r>
              <a:rPr lang="en-US" dirty="0" err="1"/>
              <a:t>Siegwart</a:t>
            </a:r>
            <a:r>
              <a:rPr lang="en-US" dirty="0"/>
              <a:t> Roland. Brisk: Binary robust invariant scalable </a:t>
            </a:r>
            <a:r>
              <a:rPr lang="en-US" dirty="0" err="1"/>
              <a:t>keypoints</a:t>
            </a:r>
            <a:r>
              <a:rPr lang="en-US" dirty="0"/>
              <a:t>. ICCV, 2011.</a:t>
            </a:r>
          </a:p>
          <a:p>
            <a:r>
              <a:rPr lang="en-US" dirty="0"/>
              <a:t>[27] Ethan </a:t>
            </a:r>
            <a:r>
              <a:rPr lang="en-US" dirty="0" err="1"/>
              <a:t>Rublee</a:t>
            </a:r>
            <a:r>
              <a:rPr lang="en-US" dirty="0"/>
              <a:t>, Vincent </a:t>
            </a:r>
            <a:r>
              <a:rPr lang="en-US" dirty="0" err="1"/>
              <a:t>Rabaud</a:t>
            </a:r>
            <a:r>
              <a:rPr lang="en-US" dirty="0"/>
              <a:t>, Kurt </a:t>
            </a:r>
            <a:r>
              <a:rPr lang="en-US" dirty="0" err="1"/>
              <a:t>Konolige</a:t>
            </a:r>
            <a:r>
              <a:rPr lang="en-US" dirty="0"/>
              <a:t>, and Gary </a:t>
            </a:r>
            <a:r>
              <a:rPr lang="en-US" dirty="0" err="1"/>
              <a:t>Bradski</a:t>
            </a:r>
            <a:r>
              <a:rPr lang="en-US" dirty="0"/>
              <a:t>. Orb: An efficient alternative to sift or surf. ICCV, 2011.</a:t>
            </a:r>
          </a:p>
          <a:p>
            <a:r>
              <a:rPr lang="en-US" dirty="0"/>
              <a:t>[28] Nikolay </a:t>
            </a:r>
            <a:r>
              <a:rPr lang="en-US" dirty="0" err="1"/>
              <a:t>Savinov</a:t>
            </a:r>
            <a:r>
              <a:rPr lang="en-US" dirty="0"/>
              <a:t>, Akihito Seki, </a:t>
            </a:r>
            <a:r>
              <a:rPr lang="en-US" dirty="0" err="1"/>
              <a:t>Lubor</a:t>
            </a:r>
            <a:r>
              <a:rPr lang="en-US" dirty="0"/>
              <a:t> </a:t>
            </a:r>
            <a:r>
              <a:rPr lang="en-US" dirty="0" err="1"/>
              <a:t>Ladicky</a:t>
            </a:r>
            <a:r>
              <a:rPr lang="en-US" dirty="0"/>
              <a:t>, </a:t>
            </a:r>
            <a:r>
              <a:rPr lang="en-US" dirty="0" err="1"/>
              <a:t>Torsten</a:t>
            </a:r>
            <a:r>
              <a:rPr lang="en-US" dirty="0"/>
              <a:t> Sattler, and Marc </a:t>
            </a:r>
            <a:r>
              <a:rPr lang="en-US" dirty="0" err="1"/>
              <a:t>Pollefeys</a:t>
            </a:r>
            <a:r>
              <a:rPr lang="en-US" dirty="0"/>
              <a:t>. Quad-networks: unsupervised learning to rank for interest point detection. CVPR, 2017.</a:t>
            </a:r>
          </a:p>
          <a:p>
            <a:r>
              <a:rPr lang="en-US" dirty="0"/>
              <a:t>[29] Georgios Georgakis, </a:t>
            </a:r>
            <a:r>
              <a:rPr lang="en-US" dirty="0" err="1"/>
              <a:t>Srikrishna</a:t>
            </a:r>
            <a:r>
              <a:rPr lang="en-US" dirty="0"/>
              <a:t> </a:t>
            </a:r>
            <a:r>
              <a:rPr lang="en-US" dirty="0" err="1"/>
              <a:t>Karanam</a:t>
            </a:r>
            <a:r>
              <a:rPr lang="en-US" dirty="0"/>
              <a:t>, </a:t>
            </a:r>
            <a:r>
              <a:rPr lang="en-US" dirty="0" err="1"/>
              <a:t>Ziyan</a:t>
            </a:r>
            <a:r>
              <a:rPr lang="en-US" dirty="0"/>
              <a:t> Wu, Jan Ernst, and Jana </a:t>
            </a:r>
            <a:r>
              <a:rPr lang="en-US" dirty="0" err="1"/>
              <a:t>Kosecka</a:t>
            </a:r>
            <a:r>
              <a:rPr lang="en-US" dirty="0"/>
              <a:t>. End-to-end learning of </a:t>
            </a:r>
            <a:r>
              <a:rPr lang="en-US" dirty="0" err="1"/>
              <a:t>keypoint</a:t>
            </a:r>
            <a:r>
              <a:rPr lang="en-US" dirty="0"/>
              <a:t> detector and descriptor for pose invariant 3d matching. CVPR, 2018.</a:t>
            </a:r>
          </a:p>
          <a:p>
            <a:r>
              <a:rPr lang="en-US" dirty="0"/>
              <a:t>[30] </a:t>
            </a:r>
            <a:r>
              <a:rPr lang="en-US" dirty="0" err="1"/>
              <a:t>Wilfried</a:t>
            </a:r>
            <a:r>
              <a:rPr lang="en-US" dirty="0"/>
              <a:t> Hartmann, Michal </a:t>
            </a:r>
            <a:r>
              <a:rPr lang="en-US" dirty="0" err="1"/>
              <a:t>Havlena</a:t>
            </a:r>
            <a:r>
              <a:rPr lang="en-US" dirty="0"/>
              <a:t>, and Konrad Schindler. Predicting </a:t>
            </a:r>
            <a:r>
              <a:rPr lang="en-US" dirty="0" err="1"/>
              <a:t>matchability</a:t>
            </a:r>
            <a:r>
              <a:rPr lang="en-US" dirty="0"/>
              <a:t>. CVPR, 2014.</a:t>
            </a:r>
          </a:p>
          <a:p>
            <a:r>
              <a:rPr lang="en-US" dirty="0"/>
              <a:t>[31] </a:t>
            </a:r>
            <a:r>
              <a:rPr lang="en-US" dirty="0" err="1"/>
              <a:t>Kwang</a:t>
            </a:r>
            <a:r>
              <a:rPr lang="en-US" dirty="0"/>
              <a:t> Moo Yi, Eduard </a:t>
            </a:r>
            <a:r>
              <a:rPr lang="en-US" dirty="0" err="1"/>
              <a:t>Trulls</a:t>
            </a:r>
            <a:r>
              <a:rPr lang="en-US" dirty="0"/>
              <a:t>, Yuki Ono, Vincent </a:t>
            </a:r>
            <a:r>
              <a:rPr lang="en-US" dirty="0" err="1"/>
              <a:t>Lepetit</a:t>
            </a:r>
            <a:r>
              <a:rPr lang="en-US" dirty="0"/>
              <a:t>, Mathieu Salzmann, and Pascal </a:t>
            </a:r>
            <a:r>
              <a:rPr lang="en-US" dirty="0" err="1"/>
              <a:t>Fua</a:t>
            </a:r>
            <a:r>
              <a:rPr lang="en-US" dirty="0"/>
              <a:t>. Learning to find good correspondences. CVPR, 2018.</a:t>
            </a:r>
          </a:p>
          <a:p>
            <a:r>
              <a:rPr lang="en-US" dirty="0"/>
              <a:t>[32] </a:t>
            </a:r>
            <a:r>
              <a:rPr lang="en-US" dirty="0" err="1"/>
              <a:t>Dmytro</a:t>
            </a:r>
            <a:r>
              <a:rPr lang="en-US" dirty="0"/>
              <a:t> </a:t>
            </a:r>
            <a:r>
              <a:rPr lang="en-US" dirty="0" err="1"/>
              <a:t>Mishkin</a:t>
            </a:r>
            <a:r>
              <a:rPr lang="en-US" dirty="0"/>
              <a:t>, Filip </a:t>
            </a:r>
            <a:r>
              <a:rPr lang="en-US" dirty="0" err="1"/>
              <a:t>Radenovic</a:t>
            </a:r>
            <a:r>
              <a:rPr lang="en-US" dirty="0"/>
              <a:t>, and Jiri </a:t>
            </a:r>
            <a:r>
              <a:rPr lang="en-US" dirty="0" err="1"/>
              <a:t>Matas</a:t>
            </a:r>
            <a:r>
              <a:rPr lang="en-US" dirty="0"/>
              <a:t>. Repeatability is not enough: Learning affine regions via discriminability. ECCV, 2018.</a:t>
            </a:r>
          </a:p>
          <a:p>
            <a:r>
              <a:rPr lang="en-US" dirty="0"/>
              <a:t>[33] Luc </a:t>
            </a:r>
            <a:r>
              <a:rPr lang="en-US" dirty="0" err="1"/>
              <a:t>Florack</a:t>
            </a:r>
            <a:r>
              <a:rPr lang="en-US" dirty="0"/>
              <a:t>, Bart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err="1"/>
              <a:t>Romeny</a:t>
            </a:r>
            <a:r>
              <a:rPr lang="en-US" dirty="0"/>
              <a:t>, Max </a:t>
            </a:r>
            <a:r>
              <a:rPr lang="en-US" dirty="0" err="1"/>
              <a:t>Viergever</a:t>
            </a:r>
            <a:r>
              <a:rPr lang="en-US" dirty="0"/>
              <a:t>, and Jan </a:t>
            </a:r>
            <a:r>
              <a:rPr lang="en-US" dirty="0" err="1"/>
              <a:t>Koenderink</a:t>
            </a:r>
            <a:r>
              <a:rPr lang="en-US" dirty="0"/>
              <a:t>. The </a:t>
            </a:r>
            <a:r>
              <a:rPr lang="en-US" dirty="0" err="1"/>
              <a:t>gaussian</a:t>
            </a:r>
            <a:r>
              <a:rPr lang="en-US" dirty="0"/>
              <a:t> scale-space paradigm and the multiscale local jet. IJCV, 2002.</a:t>
            </a:r>
          </a:p>
          <a:p>
            <a:r>
              <a:rPr lang="en-US" dirty="0"/>
              <a:t>[34] </a:t>
            </a:r>
            <a:r>
              <a:rPr lang="en-US" dirty="0" err="1"/>
              <a:t>Krystian</a:t>
            </a:r>
            <a:r>
              <a:rPr lang="en-US" dirty="0"/>
              <a:t> </a:t>
            </a:r>
            <a:r>
              <a:rPr lang="en-US" dirty="0" err="1"/>
              <a:t>Mikolajczyk</a:t>
            </a:r>
            <a:r>
              <a:rPr lang="en-US" dirty="0"/>
              <a:t> and Cordelia </a:t>
            </a:r>
            <a:r>
              <a:rPr lang="en-US" dirty="0" err="1"/>
              <a:t>Schmid</a:t>
            </a:r>
            <a:r>
              <a:rPr lang="en-US" dirty="0"/>
              <a:t>. Indexing based on scale invariant interest points. ICCV, 2001.</a:t>
            </a:r>
          </a:p>
          <a:p>
            <a:r>
              <a:rPr lang="en-US" dirty="0"/>
              <a:t>[35] </a:t>
            </a:r>
            <a:r>
              <a:rPr lang="en-US" dirty="0" err="1"/>
              <a:t>Supasorn</a:t>
            </a:r>
            <a:r>
              <a:rPr lang="en-US" dirty="0"/>
              <a:t> </a:t>
            </a:r>
            <a:r>
              <a:rPr lang="en-US" dirty="0" err="1"/>
              <a:t>Suwajanakorn</a:t>
            </a:r>
            <a:r>
              <a:rPr lang="en-US" dirty="0"/>
              <a:t>, Noah </a:t>
            </a:r>
            <a:r>
              <a:rPr lang="en-US" dirty="0" err="1"/>
              <a:t>Snavely</a:t>
            </a:r>
            <a:r>
              <a:rPr lang="en-US" dirty="0"/>
              <a:t>, Jonathan </a:t>
            </a:r>
            <a:r>
              <a:rPr lang="en-US" dirty="0" err="1"/>
              <a:t>Tompson</a:t>
            </a:r>
            <a:r>
              <a:rPr lang="en-US" dirty="0"/>
              <a:t>, and Mohammad </a:t>
            </a:r>
            <a:r>
              <a:rPr lang="en-US" dirty="0" err="1"/>
              <a:t>Norouzi</a:t>
            </a:r>
            <a:r>
              <a:rPr lang="en-US" dirty="0"/>
              <a:t>. Discovery of latent 3d </a:t>
            </a:r>
            <a:r>
              <a:rPr lang="en-US" dirty="0" err="1"/>
              <a:t>keypoints</a:t>
            </a:r>
            <a:r>
              <a:rPr lang="en-US" dirty="0"/>
              <a:t> via end-to-end geometric reasoning. NIPS, 2018.</a:t>
            </a:r>
          </a:p>
          <a:p>
            <a:r>
              <a:rPr lang="en-US" dirty="0"/>
              <a:t>[36] </a:t>
            </a:r>
            <a:r>
              <a:rPr lang="en-US" dirty="0" err="1"/>
              <a:t>Jingming</a:t>
            </a:r>
            <a:r>
              <a:rPr lang="en-US" dirty="0"/>
              <a:t> Dong and Stefano </a:t>
            </a:r>
            <a:r>
              <a:rPr lang="en-US" dirty="0" err="1"/>
              <a:t>Soatto</a:t>
            </a:r>
            <a:r>
              <a:rPr lang="en-US" dirty="0"/>
              <a:t>. Domain-size pooling in local descriptors: </a:t>
            </a:r>
            <a:r>
              <a:rPr lang="en-US" dirty="0" err="1"/>
              <a:t>Dsp</a:t>
            </a:r>
            <a:r>
              <a:rPr lang="en-US" dirty="0"/>
              <a:t>-sift. CVPR, 2017.</a:t>
            </a:r>
          </a:p>
          <a:p>
            <a:r>
              <a:rPr lang="en-US" dirty="0"/>
              <a:t>[37] </a:t>
            </a:r>
            <a:r>
              <a:rPr lang="en-US" dirty="0" err="1"/>
              <a:t>Stepan</a:t>
            </a:r>
            <a:r>
              <a:rPr lang="en-US" dirty="0"/>
              <a:t> </a:t>
            </a:r>
            <a:r>
              <a:rPr lang="en-US" dirty="0" err="1"/>
              <a:t>Obdrzalek</a:t>
            </a:r>
            <a:r>
              <a:rPr lang="en-US" dirty="0"/>
              <a:t> and Jiri </a:t>
            </a:r>
            <a:r>
              <a:rPr lang="en-US" dirty="0" err="1"/>
              <a:t>Matas</a:t>
            </a:r>
            <a:r>
              <a:rPr lang="en-US" dirty="0"/>
              <a:t>. Object recognition using local affine frames on distinguished regions. BMVC, 2002.</a:t>
            </a:r>
          </a:p>
          <a:p>
            <a:r>
              <a:rPr lang="en-US" dirty="0"/>
              <a:t>[38] </a:t>
            </a:r>
            <a:r>
              <a:rPr lang="en-US" dirty="0" err="1"/>
              <a:t>Anastasiya</a:t>
            </a:r>
            <a:r>
              <a:rPr lang="en-US" dirty="0"/>
              <a:t> </a:t>
            </a:r>
            <a:r>
              <a:rPr lang="en-US" dirty="0" err="1"/>
              <a:t>Mishchuk</a:t>
            </a:r>
            <a:r>
              <a:rPr lang="en-US" dirty="0"/>
              <a:t>, </a:t>
            </a:r>
            <a:r>
              <a:rPr lang="en-US" dirty="0" err="1"/>
              <a:t>Dmytro</a:t>
            </a:r>
            <a:r>
              <a:rPr lang="en-US" dirty="0"/>
              <a:t> </a:t>
            </a:r>
            <a:r>
              <a:rPr lang="en-US" dirty="0" err="1"/>
              <a:t>Mishkin</a:t>
            </a:r>
            <a:r>
              <a:rPr lang="en-US" dirty="0"/>
              <a:t>, Filip </a:t>
            </a:r>
            <a:r>
              <a:rPr lang="en-US" dirty="0" err="1"/>
              <a:t>Radenovic</a:t>
            </a:r>
            <a:r>
              <a:rPr lang="en-US" dirty="0"/>
              <a:t>, and Jiri </a:t>
            </a:r>
            <a:r>
              <a:rPr lang="en-US" dirty="0" err="1"/>
              <a:t>Matas</a:t>
            </a:r>
            <a:r>
              <a:rPr lang="en-US" dirty="0"/>
              <a:t>. Working hard to know your neighbor’s margins: Local descriptor learning loss. NIPS, 2017.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7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Hope you enjoyed</a:t>
            </a:r>
            <a:endParaRPr lang="en-US" dirty="0"/>
          </a:p>
        </p:txBody>
      </p:sp>
      <p:graphicFrame>
        <p:nvGraphicFramePr>
          <p:cNvPr id="4" name="Content Placeholder 2" descr="SmartArt graphic for contact information">
            <a:extLst>
              <a:ext uri="{FF2B5EF4-FFF2-40B4-BE49-F238E27FC236}">
                <a16:creationId xmlns:a16="http://schemas.microsoft.com/office/drawing/2014/main" id="{600D9413-DE22-3A40-BE90-9FD7FAA1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14409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4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Handcrafted Detectors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6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Learned Detectors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err="1"/>
              <a:t>Key.Net</a:t>
            </a:r>
            <a:r>
              <a:rPr lang="en-US" dirty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2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602378"/>
            <a:ext cx="10058400" cy="4266718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Handcrafted and Learned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1140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Helvetica Neue Medium</vt:lpstr>
      <vt:lpstr>RetrospectVTI</vt:lpstr>
      <vt:lpstr>Key.Net: Keypoint Detection by Handcrafted and Learned CNN Filters</vt:lpstr>
      <vt:lpstr>Table of Contents</vt:lpstr>
      <vt:lpstr>Abstract</vt:lpstr>
      <vt:lpstr>Introduction</vt:lpstr>
      <vt:lpstr>Related Work</vt:lpstr>
      <vt:lpstr>Handcrafted Detectors</vt:lpstr>
      <vt:lpstr>Learned Detectors</vt:lpstr>
      <vt:lpstr>Key.Net Architecture</vt:lpstr>
      <vt:lpstr>Handcrafted and Learned Filters</vt:lpstr>
      <vt:lpstr>Multi-scale Pyramid</vt:lpstr>
      <vt:lpstr>Loss Functions</vt:lpstr>
      <vt:lpstr>Index Proposal Layer</vt:lpstr>
      <vt:lpstr>Experimental Settings</vt:lpstr>
      <vt:lpstr>Training Data</vt:lpstr>
      <vt:lpstr>Evaluation Metrics</vt:lpstr>
      <vt:lpstr>Implementation Notes</vt:lpstr>
      <vt:lpstr>Results</vt:lpstr>
      <vt:lpstr>Preliminary Analysis</vt:lpstr>
      <vt:lpstr>Keypoint Detection</vt:lpstr>
      <vt:lpstr>Keypoint Matching</vt:lpstr>
      <vt:lpstr>Efficiency</vt:lpstr>
      <vt:lpstr>Conclusions</vt:lpstr>
      <vt:lpstr>References</vt:lpstr>
      <vt:lpstr>References</vt:lpstr>
      <vt:lpstr>References</vt:lpstr>
      <vt:lpstr>Hope you enjoyed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2021-01-19T20:44:53Z</dcterms:created>
  <dcterms:modified xsi:type="dcterms:W3CDTF">2021-01-19T21:07:41Z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