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74" r:id="rId8"/>
    <p:sldId id="263" r:id="rId9"/>
    <p:sldId id="264" r:id="rId10"/>
    <p:sldId id="280" r:id="rId11"/>
    <p:sldId id="265" r:id="rId12"/>
    <p:sldId id="266" r:id="rId13"/>
    <p:sldId id="267" r:id="rId14"/>
    <p:sldId id="281" r:id="rId15"/>
    <p:sldId id="268" r:id="rId16"/>
    <p:sldId id="269" r:id="rId17"/>
    <p:sldId id="278" r:id="rId18"/>
    <p:sldId id="270" r:id="rId19"/>
    <p:sldId id="277" r:id="rId20"/>
    <p:sldId id="279" r:id="rId21"/>
    <p:sldId id="271" r:id="rId22"/>
    <p:sldId id="272" r:id="rId23"/>
    <p:sldId id="273" r:id="rId24"/>
    <p:sldId id="276" r:id="rId25"/>
    <p:sldId id="28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29" autoAdjust="0"/>
    <p:restoredTop sz="94606" autoAdjust="0"/>
  </p:normalViewPr>
  <p:slideViewPr>
    <p:cSldViewPr snapToGrid="0">
      <p:cViewPr varScale="1">
        <p:scale>
          <a:sx n="88" d="100"/>
          <a:sy n="88" d="100"/>
        </p:scale>
        <p:origin x="514" y="53"/>
      </p:cViewPr>
      <p:guideLst/>
    </p:cSldViewPr>
  </p:slideViewPr>
  <p:notesTextViewPr>
    <p:cViewPr>
      <p:scale>
        <a:sx n="1" d="1"/>
        <a:sy n="1" d="1"/>
      </p:scale>
      <p:origin x="0" y="0"/>
    </p:cViewPr>
  </p:notesTextViewPr>
  <p:sorterViewPr>
    <p:cViewPr>
      <p:scale>
        <a:sx n="100" d="100"/>
        <a:sy n="100" d="100"/>
      </p:scale>
      <p:origin x="0" y="-137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52DAB2E-8FFE-4810-9780-D9F973A9C881}" type="datetimeFigureOut">
              <a:rPr lang="en-US" smtClean="0"/>
              <a:t>6/25/2020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D591A-396B-43CC-B0E3-D8E159A4DBDD}" type="slidenum">
              <a:rPr lang="en-US" smtClean="0"/>
              <a:t>‹#›</a:t>
            </a:fld>
            <a:endParaRPr lang="en-US"/>
          </a:p>
        </p:txBody>
      </p:sp>
    </p:spTree>
    <p:extLst>
      <p:ext uri="{BB962C8B-B14F-4D97-AF65-F5344CB8AC3E}">
        <p14:creationId xmlns:p14="http://schemas.microsoft.com/office/powerpoint/2010/main" val="3291904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2DAB2E-8FFE-4810-9780-D9F973A9C881}" type="datetimeFigureOut">
              <a:rPr lang="en-US" smtClean="0"/>
              <a:t>6/25/2020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D591A-396B-43CC-B0E3-D8E159A4DBDD}" type="slidenum">
              <a:rPr lang="en-US" smtClean="0"/>
              <a:t>‹#›</a:t>
            </a:fld>
            <a:endParaRPr lang="en-US"/>
          </a:p>
        </p:txBody>
      </p:sp>
    </p:spTree>
    <p:extLst>
      <p:ext uri="{BB962C8B-B14F-4D97-AF65-F5344CB8AC3E}">
        <p14:creationId xmlns:p14="http://schemas.microsoft.com/office/powerpoint/2010/main" val="1745035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2DAB2E-8FFE-4810-9780-D9F973A9C881}" type="datetimeFigureOut">
              <a:rPr lang="en-US" smtClean="0"/>
              <a:t>6/25/2020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D591A-396B-43CC-B0E3-D8E159A4DBDD}" type="slidenum">
              <a:rPr lang="en-US" smtClean="0"/>
              <a:t>‹#›</a:t>
            </a:fld>
            <a:endParaRPr lang="en-US"/>
          </a:p>
        </p:txBody>
      </p:sp>
    </p:spTree>
    <p:extLst>
      <p:ext uri="{BB962C8B-B14F-4D97-AF65-F5344CB8AC3E}">
        <p14:creationId xmlns:p14="http://schemas.microsoft.com/office/powerpoint/2010/main" val="3893063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2DAB2E-8FFE-4810-9780-D9F973A9C881}" type="datetimeFigureOut">
              <a:rPr lang="en-US" smtClean="0"/>
              <a:t>6/25/2020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D591A-396B-43CC-B0E3-D8E159A4DBDD}" type="slidenum">
              <a:rPr lang="en-US" smtClean="0"/>
              <a:t>‹#›</a:t>
            </a:fld>
            <a:endParaRPr lang="en-US"/>
          </a:p>
        </p:txBody>
      </p:sp>
    </p:spTree>
    <p:extLst>
      <p:ext uri="{BB962C8B-B14F-4D97-AF65-F5344CB8AC3E}">
        <p14:creationId xmlns:p14="http://schemas.microsoft.com/office/powerpoint/2010/main" val="454725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2DAB2E-8FFE-4810-9780-D9F973A9C881}" type="datetimeFigureOut">
              <a:rPr lang="en-US" smtClean="0"/>
              <a:t>6/25/2020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D591A-396B-43CC-B0E3-D8E159A4DBDD}" type="slidenum">
              <a:rPr lang="en-US" smtClean="0"/>
              <a:t>‹#›</a:t>
            </a:fld>
            <a:endParaRPr lang="en-US"/>
          </a:p>
        </p:txBody>
      </p:sp>
    </p:spTree>
    <p:extLst>
      <p:ext uri="{BB962C8B-B14F-4D97-AF65-F5344CB8AC3E}">
        <p14:creationId xmlns:p14="http://schemas.microsoft.com/office/powerpoint/2010/main" val="1723283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2DAB2E-8FFE-4810-9780-D9F973A9C881}" type="datetimeFigureOut">
              <a:rPr lang="en-US" smtClean="0"/>
              <a:t>6/25/2020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D591A-396B-43CC-B0E3-D8E159A4DBDD}" type="slidenum">
              <a:rPr lang="en-US" smtClean="0"/>
              <a:t>‹#›</a:t>
            </a:fld>
            <a:endParaRPr lang="en-US"/>
          </a:p>
        </p:txBody>
      </p:sp>
    </p:spTree>
    <p:extLst>
      <p:ext uri="{BB962C8B-B14F-4D97-AF65-F5344CB8AC3E}">
        <p14:creationId xmlns:p14="http://schemas.microsoft.com/office/powerpoint/2010/main" val="1283880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2DAB2E-8FFE-4810-9780-D9F973A9C881}" type="datetimeFigureOut">
              <a:rPr lang="en-US" smtClean="0"/>
              <a:t>6/25/2020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6D591A-396B-43CC-B0E3-D8E159A4DBDD}" type="slidenum">
              <a:rPr lang="en-US" smtClean="0"/>
              <a:t>‹#›</a:t>
            </a:fld>
            <a:endParaRPr lang="en-US"/>
          </a:p>
        </p:txBody>
      </p:sp>
    </p:spTree>
    <p:extLst>
      <p:ext uri="{BB962C8B-B14F-4D97-AF65-F5344CB8AC3E}">
        <p14:creationId xmlns:p14="http://schemas.microsoft.com/office/powerpoint/2010/main" val="617448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2DAB2E-8FFE-4810-9780-D9F973A9C881}" type="datetimeFigureOut">
              <a:rPr lang="en-US" smtClean="0"/>
              <a:t>6/25/2020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6D591A-396B-43CC-B0E3-D8E159A4DBDD}" type="slidenum">
              <a:rPr lang="en-US" smtClean="0"/>
              <a:t>‹#›</a:t>
            </a:fld>
            <a:endParaRPr lang="en-US"/>
          </a:p>
        </p:txBody>
      </p:sp>
    </p:spTree>
    <p:extLst>
      <p:ext uri="{BB962C8B-B14F-4D97-AF65-F5344CB8AC3E}">
        <p14:creationId xmlns:p14="http://schemas.microsoft.com/office/powerpoint/2010/main" val="1455529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2DAB2E-8FFE-4810-9780-D9F973A9C881}" type="datetimeFigureOut">
              <a:rPr lang="en-US" smtClean="0"/>
              <a:t>6/25/2020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6D591A-396B-43CC-B0E3-D8E159A4DBDD}" type="slidenum">
              <a:rPr lang="en-US" smtClean="0"/>
              <a:t>‹#›</a:t>
            </a:fld>
            <a:endParaRPr lang="en-US"/>
          </a:p>
        </p:txBody>
      </p:sp>
    </p:spTree>
    <p:extLst>
      <p:ext uri="{BB962C8B-B14F-4D97-AF65-F5344CB8AC3E}">
        <p14:creationId xmlns:p14="http://schemas.microsoft.com/office/powerpoint/2010/main" val="3011873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2DAB2E-8FFE-4810-9780-D9F973A9C881}" type="datetimeFigureOut">
              <a:rPr lang="en-US" smtClean="0"/>
              <a:t>6/25/2020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D591A-396B-43CC-B0E3-D8E159A4DBDD}" type="slidenum">
              <a:rPr lang="en-US" smtClean="0"/>
              <a:t>‹#›</a:t>
            </a:fld>
            <a:endParaRPr lang="en-US"/>
          </a:p>
        </p:txBody>
      </p:sp>
    </p:spTree>
    <p:extLst>
      <p:ext uri="{BB962C8B-B14F-4D97-AF65-F5344CB8AC3E}">
        <p14:creationId xmlns:p14="http://schemas.microsoft.com/office/powerpoint/2010/main" val="1220038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2DAB2E-8FFE-4810-9780-D9F973A9C881}" type="datetimeFigureOut">
              <a:rPr lang="en-US" smtClean="0"/>
              <a:t>6/25/2020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D591A-396B-43CC-B0E3-D8E159A4DBDD}" type="slidenum">
              <a:rPr lang="en-US" smtClean="0"/>
              <a:t>‹#›</a:t>
            </a:fld>
            <a:endParaRPr lang="en-US"/>
          </a:p>
        </p:txBody>
      </p:sp>
    </p:spTree>
    <p:extLst>
      <p:ext uri="{BB962C8B-B14F-4D97-AF65-F5344CB8AC3E}">
        <p14:creationId xmlns:p14="http://schemas.microsoft.com/office/powerpoint/2010/main" val="3817136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2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2DAB2E-8FFE-4810-9780-D9F973A9C881}" type="datetimeFigureOut">
              <a:rPr lang="en-US" smtClean="0"/>
              <a:t>6/25/2020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6D591A-396B-43CC-B0E3-D8E159A4DBDD}" type="slidenum">
              <a:rPr lang="en-US" smtClean="0"/>
              <a:t>‹#›</a:t>
            </a:fld>
            <a:endParaRPr lang="en-US"/>
          </a:p>
        </p:txBody>
      </p:sp>
    </p:spTree>
    <p:extLst>
      <p:ext uri="{BB962C8B-B14F-4D97-AF65-F5344CB8AC3E}">
        <p14:creationId xmlns:p14="http://schemas.microsoft.com/office/powerpoint/2010/main" val="34001121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AE92BB9-3472-41C4-886B-637DF21451E9}"/>
              </a:ext>
            </a:extLst>
          </p:cNvPr>
          <p:cNvSpPr>
            <a:spLocks noGrp="1"/>
          </p:cNvSpPr>
          <p:nvPr>
            <p:ph type="ctrTitle"/>
          </p:nvPr>
        </p:nvSpPr>
        <p:spPr>
          <a:xfrm>
            <a:off x="1327355" y="555213"/>
            <a:ext cx="9537290" cy="1101215"/>
          </a:xfrm>
        </p:spPr>
        <p:txBody>
          <a:bodyPr>
            <a:noAutofit/>
          </a:bodyPr>
          <a:lstStyle/>
          <a:p>
            <a:r>
              <a:rPr lang="en-US" sz="6600" b="1" i="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Clustering Tendency</a:t>
            </a:r>
            <a:endParaRPr lang="en-US" sz="8800" b="1" i="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 name="Subtitle 4">
            <a:extLst>
              <a:ext uri="{FF2B5EF4-FFF2-40B4-BE49-F238E27FC236}">
                <a16:creationId xmlns:a16="http://schemas.microsoft.com/office/drawing/2014/main" id="{95932693-027E-47CB-950D-02373C5ACBD5}"/>
              </a:ext>
            </a:extLst>
          </p:cNvPr>
          <p:cNvSpPr>
            <a:spLocks noGrp="1"/>
          </p:cNvSpPr>
          <p:nvPr>
            <p:ph type="subTitle" idx="1"/>
          </p:nvPr>
        </p:nvSpPr>
        <p:spPr>
          <a:xfrm>
            <a:off x="324976" y="2581274"/>
            <a:ext cx="7383514" cy="3613357"/>
          </a:xfrm>
        </p:spPr>
        <p:txBody>
          <a:bodyPr>
            <a:noAutofit/>
          </a:bodyPr>
          <a:lstStyle/>
          <a:p>
            <a:pPr algn="l">
              <a:lnSpc>
                <a:spcPct val="150000"/>
              </a:lnSpc>
            </a:pPr>
            <a:r>
              <a:rPr lang="en-US" sz="3200" b="1" dirty="0">
                <a:solidFill>
                  <a:srgbClr val="C00000"/>
                </a:solidFill>
                <a:effectLst>
                  <a:outerShdw blurRad="38100" dist="38100" dir="2700000" algn="tl">
                    <a:srgbClr val="000000">
                      <a:alpha val="43137"/>
                    </a:srgbClr>
                  </a:outerShdw>
                </a:effectLst>
                <a:latin typeface="times new roman" panose="02020603050405020304" pitchFamily="18" charset="0"/>
              </a:rPr>
              <a:t>Assistant Professor </a:t>
            </a:r>
            <a:r>
              <a:rPr lang="en-US" sz="3200" b="1" i="1" dirty="0">
                <a:solidFill>
                  <a:srgbClr val="C00000"/>
                </a:solidFill>
                <a:effectLst>
                  <a:outerShdw blurRad="38100" dist="25400" dir="5400000" algn="tl" rotWithShape="0">
                    <a:srgbClr val="000000">
                      <a:alpha val="43000"/>
                    </a:srgbClr>
                  </a:outerShdw>
                </a:effectLst>
                <a:latin typeface="Times New Roman" pitchFamily="18" charset="0"/>
                <a:cs typeface="Times New Roman" pitchFamily="18" charset="0"/>
              </a:rPr>
              <a:t>: </a:t>
            </a:r>
          </a:p>
          <a:p>
            <a:pPr algn="l">
              <a:lnSpc>
                <a:spcPct val="150000"/>
              </a:lnSpc>
            </a:pPr>
            <a:r>
              <a:rPr lang="en-US" sz="3200" b="1" i="1" dirty="0">
                <a:solidFill>
                  <a:srgbClr val="C00000"/>
                </a:solidFill>
                <a:effectLst>
                  <a:outerShdw blurRad="38100" dist="25400" dir="5400000" algn="tl" rotWithShape="0">
                    <a:srgbClr val="000000">
                      <a:alpha val="43000"/>
                    </a:srgbClr>
                  </a:outerShdw>
                </a:effectLst>
                <a:latin typeface="Times New Roman" pitchFamily="18" charset="0"/>
                <a:cs typeface="Times New Roman" pitchFamily="18" charset="0"/>
              </a:rPr>
              <a:t>Dr. </a:t>
            </a:r>
            <a:r>
              <a:rPr lang="en-US" sz="3200" b="1" i="1" dirty="0">
                <a:solidFill>
                  <a:srgbClr val="C00000"/>
                </a:solidFill>
                <a:effectLst>
                  <a:outerShdw blurRad="38100" dist="38100" dir="2700000" algn="tl">
                    <a:srgbClr val="000000">
                      <a:alpha val="43137"/>
                    </a:srgbClr>
                  </a:outerShdw>
                </a:effectLst>
                <a:latin typeface="times new roman" panose="02020603050405020304" pitchFamily="18" charset="0"/>
              </a:rPr>
              <a:t>Mohammad Javad Fadaeieslam</a:t>
            </a:r>
            <a:endParaRPr lang="en-US" sz="3200" b="1" i="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p>
            <a:pPr algn="l">
              <a:lnSpc>
                <a:spcPct val="150000"/>
              </a:lnSpc>
            </a:pPr>
            <a:r>
              <a:rPr lang="en-US" sz="3200" b="1" i="1" dirty="0">
                <a:solidFill>
                  <a:srgbClr val="0070C0"/>
                </a:solidFill>
                <a:effectLst>
                  <a:outerShdw blurRad="38100" dist="25400" dir="5400000" algn="tl" rotWithShape="0">
                    <a:srgbClr val="000000">
                      <a:alpha val="43000"/>
                    </a:srgbClr>
                  </a:outerShdw>
                </a:effectLst>
                <a:latin typeface="Times New Roman" pitchFamily="18" charset="0"/>
                <a:cs typeface="Times New Roman" pitchFamily="18" charset="0"/>
              </a:rPr>
              <a:t> By : </a:t>
            </a:r>
          </a:p>
          <a:p>
            <a:pPr algn="l">
              <a:lnSpc>
                <a:spcPct val="150000"/>
              </a:lnSpc>
            </a:pPr>
            <a:r>
              <a:rPr lang="en-US" sz="1800" b="1" i="1" dirty="0" smtClean="0">
                <a:solidFill>
                  <a:srgbClr val="0070C0"/>
                </a:solidFill>
                <a:effectLst>
                  <a:outerShdw blurRad="38100" dist="25400" dir="5400000" algn="tl" rotWithShape="0">
                    <a:srgbClr val="000000">
                      <a:alpha val="43000"/>
                    </a:srgbClr>
                  </a:outerShdw>
                </a:effectLst>
                <a:latin typeface="Times New Roman" pitchFamily="18" charset="0"/>
                <a:cs typeface="Times New Roman" pitchFamily="18" charset="0"/>
              </a:rPr>
              <a:t>Amir Shokri – </a:t>
            </a:r>
            <a:r>
              <a:rPr lang="en-US" sz="1800" b="1" i="1" dirty="0" err="1" smtClean="0">
                <a:solidFill>
                  <a:srgbClr val="0070C0"/>
                </a:solidFill>
                <a:effectLst>
                  <a:outerShdw blurRad="38100" dist="25400" dir="5400000" algn="tl" rotWithShape="0">
                    <a:srgbClr val="000000">
                      <a:alpha val="43000"/>
                    </a:srgbClr>
                  </a:outerShdw>
                </a:effectLst>
                <a:latin typeface="Times New Roman" pitchFamily="18" charset="0"/>
                <a:cs typeface="Times New Roman" pitchFamily="18" charset="0"/>
              </a:rPr>
              <a:t>Farshad</a:t>
            </a:r>
            <a:r>
              <a:rPr lang="en-US" sz="1800" b="1" i="1" dirty="0" smtClean="0">
                <a:solidFill>
                  <a:srgbClr val="0070C0"/>
                </a:solidFill>
                <a:effectLst>
                  <a:outerShdw blurRad="38100" dist="25400" dir="5400000" algn="tl" rotWithShape="0">
                    <a:srgbClr val="000000">
                      <a:alpha val="43000"/>
                    </a:srgbClr>
                  </a:outerShdw>
                </a:effectLst>
                <a:latin typeface="Times New Roman" pitchFamily="18" charset="0"/>
                <a:cs typeface="Times New Roman" pitchFamily="18" charset="0"/>
              </a:rPr>
              <a:t> </a:t>
            </a:r>
            <a:r>
              <a:rPr lang="en-US" sz="1800" b="1" i="1" dirty="0" err="1" smtClean="0">
                <a:solidFill>
                  <a:srgbClr val="0070C0"/>
                </a:solidFill>
                <a:effectLst>
                  <a:outerShdw blurRad="38100" dist="25400" dir="5400000" algn="tl" rotWithShape="0">
                    <a:srgbClr val="000000">
                      <a:alpha val="43000"/>
                    </a:srgbClr>
                  </a:outerShdw>
                </a:effectLst>
                <a:latin typeface="Times New Roman" pitchFamily="18" charset="0"/>
                <a:cs typeface="Times New Roman" pitchFamily="18" charset="0"/>
              </a:rPr>
              <a:t>Asgharzade</a:t>
            </a:r>
            <a:r>
              <a:rPr lang="en-US" sz="1800" b="1" i="1" dirty="0" smtClean="0">
                <a:solidFill>
                  <a:srgbClr val="0070C0"/>
                </a:solidFill>
                <a:effectLst>
                  <a:outerShdw blurRad="38100" dist="25400" dir="5400000" algn="tl" rotWithShape="0">
                    <a:srgbClr val="000000">
                      <a:alpha val="43000"/>
                    </a:srgbClr>
                  </a:outerShdw>
                </a:effectLst>
                <a:latin typeface="Times New Roman" pitchFamily="18" charset="0"/>
                <a:cs typeface="Times New Roman" pitchFamily="18" charset="0"/>
              </a:rPr>
              <a:t> – </a:t>
            </a:r>
            <a:r>
              <a:rPr lang="en-US" sz="1800" b="1" i="1" dirty="0" err="1" smtClean="0">
                <a:solidFill>
                  <a:srgbClr val="0070C0"/>
                </a:solidFill>
                <a:effectLst>
                  <a:outerShdw blurRad="38100" dist="25400" dir="5400000" algn="tl" rotWithShape="0">
                    <a:srgbClr val="000000">
                      <a:alpha val="43000"/>
                    </a:srgbClr>
                  </a:outerShdw>
                </a:effectLst>
                <a:latin typeface="Times New Roman" pitchFamily="18" charset="0"/>
                <a:cs typeface="Times New Roman" pitchFamily="18" charset="0"/>
              </a:rPr>
              <a:t>Sajad</a:t>
            </a:r>
            <a:r>
              <a:rPr lang="en-US" sz="1800" b="1" i="1" dirty="0" smtClean="0">
                <a:solidFill>
                  <a:srgbClr val="0070C0"/>
                </a:solidFill>
                <a:effectLst>
                  <a:outerShdw blurRad="38100" dist="25400" dir="5400000" algn="tl" rotWithShape="0">
                    <a:srgbClr val="000000">
                      <a:alpha val="43000"/>
                    </a:srgbClr>
                  </a:outerShdw>
                </a:effectLst>
                <a:latin typeface="Times New Roman" pitchFamily="18" charset="0"/>
                <a:cs typeface="Times New Roman" pitchFamily="18" charset="0"/>
              </a:rPr>
              <a:t> </a:t>
            </a:r>
            <a:r>
              <a:rPr lang="en-US" sz="1800" b="1" i="1" dirty="0" err="1" smtClean="0">
                <a:solidFill>
                  <a:srgbClr val="0070C0"/>
                </a:solidFill>
                <a:effectLst>
                  <a:outerShdw blurRad="38100" dist="25400" dir="5400000" algn="tl" rotWithShape="0">
                    <a:srgbClr val="000000">
                      <a:alpha val="43000"/>
                    </a:srgbClr>
                  </a:outerShdw>
                </a:effectLst>
                <a:latin typeface="Times New Roman" pitchFamily="18" charset="0"/>
                <a:cs typeface="Times New Roman" pitchFamily="18" charset="0"/>
              </a:rPr>
              <a:t>Dehghan</a:t>
            </a:r>
            <a:r>
              <a:rPr lang="en-US" sz="1800" b="1" i="1" dirty="0" smtClean="0">
                <a:solidFill>
                  <a:srgbClr val="0070C0"/>
                </a:solidFill>
                <a:effectLst>
                  <a:outerShdw blurRad="38100" dist="25400" dir="5400000" algn="tl" rotWithShape="0">
                    <a:srgbClr val="000000">
                      <a:alpha val="43000"/>
                    </a:srgbClr>
                  </a:outerShdw>
                </a:effectLst>
                <a:latin typeface="Times New Roman" pitchFamily="18" charset="0"/>
                <a:cs typeface="Times New Roman" pitchFamily="18" charset="0"/>
              </a:rPr>
              <a:t> – Amin </a:t>
            </a:r>
            <a:r>
              <a:rPr lang="en-US" sz="1800" b="1" i="1" dirty="0" err="1" smtClean="0">
                <a:solidFill>
                  <a:srgbClr val="0070C0"/>
                </a:solidFill>
                <a:effectLst>
                  <a:outerShdw blurRad="38100" dist="25400" dir="5400000" algn="tl" rotWithShape="0">
                    <a:srgbClr val="000000">
                      <a:alpha val="43000"/>
                    </a:srgbClr>
                  </a:outerShdw>
                </a:effectLst>
                <a:latin typeface="Times New Roman" pitchFamily="18" charset="0"/>
                <a:cs typeface="Times New Roman" pitchFamily="18" charset="0"/>
              </a:rPr>
              <a:t>Nazari</a:t>
            </a:r>
            <a:endParaRPr lang="en-US" sz="3600" b="1" i="1" dirty="0">
              <a:solidFill>
                <a:srgbClr val="0070C0"/>
              </a:solidFill>
              <a:effectLst>
                <a:outerShdw blurRad="38100" dist="25400" dir="5400000" algn="tl" rotWithShape="0">
                  <a:srgbClr val="000000">
                    <a:alpha val="43000"/>
                  </a:srgbClr>
                </a:outerShdw>
              </a:effectLst>
              <a:latin typeface="Times New Roman" pitchFamily="18" charset="0"/>
              <a:cs typeface="Times New Roman" pitchFamily="18" charset="0"/>
            </a:endParaRPr>
          </a:p>
          <a:p>
            <a:pPr algn="l">
              <a:lnSpc>
                <a:spcPct val="150000"/>
              </a:lnSpc>
            </a:pPr>
            <a:r>
              <a:rPr lang="en-US" sz="3200" b="1" i="1" dirty="0">
                <a:solidFill>
                  <a:srgbClr val="0070C0"/>
                </a:solidFill>
                <a:effectLst>
                  <a:outerShdw blurRad="38100" dist="25400" dir="5400000" algn="tl" rotWithShape="0">
                    <a:srgbClr val="000000">
                      <a:alpha val="43000"/>
                    </a:srgbClr>
                  </a:outerShdw>
                </a:effectLst>
                <a:latin typeface="Times New Roman" pitchFamily="18" charset="0"/>
                <a:cs typeface="Times New Roman" pitchFamily="18" charset="0"/>
              </a:rPr>
              <a:t>	</a:t>
            </a:r>
            <a:endParaRPr lang="en-US" sz="3600" b="1" i="1" dirty="0">
              <a:solidFill>
                <a:srgbClr val="C00000"/>
              </a:solidFill>
              <a:effectLst>
                <a:outerShdw blurRad="38100" dist="25400" dir="5400000" algn="tl" rotWithShape="0">
                  <a:srgbClr val="000000">
                    <a:alpha val="43000"/>
                  </a:srgbClr>
                </a:outerShdw>
              </a:effectLst>
              <a:latin typeface="Times New Roman" pitchFamily="18" charset="0"/>
              <a:cs typeface="Times New Roman" pitchFamily="18" charset="0"/>
            </a:endParaRPr>
          </a:p>
        </p:txBody>
      </p:sp>
      <p:pic>
        <p:nvPicPr>
          <p:cNvPr id="8" name="Picture 7" descr="Image result for ‫آرم دانشگاه سمنان‬‎">
            <a:extLst>
              <a:ext uri="{FF2B5EF4-FFF2-40B4-BE49-F238E27FC236}">
                <a16:creationId xmlns:a16="http://schemas.microsoft.com/office/drawing/2014/main" id="{FB7542E0-8923-4F04-BAD0-8F66BB86D7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8490" y="2819552"/>
            <a:ext cx="3380185" cy="31367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566318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3C9F3-B449-42BC-93FF-8839242FC882}"/>
              </a:ext>
            </a:extLst>
          </p:cNvPr>
          <p:cNvSpPr>
            <a:spLocks noGrp="1"/>
          </p:cNvSpPr>
          <p:nvPr>
            <p:ph type="title"/>
          </p:nvPr>
        </p:nvSpPr>
        <p:spPr>
          <a:xfrm>
            <a:off x="491613" y="142070"/>
            <a:ext cx="10515600" cy="824578"/>
          </a:xfrm>
        </p:spPr>
        <p:txBody>
          <a:bodyPr>
            <a:normAutofit/>
          </a:bodyPr>
          <a:lstStyle/>
          <a:p>
            <a:r>
              <a:rPr lang="en-US" b="1" i="1" u="sng"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a:t>
            </a:r>
            <a:endParaRPr lang="en-US" b="1" i="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790F088E-09C4-4B7A-A1A6-6C4D8E8B92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4851" y="1099539"/>
            <a:ext cx="11002297" cy="3996477"/>
          </a:xfrm>
          <a:prstGeom prst="rect">
            <a:avLst/>
          </a:prstGeom>
        </p:spPr>
      </p:pic>
      <p:sp>
        <p:nvSpPr>
          <p:cNvPr id="7" name="TextBox 6">
            <a:extLst>
              <a:ext uri="{FF2B5EF4-FFF2-40B4-BE49-F238E27FC236}">
                <a16:creationId xmlns:a16="http://schemas.microsoft.com/office/drawing/2014/main" id="{BBA83E02-CF27-4077-8D9B-4D6DE87DAA69}"/>
              </a:ext>
            </a:extLst>
          </p:cNvPr>
          <p:cNvSpPr txBox="1"/>
          <p:nvPr/>
        </p:nvSpPr>
        <p:spPr>
          <a:xfrm>
            <a:off x="988142" y="5228907"/>
            <a:ext cx="10215716" cy="1200329"/>
          </a:xfrm>
          <a:prstGeom prst="rect">
            <a:avLst/>
          </a:prstGeom>
          <a:noFill/>
        </p:spPr>
        <p:txBody>
          <a:bodyPr wrap="square">
            <a:spAutoFit/>
          </a:bodyPr>
          <a:lstStyle/>
          <a:p>
            <a:pPr marL="342900" indent="-342900">
              <a:lnSpc>
                <a:spcPct val="100000"/>
              </a:lnSpc>
              <a:buFont typeface="Wingdings" panose="05000000000000000000" pitchFamily="2" charset="2"/>
              <a:buChar char="Ø"/>
            </a:pPr>
            <a:r>
              <a:rPr lang="en-US" sz="2400" b="1" i="0" dirty="0">
                <a:solidFill>
                  <a:srgbClr val="C00000"/>
                </a:solidFill>
                <a:effectLst/>
                <a:latin typeface="TradeGothic-Light"/>
              </a:rPr>
              <a:t>(a) and (b) :</a:t>
            </a:r>
            <a:r>
              <a:rPr lang="en-US" sz="2400" i="0" dirty="0">
                <a:solidFill>
                  <a:srgbClr val="000000"/>
                </a:solidFill>
                <a:effectLst/>
                <a:latin typeface="TradeGothic-Light"/>
              </a:rPr>
              <a:t>Clustered data sets produced by the Neyman–Scott process</a:t>
            </a:r>
            <a:endParaRPr lang="en-US" sz="24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2400" b="1" i="0" dirty="0">
              <a:solidFill>
                <a:srgbClr val="000000"/>
              </a:solidFill>
              <a:effectLst/>
              <a:latin typeface="TradeGothic-Light"/>
            </a:endParaRPr>
          </a:p>
          <a:p>
            <a:pPr marL="342900" indent="-342900">
              <a:buFont typeface="Wingdings" panose="05000000000000000000" pitchFamily="2" charset="2"/>
              <a:buChar char="Ø"/>
            </a:pPr>
            <a:r>
              <a:rPr lang="en-US" sz="2400" b="1" i="0" dirty="0">
                <a:solidFill>
                  <a:srgbClr val="C00000"/>
                </a:solidFill>
                <a:effectLst/>
                <a:latin typeface="TradeGothic-Light"/>
              </a:rPr>
              <a:t>(c) : </a:t>
            </a:r>
            <a:r>
              <a:rPr lang="en-US" sz="2400" i="0" dirty="0">
                <a:solidFill>
                  <a:srgbClr val="000000"/>
                </a:solidFill>
                <a:effectLst/>
                <a:latin typeface="TradeGothic-Light"/>
              </a:rPr>
              <a:t>Regularly spaced data produced by the SSI model</a:t>
            </a:r>
            <a:endParaRPr lang="en-US" sz="2400" dirty="0"/>
          </a:p>
        </p:txBody>
      </p:sp>
    </p:spTree>
    <p:extLst>
      <p:ext uri="{BB962C8B-B14F-4D97-AF65-F5344CB8AC3E}">
        <p14:creationId xmlns:p14="http://schemas.microsoft.com/office/powerpoint/2010/main" val="1841447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3B8B4-04EB-4322-951B-4CE0C210A414}"/>
              </a:ext>
            </a:extLst>
          </p:cNvPr>
          <p:cNvSpPr>
            <a:spLocks noGrp="1"/>
          </p:cNvSpPr>
          <p:nvPr>
            <p:ph type="title"/>
          </p:nvPr>
        </p:nvSpPr>
        <p:spPr>
          <a:xfrm>
            <a:off x="255639" y="89156"/>
            <a:ext cx="10515600" cy="795080"/>
          </a:xfrm>
        </p:spPr>
        <p:txBody>
          <a:bodyPr>
            <a:normAutofit/>
          </a:bodyPr>
          <a:lstStyle/>
          <a:p>
            <a:r>
              <a:rPr lang="en-US" sz="4000" b="1" i="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Tests for Spatial Randomness</a:t>
            </a:r>
            <a:endParaRPr lang="en-US" sz="8000" i="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1A8DF2A-4BC2-4442-9B62-A2D41DC2D51C}"/>
              </a:ext>
            </a:extLst>
          </p:cNvPr>
          <p:cNvSpPr>
            <a:spLocks noGrp="1"/>
          </p:cNvSpPr>
          <p:nvPr>
            <p:ph idx="1"/>
          </p:nvPr>
        </p:nvSpPr>
        <p:spPr>
          <a:xfrm>
            <a:off x="68826" y="1130711"/>
            <a:ext cx="12192000" cy="5417574"/>
          </a:xfrm>
        </p:spPr>
        <p:txBody>
          <a:bodyPr>
            <a:noAutofit/>
          </a:bodyPr>
          <a:lstStyle/>
          <a:p>
            <a:pPr marL="0" marR="0">
              <a:lnSpc>
                <a:spcPct val="100000"/>
              </a:lnSpc>
              <a:spcBef>
                <a:spcPts val="0"/>
              </a:spcBef>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Several tests for spatial randomness have been proposed in the literature. All of them assume knowledge of the </a:t>
            </a:r>
            <a:r>
              <a:rPr lang="en-US" sz="24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sampling window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p>
          <a:p>
            <a:pPr lvl="1">
              <a:lnSpc>
                <a:spcPct val="100000"/>
              </a:lnSpc>
              <a:spcBef>
                <a:spcPts val="0"/>
              </a:spcBef>
              <a:buFont typeface="Wingdings" panose="05000000000000000000" pitchFamily="2" charset="2"/>
              <a:buChar char="q"/>
            </a:pPr>
            <a:r>
              <a:rPr lang="en-US"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The scan test</a:t>
            </a:r>
          </a:p>
          <a:p>
            <a:pPr lvl="1">
              <a:lnSpc>
                <a:spcPct val="100000"/>
              </a:lnSpc>
              <a:spcBef>
                <a:spcPts val="0"/>
              </a:spcBef>
              <a:buFont typeface="Wingdings" panose="05000000000000000000" pitchFamily="2" charset="2"/>
              <a:buChar char="q"/>
            </a:pPr>
            <a:r>
              <a:rPr lang="en-US"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the quadrat analysis</a:t>
            </a:r>
          </a:p>
          <a:p>
            <a:pPr lvl="1">
              <a:lnSpc>
                <a:spcPct val="100000"/>
              </a:lnSpc>
              <a:spcBef>
                <a:spcPts val="0"/>
              </a:spcBef>
              <a:buFont typeface="Wingdings" panose="05000000000000000000" pitchFamily="2" charset="2"/>
              <a:buChar char="q"/>
            </a:pPr>
            <a:r>
              <a:rPr lang="en-US"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the second moment structure</a:t>
            </a:r>
          </a:p>
          <a:p>
            <a:pPr lvl="1">
              <a:lnSpc>
                <a:spcPct val="100000"/>
              </a:lnSpc>
              <a:spcBef>
                <a:spcPts val="0"/>
              </a:spcBef>
              <a:spcAft>
                <a:spcPts val="800"/>
              </a:spcAft>
              <a:buFont typeface="Wingdings" panose="05000000000000000000" pitchFamily="2" charset="2"/>
              <a:buChar char="q"/>
            </a:pPr>
            <a:r>
              <a:rPr lang="en-US"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the interpoint distances</a:t>
            </a:r>
          </a:p>
          <a:p>
            <a:pPr marL="0" marR="0">
              <a:lnSpc>
                <a:spcPct val="100000"/>
              </a:lnSpc>
              <a:spcBef>
                <a:spcPts val="0"/>
              </a:spcBef>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provide us with tests for clustering tendency that have been extensively used when </a:t>
            </a:r>
            <a:r>
              <a:rPr lang="en-US" sz="24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l = 2</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a:lnSpc>
                <a:spcPct val="100000"/>
              </a:lnSpc>
              <a:spcBef>
                <a:spcPts val="0"/>
              </a:spcBef>
              <a:spcAft>
                <a:spcPts val="80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three</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methods for determining </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clustering tendency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that are well suited for the general </a:t>
            </a:r>
            <a:r>
              <a:rPr lang="en-US" sz="24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l ≥ 2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case. All these methods require knowledge of </a:t>
            </a:r>
            <a:r>
              <a:rPr lang="en-US" sz="24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the sampling window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p>
          <a:p>
            <a:pPr marL="914400" lvl="1" indent="-457200">
              <a:lnSpc>
                <a:spcPct val="150000"/>
              </a:lnSpc>
              <a:spcBef>
                <a:spcPts val="0"/>
              </a:spcBef>
              <a:buFont typeface="+mj-lt"/>
              <a:buAutoNum type="arabicParenR"/>
            </a:pPr>
            <a:r>
              <a:rPr lang="en-US" b="1" u="sng"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Tests Based on Structural Graphs</a:t>
            </a:r>
          </a:p>
          <a:p>
            <a:pPr marL="914400" lvl="1" indent="-457200">
              <a:lnSpc>
                <a:spcPct val="150000"/>
              </a:lnSpc>
              <a:spcBef>
                <a:spcPts val="0"/>
              </a:spcBef>
              <a:buFont typeface="+mj-lt"/>
              <a:buAutoNum type="arabicParenR"/>
            </a:pPr>
            <a:r>
              <a:rPr lang="en-US" b="1" u="sng"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Tests Based on Nearest Neighbor Distances</a:t>
            </a:r>
          </a:p>
          <a:p>
            <a:pPr marL="914400" lvl="1" indent="-457200">
              <a:lnSpc>
                <a:spcPct val="150000"/>
              </a:lnSpc>
              <a:spcBef>
                <a:spcPts val="0"/>
              </a:spcBef>
              <a:spcAft>
                <a:spcPts val="800"/>
              </a:spcAft>
              <a:buFont typeface="+mj-lt"/>
              <a:buAutoNum type="arabicParenR"/>
            </a:pPr>
            <a:r>
              <a:rPr lang="en-US" b="1" u="sng"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A Sparse Decomposition Technique</a:t>
            </a:r>
            <a:endParaRPr lang="en-US" u="sng"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47197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1DB7A-C24E-429B-AE6C-5F0EEADFC30C}"/>
              </a:ext>
            </a:extLst>
          </p:cNvPr>
          <p:cNvSpPr>
            <a:spLocks noGrp="1"/>
          </p:cNvSpPr>
          <p:nvPr>
            <p:ph type="title"/>
          </p:nvPr>
        </p:nvSpPr>
        <p:spPr>
          <a:xfrm>
            <a:off x="353961" y="217642"/>
            <a:ext cx="10515600" cy="686927"/>
          </a:xfrm>
        </p:spPr>
        <p:txBody>
          <a:bodyPr>
            <a:normAutofit fontScale="90000"/>
          </a:bodyPr>
          <a:lstStyle/>
          <a:p>
            <a:r>
              <a:rPr lang="en-US" sz="4400" b="1"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1) </a:t>
            </a:r>
            <a:r>
              <a:rPr lang="en-US" sz="4400" b="1" i="1" u="sng" dirty="0">
                <a:solidFill>
                  <a:srgbClr val="231F2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Tests Based on Structural Graphs</a:t>
            </a:r>
            <a:endParaRPr lang="en-US" i="1"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093C7362-4DAE-49DA-96E9-4CE75C31C212}"/>
              </a:ext>
            </a:extLst>
          </p:cNvPr>
          <p:cNvSpPr>
            <a:spLocks noGrp="1"/>
          </p:cNvSpPr>
          <p:nvPr>
            <p:ph idx="1"/>
          </p:nvPr>
        </p:nvSpPr>
        <p:spPr>
          <a:xfrm>
            <a:off x="432619" y="1111044"/>
            <a:ext cx="11326762" cy="5529314"/>
          </a:xfrm>
        </p:spPr>
        <p:txBody>
          <a:bodyPr>
            <a:noAutofit/>
          </a:bodyPr>
          <a:lstStyle/>
          <a:p>
            <a:pPr>
              <a:lnSpc>
                <a:spcPct val="100000"/>
              </a:lnSpc>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based on the idea of the </a:t>
            </a:r>
            <a:r>
              <a:rPr lang="en-US" sz="2400" b="1" i="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minimum spanning tree (MST)</a:t>
            </a:r>
          </a:p>
          <a:p>
            <a:pPr>
              <a:lnSpc>
                <a:spcPct val="100000"/>
              </a:lnSpc>
              <a:buFont typeface="Wingdings" panose="05000000000000000000" pitchFamily="2" charset="2"/>
              <a:buChar char="Ø"/>
            </a:pP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Steps :</a:t>
            </a:r>
            <a:endParaRPr lang="en-US"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971550" lvl="1" indent="-514350">
              <a:lnSpc>
                <a:spcPct val="150000"/>
              </a:lnSpc>
              <a:spcBef>
                <a:spcPts val="0"/>
              </a:spcBef>
              <a:buClr>
                <a:srgbClr val="C00000"/>
              </a:buClr>
              <a:buFont typeface="+mj-lt"/>
              <a:buAutoNum type="romanUcPeriod"/>
            </a:pPr>
            <a:r>
              <a:rPr lang="en-US" dirty="0">
                <a:effectLst/>
                <a:latin typeface="Times New Roman" panose="02020603050405020304" pitchFamily="18" charset="0"/>
                <a:ea typeface="Calibri" panose="020F0502020204030204" pitchFamily="34" charset="0"/>
                <a:cs typeface="Times New Roman" panose="02020603050405020304" pitchFamily="18" charset="0"/>
              </a:rPr>
              <a:t>determine the convex region where the vectors of X lie.</a:t>
            </a:r>
          </a:p>
          <a:p>
            <a:pPr marL="971550" lvl="1" indent="-514350">
              <a:lnSpc>
                <a:spcPct val="150000"/>
              </a:lnSpc>
              <a:spcBef>
                <a:spcPts val="0"/>
              </a:spcBef>
              <a:spcAft>
                <a:spcPts val="800"/>
              </a:spcAft>
              <a:buClr>
                <a:srgbClr val="C00000"/>
              </a:buClr>
              <a:buFont typeface="+mj-lt"/>
              <a:buAutoNum type="romanUcPeriod"/>
            </a:pPr>
            <a:r>
              <a:rPr lang="en-US" dirty="0">
                <a:effectLst/>
                <a:latin typeface="Times New Roman" panose="02020603050405020304" pitchFamily="18" charset="0"/>
                <a:ea typeface="Calibri" panose="020F0502020204030204" pitchFamily="34" charset="0"/>
                <a:cs typeface="Times New Roman" panose="02020603050405020304" pitchFamily="18" charset="0"/>
              </a:rPr>
              <a:t>generate M vectors that are uniformly distributed over a region that approximates the convex region found before (usually M = N). These vectors constitute the set X</a:t>
            </a:r>
          </a:p>
          <a:p>
            <a:pPr marL="971550" lvl="1" indent="-514350">
              <a:lnSpc>
                <a:spcPct val="150000"/>
              </a:lnSpc>
              <a:spcBef>
                <a:spcPts val="0"/>
              </a:spcBef>
              <a:spcAft>
                <a:spcPts val="800"/>
              </a:spcAft>
              <a:buClr>
                <a:srgbClr val="C00000"/>
              </a:buClr>
              <a:buFont typeface="+mj-lt"/>
              <a:buAutoNum type="romanUcPeriod"/>
            </a:pPr>
            <a:r>
              <a:rPr lang="en-US" dirty="0">
                <a:effectLst/>
                <a:latin typeface="Times New Roman" panose="02020603050405020304" pitchFamily="18" charset="0"/>
                <a:ea typeface="Calibri" panose="020F0502020204030204" pitchFamily="34" charset="0"/>
                <a:cs typeface="Times New Roman" panose="02020603050405020304" pitchFamily="18" charset="0"/>
              </a:rPr>
              <a:t>find the MST of X ∪ X and we determine the number of edges, q, that connect vectors of X with vectors of X. </a:t>
            </a:r>
          </a:p>
          <a:p>
            <a:pPr lvl="1">
              <a:lnSpc>
                <a:spcPct val="100000"/>
              </a:lnSpc>
              <a:spcBef>
                <a:spcPts val="0"/>
              </a:spcBef>
              <a:spcAft>
                <a:spcPts val="800"/>
              </a:spcAft>
              <a:buFont typeface="Wingdings" panose="05000000000000000000" pitchFamily="2" charset="2"/>
              <a:buChar char="ü"/>
            </a:pPr>
            <a:r>
              <a:rPr lang="en-US"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If X contains clusters, then we expect q to be small. </a:t>
            </a:r>
          </a:p>
          <a:p>
            <a:pPr lvl="2">
              <a:lnSpc>
                <a:spcPct val="100000"/>
              </a:lnSpc>
              <a:spcBef>
                <a:spcPts val="0"/>
              </a:spcBef>
              <a:spcAft>
                <a:spcPts val="800"/>
              </a:spcAft>
              <a:buFont typeface="Wingdings" panose="05000000000000000000" pitchFamily="2" charset="2"/>
              <a:buChar char="v"/>
            </a:pPr>
            <a:r>
              <a:rPr lang="en-US" sz="24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small values of q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indicate the presence of clusters. </a:t>
            </a:r>
          </a:p>
          <a:p>
            <a:pPr lvl="2">
              <a:lnSpc>
                <a:spcPct val="100000"/>
              </a:lnSpc>
              <a:spcBef>
                <a:spcPts val="0"/>
              </a:spcBef>
              <a:spcAft>
                <a:spcPts val="800"/>
              </a:spcAft>
              <a:buFont typeface="Wingdings" panose="05000000000000000000" pitchFamily="2" charset="2"/>
              <a:buChar char="v"/>
            </a:pPr>
            <a:r>
              <a:rPr lang="en-US" sz="24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large values of q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indicate a regular arrangement of the vectors of X.</a:t>
            </a:r>
          </a:p>
        </p:txBody>
      </p:sp>
    </p:spTree>
    <p:extLst>
      <p:ext uri="{BB962C8B-B14F-4D97-AF65-F5344CB8AC3E}">
        <p14:creationId xmlns:p14="http://schemas.microsoft.com/office/powerpoint/2010/main" val="731769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D2B8A-BDE0-44E7-BFEF-BB847E2E5677}"/>
              </a:ext>
            </a:extLst>
          </p:cNvPr>
          <p:cNvSpPr>
            <a:spLocks noGrp="1"/>
          </p:cNvSpPr>
          <p:nvPr>
            <p:ph type="title"/>
          </p:nvPr>
        </p:nvSpPr>
        <p:spPr>
          <a:xfrm>
            <a:off x="418024" y="138316"/>
            <a:ext cx="11163300" cy="854075"/>
          </a:xfrm>
        </p:spPr>
        <p:txBody>
          <a:bodyPr>
            <a:normAutofit/>
          </a:bodyPr>
          <a:lstStyle/>
          <a:p>
            <a:r>
              <a:rPr lang="en-US" sz="4000" b="1" i="1" u="sng" dirty="0">
                <a:solidFill>
                  <a:srgbClr val="231F2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1) Tests Based on Structural Graphs(cont.)</a:t>
            </a:r>
            <a:endParaRPr lang="en-US" sz="4000" i="1" u="sng" dirty="0">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9513DB5-A9AB-409D-8C75-68235BF06D07}"/>
                  </a:ext>
                </a:extLst>
              </p:cNvPr>
              <p:cNvSpPr>
                <a:spLocks noGrp="1"/>
              </p:cNvSpPr>
              <p:nvPr>
                <p:ph idx="1"/>
              </p:nvPr>
            </p:nvSpPr>
            <p:spPr>
              <a:xfrm>
                <a:off x="216310" y="1425676"/>
                <a:ext cx="11454580" cy="5294007"/>
              </a:xfrm>
            </p:spPr>
            <p:txBody>
              <a:bodyPr>
                <a:noAutofit/>
              </a:bodyPr>
              <a:lstStyle/>
              <a:p>
                <a:pPr>
                  <a:lnSpc>
                    <a:spcPct val="120000"/>
                  </a:lnSpc>
                </a:pPr>
                <a:r>
                  <a:rPr lang="en-US" sz="2400" b="1" i="1" dirty="0">
                    <a:effectLst/>
                    <a:latin typeface="Times New Roman" panose="02020603050405020304" pitchFamily="18" charset="0"/>
                    <a:ea typeface="Calibri" panose="020F0502020204030204" pitchFamily="34" charset="0"/>
                    <a:cs typeface="Times New Roman" panose="02020603050405020304" pitchFamily="18" charset="0"/>
                  </a:rPr>
                  <a:t>mean value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of </a:t>
                </a:r>
                <a:r>
                  <a:rPr lang="en-US" sz="2400" b="1" i="1"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and the </a:t>
                </a:r>
                <a:r>
                  <a:rPr lang="en-US" sz="2400" b="1" i="1" dirty="0">
                    <a:effectLst/>
                    <a:latin typeface="Times New Roman" panose="02020603050405020304" pitchFamily="18" charset="0"/>
                    <a:ea typeface="Calibri" panose="020F0502020204030204" pitchFamily="34" charset="0"/>
                    <a:cs typeface="Times New Roman" panose="02020603050405020304" pitchFamily="18" charset="0"/>
                  </a:rPr>
                  <a:t>variance</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of </a:t>
                </a:r>
                <a:r>
                  <a:rPr lang="en-US" sz="2400" b="1" i="1"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under the null (randomness) hypothesis, conditioned on e, are derived: </a:t>
                </a:r>
              </a:p>
              <a:p>
                <a:pPr algn="ctr">
                  <a:lnSpc>
                    <a:spcPct val="150000"/>
                  </a:lnSpc>
                </a:pPr>
                <a14:m>
                  <m:oMath xmlns:m="http://schemas.openxmlformats.org/officeDocument/2006/math">
                    <m:r>
                      <a:rPr lang="en-US" sz="240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𝐸</m:t>
                    </m:r>
                    <m:d>
                      <m:dPr>
                        <m:ctrlPr>
                          <a:rPr lang="en-US" sz="2400" i="1">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ctrlPr>
                      </m:dPr>
                      <m:e>
                        <m:r>
                          <a:rPr lang="en-US" sz="2400" i="1">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𝑞</m:t>
                        </m:r>
                      </m:e>
                      <m:e>
                        <m:sSub>
                          <m:sSubPr>
                            <m:ctrlPr>
                              <a:rPr lang="en-US" sz="2400" i="1">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ctrlPr>
                          </m:sSubPr>
                          <m:e>
                            <m:r>
                              <a:rPr lang="en-US" sz="2400" i="1">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𝐻</m:t>
                            </m:r>
                          </m:e>
                          <m:sub>
                            <m:r>
                              <a:rPr lang="en-US" sz="2400" i="1">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0</m:t>
                            </m:r>
                          </m:sub>
                        </m:sSub>
                      </m:e>
                    </m:d>
                    <m:r>
                      <a:rPr lang="en-US" sz="240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m:t>
                    </m:r>
                    <m:f>
                      <m:fPr>
                        <m:ctrlPr>
                          <a:rPr lang="en-US" sz="240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ctrlPr>
                      </m:fPr>
                      <m:num>
                        <m:r>
                          <a:rPr lang="en-US" sz="240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2</m:t>
                        </m:r>
                        <m:r>
                          <a:rPr lang="en-US" sz="240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𝑀𝑁</m:t>
                        </m:r>
                      </m:num>
                      <m:den>
                        <m:r>
                          <a:rPr lang="en-US" sz="240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𝑀</m:t>
                        </m:r>
                        <m:r>
                          <a:rPr lang="en-US" sz="240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m:t>
                        </m:r>
                        <m:r>
                          <a:rPr lang="en-US" sz="240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𝑁</m:t>
                        </m:r>
                      </m:den>
                    </m:f>
                  </m:oMath>
                </a14:m>
                <a:endParaRPr lang="en-US"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50000"/>
                  </a:lnSpc>
                </a:pPr>
                <a14:m>
                  <m:oMath xmlns:m="http://schemas.openxmlformats.org/officeDocument/2006/math">
                    <m:r>
                      <a:rPr lang="en-US" sz="240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ea typeface="Calibri" panose="020F0502020204030204" pitchFamily="34" charset="0"/>
                        <a:cs typeface="Times New Roman" panose="02020603050405020304" pitchFamily="18" charset="0"/>
                      </a:rPr>
                      <m:t>𝑣𝑎𝑟</m:t>
                    </m:r>
                    <m:d>
                      <m:dPr>
                        <m:ctrlPr>
                          <a:rPr lang="en-US" sz="240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ea typeface="Calibri" panose="020F0502020204030204" pitchFamily="34" charset="0"/>
                            <a:cs typeface="Times New Roman" panose="02020603050405020304" pitchFamily="18" charset="0"/>
                          </a:rPr>
                        </m:ctrlPr>
                      </m:dPr>
                      <m:e>
                        <m:r>
                          <a:rPr lang="en-US" sz="240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ea typeface="Calibri" panose="020F0502020204030204" pitchFamily="34" charset="0"/>
                            <a:cs typeface="Times New Roman" panose="02020603050405020304" pitchFamily="18" charset="0"/>
                          </a:rPr>
                          <m:t>𝑞</m:t>
                        </m:r>
                      </m:e>
                      <m:e>
                        <m:r>
                          <a:rPr lang="en-US" sz="240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ea typeface="Calibri" panose="020F0502020204030204" pitchFamily="34" charset="0"/>
                            <a:cs typeface="Times New Roman" panose="02020603050405020304" pitchFamily="18" charset="0"/>
                          </a:rPr>
                          <m:t>𝑒</m:t>
                        </m:r>
                        <m:r>
                          <a:rPr lang="en-US" sz="240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400" i="1">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ctrlPr>
                          </m:sSubPr>
                          <m:e>
                            <m:r>
                              <a:rPr lang="en-US" sz="2400" i="1">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𝐻</m:t>
                            </m:r>
                          </m:e>
                          <m:sub>
                            <m:r>
                              <a:rPr lang="en-US" sz="2400" i="1">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0</m:t>
                            </m:r>
                          </m:sub>
                        </m:sSub>
                      </m:e>
                    </m:d>
                    <m:r>
                      <a:rPr lang="en-US" sz="240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400" i="1">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ctrlPr>
                      </m:fPr>
                      <m:num>
                        <m:r>
                          <a:rPr lang="en-US" sz="2400" i="1">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2</m:t>
                        </m:r>
                        <m:r>
                          <a:rPr lang="en-US" sz="2400" i="1">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𝑀𝑁</m:t>
                        </m:r>
                      </m:num>
                      <m:den>
                        <m:r>
                          <a:rPr lang="en-US" sz="240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𝐿</m:t>
                        </m:r>
                        <m:r>
                          <a:rPr lang="en-US" sz="240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m:t>
                        </m:r>
                        <m:r>
                          <a:rPr lang="en-US" sz="240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𝐿</m:t>
                        </m:r>
                        <m:r>
                          <a:rPr lang="en-US" sz="240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m:t>
                        </m:r>
                        <m:r>
                          <a:rPr lang="en-US" sz="240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1</m:t>
                        </m:r>
                        <m:r>
                          <a:rPr lang="en-US" sz="240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m:t>
                        </m:r>
                      </m:den>
                    </m:f>
                    <m:d>
                      <m:dPr>
                        <m:begChr m:val="["/>
                        <m:endChr m:val="]"/>
                        <m:ctrlPr>
                          <a:rPr lang="en-US" sz="240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ctrlPr>
                      </m:dPr>
                      <m:e>
                        <m:f>
                          <m:fPr>
                            <m:ctrlPr>
                              <a:rPr lang="en-US" sz="2400" i="1">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ctrlPr>
                          </m:fPr>
                          <m:num>
                            <m:r>
                              <a:rPr lang="en-US" sz="2400" i="1">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2</m:t>
                            </m:r>
                            <m:r>
                              <a:rPr lang="en-US" sz="2400" i="1">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𝑀𝑁</m:t>
                            </m:r>
                            <m:r>
                              <a:rPr lang="en-US" sz="240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m:t>
                            </m:r>
                            <m:r>
                              <a:rPr lang="en-US" sz="240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𝐿</m:t>
                            </m:r>
                          </m:num>
                          <m:den>
                            <m:r>
                              <a:rPr lang="en-US" sz="2400" i="1">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𝐿</m:t>
                            </m:r>
                          </m:den>
                        </m:f>
                      </m:e>
                    </m:d>
                    <m:r>
                      <a:rPr lang="en-US" sz="240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m:t>
                    </m:r>
                    <m:f>
                      <m:fPr>
                        <m:ctrlPr>
                          <a:rPr lang="en-US" sz="240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ctrlPr>
                      </m:fPr>
                      <m:num>
                        <m:r>
                          <a:rPr lang="en-US" sz="240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𝑒</m:t>
                        </m:r>
                        <m:r>
                          <a:rPr lang="en-US" sz="240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m:t>
                        </m:r>
                        <m:r>
                          <a:rPr lang="en-US" sz="240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𝐿</m:t>
                        </m:r>
                        <m:r>
                          <a:rPr lang="en-US" sz="240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m:t>
                        </m:r>
                        <m:r>
                          <a:rPr lang="en-US" sz="240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2</m:t>
                        </m:r>
                      </m:num>
                      <m:den>
                        <m:r>
                          <a:rPr lang="en-US" sz="240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m:t>
                        </m:r>
                        <m:r>
                          <a:rPr lang="en-US" sz="240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𝐿</m:t>
                        </m:r>
                        <m:r>
                          <a:rPr lang="en-US" sz="240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_</m:t>
                        </m:r>
                        <m:r>
                          <a:rPr lang="en-US" sz="240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2</m:t>
                        </m:r>
                        <m:r>
                          <a:rPr lang="en-US" sz="240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m:t>
                        </m:r>
                        <m:r>
                          <a:rPr lang="en-US" sz="240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𝐿</m:t>
                        </m:r>
                        <m:r>
                          <a:rPr lang="en-US" sz="240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m:t>
                        </m:r>
                        <m:r>
                          <a:rPr lang="en-US" sz="240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3</m:t>
                        </m:r>
                        <m:r>
                          <a:rPr lang="en-US" sz="240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m:t>
                        </m:r>
                      </m:den>
                    </m:f>
                    <m:r>
                      <a:rPr lang="en-US" sz="240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m:t>
                    </m:r>
                    <m:r>
                      <a:rPr lang="en-US" sz="240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𝐿</m:t>
                    </m:r>
                    <m:d>
                      <m:dPr>
                        <m:ctrlPr>
                          <a:rPr lang="en-US" sz="240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ctrlPr>
                      </m:dPr>
                      <m:e>
                        <m:r>
                          <a:rPr lang="en-US" sz="240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𝐿</m:t>
                        </m:r>
                        <m:r>
                          <a:rPr lang="en-US" sz="240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m:t>
                        </m:r>
                        <m:r>
                          <a:rPr lang="en-US" sz="240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1</m:t>
                        </m:r>
                      </m:e>
                    </m:d>
                    <m:r>
                      <a:rPr lang="en-US" sz="240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m:t>
                    </m:r>
                    <m:r>
                      <a:rPr lang="en-US" sz="240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4</m:t>
                    </m:r>
                    <m:r>
                      <a:rPr lang="en-US" sz="240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𝑀𝑁</m:t>
                    </m:r>
                    <m:r>
                      <a:rPr lang="en-US" sz="240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m:t>
                    </m:r>
                    <m:r>
                      <a:rPr lang="en-US" sz="240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2</m:t>
                    </m:r>
                    <m:r>
                      <a:rPr lang="en-US" sz="240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m:t>
                    </m:r>
                  </m:oMath>
                </a14:m>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20000"/>
                  </a:lnSpc>
                </a:pPr>
                <a:endParaRPr lang="en-US" sz="2400" i="0" dirty="0">
                  <a:solidFill>
                    <a:srgbClr val="000000"/>
                  </a:solidFill>
                  <a:effectLst/>
                  <a:latin typeface="Times New Roman" panose="02020603050405020304" pitchFamily="18" charset="0"/>
                  <a:cs typeface="Times New Roman" panose="02020603050405020304" pitchFamily="18" charset="0"/>
                </a:endParaRPr>
              </a:p>
              <a:p>
                <a:pPr>
                  <a:lnSpc>
                    <a:spcPct val="120000"/>
                  </a:lnSpc>
                </a:pPr>
                <a:r>
                  <a:rPr lang="en-US" sz="2400" i="0" dirty="0">
                    <a:solidFill>
                      <a:srgbClr val="000000"/>
                    </a:solidFill>
                    <a:effectLst/>
                    <a:latin typeface="Times New Roman" panose="02020603050405020304" pitchFamily="18" charset="0"/>
                    <a:cs typeface="Times New Roman" panose="02020603050405020304" pitchFamily="18" charset="0"/>
                  </a:rPr>
                  <a:t>where </a:t>
                </a:r>
                <a:r>
                  <a:rPr lang="en-US" sz="2400" b="1" i="1" dirty="0">
                    <a:solidFill>
                      <a:srgbClr val="000000"/>
                    </a:solidFill>
                    <a:effectLst/>
                    <a:latin typeface="Times New Roman" panose="02020603050405020304" pitchFamily="18" charset="0"/>
                    <a:cs typeface="Times New Roman" panose="02020603050405020304" pitchFamily="18" charset="0"/>
                  </a:rPr>
                  <a:t>L </a:t>
                </a:r>
                <a:r>
                  <a:rPr lang="en-US" sz="2400" b="1" dirty="0">
                    <a:solidFill>
                      <a:srgbClr val="000000"/>
                    </a:solidFill>
                    <a:latin typeface="Times New Roman" panose="02020603050405020304" pitchFamily="18" charset="0"/>
                    <a:cs typeface="Times New Roman" panose="02020603050405020304" pitchFamily="18" charset="0"/>
                  </a:rPr>
                  <a:t>=</a:t>
                </a:r>
                <a:r>
                  <a:rPr lang="en-US" sz="2400" b="1" i="1" dirty="0">
                    <a:solidFill>
                      <a:srgbClr val="000000"/>
                    </a:solidFill>
                    <a:effectLst/>
                    <a:latin typeface="Times New Roman" panose="02020603050405020304" pitchFamily="18" charset="0"/>
                    <a:cs typeface="Times New Roman" panose="02020603050405020304" pitchFamily="18" charset="0"/>
                  </a:rPr>
                  <a:t>M +</a:t>
                </a:r>
                <a:r>
                  <a:rPr lang="en-US" sz="2400" b="1" i="0" dirty="0">
                    <a:solidFill>
                      <a:srgbClr val="000000"/>
                    </a:solidFill>
                    <a:effectLst/>
                    <a:latin typeface="Times New Roman" panose="02020603050405020304" pitchFamily="18" charset="0"/>
                    <a:cs typeface="Times New Roman" panose="02020603050405020304" pitchFamily="18" charset="0"/>
                  </a:rPr>
                  <a:t> </a:t>
                </a:r>
                <a:r>
                  <a:rPr lang="en-US" sz="2400" b="1" i="1" dirty="0">
                    <a:solidFill>
                      <a:srgbClr val="000000"/>
                    </a:solidFill>
                    <a:effectLst/>
                    <a:latin typeface="Times New Roman" panose="02020603050405020304" pitchFamily="18" charset="0"/>
                    <a:cs typeface="Times New Roman" panose="02020603050405020304" pitchFamily="18" charset="0"/>
                  </a:rPr>
                  <a:t>N</a:t>
                </a:r>
                <a:r>
                  <a:rPr lang="en-US" sz="2400" b="1" dirty="0">
                    <a:solidFill>
                      <a:srgbClr val="000000"/>
                    </a:solidFill>
                    <a:latin typeface="Times New Roman" panose="02020603050405020304" pitchFamily="18" charset="0"/>
                    <a:cs typeface="Times New Roman" panose="02020603050405020304" pitchFamily="18" charset="0"/>
                  </a:rPr>
                  <a:t>  </a:t>
                </a:r>
                <a:r>
                  <a:rPr lang="en-US" sz="2400" i="0" dirty="0">
                    <a:solidFill>
                      <a:srgbClr val="000000"/>
                    </a:solidFill>
                    <a:effectLst/>
                    <a:latin typeface="Times New Roman" panose="02020603050405020304" pitchFamily="18" charset="0"/>
                    <a:cs typeface="Times New Roman" panose="02020603050405020304" pitchFamily="18" charset="0"/>
                  </a:rPr>
                  <a:t>and  </a:t>
                </a:r>
                <a:r>
                  <a:rPr lang="en-US" sz="2400" b="1" i="0" dirty="0">
                    <a:solidFill>
                      <a:srgbClr val="000000"/>
                    </a:solidFill>
                    <a:effectLst/>
                    <a:latin typeface="Times New Roman" panose="02020603050405020304" pitchFamily="18" charset="0"/>
                    <a:cs typeface="Times New Roman" panose="02020603050405020304" pitchFamily="18" charset="0"/>
                  </a:rPr>
                  <a:t>e </a:t>
                </a:r>
                <a:r>
                  <a:rPr lang="en-US" sz="2400" i="0" dirty="0">
                    <a:solidFill>
                      <a:srgbClr val="000000"/>
                    </a:solidFill>
                    <a:effectLst/>
                    <a:latin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number of pairs of the </a:t>
                </a:r>
                <a:r>
                  <a:rPr lang="en-US" sz="24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MST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edges that share a node. </a:t>
                </a:r>
                <a:endParaRPr lang="en-US" sz="2400" i="0" dirty="0">
                  <a:solidFill>
                    <a:srgbClr val="000000"/>
                  </a:solidFill>
                  <a:effectLst/>
                  <a:latin typeface="Times New Roman" panose="02020603050405020304" pitchFamily="18" charset="0"/>
                  <a:cs typeface="Times New Roman" panose="02020603050405020304" pitchFamily="18" charset="0"/>
                </a:endParaRPr>
              </a:p>
              <a:p>
                <a:pPr>
                  <a:lnSpc>
                    <a:spcPct val="120000"/>
                  </a:lnSpc>
                </a:pPr>
                <a:r>
                  <a:rPr lang="en-US" sz="2400" i="0" dirty="0">
                    <a:solidFill>
                      <a:srgbClr val="000000"/>
                    </a:solidFill>
                    <a:effectLst/>
                    <a:latin typeface="Times New Roman" panose="02020603050405020304" pitchFamily="18" charset="0"/>
                    <a:cs typeface="Times New Roman" panose="02020603050405020304" pitchFamily="18" charset="0"/>
                  </a:rPr>
                  <a:t>if </a:t>
                </a:r>
                <a:r>
                  <a:rPr lang="en-US" sz="2400" b="1" i="1" dirty="0">
                    <a:solidFill>
                      <a:srgbClr val="000000"/>
                    </a:solidFill>
                    <a:effectLst/>
                    <a:latin typeface="Times New Roman" panose="02020603050405020304" pitchFamily="18" charset="0"/>
                    <a:cs typeface="Times New Roman" panose="02020603050405020304" pitchFamily="18" charset="0"/>
                  </a:rPr>
                  <a:t>M</a:t>
                </a:r>
                <a:r>
                  <a:rPr lang="en-US" sz="2400" b="1" i="0" dirty="0">
                    <a:solidFill>
                      <a:srgbClr val="000000"/>
                    </a:solidFill>
                    <a:effectLst/>
                    <a:latin typeface="Times New Roman" panose="02020603050405020304" pitchFamily="18" charset="0"/>
                    <a:cs typeface="Times New Roman" panose="02020603050405020304" pitchFamily="18" charset="0"/>
                  </a:rPr>
                  <a:t>, </a:t>
                </a:r>
                <a:r>
                  <a:rPr lang="en-US" sz="2400" b="1" i="1" dirty="0">
                    <a:solidFill>
                      <a:srgbClr val="000000"/>
                    </a:solidFill>
                    <a:effectLst/>
                    <a:latin typeface="Times New Roman" panose="02020603050405020304" pitchFamily="18" charset="0"/>
                    <a:cs typeface="Times New Roman" panose="02020603050405020304" pitchFamily="18" charset="0"/>
                  </a:rPr>
                  <a:t>N </a:t>
                </a:r>
                <a:r>
                  <a:rPr lang="en-US" sz="2400" b="1" i="0" dirty="0">
                    <a:solidFill>
                      <a:srgbClr val="000000"/>
                    </a:solidFill>
                    <a:effectLst/>
                    <a:latin typeface="Times New Roman" panose="02020603050405020304" pitchFamily="18" charset="0"/>
                    <a:cs typeface="Times New Roman" panose="02020603050405020304" pitchFamily="18" charset="0"/>
                  </a:rPr>
                  <a:t>→</a:t>
                </a:r>
                <a14:m>
                  <m:oMath xmlns:m="http://schemas.openxmlformats.org/officeDocument/2006/math">
                    <m:r>
                      <a:rPr lang="en-US" sz="2400" b="1" i="1"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b="1" i="0" dirty="0">
                    <a:solidFill>
                      <a:srgbClr val="000000"/>
                    </a:solidFill>
                    <a:effectLst/>
                    <a:latin typeface="Times New Roman" panose="02020603050405020304" pitchFamily="18" charset="0"/>
                    <a:cs typeface="Times New Roman" panose="02020603050405020304" pitchFamily="18" charset="0"/>
                  </a:rPr>
                  <a:t> </a:t>
                </a:r>
                <a:r>
                  <a:rPr lang="en-US" sz="2400" i="0" dirty="0">
                    <a:solidFill>
                      <a:srgbClr val="000000"/>
                    </a:solidFill>
                    <a:effectLst/>
                    <a:latin typeface="Times New Roman" panose="02020603050405020304" pitchFamily="18" charset="0"/>
                    <a:cs typeface="Times New Roman" panose="02020603050405020304" pitchFamily="18" charset="0"/>
                  </a:rPr>
                  <a:t>and </a:t>
                </a:r>
                <a:r>
                  <a:rPr lang="en-US" sz="2400" b="1" i="1" dirty="0">
                    <a:solidFill>
                      <a:srgbClr val="000000"/>
                    </a:solidFill>
                    <a:effectLst/>
                    <a:latin typeface="Times New Roman" panose="02020603050405020304" pitchFamily="18" charset="0"/>
                    <a:cs typeface="Times New Roman" panose="02020603050405020304" pitchFamily="18" charset="0"/>
                  </a:rPr>
                  <a:t>M</a:t>
                </a:r>
                <a:r>
                  <a:rPr lang="en-US" sz="2400" b="1" i="0" dirty="0">
                    <a:solidFill>
                      <a:srgbClr val="000000"/>
                    </a:solidFill>
                    <a:effectLst/>
                    <a:latin typeface="Times New Roman" panose="02020603050405020304" pitchFamily="18" charset="0"/>
                    <a:cs typeface="Times New Roman" panose="02020603050405020304" pitchFamily="18" charset="0"/>
                  </a:rPr>
                  <a:t>/</a:t>
                </a:r>
                <a:r>
                  <a:rPr lang="en-US" sz="2400" b="1" i="1" dirty="0">
                    <a:solidFill>
                      <a:srgbClr val="000000"/>
                    </a:solidFill>
                    <a:effectLst/>
                    <a:latin typeface="Times New Roman" panose="02020603050405020304" pitchFamily="18" charset="0"/>
                    <a:cs typeface="Times New Roman" panose="02020603050405020304" pitchFamily="18" charset="0"/>
                  </a:rPr>
                  <a:t>N</a:t>
                </a:r>
                <a:r>
                  <a:rPr lang="en-US" sz="2400" dirty="0">
                    <a:solidFill>
                      <a:srgbClr val="000000"/>
                    </a:solidFill>
                    <a:latin typeface="Times New Roman" panose="02020603050405020304" pitchFamily="18" charset="0"/>
                    <a:cs typeface="Times New Roman" panose="02020603050405020304" pitchFamily="18" charset="0"/>
                  </a:rPr>
                  <a:t> </a:t>
                </a:r>
                <a:r>
                  <a:rPr lang="en-US" sz="2400" i="0" dirty="0">
                    <a:solidFill>
                      <a:srgbClr val="000000"/>
                    </a:solidFill>
                    <a:effectLst/>
                    <a:latin typeface="Times New Roman" panose="02020603050405020304" pitchFamily="18" charset="0"/>
                    <a:cs typeface="Times New Roman" panose="02020603050405020304" pitchFamily="18" charset="0"/>
                  </a:rPr>
                  <a:t>is away from</a:t>
                </a:r>
                <a:r>
                  <a:rPr lang="en-US" sz="2400" b="1" i="0" dirty="0">
                    <a:solidFill>
                      <a:srgbClr val="000000"/>
                    </a:solidFill>
                    <a:effectLst/>
                    <a:latin typeface="Times New Roman" panose="02020603050405020304" pitchFamily="18" charset="0"/>
                    <a:cs typeface="Times New Roman" panose="02020603050405020304" pitchFamily="18" charset="0"/>
                  </a:rPr>
                  <a:t> 0 </a:t>
                </a:r>
                <a:r>
                  <a:rPr lang="en-US" sz="2400" i="0" dirty="0">
                    <a:solidFill>
                      <a:srgbClr val="000000"/>
                    </a:solidFill>
                    <a:effectLst/>
                    <a:latin typeface="Times New Roman" panose="02020603050405020304" pitchFamily="18" charset="0"/>
                    <a:cs typeface="Times New Roman" panose="02020603050405020304" pitchFamily="18" charset="0"/>
                  </a:rPr>
                  <a:t>and </a:t>
                </a:r>
                <a14:m>
                  <m:oMath xmlns:m="http://schemas.openxmlformats.org/officeDocument/2006/math">
                    <m:r>
                      <a:rPr lang="en-US" b="1"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i="0" dirty="0">
                    <a:solidFill>
                      <a:srgbClr val="000000"/>
                    </a:solidFill>
                    <a:effectLst/>
                    <a:latin typeface="Times New Roman" panose="02020603050405020304" pitchFamily="18" charset="0"/>
                    <a:cs typeface="Times New Roman" panose="02020603050405020304" pitchFamily="18" charset="0"/>
                  </a:rPr>
                  <a:t> , the pdf of the statistic </a:t>
                </a:r>
                <a:r>
                  <a:rPr lang="en-US" sz="2400" dirty="0">
                    <a:latin typeface="Times New Roman" panose="02020603050405020304" pitchFamily="18" charset="0"/>
                    <a:cs typeface="Times New Roman" panose="02020603050405020304" pitchFamily="18" charset="0"/>
                  </a:rPr>
                  <a:t>is approximately given by the </a:t>
                </a:r>
                <a:r>
                  <a:rPr lang="en-US" sz="2400" dirty="0">
                    <a:solidFill>
                      <a:srgbClr val="0070C0"/>
                    </a:solidFill>
                    <a:latin typeface="Times New Roman" panose="02020603050405020304" pitchFamily="18" charset="0"/>
                    <a:cs typeface="Times New Roman" panose="02020603050405020304" pitchFamily="18" charset="0"/>
                  </a:rPr>
                  <a:t>standard normal distribution</a:t>
                </a:r>
                <a:r>
                  <a:rPr lang="en-US" sz="2400" dirty="0">
                    <a:latin typeface="Times New Roman" panose="02020603050405020304" pitchFamily="18" charset="0"/>
                    <a:cs typeface="Times New Roman" panose="02020603050405020304" pitchFamily="18" charset="0"/>
                  </a:rPr>
                  <a:t>.</a:t>
                </a:r>
                <a:r>
                  <a:rPr lang="en-US" dirty="0"/>
                  <a:t/>
                </a:r>
                <a:br>
                  <a:rPr lang="en-US" dirty="0"/>
                </a:br>
                <a:endParaRPr lang="en-US" sz="20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F9513DB5-A9AB-409D-8C75-68235BF06D07}"/>
                  </a:ext>
                </a:extLst>
              </p:cNvPr>
              <p:cNvSpPr>
                <a:spLocks noGrp="1" noRot="1" noChangeAspect="1" noMove="1" noResize="1" noEditPoints="1" noAdjustHandles="1" noChangeArrowheads="1" noChangeShapeType="1" noTextEdit="1"/>
              </p:cNvSpPr>
              <p:nvPr>
                <p:ph idx="1"/>
              </p:nvPr>
            </p:nvSpPr>
            <p:spPr>
              <a:xfrm>
                <a:off x="216310" y="1425676"/>
                <a:ext cx="11454580" cy="5294007"/>
              </a:xfrm>
              <a:blipFill>
                <a:blip r:embed="rId2"/>
                <a:stretch>
                  <a:fillRect l="-691" t="-230"/>
                </a:stretch>
              </a:blipFill>
            </p:spPr>
            <p:txBody>
              <a:bodyPr/>
              <a:lstStyle/>
              <a:p>
                <a:r>
                  <a:rPr lang="en-US">
                    <a:noFill/>
                  </a:rPr>
                  <a:t> </a:t>
                </a:r>
              </a:p>
            </p:txBody>
          </p:sp>
        </mc:Fallback>
      </mc:AlternateContent>
    </p:spTree>
    <p:extLst>
      <p:ext uri="{BB962C8B-B14F-4D97-AF65-F5344CB8AC3E}">
        <p14:creationId xmlns:p14="http://schemas.microsoft.com/office/powerpoint/2010/main" val="1780843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D60C5-C66A-44C9-988F-61096EBCC73F}"/>
              </a:ext>
            </a:extLst>
          </p:cNvPr>
          <p:cNvSpPr>
            <a:spLocks noGrp="1"/>
          </p:cNvSpPr>
          <p:nvPr>
            <p:ph type="title"/>
          </p:nvPr>
        </p:nvSpPr>
        <p:spPr>
          <a:xfrm>
            <a:off x="530942" y="365125"/>
            <a:ext cx="10822858" cy="1325563"/>
          </a:xfrm>
        </p:spPr>
        <p:txBody>
          <a:bodyPr/>
          <a:lstStyle/>
          <a:p>
            <a:r>
              <a:rPr lang="en-US" sz="4400" b="1" i="1" u="sng" dirty="0">
                <a:solidFill>
                  <a:srgbClr val="231F2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Tests Based on Structural Graphs(cont.)</a:t>
            </a:r>
            <a:endParaRPr lang="en-US" i="1" u="sng" dirty="0">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CC131AF-9883-4A5D-B0F7-3E481DFDB922}"/>
                  </a:ext>
                </a:extLst>
              </p:cNvPr>
              <p:cNvSpPr>
                <a:spLocks noGrp="1"/>
              </p:cNvSpPr>
              <p:nvPr>
                <p:ph idx="1"/>
              </p:nvPr>
            </p:nvSpPr>
            <p:spPr>
              <a:xfrm>
                <a:off x="275303" y="1690688"/>
                <a:ext cx="11385755" cy="4351338"/>
              </a:xfrm>
            </p:spPr>
            <p:txBody>
              <a:bodyPr/>
              <a:lstStyle/>
              <a:p>
                <a:pPr>
                  <a:lnSpc>
                    <a:spcPct val="120000"/>
                  </a:lnSpc>
                  <a:buFont typeface="Wingdings" panose="05000000000000000000" pitchFamily="2" charset="2"/>
                  <a:buChar char="v"/>
                </a:pPr>
                <a:r>
                  <a:rPr lang="en-US" sz="2800" i="0" dirty="0">
                    <a:solidFill>
                      <a:srgbClr val="C00000"/>
                    </a:solidFill>
                    <a:effectLst/>
                    <a:latin typeface="Times New Roman" panose="02020603050405020304" pitchFamily="18" charset="0"/>
                    <a:cs typeface="Times New Roman" panose="02020603050405020304" pitchFamily="18" charset="0"/>
                  </a:rPr>
                  <a:t>Formula :</a:t>
                </a:r>
                <a:r>
                  <a:rPr lang="en-US" sz="2800" i="0" dirty="0">
                    <a:solidFill>
                      <a:srgbClr val="000000"/>
                    </a:solidFill>
                    <a:effectLst/>
                    <a:latin typeface="Times New Roman" panose="02020603050405020304" pitchFamily="18" charset="0"/>
                    <a:cs typeface="Times New Roman" panose="02020603050405020304" pitchFamily="18" charset="0"/>
                  </a:rPr>
                  <a:t/>
                </a:r>
                <a:br>
                  <a:rPr lang="en-US" sz="2800" i="0" dirty="0">
                    <a:solidFill>
                      <a:srgbClr val="000000"/>
                    </a:solidFill>
                    <a:effectLst/>
                    <a:latin typeface="Times New Roman" panose="02020603050405020304" pitchFamily="18" charset="0"/>
                    <a:cs typeface="Times New Roman" panose="02020603050405020304" pitchFamily="18" charset="0"/>
                  </a:rPr>
                </a:br>
                <a14:m>
                  <m:oMath xmlns:m="http://schemas.openxmlformats.org/officeDocument/2006/math">
                    <m:r>
                      <a:rPr lang="en-US" sz="280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𝑞</m:t>
                    </m:r>
                    <m:r>
                      <a:rPr lang="en-US" sz="280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m:t>
                    </m:r>
                    <m:f>
                      <m:fPr>
                        <m:ctrlPr>
                          <a:rPr lang="en-US" sz="280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ctrlPr>
                      </m:fPr>
                      <m:num>
                        <m:r>
                          <a:rPr lang="en-US" sz="280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𝑞</m:t>
                        </m:r>
                        <m:r>
                          <a:rPr lang="en-US" sz="280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m:t>
                        </m:r>
                        <m:r>
                          <a:rPr lang="en-US" sz="280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𝐸</m:t>
                        </m:r>
                        <m:r>
                          <a:rPr lang="en-US" sz="280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m:t>
                        </m:r>
                        <m:r>
                          <a:rPr lang="en-US" sz="280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𝑞</m:t>
                        </m:r>
                        <m:r>
                          <a:rPr lang="en-US" sz="280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m:t>
                        </m:r>
                        <m:sSub>
                          <m:sSubPr>
                            <m:ctrlPr>
                              <a:rPr lang="en-US" sz="280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ctrlPr>
                          </m:sSubPr>
                          <m:e>
                            <m:r>
                              <a:rPr lang="en-US" sz="280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𝐻</m:t>
                            </m:r>
                          </m:e>
                          <m:sub>
                            <m:r>
                              <a:rPr lang="en-US" sz="280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0</m:t>
                            </m:r>
                          </m:sub>
                        </m:sSub>
                        <m:r>
                          <a:rPr lang="en-US" sz="280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m:t>
                        </m:r>
                      </m:num>
                      <m:den>
                        <m:rad>
                          <m:radPr>
                            <m:degHide m:val="on"/>
                            <m:ctrlPr>
                              <a:rPr lang="en-US" sz="280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ctrlPr>
                          </m:radPr>
                          <m:deg/>
                          <m:e>
                            <m:r>
                              <a:rPr lang="en-US" sz="280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𝑣𝑎𝑟</m:t>
                            </m:r>
                            <m:r>
                              <a:rPr lang="en-US" sz="280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m:t>
                            </m:r>
                            <m:r>
                              <a:rPr lang="en-US" sz="280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𝑞</m:t>
                            </m:r>
                            <m:r>
                              <a:rPr lang="en-US" sz="280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m:t>
                            </m:r>
                            <m:r>
                              <a:rPr lang="en-US" sz="280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𝑒</m:t>
                            </m:r>
                            <m:r>
                              <a:rPr lang="en-US" sz="280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m:t>
                            </m:r>
                            <m:sSub>
                              <m:sSubPr>
                                <m:ctrlPr>
                                  <a:rPr lang="en-US" sz="2800" i="1">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ctrlPr>
                              </m:sSubPr>
                              <m:e>
                                <m:r>
                                  <a:rPr lang="en-US" sz="2800" i="1">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𝐻</m:t>
                                </m:r>
                              </m:e>
                              <m:sub>
                                <m:r>
                                  <a:rPr lang="en-US" sz="2800" i="1">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0</m:t>
                                </m:r>
                              </m:sub>
                            </m:sSub>
                            <m:r>
                              <a:rPr lang="en-US" sz="280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m:t>
                            </m:r>
                          </m:e>
                        </m:rad>
                      </m:den>
                    </m:f>
                  </m:oMath>
                </a14:m>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20000"/>
                  </a:lnSpc>
                  <a:buNone/>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if </a:t>
                </a: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is less than the </a:t>
                </a:r>
                <a14:m>
                  <m:oMath xmlns:m="http://schemas.openxmlformats.org/officeDocument/2006/math">
                    <m:r>
                      <a:rPr lang="en-US" sz="2800" b="1" i="1">
                        <a:latin typeface="Cambria Math" panose="02040503050406030204" pitchFamily="18" charset="0"/>
                        <a:ea typeface="Cambria Math" panose="02040503050406030204" pitchFamily="18" charset="0"/>
                        <a:cs typeface="Times New Roman" panose="02020603050405020304" pitchFamily="18" charset="0"/>
                      </a:rPr>
                      <m:t>𝝆</m:t>
                    </m:r>
                    <m:r>
                      <a:rPr lang="en-US" sz="2800" b="1" i="1">
                        <a:latin typeface="Cambria Math" panose="02040503050406030204" pitchFamily="18" charset="0"/>
                        <a:ea typeface="Cambria Math" panose="02040503050406030204" pitchFamily="18" charset="0"/>
                        <a:cs typeface="Times New Roman" panose="02020603050405020304" pitchFamily="18" charset="0"/>
                      </a:rPr>
                      <m:t> </m:t>
                    </m:r>
                  </m:oMath>
                </a14:m>
                <a:r>
                  <a:rPr lang="en-US" sz="2800" dirty="0">
                    <a:effectLst/>
                    <a:latin typeface="Times New Roman" panose="02020603050405020304" pitchFamily="18" charset="0"/>
                    <a:ea typeface="Calibri" panose="020F0502020204030204" pitchFamily="34" charset="0"/>
                    <a:cs typeface="Times New Roman" panose="02020603050405020304" pitchFamily="18" charset="0"/>
                  </a:rPr>
                  <a:t>-percentile of the standard normal distribution:</a:t>
                </a:r>
              </a:p>
              <a:p>
                <a:pPr lvl="1">
                  <a:lnSpc>
                    <a:spcPct val="120000"/>
                  </a:lnSpc>
                  <a:buFont typeface="Wingdings" panose="05000000000000000000" pitchFamily="2" charset="2"/>
                  <a:buChar char="Ø"/>
                </a:pPr>
                <a:r>
                  <a:rPr lang="en-US" sz="28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reject </a:t>
                </a:r>
                <a14:m>
                  <m:oMath xmlns:m="http://schemas.openxmlformats.org/officeDocument/2006/math">
                    <m:sSub>
                      <m:sSubPr>
                        <m:ctrlPr>
                          <a:rPr lang="en-US" sz="2800" i="1">
                            <a:ln w="0"/>
                            <a:solidFill>
                              <a:srgbClr val="C00000"/>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ctrlPr>
                      </m:sSubPr>
                      <m:e>
                        <m:r>
                          <a:rPr lang="en-US" sz="2800" i="1">
                            <a:ln w="0"/>
                            <a:solidFill>
                              <a:srgbClr val="C00000"/>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𝐻</m:t>
                        </m:r>
                      </m:e>
                      <m:sub>
                        <m:r>
                          <a:rPr lang="en-US" sz="2800" i="1">
                            <a:ln w="0"/>
                            <a:solidFill>
                              <a:srgbClr val="C00000"/>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0</m:t>
                        </m:r>
                      </m:sub>
                    </m:sSub>
                  </m:oMath>
                </a14:m>
                <a:r>
                  <a:rPr lang="en-US" sz="28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at significance level </a:t>
                </a:r>
                <a14:m>
                  <m:oMath xmlns:m="http://schemas.openxmlformats.org/officeDocument/2006/math">
                    <m:r>
                      <a:rPr lang="en-US" sz="2800" b="1"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𝝆</m:t>
                    </m:r>
                    <m:r>
                      <a:rPr lang="en-US" sz="2800" b="1"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 </m:t>
                    </m:r>
                  </m:oMath>
                </a14:m>
                <a:endParaRPr lang="en-US" sz="28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20000"/>
                  </a:lnSpc>
                  <a:buClr>
                    <a:srgbClr val="00B050"/>
                  </a:buClr>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This test exhibits </a:t>
                </a:r>
                <a:r>
                  <a:rPr lang="en-US" sz="2800" dirty="0">
                    <a:solidFill>
                      <a:srgbClr val="00B050"/>
                    </a:solidFill>
                    <a:latin typeface="Times New Roman" panose="02020603050405020304" pitchFamily="18" charset="0"/>
                    <a:cs typeface="Times New Roman" panose="02020603050405020304" pitchFamily="18" charset="0"/>
                  </a:rPr>
                  <a:t>high power </a:t>
                </a:r>
                <a:r>
                  <a:rPr lang="en-US" sz="2800" dirty="0">
                    <a:latin typeface="Times New Roman" panose="02020603050405020304" pitchFamily="18" charset="0"/>
                    <a:cs typeface="Times New Roman" panose="02020603050405020304" pitchFamily="18" charset="0"/>
                  </a:rPr>
                  <a:t>against </a:t>
                </a:r>
                <a:r>
                  <a:rPr lang="en-US" sz="2800" b="1" dirty="0">
                    <a:latin typeface="Times New Roman" panose="02020603050405020304" pitchFamily="18" charset="0"/>
                    <a:cs typeface="Times New Roman" panose="02020603050405020304" pitchFamily="18" charset="0"/>
                  </a:rPr>
                  <a:t>clustering tendency </a:t>
                </a:r>
                <a:r>
                  <a:rPr lang="en-US" sz="2800" dirty="0">
                    <a:latin typeface="Times New Roman" panose="02020603050405020304" pitchFamily="18" charset="0"/>
                    <a:cs typeface="Times New Roman" panose="02020603050405020304" pitchFamily="18" charset="0"/>
                  </a:rPr>
                  <a:t>and </a:t>
                </a:r>
                <a:r>
                  <a:rPr lang="en-US" sz="2800" dirty="0">
                    <a:solidFill>
                      <a:srgbClr val="00B050"/>
                    </a:solidFill>
                    <a:latin typeface="Times New Roman" panose="02020603050405020304" pitchFamily="18" charset="0"/>
                    <a:cs typeface="Times New Roman" panose="02020603050405020304" pitchFamily="18" charset="0"/>
                  </a:rPr>
                  <a:t>little power</a:t>
                </a:r>
                <a:r>
                  <a:rPr lang="en-US" sz="2800" dirty="0">
                    <a:latin typeface="Times New Roman" panose="02020603050405020304" pitchFamily="18" charset="0"/>
                    <a:cs typeface="Times New Roman" panose="02020603050405020304" pitchFamily="18" charset="0"/>
                  </a:rPr>
                  <a:t> against </a:t>
                </a:r>
                <a:r>
                  <a:rPr lang="en-US" sz="2800" b="1" dirty="0">
                    <a:latin typeface="Times New Roman" panose="02020603050405020304" pitchFamily="18" charset="0"/>
                    <a:cs typeface="Times New Roman" panose="02020603050405020304" pitchFamily="18" charset="0"/>
                  </a:rPr>
                  <a:t>regularity</a:t>
                </a:r>
                <a:r>
                  <a:rPr lang="en-US" sz="2800" dirty="0">
                    <a:latin typeface="Times New Roman" panose="02020603050405020304" pitchFamily="18" charset="0"/>
                    <a:cs typeface="Times New Roman" panose="02020603050405020304" pitchFamily="18" charset="0"/>
                  </a:rPr>
                  <a:t>.</a:t>
                </a:r>
              </a:p>
              <a:p>
                <a:endParaRPr lang="en-US" dirty="0"/>
              </a:p>
            </p:txBody>
          </p:sp>
        </mc:Choice>
        <mc:Fallback xmlns="">
          <p:sp>
            <p:nvSpPr>
              <p:cNvPr id="3" name="Content Placeholder 2">
                <a:extLst>
                  <a:ext uri="{FF2B5EF4-FFF2-40B4-BE49-F238E27FC236}">
                    <a16:creationId xmlns:a16="http://schemas.microsoft.com/office/drawing/2014/main" id="{DCC131AF-9883-4A5D-B0F7-3E481DFDB922}"/>
                  </a:ext>
                </a:extLst>
              </p:cNvPr>
              <p:cNvSpPr>
                <a:spLocks noGrp="1" noRot="1" noChangeAspect="1" noMove="1" noResize="1" noEditPoints="1" noAdjustHandles="1" noChangeArrowheads="1" noChangeShapeType="1" noTextEdit="1"/>
              </p:cNvSpPr>
              <p:nvPr>
                <p:ph idx="1"/>
              </p:nvPr>
            </p:nvSpPr>
            <p:spPr>
              <a:xfrm>
                <a:off x="275303" y="1690688"/>
                <a:ext cx="11385755" cy="4351338"/>
              </a:xfrm>
              <a:blipFill>
                <a:blip r:embed="rId2"/>
                <a:stretch>
                  <a:fillRect l="-1071" t="-420"/>
                </a:stretch>
              </a:blipFill>
            </p:spPr>
            <p:txBody>
              <a:bodyPr/>
              <a:lstStyle/>
              <a:p>
                <a:r>
                  <a:rPr lang="en-US">
                    <a:noFill/>
                  </a:rPr>
                  <a:t> </a:t>
                </a:r>
              </a:p>
            </p:txBody>
          </p:sp>
        </mc:Fallback>
      </mc:AlternateContent>
    </p:spTree>
    <p:extLst>
      <p:ext uri="{BB962C8B-B14F-4D97-AF65-F5344CB8AC3E}">
        <p14:creationId xmlns:p14="http://schemas.microsoft.com/office/powerpoint/2010/main" val="426773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C0820-4D71-40AB-AEE0-27D9B065516F}"/>
              </a:ext>
            </a:extLst>
          </p:cNvPr>
          <p:cNvSpPr>
            <a:spLocks noGrp="1"/>
          </p:cNvSpPr>
          <p:nvPr>
            <p:ph type="title"/>
          </p:nvPr>
        </p:nvSpPr>
        <p:spPr>
          <a:xfrm>
            <a:off x="310946" y="247650"/>
            <a:ext cx="10515600" cy="873125"/>
          </a:xfrm>
        </p:spPr>
        <p:txBody>
          <a:bodyPr>
            <a:normAutofit/>
          </a:bodyPr>
          <a:lstStyle/>
          <a:p>
            <a:r>
              <a:rPr lang="en-US" sz="4000" b="1"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2) </a:t>
            </a:r>
            <a:r>
              <a:rPr lang="en-US" sz="4000" b="1" i="1" u="sng" dirty="0">
                <a:solidFill>
                  <a:srgbClr val="231F2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Tests Based on Nearest Neighbor Distances</a:t>
            </a:r>
            <a:endParaRPr lang="en-US" sz="4000" i="1" u="sng" dirty="0">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9711286-953B-4DA7-AEC7-0075A10E90FA}"/>
                  </a:ext>
                </a:extLst>
              </p:cNvPr>
              <p:cNvSpPr>
                <a:spLocks noGrp="1"/>
              </p:cNvSpPr>
              <p:nvPr>
                <p:ph idx="1"/>
              </p:nvPr>
            </p:nvSpPr>
            <p:spPr>
              <a:xfrm>
                <a:off x="560439" y="1666516"/>
                <a:ext cx="10793361" cy="4822774"/>
              </a:xfrm>
            </p:spPr>
            <p:txBody>
              <a:bodyPr>
                <a:noAutofit/>
              </a:bodyPr>
              <a:lstStyle/>
              <a:p>
                <a:pPr>
                  <a:lnSpc>
                    <a:spcPct val="100000"/>
                  </a:lnSpc>
                </a:pPr>
                <a:r>
                  <a:rPr lang="en-US" sz="2400" dirty="0">
                    <a:latin typeface="Times New Roman" panose="02020603050405020304" pitchFamily="18" charset="0"/>
                    <a:cs typeface="Times New Roman" panose="02020603050405020304" pitchFamily="18" charset="0"/>
                  </a:rPr>
                  <a:t>The tests rely on the distances between the vectors of </a:t>
                </a:r>
                <a:r>
                  <a:rPr lang="en-US" sz="2400" b="1"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and a number of vectors which are randomly placed in the </a:t>
                </a:r>
                <a:r>
                  <a:rPr lang="en-US" sz="2400" b="1" dirty="0">
                    <a:latin typeface="Times New Roman" panose="02020603050405020304" pitchFamily="18" charset="0"/>
                    <a:cs typeface="Times New Roman" panose="02020603050405020304" pitchFamily="18" charset="0"/>
                  </a:rPr>
                  <a:t>sampling window</a:t>
                </a:r>
                <a:r>
                  <a:rPr lang="en-US" sz="2400" dirty="0">
                    <a:latin typeface="Times New Roman" panose="02020603050405020304" pitchFamily="18" charset="0"/>
                    <a:cs typeface="Times New Roman" panose="02020603050405020304" pitchFamily="18" charset="0"/>
                  </a:rPr>
                  <a:t>.</a:t>
                </a:r>
              </a:p>
              <a:p>
                <a:pPr marL="0" indent="0">
                  <a:lnSpc>
                    <a:spcPct val="100000"/>
                  </a:lnSpc>
                  <a:buNone/>
                </a:pPr>
                <a:endParaRPr lang="en-US" sz="2400" dirty="0">
                  <a:latin typeface="Times New Roman" panose="02020603050405020304" pitchFamily="18" charset="0"/>
                  <a:cs typeface="Times New Roman" panose="02020603050405020304" pitchFamily="18" charset="0"/>
                </a:endParaRPr>
              </a:p>
              <a:p>
                <a:pPr>
                  <a:lnSpc>
                    <a:spcPct val="100000"/>
                  </a:lnSpc>
                </a:pPr>
                <a:r>
                  <a:rPr lang="en-US" sz="2400" b="1" dirty="0">
                    <a:latin typeface="Times New Roman" panose="02020603050405020304" pitchFamily="18" charset="0"/>
                    <a:cs typeface="Times New Roman" panose="02020603050405020304" pitchFamily="18" charset="0"/>
                  </a:rPr>
                  <a:t>Two </a:t>
                </a:r>
                <a:r>
                  <a:rPr lang="en-US" sz="2400" dirty="0">
                    <a:latin typeface="Times New Roman" panose="02020603050405020304" pitchFamily="18" charset="0"/>
                    <a:cs typeface="Times New Roman" panose="02020603050405020304" pitchFamily="18" charset="0"/>
                  </a:rPr>
                  <a:t>tests of this kind are :</a:t>
                </a:r>
              </a:p>
              <a:p>
                <a:pPr marL="914400" lvl="1" indent="-457200">
                  <a:lnSpc>
                    <a:spcPct val="100000"/>
                  </a:lnSpc>
                  <a:buFont typeface="+mj-lt"/>
                  <a:buAutoNum type="arabicParenR"/>
                </a:pPr>
                <a:r>
                  <a:rPr lang="en-US" b="1" dirty="0">
                    <a:solidFill>
                      <a:srgbClr val="0070C0"/>
                    </a:solidFill>
                    <a:latin typeface="Times New Roman" panose="02020603050405020304" pitchFamily="18" charset="0"/>
                    <a:cs typeface="Times New Roman" panose="02020603050405020304" pitchFamily="18" charset="0"/>
                  </a:rPr>
                  <a:t>The Hopkins test</a:t>
                </a:r>
              </a:p>
              <a:p>
                <a:pPr lvl="2">
                  <a:lnSpc>
                    <a:spcPct val="100000"/>
                  </a:lnSpc>
                  <a:buFont typeface="Wingdings" panose="05000000000000000000" pitchFamily="2" charset="2"/>
                  <a:buChar char="Ø"/>
                </a:pPr>
                <a:r>
                  <a:rPr lang="en-US" sz="2400" i="0" dirty="0">
                    <a:solidFill>
                      <a:srgbClr val="231F20"/>
                    </a:solidFill>
                    <a:effectLst/>
                    <a:latin typeface="Times New Roman" panose="02020603050405020304" pitchFamily="18" charset="0"/>
                    <a:cs typeface="Times New Roman" panose="02020603050405020304" pitchFamily="18" charset="0"/>
                  </a:rPr>
                  <a:t>This statistic compares the nearest neighbor distribution of the points in </a:t>
                </a:r>
                <a14:m>
                  <m:oMath xmlns:m="http://schemas.openxmlformats.org/officeDocument/2006/math">
                    <m:sSub>
                      <m:sSubPr>
                        <m:ctrlPr>
                          <a:rPr lang="en-US" sz="2400" b="1" i="1" smtClean="0">
                            <a:ln w="0"/>
                            <a:solidFill>
                              <a:schemeClr val="tx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ctrlPr>
                      </m:sSubPr>
                      <m:e>
                        <m:r>
                          <a:rPr lang="en-US" sz="2400" b="1" i="1" smtClean="0">
                            <a:ln w="0"/>
                            <a:solidFill>
                              <a:schemeClr val="tx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𝑿</m:t>
                        </m:r>
                      </m:e>
                      <m:sub>
                        <m:r>
                          <a:rPr lang="en-US" sz="2400" b="1" i="1" smtClean="0">
                            <a:ln w="0"/>
                            <a:solidFill>
                              <a:schemeClr val="tx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𝟏</m:t>
                        </m:r>
                      </m:sub>
                    </m:sSub>
                  </m:oMath>
                </a14:m>
                <a:r>
                  <a:rPr lang="en-US" sz="2400" b="1" i="1" dirty="0">
                    <a:solidFill>
                      <a:schemeClr val="tx1"/>
                    </a:solidFill>
                    <a:effectLst/>
                    <a:latin typeface="Times New Roman" panose="02020603050405020304" pitchFamily="18" charset="0"/>
                    <a:cs typeface="Times New Roman" panose="02020603050405020304" pitchFamily="18" charset="0"/>
                  </a:rPr>
                  <a:t> </a:t>
                </a:r>
                <a:r>
                  <a:rPr lang="en-US" sz="2400" i="0" dirty="0">
                    <a:solidFill>
                      <a:srgbClr val="231F20"/>
                    </a:solidFill>
                    <a:effectLst/>
                    <a:latin typeface="Times New Roman" panose="02020603050405020304" pitchFamily="18" charset="0"/>
                    <a:cs typeface="Times New Roman" panose="02020603050405020304" pitchFamily="18" charset="0"/>
                  </a:rPr>
                  <a:t>with that from the points in </a:t>
                </a:r>
                <a:r>
                  <a:rPr lang="en-US" sz="2400" b="1" i="1" dirty="0">
                    <a:solidFill>
                      <a:srgbClr val="231F20"/>
                    </a:solidFill>
                    <a:effectLst/>
                    <a:latin typeface="Times New Roman" panose="02020603050405020304" pitchFamily="18" charset="0"/>
                    <a:cs typeface="Times New Roman" panose="02020603050405020304" pitchFamily="18" charset="0"/>
                  </a:rPr>
                  <a:t>X</a:t>
                </a:r>
                <a:r>
                  <a:rPr lang="en-US" sz="2400" i="0" dirty="0">
                    <a:solidFill>
                      <a:srgbClr val="231F20"/>
                    </a:solidFill>
                    <a:effectLst/>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 </a:t>
                </a:r>
              </a:p>
              <a:p>
                <a:pPr marL="914400" lvl="1" indent="-457200">
                  <a:lnSpc>
                    <a:spcPct val="100000"/>
                  </a:lnSpc>
                  <a:buFont typeface="+mj-lt"/>
                  <a:buAutoNum type="arabicParenR"/>
                </a:pPr>
                <a:r>
                  <a:rPr lang="en-US" b="1" dirty="0">
                    <a:solidFill>
                      <a:srgbClr val="0070C0"/>
                    </a:solidFill>
                    <a:latin typeface="Times New Roman" panose="02020603050405020304" pitchFamily="18" charset="0"/>
                    <a:cs typeface="Times New Roman" panose="02020603050405020304" pitchFamily="18" charset="0"/>
                  </a:rPr>
                  <a:t>The Cox–Lewis test</a:t>
                </a:r>
              </a:p>
              <a:p>
                <a:pPr lvl="2">
                  <a:lnSpc>
                    <a:spcPct val="100000"/>
                  </a:lnSpc>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It follows the setup of the previous test with the exception that </a:t>
                </a:r>
                <a14:m>
                  <m:oMath xmlns:m="http://schemas.openxmlformats.org/officeDocument/2006/math">
                    <m:sSub>
                      <m:sSubPr>
                        <m:ctrlPr>
                          <a:rPr lang="en-US" sz="2400" b="1" i="1" dirty="0" smtClean="0">
                            <a:solidFill>
                              <a:schemeClr val="tx1"/>
                            </a:solidFill>
                            <a:latin typeface="Cambria Math" panose="02040503050406030204" pitchFamily="18" charset="0"/>
                            <a:cs typeface="Times New Roman" panose="02020603050405020304" pitchFamily="18" charset="0"/>
                          </a:rPr>
                        </m:ctrlPr>
                      </m:sSubPr>
                      <m:e>
                        <m:r>
                          <a:rPr lang="en-US" sz="2400" b="1" i="1" dirty="0">
                            <a:solidFill>
                              <a:schemeClr val="tx1"/>
                            </a:solidFill>
                            <a:latin typeface="Cambria Math" panose="02040503050406030204" pitchFamily="18" charset="0"/>
                            <a:cs typeface="Times New Roman" panose="02020603050405020304" pitchFamily="18" charset="0"/>
                          </a:rPr>
                          <m:t>𝑿</m:t>
                        </m:r>
                      </m:e>
                      <m:sub>
                        <m:r>
                          <a:rPr lang="en-US" sz="2400" b="1" i="1" dirty="0" smtClean="0">
                            <a:solidFill>
                              <a:schemeClr val="tx1"/>
                            </a:solidFill>
                            <a:latin typeface="Cambria Math" panose="02040503050406030204" pitchFamily="18" charset="0"/>
                            <a:cs typeface="Times New Roman" panose="02020603050405020304" pitchFamily="18" charset="0"/>
                          </a:rPr>
                          <m:t>𝟏</m:t>
                        </m:r>
                      </m:sub>
                    </m:sSub>
                  </m:oMath>
                </a14:m>
                <a:r>
                  <a:rPr lang="en-US" sz="2400" dirty="0">
                    <a:solidFill>
                      <a:schemeClr val="tx1"/>
                    </a:solidFill>
                    <a:latin typeface="Times New Roman" panose="02020603050405020304" pitchFamily="18" charset="0"/>
                    <a:cs typeface="Times New Roman" panose="02020603050405020304" pitchFamily="18" charset="0"/>
                  </a:rPr>
                  <a:t> need not be defined.</a:t>
                </a:r>
              </a:p>
              <a:p>
                <a:pPr lvl="1">
                  <a:lnSpc>
                    <a:spcPct val="100000"/>
                  </a:lnSpc>
                  <a:buFont typeface="Wingdings" panose="05000000000000000000" pitchFamily="2" charset="2"/>
                  <a:buChar char="q"/>
                </a:pPr>
                <a:endParaRPr lang="en-US" b="1" dirty="0">
                  <a:latin typeface="Times New Roman" panose="02020603050405020304" pitchFamily="18" charset="0"/>
                  <a:cs typeface="Times New Roman" panose="02020603050405020304" pitchFamily="18" charset="0"/>
                </a:endParaRPr>
              </a:p>
              <a:p>
                <a:pPr marL="914400" lvl="2" indent="0">
                  <a:lnSpc>
                    <a:spcPct val="100000"/>
                  </a:lnSpc>
                  <a:buNone/>
                </a:pPr>
                <a:endParaRPr lang="en-US" b="1" dirty="0">
                  <a:latin typeface="Times New Roman" panose="02020603050405020304" pitchFamily="18" charset="0"/>
                  <a:cs typeface="Times New Roman" panose="02020603050405020304" pitchFamily="18" charset="0"/>
                </a:endParaRPr>
              </a:p>
              <a:p>
                <a:pPr lvl="2">
                  <a:lnSpc>
                    <a:spcPct val="100000"/>
                  </a:lnSpc>
                  <a:buFont typeface="Wingdings" panose="05000000000000000000" pitchFamily="2" charset="2"/>
                  <a:buChar char="q"/>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D9711286-953B-4DA7-AEC7-0075A10E90FA}"/>
                  </a:ext>
                </a:extLst>
              </p:cNvPr>
              <p:cNvSpPr>
                <a:spLocks noGrp="1" noRot="1" noChangeAspect="1" noMove="1" noResize="1" noEditPoints="1" noAdjustHandles="1" noChangeArrowheads="1" noChangeShapeType="1" noTextEdit="1"/>
              </p:cNvSpPr>
              <p:nvPr>
                <p:ph idx="1"/>
              </p:nvPr>
            </p:nvSpPr>
            <p:spPr>
              <a:xfrm>
                <a:off x="560439" y="1666516"/>
                <a:ext cx="10793361" cy="4822774"/>
              </a:xfrm>
              <a:blipFill>
                <a:blip r:embed="rId2"/>
                <a:stretch>
                  <a:fillRect l="-791" t="-1010"/>
                </a:stretch>
              </a:blipFill>
            </p:spPr>
            <p:txBody>
              <a:bodyPr/>
              <a:lstStyle/>
              <a:p>
                <a:r>
                  <a:rPr lang="en-US">
                    <a:noFill/>
                  </a:rPr>
                  <a:t> </a:t>
                </a:r>
              </a:p>
            </p:txBody>
          </p:sp>
        </mc:Fallback>
      </mc:AlternateContent>
    </p:spTree>
    <p:extLst>
      <p:ext uri="{BB962C8B-B14F-4D97-AF65-F5344CB8AC3E}">
        <p14:creationId xmlns:p14="http://schemas.microsoft.com/office/powerpoint/2010/main" val="266695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11072-7D69-4A8E-8596-8F956B387DAD}"/>
              </a:ext>
            </a:extLst>
          </p:cNvPr>
          <p:cNvSpPr>
            <a:spLocks noGrp="1"/>
          </p:cNvSpPr>
          <p:nvPr>
            <p:ph type="title"/>
          </p:nvPr>
        </p:nvSpPr>
        <p:spPr>
          <a:xfrm>
            <a:off x="738648" y="172986"/>
            <a:ext cx="10714704" cy="711917"/>
          </a:xfrm>
        </p:spPr>
        <p:txBody>
          <a:bodyPr>
            <a:normAutofit/>
          </a:bodyPr>
          <a:lstStyle/>
          <a:p>
            <a:r>
              <a:rPr lang="en-US" sz="4000" b="1" i="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2_1)The Hopkins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32841A6-05B4-48B0-B955-B7FDD96D549A}"/>
                  </a:ext>
                </a:extLst>
              </p:cNvPr>
              <p:cNvSpPr>
                <a:spLocks noGrp="1"/>
              </p:cNvSpPr>
              <p:nvPr>
                <p:ph idx="1"/>
              </p:nvPr>
            </p:nvSpPr>
            <p:spPr>
              <a:xfrm>
                <a:off x="738648" y="1052052"/>
                <a:ext cx="10382865" cy="5632962"/>
              </a:xfrm>
            </p:spPr>
            <p:txBody>
              <a:bodyPr>
                <a:noAutofit/>
              </a:bodyPr>
              <a:lstStyle/>
              <a:p>
                <a:pPr>
                  <a:lnSpc>
                    <a:spcPct val="10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a:t>
                </a:r>
                <a:r>
                  <a:rPr lang="en-US" sz="2400" dirty="0">
                    <a:effectLst/>
                    <a:latin typeface="Times New Roman" panose="02020603050405020304" pitchFamily="18" charset="0"/>
                    <a:cs typeface="Times New Roman" panose="02020603050405020304" pitchFamily="18" charset="0"/>
                  </a:rPr>
                  <a:t>efinitions</a:t>
                </a:r>
                <a:r>
                  <a:rPr lang="fa-IR" sz="2400" dirty="0">
                    <a:latin typeface="Times New Roman" panose="02020603050405020304" pitchFamily="18" charset="0"/>
                    <a:cs typeface="Times New Roman" panose="02020603050405020304" pitchFamily="18" charset="0"/>
                  </a:rPr>
                  <a:t> :</a:t>
                </a:r>
                <a:endParaRPr lang="en-US" sz="2400" dirty="0">
                  <a:effectLst/>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v"/>
                </a:pPr>
                <a:r>
                  <a:rPr lang="en-US" sz="2200" i="1" dirty="0">
                    <a:solidFill>
                      <a:srgbClr val="C00000"/>
                    </a:solidFill>
                    <a:effectLst/>
                    <a:latin typeface="Times New Roman" panose="02020603050405020304" pitchFamily="18" charset="0"/>
                    <a:cs typeface="Times New Roman" panose="02020603050405020304" pitchFamily="18" charset="0"/>
                  </a:rPr>
                  <a:t>X</a:t>
                </a:r>
                <a:r>
                  <a:rPr lang="en-US" sz="2200" i="0" dirty="0">
                    <a:solidFill>
                      <a:srgbClr val="C00000"/>
                    </a:solidFill>
                    <a:effectLst/>
                    <a:latin typeface="Times New Roman" panose="02020603050405020304" pitchFamily="18" charset="0"/>
                    <a:cs typeface="Times New Roman" panose="02020603050405020304" pitchFamily="18" charset="0"/>
                  </a:rPr>
                  <a:t> ` {</a:t>
                </a:r>
                <a:r>
                  <a:rPr lang="en-US" sz="2200" i="1" dirty="0">
                    <a:solidFill>
                      <a:srgbClr val="C00000"/>
                    </a:solidFill>
                    <a:effectLst/>
                    <a:latin typeface="Times New Roman" panose="02020603050405020304" pitchFamily="18" charset="0"/>
                    <a:cs typeface="Times New Roman" panose="02020603050405020304" pitchFamily="18" charset="0"/>
                  </a:rPr>
                  <a:t>yi</a:t>
                </a:r>
                <a:r>
                  <a:rPr lang="en-US" sz="2200" i="0" dirty="0">
                    <a:solidFill>
                      <a:srgbClr val="C00000"/>
                    </a:solidFill>
                    <a:effectLst/>
                    <a:latin typeface="Times New Roman" panose="02020603050405020304" pitchFamily="18" charset="0"/>
                    <a:cs typeface="Times New Roman" panose="02020603050405020304" pitchFamily="18" charset="0"/>
                  </a:rPr>
                  <a:t>, </a:t>
                </a:r>
                <a:r>
                  <a:rPr lang="en-US" sz="2200" i="1" dirty="0">
                    <a:solidFill>
                      <a:srgbClr val="C00000"/>
                    </a:solidFill>
                    <a:effectLst/>
                    <a:latin typeface="Times New Roman" panose="02020603050405020304" pitchFamily="18" charset="0"/>
                    <a:cs typeface="Times New Roman" panose="02020603050405020304" pitchFamily="18" charset="0"/>
                  </a:rPr>
                  <a:t>i </a:t>
                </a:r>
                <a:r>
                  <a:rPr lang="en-US" sz="2200" i="0" dirty="0">
                    <a:solidFill>
                      <a:srgbClr val="C00000"/>
                    </a:solidFill>
                    <a:effectLst/>
                    <a:latin typeface="Times New Roman" panose="02020603050405020304" pitchFamily="18" charset="0"/>
                    <a:cs typeface="Times New Roman" panose="02020603050405020304" pitchFamily="18" charset="0"/>
                  </a:rPr>
                  <a:t> 1, </a:t>
                </a:r>
                <a:r>
                  <a:rPr lang="en-US" sz="2200" i="1" dirty="0">
                    <a:solidFill>
                      <a:srgbClr val="C00000"/>
                    </a:solidFill>
                    <a:effectLst/>
                    <a:latin typeface="Times New Roman" panose="02020603050405020304" pitchFamily="18" charset="0"/>
                    <a:cs typeface="Times New Roman" panose="02020603050405020304" pitchFamily="18" charset="0"/>
                  </a:rPr>
                  <a:t>. . . </a:t>
                </a:r>
                <a:r>
                  <a:rPr lang="en-US" sz="2200" i="0" dirty="0">
                    <a:solidFill>
                      <a:srgbClr val="C00000"/>
                    </a:solidFill>
                    <a:effectLst/>
                    <a:latin typeface="Times New Roman" panose="02020603050405020304" pitchFamily="18" charset="0"/>
                    <a:cs typeface="Times New Roman" panose="02020603050405020304" pitchFamily="18" charset="0"/>
                  </a:rPr>
                  <a:t>, </a:t>
                </a:r>
                <a:r>
                  <a:rPr lang="en-US" sz="2200" i="1" dirty="0">
                    <a:solidFill>
                      <a:srgbClr val="C00000"/>
                    </a:solidFill>
                    <a:effectLst/>
                    <a:latin typeface="Times New Roman" panose="02020603050405020304" pitchFamily="18" charset="0"/>
                    <a:cs typeface="Times New Roman" panose="02020603050405020304" pitchFamily="18" charset="0"/>
                  </a:rPr>
                  <a:t>M</a:t>
                </a:r>
                <a:r>
                  <a:rPr lang="en-US" sz="2200" i="0" dirty="0">
                    <a:solidFill>
                      <a:srgbClr val="C00000"/>
                    </a:solidFill>
                    <a:effectLst/>
                    <a:latin typeface="Times New Roman" panose="02020603050405020304" pitchFamily="18" charset="0"/>
                    <a:cs typeface="Times New Roman" panose="02020603050405020304" pitchFamily="18" charset="0"/>
                  </a:rPr>
                  <a:t>}, </a:t>
                </a:r>
                <a:r>
                  <a:rPr lang="en-US" sz="2200" i="1" dirty="0">
                    <a:solidFill>
                      <a:srgbClr val="C00000"/>
                    </a:solidFill>
                    <a:effectLst/>
                    <a:latin typeface="Times New Roman" panose="02020603050405020304" pitchFamily="18" charset="0"/>
                    <a:cs typeface="Times New Roman" panose="02020603050405020304" pitchFamily="18" charset="0"/>
                  </a:rPr>
                  <a:t>M&lt;&lt; N : </a:t>
                </a:r>
                <a:r>
                  <a:rPr lang="en-US" sz="2200" i="0" dirty="0">
                    <a:solidFill>
                      <a:srgbClr val="231F20"/>
                    </a:solidFill>
                    <a:effectLst/>
                    <a:latin typeface="Times New Roman" panose="02020603050405020304" pitchFamily="18" charset="0"/>
                    <a:cs typeface="Times New Roman" panose="02020603050405020304" pitchFamily="18" charset="0"/>
                  </a:rPr>
                  <a:t>a set of vectors that are randomly distributed in the </a:t>
                </a:r>
                <a:r>
                  <a:rPr lang="en-US" sz="2200" dirty="0">
                    <a:solidFill>
                      <a:srgbClr val="231F20"/>
                    </a:solidFill>
                    <a:effectLst/>
                    <a:latin typeface="Times New Roman" panose="02020603050405020304" pitchFamily="18" charset="0"/>
                    <a:cs typeface="Times New Roman" panose="02020603050405020304" pitchFamily="18" charset="0"/>
                  </a:rPr>
                  <a:t>sampling window</a:t>
                </a:r>
                <a:r>
                  <a:rPr lang="en-US" sz="2200" i="0" dirty="0">
                    <a:solidFill>
                      <a:srgbClr val="231F20"/>
                    </a:solidFill>
                    <a:effectLst/>
                    <a:latin typeface="Times New Roman" panose="02020603050405020304" pitchFamily="18" charset="0"/>
                    <a:cs typeface="Times New Roman" panose="02020603050405020304" pitchFamily="18" charset="0"/>
                  </a:rPr>
                  <a:t>, following the uniform distribution.</a:t>
                </a:r>
                <a:endParaRPr lang="en-US" sz="2200" dirty="0">
                  <a:solidFill>
                    <a:srgbClr val="231F20"/>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v"/>
                </a:pPr>
                <a14:m>
                  <m:oMath xmlns:m="http://schemas.openxmlformats.org/officeDocument/2006/math">
                    <m:sSub>
                      <m:sSubPr>
                        <m:ctrlPr>
                          <a:rPr lang="en-US" sz="2200" i="1" dirty="0" smtClean="0">
                            <a:solidFill>
                              <a:srgbClr val="C00000"/>
                            </a:solidFill>
                            <a:effectLst/>
                            <a:latin typeface="Cambria Math" panose="02040503050406030204" pitchFamily="18" charset="0"/>
                            <a:cs typeface="Times New Roman" panose="02020603050405020304" pitchFamily="18" charset="0"/>
                          </a:rPr>
                        </m:ctrlPr>
                      </m:sSubPr>
                      <m:e>
                        <m:r>
                          <a:rPr lang="en-US" sz="2200" b="0" i="1" dirty="0" smtClean="0">
                            <a:solidFill>
                              <a:srgbClr val="C00000"/>
                            </a:solidFill>
                            <a:effectLst/>
                            <a:latin typeface="Cambria Math" panose="02040503050406030204" pitchFamily="18" charset="0"/>
                            <a:cs typeface="Times New Roman" panose="02020603050405020304" pitchFamily="18" charset="0"/>
                          </a:rPr>
                          <m:t>𝑋</m:t>
                        </m:r>
                      </m:e>
                      <m:sub>
                        <m:r>
                          <a:rPr lang="en-US" sz="2200" b="0" i="1" dirty="0" smtClean="0">
                            <a:solidFill>
                              <a:srgbClr val="C00000"/>
                            </a:solidFill>
                            <a:effectLst/>
                            <a:latin typeface="Cambria Math" panose="02040503050406030204" pitchFamily="18" charset="0"/>
                            <a:cs typeface="Times New Roman" panose="02020603050405020304" pitchFamily="18" charset="0"/>
                          </a:rPr>
                          <m:t>1</m:t>
                        </m:r>
                      </m:sub>
                    </m:sSub>
                  </m:oMath>
                </a14:m>
                <a:r>
                  <a:rPr lang="en-US" sz="2200" i="0" dirty="0">
                    <a:solidFill>
                      <a:srgbClr val="C00000"/>
                    </a:solidFill>
                    <a:effectLst/>
                    <a:latin typeface="Times New Roman" panose="02020603050405020304" pitchFamily="18" charset="0"/>
                    <a:cs typeface="Times New Roman" panose="02020603050405020304" pitchFamily="18" charset="0"/>
                  </a:rPr>
                  <a:t>⊂ </a:t>
                </a:r>
                <a:r>
                  <a:rPr lang="en-US" sz="2200" i="1" dirty="0">
                    <a:solidFill>
                      <a:srgbClr val="C00000"/>
                    </a:solidFill>
                    <a:effectLst/>
                    <a:latin typeface="Times New Roman" panose="02020603050405020304" pitchFamily="18" charset="0"/>
                    <a:cs typeface="Times New Roman" panose="02020603050405020304" pitchFamily="18" charset="0"/>
                  </a:rPr>
                  <a:t>X  </a:t>
                </a:r>
                <a:r>
                  <a:rPr lang="en-US" sz="2200" i="0" dirty="0">
                    <a:solidFill>
                      <a:srgbClr val="C00000"/>
                    </a:solidFill>
                    <a:effectLst/>
                    <a:latin typeface="Times New Roman" panose="02020603050405020304" pitchFamily="18" charset="0"/>
                    <a:cs typeface="Times New Roman" panose="02020603050405020304" pitchFamily="18" charset="0"/>
                  </a:rPr>
                  <a:t>: </a:t>
                </a:r>
                <a:r>
                  <a:rPr lang="en-US" sz="2200" i="0" dirty="0">
                    <a:solidFill>
                      <a:srgbClr val="231F20"/>
                    </a:solidFill>
                    <a:effectLst/>
                    <a:latin typeface="Times New Roman" panose="02020603050405020304" pitchFamily="18" charset="0"/>
                    <a:cs typeface="Times New Roman" panose="02020603050405020304" pitchFamily="18" charset="0"/>
                  </a:rPr>
                  <a:t>a set of </a:t>
                </a:r>
                <a:r>
                  <a:rPr lang="en-US" sz="2200" b="1" i="1" dirty="0">
                    <a:solidFill>
                      <a:srgbClr val="231F20"/>
                    </a:solidFill>
                    <a:effectLst/>
                    <a:latin typeface="Times New Roman" panose="02020603050405020304" pitchFamily="18" charset="0"/>
                    <a:cs typeface="Times New Roman" panose="02020603050405020304" pitchFamily="18" charset="0"/>
                  </a:rPr>
                  <a:t>M</a:t>
                </a:r>
                <a:r>
                  <a:rPr lang="en-US" sz="2200" i="1" dirty="0">
                    <a:solidFill>
                      <a:srgbClr val="231F20"/>
                    </a:solidFill>
                    <a:effectLst/>
                    <a:latin typeface="Times New Roman" panose="02020603050405020304" pitchFamily="18" charset="0"/>
                    <a:cs typeface="Times New Roman" panose="02020603050405020304" pitchFamily="18" charset="0"/>
                  </a:rPr>
                  <a:t> </a:t>
                </a:r>
                <a:r>
                  <a:rPr lang="en-US" sz="2200" i="0" dirty="0">
                    <a:solidFill>
                      <a:srgbClr val="231F20"/>
                    </a:solidFill>
                    <a:effectLst/>
                    <a:latin typeface="Times New Roman" panose="02020603050405020304" pitchFamily="18" charset="0"/>
                    <a:cs typeface="Times New Roman" panose="02020603050405020304" pitchFamily="18" charset="0"/>
                  </a:rPr>
                  <a:t>randomly chosen vectors of</a:t>
                </a:r>
                <a:r>
                  <a:rPr lang="en-US" sz="2200" b="1" i="0" dirty="0">
                    <a:solidFill>
                      <a:srgbClr val="231F20"/>
                    </a:solidFill>
                    <a:effectLst/>
                    <a:latin typeface="Times New Roman" panose="02020603050405020304" pitchFamily="18" charset="0"/>
                    <a:cs typeface="Times New Roman" panose="02020603050405020304" pitchFamily="18" charset="0"/>
                  </a:rPr>
                  <a:t> </a:t>
                </a:r>
                <a:r>
                  <a:rPr lang="en-US" sz="2200" b="1" i="1" dirty="0">
                    <a:solidFill>
                      <a:srgbClr val="231F20"/>
                    </a:solidFill>
                    <a:effectLst/>
                    <a:latin typeface="Times New Roman" panose="02020603050405020304" pitchFamily="18" charset="0"/>
                    <a:cs typeface="Times New Roman" panose="02020603050405020304" pitchFamily="18" charset="0"/>
                  </a:rPr>
                  <a:t>X</a:t>
                </a:r>
                <a:r>
                  <a:rPr lang="en-US" sz="2200" i="0" dirty="0">
                    <a:solidFill>
                      <a:srgbClr val="231F20"/>
                    </a:solidFill>
                    <a:effectLst/>
                    <a:latin typeface="Times New Roman" panose="02020603050405020304" pitchFamily="18" charset="0"/>
                    <a:cs typeface="Times New Roman" panose="02020603050405020304" pitchFamily="18" charset="0"/>
                  </a:rPr>
                  <a:t>.</a:t>
                </a:r>
              </a:p>
              <a:p>
                <a:pPr>
                  <a:lnSpc>
                    <a:spcPct val="150000"/>
                  </a:lnSpc>
                  <a:buFont typeface="Wingdings" panose="05000000000000000000" pitchFamily="2" charset="2"/>
                  <a:buChar char="v"/>
                </a:pPr>
                <a14:m>
                  <m:oMath xmlns:m="http://schemas.openxmlformats.org/officeDocument/2006/math">
                    <m:sSub>
                      <m:sSubPr>
                        <m:ctrlPr>
                          <a:rPr lang="en-US" sz="2200" i="1" dirty="0" smtClean="0">
                            <a:solidFill>
                              <a:srgbClr val="C00000"/>
                            </a:solidFill>
                            <a:effectLst/>
                            <a:latin typeface="Cambria Math" panose="02040503050406030204" pitchFamily="18" charset="0"/>
                            <a:cs typeface="Times New Roman" panose="02020603050405020304" pitchFamily="18" charset="0"/>
                          </a:rPr>
                        </m:ctrlPr>
                      </m:sSubPr>
                      <m:e>
                        <m:r>
                          <a:rPr lang="en-US" sz="2200" b="0" i="1" dirty="0" smtClean="0">
                            <a:solidFill>
                              <a:srgbClr val="C00000"/>
                            </a:solidFill>
                            <a:effectLst/>
                            <a:latin typeface="Cambria Math" panose="02040503050406030204" pitchFamily="18" charset="0"/>
                            <a:cs typeface="Times New Roman" panose="02020603050405020304" pitchFamily="18" charset="0"/>
                          </a:rPr>
                          <m:t>𝑑</m:t>
                        </m:r>
                      </m:e>
                      <m:sub>
                        <m:r>
                          <a:rPr lang="en-US" sz="2200" b="0" i="1" dirty="0" smtClean="0">
                            <a:solidFill>
                              <a:srgbClr val="C00000"/>
                            </a:solidFill>
                            <a:effectLst/>
                            <a:latin typeface="Cambria Math" panose="02040503050406030204" pitchFamily="18" charset="0"/>
                            <a:cs typeface="Times New Roman" panose="02020603050405020304" pitchFamily="18" charset="0"/>
                          </a:rPr>
                          <m:t>𝑗</m:t>
                        </m:r>
                      </m:sub>
                    </m:sSub>
                  </m:oMath>
                </a14:m>
                <a:r>
                  <a:rPr lang="en-US" sz="2200" i="1" dirty="0">
                    <a:solidFill>
                      <a:srgbClr val="C00000"/>
                    </a:solidFill>
                    <a:effectLst/>
                    <a:latin typeface="Times New Roman" panose="02020603050405020304" pitchFamily="18" charset="0"/>
                    <a:cs typeface="Times New Roman" panose="02020603050405020304" pitchFamily="18" charset="0"/>
                  </a:rPr>
                  <a:t> </a:t>
                </a:r>
                <a:r>
                  <a:rPr lang="en-US" sz="2200" i="0" dirty="0">
                    <a:solidFill>
                      <a:srgbClr val="C00000"/>
                    </a:solidFill>
                    <a:effectLst/>
                    <a:latin typeface="Times New Roman" panose="02020603050405020304" pitchFamily="18" charset="0"/>
                    <a:cs typeface="Times New Roman" panose="02020603050405020304" pitchFamily="18" charset="0"/>
                  </a:rPr>
                  <a:t>: </a:t>
                </a:r>
                <a:r>
                  <a:rPr lang="en-US" sz="2200" i="0" dirty="0">
                    <a:solidFill>
                      <a:srgbClr val="231F20"/>
                    </a:solidFill>
                    <a:effectLst/>
                    <a:latin typeface="Times New Roman" panose="02020603050405020304" pitchFamily="18" charset="0"/>
                    <a:cs typeface="Times New Roman" panose="02020603050405020304" pitchFamily="18" charset="0"/>
                  </a:rPr>
                  <a:t>the distance from </a:t>
                </a:r>
                <a14:m>
                  <m:oMath xmlns:m="http://schemas.openxmlformats.org/officeDocument/2006/math">
                    <m:sSub>
                      <m:sSubPr>
                        <m:ctrlPr>
                          <a:rPr lang="en-US" sz="2200" b="1" i="1" dirty="0">
                            <a:solidFill>
                              <a:srgbClr val="231F20"/>
                            </a:solidFill>
                            <a:latin typeface="Cambria Math" panose="02040503050406030204" pitchFamily="18" charset="0"/>
                            <a:cs typeface="Times New Roman" panose="02020603050405020304" pitchFamily="18" charset="0"/>
                          </a:rPr>
                        </m:ctrlPr>
                      </m:sSubPr>
                      <m:e>
                        <m:r>
                          <a:rPr lang="en-US" sz="2200" b="1" i="1" dirty="0" smtClean="0">
                            <a:solidFill>
                              <a:srgbClr val="231F20"/>
                            </a:solidFill>
                            <a:latin typeface="Cambria Math" panose="02040503050406030204" pitchFamily="18" charset="0"/>
                            <a:cs typeface="Times New Roman" panose="02020603050405020304" pitchFamily="18" charset="0"/>
                          </a:rPr>
                          <m:t>𝒚</m:t>
                        </m:r>
                      </m:e>
                      <m:sub>
                        <m:r>
                          <a:rPr lang="en-US" sz="2200" b="1" i="1" dirty="0">
                            <a:solidFill>
                              <a:srgbClr val="231F20"/>
                            </a:solidFill>
                            <a:latin typeface="Cambria Math" panose="02040503050406030204" pitchFamily="18" charset="0"/>
                            <a:cs typeface="Times New Roman" panose="02020603050405020304" pitchFamily="18" charset="0"/>
                          </a:rPr>
                          <m:t>𝒋</m:t>
                        </m:r>
                      </m:sub>
                    </m:sSub>
                  </m:oMath>
                </a14:m>
                <a:r>
                  <a:rPr lang="en-US" sz="2200" b="1" i="1" dirty="0">
                    <a:solidFill>
                      <a:srgbClr val="231F20"/>
                    </a:solidFill>
                    <a:effectLst/>
                    <a:latin typeface="Times New Roman" panose="02020603050405020304" pitchFamily="18" charset="0"/>
                    <a:cs typeface="Times New Roman" panose="02020603050405020304" pitchFamily="18" charset="0"/>
                  </a:rPr>
                  <a:t> </a:t>
                </a:r>
                <a:r>
                  <a:rPr lang="en-US" sz="2200" b="1" i="0" dirty="0">
                    <a:solidFill>
                      <a:srgbClr val="231F20"/>
                    </a:solidFill>
                    <a:effectLst/>
                    <a:latin typeface="Times New Roman" panose="02020603050405020304" pitchFamily="18" charset="0"/>
                    <a:cs typeface="Times New Roman" panose="02020603050405020304" pitchFamily="18" charset="0"/>
                  </a:rPr>
                  <a:t>∈ </a:t>
                </a:r>
                <a:r>
                  <a:rPr lang="en-US" sz="2200" b="1" i="1" dirty="0">
                    <a:solidFill>
                      <a:srgbClr val="231F20"/>
                    </a:solidFill>
                    <a:effectLst/>
                    <a:latin typeface="Times New Roman" panose="02020603050405020304" pitchFamily="18" charset="0"/>
                    <a:cs typeface="Times New Roman" panose="02020603050405020304" pitchFamily="18" charset="0"/>
                  </a:rPr>
                  <a:t>X`</a:t>
                </a:r>
                <a:r>
                  <a:rPr lang="en-US" sz="2200" b="1" i="0" dirty="0">
                    <a:solidFill>
                      <a:srgbClr val="231F20"/>
                    </a:solidFill>
                    <a:effectLst/>
                    <a:latin typeface="Times New Roman" panose="02020603050405020304" pitchFamily="18" charset="0"/>
                    <a:cs typeface="Times New Roman" panose="02020603050405020304" pitchFamily="18" charset="0"/>
                  </a:rPr>
                  <a:t> </a:t>
                </a:r>
                <a:r>
                  <a:rPr lang="en-US" sz="2200" i="0" dirty="0">
                    <a:solidFill>
                      <a:srgbClr val="231F20"/>
                    </a:solidFill>
                    <a:effectLst/>
                    <a:latin typeface="Times New Roman" panose="02020603050405020304" pitchFamily="18" charset="0"/>
                    <a:cs typeface="Times New Roman" panose="02020603050405020304" pitchFamily="18" charset="0"/>
                  </a:rPr>
                  <a:t>to its closest vector in </a:t>
                </a:r>
                <a14:m>
                  <m:oMath xmlns:m="http://schemas.openxmlformats.org/officeDocument/2006/math">
                    <m:sSub>
                      <m:sSubPr>
                        <m:ctrlPr>
                          <a:rPr lang="en-US" sz="2200" b="1" i="1" dirty="0">
                            <a:solidFill>
                              <a:srgbClr val="231F20"/>
                            </a:solidFill>
                            <a:latin typeface="Cambria Math" panose="02040503050406030204" pitchFamily="18" charset="0"/>
                            <a:cs typeface="Times New Roman" panose="02020603050405020304" pitchFamily="18" charset="0"/>
                          </a:rPr>
                        </m:ctrlPr>
                      </m:sSubPr>
                      <m:e>
                        <m:r>
                          <a:rPr lang="en-US" sz="2200" b="1" i="1" dirty="0">
                            <a:solidFill>
                              <a:srgbClr val="231F20"/>
                            </a:solidFill>
                            <a:latin typeface="Cambria Math" panose="02040503050406030204" pitchFamily="18" charset="0"/>
                            <a:cs typeface="Times New Roman" panose="02020603050405020304" pitchFamily="18" charset="0"/>
                          </a:rPr>
                          <m:t>𝑿</m:t>
                        </m:r>
                      </m:e>
                      <m:sub>
                        <m:r>
                          <a:rPr lang="en-US" sz="2200" b="1" i="1" dirty="0">
                            <a:solidFill>
                              <a:srgbClr val="231F20"/>
                            </a:solidFill>
                            <a:latin typeface="Cambria Math" panose="02040503050406030204" pitchFamily="18" charset="0"/>
                            <a:cs typeface="Times New Roman" panose="02020603050405020304" pitchFamily="18" charset="0"/>
                          </a:rPr>
                          <m:t>𝟏</m:t>
                        </m:r>
                      </m:sub>
                    </m:sSub>
                  </m:oMath>
                </a14:m>
                <a:r>
                  <a:rPr lang="en-US" sz="2200" i="0" dirty="0">
                    <a:solidFill>
                      <a:srgbClr val="231F20"/>
                    </a:solidFill>
                    <a:effectLst/>
                    <a:latin typeface="Times New Roman" panose="02020603050405020304" pitchFamily="18" charset="0"/>
                    <a:cs typeface="Times New Roman" panose="02020603050405020304" pitchFamily="18" charset="0"/>
                  </a:rPr>
                  <a:t>, denoted by </a:t>
                </a:r>
                <a14:m>
                  <m:oMath xmlns:m="http://schemas.openxmlformats.org/officeDocument/2006/math">
                    <m:sSub>
                      <m:sSubPr>
                        <m:ctrlPr>
                          <a:rPr lang="en-US" sz="2200" b="1" i="1" dirty="0">
                            <a:solidFill>
                              <a:srgbClr val="231F20"/>
                            </a:solidFill>
                            <a:latin typeface="Cambria Math" panose="02040503050406030204" pitchFamily="18" charset="0"/>
                            <a:cs typeface="Times New Roman" panose="02020603050405020304" pitchFamily="18" charset="0"/>
                          </a:rPr>
                        </m:ctrlPr>
                      </m:sSubPr>
                      <m:e>
                        <m:r>
                          <a:rPr lang="en-US" sz="2200" b="1" i="1" dirty="0" smtClean="0">
                            <a:solidFill>
                              <a:srgbClr val="231F20"/>
                            </a:solidFill>
                            <a:latin typeface="Cambria Math" panose="02040503050406030204" pitchFamily="18" charset="0"/>
                            <a:cs typeface="Times New Roman" panose="02020603050405020304" pitchFamily="18" charset="0"/>
                          </a:rPr>
                          <m:t>𝒙</m:t>
                        </m:r>
                      </m:e>
                      <m:sub>
                        <m:r>
                          <a:rPr lang="en-US" sz="2200" b="1" i="1" dirty="0">
                            <a:solidFill>
                              <a:srgbClr val="231F20"/>
                            </a:solidFill>
                            <a:latin typeface="Cambria Math" panose="02040503050406030204" pitchFamily="18" charset="0"/>
                            <a:cs typeface="Times New Roman" panose="02020603050405020304" pitchFamily="18" charset="0"/>
                          </a:rPr>
                          <m:t>𝒋</m:t>
                        </m:r>
                      </m:sub>
                    </m:sSub>
                  </m:oMath>
                </a14:m>
                <a:r>
                  <a:rPr lang="en-US" sz="2200" i="0" dirty="0">
                    <a:solidFill>
                      <a:srgbClr val="231F20"/>
                    </a:solidFill>
                    <a:effectLst/>
                    <a:latin typeface="Times New Roman" panose="02020603050405020304" pitchFamily="18" charset="0"/>
                    <a:cs typeface="Times New Roman" panose="02020603050405020304" pitchFamily="18" charset="0"/>
                  </a:rPr>
                  <a:t>, </a:t>
                </a:r>
              </a:p>
              <a:p>
                <a:pPr>
                  <a:lnSpc>
                    <a:spcPct val="150000"/>
                  </a:lnSpc>
                  <a:buClr>
                    <a:srgbClr val="C00000"/>
                  </a:buClr>
                  <a:buFont typeface="Wingdings" panose="05000000000000000000" pitchFamily="2" charset="2"/>
                  <a:buChar char="v"/>
                </a:pPr>
                <a:r>
                  <a:rPr lang="en-US" sz="2200" i="1" dirty="0">
                    <a:solidFill>
                      <a:srgbClr val="231F20"/>
                    </a:solidFill>
                    <a:latin typeface="Times New Roman" panose="02020603050405020304" pitchFamily="18" charset="0"/>
                    <a:cs typeface="Times New Roman" panose="02020603050405020304" pitchFamily="18" charset="0"/>
                  </a:rPr>
                  <a:t> </a:t>
                </a:r>
                <a:r>
                  <a:rPr lang="en-US" sz="2200" i="1" dirty="0">
                    <a:solidFill>
                      <a:srgbClr val="C00000"/>
                    </a:solidFill>
                    <a:effectLst/>
                    <a:latin typeface="Times New Roman" panose="02020603050405020304" pitchFamily="18" charset="0"/>
                    <a:cs typeface="Times New Roman" panose="02020603050405020304" pitchFamily="18" charset="0"/>
                  </a:rPr>
                  <a:t>j </a:t>
                </a:r>
                <a:r>
                  <a:rPr lang="en-US" sz="2200" i="0" dirty="0">
                    <a:solidFill>
                      <a:srgbClr val="C00000"/>
                    </a:solidFill>
                    <a:effectLst/>
                    <a:latin typeface="Times New Roman" panose="02020603050405020304" pitchFamily="18" charset="0"/>
                    <a:cs typeface="Times New Roman" panose="02020603050405020304" pitchFamily="18" charset="0"/>
                  </a:rPr>
                  <a:t>: </a:t>
                </a:r>
                <a:r>
                  <a:rPr lang="en-US" sz="2200" i="0" dirty="0">
                    <a:solidFill>
                      <a:srgbClr val="231F20"/>
                    </a:solidFill>
                    <a:effectLst/>
                    <a:latin typeface="Times New Roman" panose="02020603050405020304" pitchFamily="18" charset="0"/>
                    <a:cs typeface="Times New Roman" panose="02020603050405020304" pitchFamily="18" charset="0"/>
                  </a:rPr>
                  <a:t>the distance from </a:t>
                </a:r>
                <a14:m>
                  <m:oMath xmlns:m="http://schemas.openxmlformats.org/officeDocument/2006/math">
                    <m:sSub>
                      <m:sSubPr>
                        <m:ctrlPr>
                          <a:rPr lang="en-US" sz="2200" b="1" i="1" dirty="0" smtClean="0">
                            <a:solidFill>
                              <a:srgbClr val="231F20"/>
                            </a:solidFill>
                            <a:effectLst/>
                            <a:latin typeface="Cambria Math" panose="02040503050406030204" pitchFamily="18" charset="0"/>
                            <a:cs typeface="Times New Roman" panose="02020603050405020304" pitchFamily="18" charset="0"/>
                          </a:rPr>
                        </m:ctrlPr>
                      </m:sSubPr>
                      <m:e>
                        <m:r>
                          <a:rPr lang="en-US" sz="2200" b="1" i="1" dirty="0" smtClean="0">
                            <a:solidFill>
                              <a:srgbClr val="231F20"/>
                            </a:solidFill>
                            <a:effectLst/>
                            <a:latin typeface="Cambria Math" panose="02040503050406030204" pitchFamily="18" charset="0"/>
                            <a:cs typeface="Times New Roman" panose="02020603050405020304" pitchFamily="18" charset="0"/>
                          </a:rPr>
                          <m:t>𝑿</m:t>
                        </m:r>
                      </m:e>
                      <m:sub>
                        <m:r>
                          <a:rPr lang="en-US" sz="2200" b="1" i="1" dirty="0" smtClean="0">
                            <a:solidFill>
                              <a:srgbClr val="231F20"/>
                            </a:solidFill>
                            <a:effectLst/>
                            <a:latin typeface="Cambria Math" panose="02040503050406030204" pitchFamily="18" charset="0"/>
                            <a:cs typeface="Times New Roman" panose="02020603050405020304" pitchFamily="18" charset="0"/>
                          </a:rPr>
                          <m:t>𝒋</m:t>
                        </m:r>
                      </m:sub>
                    </m:sSub>
                  </m:oMath>
                </a14:m>
                <a:r>
                  <a:rPr lang="en-US" sz="2200" b="1" i="1" dirty="0">
                    <a:solidFill>
                      <a:srgbClr val="231F20"/>
                    </a:solidFill>
                    <a:effectLst/>
                    <a:latin typeface="Times New Roman" panose="02020603050405020304" pitchFamily="18" charset="0"/>
                    <a:cs typeface="Times New Roman" panose="02020603050405020304" pitchFamily="18" charset="0"/>
                  </a:rPr>
                  <a:t> </a:t>
                </a:r>
                <a:r>
                  <a:rPr lang="en-US" sz="2200" i="0" dirty="0">
                    <a:solidFill>
                      <a:srgbClr val="231F20"/>
                    </a:solidFill>
                    <a:effectLst/>
                    <a:latin typeface="Times New Roman" panose="02020603050405020304" pitchFamily="18" charset="0"/>
                    <a:cs typeface="Times New Roman" panose="02020603050405020304" pitchFamily="18" charset="0"/>
                  </a:rPr>
                  <a:t>to its closest vector in </a:t>
                </a:r>
                <a14:m>
                  <m:oMath xmlns:m="http://schemas.openxmlformats.org/officeDocument/2006/math">
                    <m:sSub>
                      <m:sSubPr>
                        <m:ctrlPr>
                          <a:rPr lang="en-US" sz="2200" b="1" i="1" dirty="0">
                            <a:solidFill>
                              <a:srgbClr val="231F20"/>
                            </a:solidFill>
                            <a:latin typeface="Cambria Math" panose="02040503050406030204" pitchFamily="18" charset="0"/>
                            <a:cs typeface="Times New Roman" panose="02020603050405020304" pitchFamily="18" charset="0"/>
                          </a:rPr>
                        </m:ctrlPr>
                      </m:sSubPr>
                      <m:e>
                        <m:r>
                          <a:rPr lang="en-US" sz="2200" b="1" i="1" dirty="0">
                            <a:solidFill>
                              <a:srgbClr val="231F20"/>
                            </a:solidFill>
                            <a:latin typeface="Cambria Math" panose="02040503050406030204" pitchFamily="18" charset="0"/>
                            <a:cs typeface="Times New Roman" panose="02020603050405020304" pitchFamily="18" charset="0"/>
                          </a:rPr>
                          <m:t>𝑿</m:t>
                        </m:r>
                      </m:e>
                      <m:sub>
                        <m:r>
                          <a:rPr lang="en-US" sz="2200" b="1" i="1" dirty="0" smtClean="0">
                            <a:solidFill>
                              <a:srgbClr val="231F20"/>
                            </a:solidFill>
                            <a:latin typeface="Cambria Math" panose="02040503050406030204" pitchFamily="18" charset="0"/>
                            <a:cs typeface="Times New Roman" panose="02020603050405020304" pitchFamily="18" charset="0"/>
                          </a:rPr>
                          <m:t>𝟏</m:t>
                        </m:r>
                      </m:sub>
                    </m:sSub>
                    <m:r>
                      <a:rPr lang="en-US" sz="2200" b="1" i="1" dirty="0" smtClean="0">
                        <a:solidFill>
                          <a:srgbClr val="231F20"/>
                        </a:solidFill>
                        <a:latin typeface="Cambria Math" panose="02040503050406030204" pitchFamily="18" charset="0"/>
                        <a:cs typeface="Times New Roman" panose="02020603050405020304" pitchFamily="18" charset="0"/>
                      </a:rPr>
                      <m:t>−{</m:t>
                    </m:r>
                    <m:sSub>
                      <m:sSubPr>
                        <m:ctrlPr>
                          <a:rPr lang="en-US" sz="2200" b="1" i="1" dirty="0">
                            <a:solidFill>
                              <a:srgbClr val="231F20"/>
                            </a:solidFill>
                            <a:latin typeface="Cambria Math" panose="02040503050406030204" pitchFamily="18" charset="0"/>
                            <a:cs typeface="Times New Roman" panose="02020603050405020304" pitchFamily="18" charset="0"/>
                          </a:rPr>
                        </m:ctrlPr>
                      </m:sSubPr>
                      <m:e>
                        <m:r>
                          <a:rPr lang="en-US" sz="2200" b="1" i="1" dirty="0">
                            <a:solidFill>
                              <a:srgbClr val="231F20"/>
                            </a:solidFill>
                            <a:latin typeface="Cambria Math" panose="02040503050406030204" pitchFamily="18" charset="0"/>
                            <a:cs typeface="Times New Roman" panose="02020603050405020304" pitchFamily="18" charset="0"/>
                          </a:rPr>
                          <m:t>𝑿</m:t>
                        </m:r>
                      </m:e>
                      <m:sub>
                        <m:r>
                          <a:rPr lang="en-US" sz="2200" b="1" i="1" dirty="0">
                            <a:solidFill>
                              <a:srgbClr val="231F20"/>
                            </a:solidFill>
                            <a:latin typeface="Cambria Math" panose="02040503050406030204" pitchFamily="18" charset="0"/>
                            <a:cs typeface="Times New Roman" panose="02020603050405020304" pitchFamily="18" charset="0"/>
                          </a:rPr>
                          <m:t>𝒋</m:t>
                        </m:r>
                      </m:sub>
                    </m:sSub>
                    <m:r>
                      <a:rPr lang="en-US" sz="2200" b="1" i="1" dirty="0" smtClean="0">
                        <a:solidFill>
                          <a:srgbClr val="231F20"/>
                        </a:solidFill>
                        <a:latin typeface="Cambria Math" panose="02040503050406030204" pitchFamily="18" charset="0"/>
                        <a:cs typeface="Times New Roman" panose="02020603050405020304" pitchFamily="18" charset="0"/>
                      </a:rPr>
                      <m:t>}</m:t>
                    </m:r>
                  </m:oMath>
                </a14:m>
                <a:r>
                  <a:rPr lang="en-US" sz="2200" b="1" i="0" dirty="0">
                    <a:solidFill>
                      <a:srgbClr val="231F20"/>
                    </a:solidFill>
                    <a:effectLst/>
                    <a:latin typeface="Times New Roman" panose="02020603050405020304" pitchFamily="18" charset="0"/>
                    <a:cs typeface="Times New Roman" panose="02020603050405020304" pitchFamily="18" charset="0"/>
                  </a:rPr>
                  <a:t> </a:t>
                </a:r>
                <a:r>
                  <a:rPr lang="en-US" sz="2200" i="0" dirty="0">
                    <a:solidFill>
                      <a:srgbClr val="231F20"/>
                    </a:solidFill>
                    <a:effectLst/>
                    <a:latin typeface="Times New Roman" panose="02020603050405020304" pitchFamily="18" charset="0"/>
                    <a:cs typeface="Times New Roman" panose="02020603050405020304" pitchFamily="18" charset="0"/>
                  </a:rPr>
                  <a:t>.</a:t>
                </a:r>
              </a:p>
              <a:p>
                <a:pPr>
                  <a:lnSpc>
                    <a:spcPct val="150000"/>
                  </a:lnSpc>
                </a:pPr>
                <a:r>
                  <a:rPr lang="en-US" sz="2200" i="0" dirty="0">
                    <a:solidFill>
                      <a:srgbClr val="231F20"/>
                    </a:solidFill>
                    <a:effectLst/>
                    <a:latin typeface="Times New Roman" panose="02020603050405020304" pitchFamily="18" charset="0"/>
                    <a:cs typeface="Times New Roman" panose="02020603050405020304" pitchFamily="18" charset="0"/>
                  </a:rPr>
                  <a:t>The Hopkins statistic involves the </a:t>
                </a:r>
                <a:r>
                  <a:rPr lang="en-US" sz="2200" b="1" i="1" dirty="0">
                    <a:solidFill>
                      <a:srgbClr val="231F20"/>
                    </a:solidFill>
                    <a:effectLst/>
                    <a:latin typeface="Times New Roman" panose="02020603050405020304" pitchFamily="18" charset="0"/>
                    <a:cs typeface="Times New Roman" panose="02020603050405020304" pitchFamily="18" charset="0"/>
                  </a:rPr>
                  <a:t>l</a:t>
                </a:r>
                <a:r>
                  <a:rPr lang="en-US" sz="2200" b="1" i="0" dirty="0">
                    <a:solidFill>
                      <a:srgbClr val="231F20"/>
                    </a:solidFill>
                    <a:effectLst/>
                    <a:latin typeface="Times New Roman" panose="02020603050405020304" pitchFamily="18" charset="0"/>
                    <a:cs typeface="Times New Roman" panose="02020603050405020304" pitchFamily="18" charset="0"/>
                  </a:rPr>
                  <a:t>th</a:t>
                </a:r>
                <a:r>
                  <a:rPr lang="en-US" sz="2200" i="0" dirty="0">
                    <a:solidFill>
                      <a:srgbClr val="231F20"/>
                    </a:solidFill>
                    <a:effectLst/>
                    <a:latin typeface="Times New Roman" panose="02020603050405020304" pitchFamily="18" charset="0"/>
                    <a:cs typeface="Times New Roman" panose="02020603050405020304" pitchFamily="18" charset="0"/>
                  </a:rPr>
                  <a:t> powers of </a:t>
                </a:r>
                <a14:m>
                  <m:oMath xmlns:m="http://schemas.openxmlformats.org/officeDocument/2006/math">
                    <m:sSub>
                      <m:sSubPr>
                        <m:ctrlPr>
                          <a:rPr lang="en-US" sz="2200" b="1" i="1" dirty="0" smtClean="0">
                            <a:solidFill>
                              <a:srgbClr val="231F20"/>
                            </a:solidFill>
                            <a:effectLst/>
                            <a:latin typeface="Cambria Math" panose="02040503050406030204" pitchFamily="18" charset="0"/>
                            <a:cs typeface="Times New Roman" panose="02020603050405020304" pitchFamily="18" charset="0"/>
                          </a:rPr>
                        </m:ctrlPr>
                      </m:sSubPr>
                      <m:e>
                        <m:r>
                          <a:rPr lang="en-US" sz="2200" b="1" i="1" dirty="0" smtClean="0">
                            <a:solidFill>
                              <a:srgbClr val="231F20"/>
                            </a:solidFill>
                            <a:effectLst/>
                            <a:latin typeface="Cambria Math" panose="02040503050406030204" pitchFamily="18" charset="0"/>
                            <a:cs typeface="Times New Roman" panose="02020603050405020304" pitchFamily="18" charset="0"/>
                          </a:rPr>
                          <m:t>𝒅</m:t>
                        </m:r>
                      </m:e>
                      <m:sub>
                        <m:r>
                          <a:rPr lang="en-US" sz="2200" b="1" i="1" dirty="0" smtClean="0">
                            <a:solidFill>
                              <a:srgbClr val="231F20"/>
                            </a:solidFill>
                            <a:effectLst/>
                            <a:latin typeface="Cambria Math" panose="02040503050406030204" pitchFamily="18" charset="0"/>
                            <a:cs typeface="Times New Roman" panose="02020603050405020304" pitchFamily="18" charset="0"/>
                          </a:rPr>
                          <m:t>𝒋</m:t>
                        </m:r>
                      </m:sub>
                    </m:sSub>
                  </m:oMath>
                </a14:m>
                <a:r>
                  <a:rPr lang="en-US" sz="2200" b="1" i="1" dirty="0">
                    <a:solidFill>
                      <a:srgbClr val="231F20"/>
                    </a:solidFill>
                    <a:effectLst/>
                    <a:latin typeface="Times New Roman" panose="02020603050405020304" pitchFamily="18" charset="0"/>
                    <a:cs typeface="Times New Roman" panose="02020603050405020304" pitchFamily="18" charset="0"/>
                  </a:rPr>
                  <a:t> </a:t>
                </a:r>
                <a:r>
                  <a:rPr lang="en-US" sz="2200" i="0" dirty="0">
                    <a:solidFill>
                      <a:srgbClr val="231F20"/>
                    </a:solidFill>
                    <a:effectLst/>
                    <a:latin typeface="Times New Roman" panose="02020603050405020304" pitchFamily="18" charset="0"/>
                    <a:cs typeface="Times New Roman" panose="02020603050405020304" pitchFamily="18" charset="0"/>
                  </a:rPr>
                  <a:t>and </a:t>
                </a:r>
                <a14:m>
                  <m:oMath xmlns:m="http://schemas.openxmlformats.org/officeDocument/2006/math">
                    <m:sSub>
                      <m:sSubPr>
                        <m:ctrlPr>
                          <a:rPr lang="en-US" sz="2200" b="1" i="1" dirty="0">
                            <a:solidFill>
                              <a:srgbClr val="231F20"/>
                            </a:solidFill>
                            <a:latin typeface="Cambria Math" panose="02040503050406030204" pitchFamily="18" charset="0"/>
                            <a:cs typeface="Times New Roman" panose="02020603050405020304" pitchFamily="18" charset="0"/>
                          </a:rPr>
                        </m:ctrlPr>
                      </m:sSubPr>
                      <m:e>
                        <m:r>
                          <a:rPr lang="en-US" sz="2200" b="1" i="1" dirty="0" smtClean="0">
                            <a:solidFill>
                              <a:srgbClr val="231F20"/>
                            </a:solidFill>
                            <a:latin typeface="Cambria Math" panose="02040503050406030204" pitchFamily="18" charset="0"/>
                            <a:ea typeface="Cambria Math" panose="02040503050406030204" pitchFamily="18" charset="0"/>
                            <a:cs typeface="Times New Roman" panose="02020603050405020304" pitchFamily="18" charset="0"/>
                          </a:rPr>
                          <m:t>𝜹</m:t>
                        </m:r>
                      </m:e>
                      <m:sub>
                        <m:r>
                          <a:rPr lang="en-US" sz="2200" b="1" i="1" dirty="0">
                            <a:solidFill>
                              <a:srgbClr val="231F20"/>
                            </a:solidFill>
                            <a:latin typeface="Cambria Math" panose="02040503050406030204" pitchFamily="18" charset="0"/>
                            <a:cs typeface="Times New Roman" panose="02020603050405020304" pitchFamily="18" charset="0"/>
                          </a:rPr>
                          <m:t>𝒋</m:t>
                        </m:r>
                      </m:sub>
                    </m:sSub>
                  </m:oMath>
                </a14:m>
                <a:r>
                  <a:rPr lang="en-US" sz="2200" b="1" i="1" dirty="0">
                    <a:solidFill>
                      <a:srgbClr val="231F20"/>
                    </a:solidFill>
                    <a:effectLst/>
                    <a:latin typeface="Times New Roman" panose="02020603050405020304" pitchFamily="18" charset="0"/>
                    <a:cs typeface="Times New Roman" panose="02020603050405020304" pitchFamily="18" charset="0"/>
                  </a:rPr>
                  <a:t> </a:t>
                </a:r>
                <a:r>
                  <a:rPr lang="en-US" sz="2200" i="0" dirty="0">
                    <a:solidFill>
                      <a:srgbClr val="231F20"/>
                    </a:solidFill>
                    <a:effectLst/>
                    <a:latin typeface="Times New Roman" panose="02020603050405020304" pitchFamily="18" charset="0"/>
                    <a:cs typeface="Times New Roman" panose="02020603050405020304" pitchFamily="18" charset="0"/>
                  </a:rPr>
                  <a:t>and it is defined as:</a:t>
                </a:r>
              </a:p>
              <a:p>
                <a:pPr marL="0" indent="0">
                  <a:lnSpc>
                    <a:spcPct val="150000"/>
                  </a:lnSpc>
                  <a:buNone/>
                </a:pPr>
                <a14:m>
                  <m:oMathPara xmlns:m="http://schemas.openxmlformats.org/officeDocument/2006/math">
                    <m:oMathParaPr>
                      <m:jc m:val="centerGroup"/>
                    </m:oMathParaPr>
                    <m:oMath xmlns:m="http://schemas.openxmlformats.org/officeDocument/2006/math">
                      <m:r>
                        <a:rPr lang="en-US" sz="2400" b="1"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𝒉</m:t>
                      </m:r>
                      <m:r>
                        <a:rPr lang="en-US" sz="2400" b="1"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m:t>
                      </m:r>
                      <m:f>
                        <m:fPr>
                          <m:ctrlPr>
                            <a:rPr lang="en-US" sz="2400" b="1"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ctrlPr>
                        </m:fPr>
                        <m:num>
                          <m:nary>
                            <m:naryPr>
                              <m:chr m:val="∑"/>
                              <m:ctrlPr>
                                <a:rPr lang="en-US" sz="2400" b="1"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ctrlPr>
                            </m:naryPr>
                            <m:sub>
                              <m:r>
                                <m:rPr>
                                  <m:brk m:alnAt="23"/>
                                </m:rPr>
                                <a:rPr lang="en-US" sz="2400" b="1"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𝒋</m:t>
                              </m:r>
                              <m:r>
                                <a:rPr lang="en-US" sz="2400" b="1"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m:t>
                              </m:r>
                              <m:r>
                                <a:rPr lang="en-US" sz="2400" b="1"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𝟏</m:t>
                              </m:r>
                            </m:sub>
                            <m:sup>
                              <m:r>
                                <a:rPr lang="en-US" sz="2400" b="1"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𝑴</m:t>
                              </m:r>
                            </m:sup>
                            <m:e>
                              <m:sSubSup>
                                <m:sSubSupPr>
                                  <m:ctrlPr>
                                    <a:rPr lang="en-US" sz="2400" b="1"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ctrlPr>
                                </m:sSubSupPr>
                                <m:e>
                                  <m:r>
                                    <a:rPr lang="en-US" sz="2400" b="1"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𝒅</m:t>
                                  </m:r>
                                </m:e>
                                <m:sub>
                                  <m:r>
                                    <a:rPr lang="en-US" sz="2400" b="1"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𝒋</m:t>
                                  </m:r>
                                </m:sub>
                                <m:sup>
                                  <m:r>
                                    <a:rPr lang="en-US" sz="2400" b="1"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𝒍</m:t>
                                  </m:r>
                                </m:sup>
                              </m:sSubSup>
                            </m:e>
                          </m:nary>
                        </m:num>
                        <m:den>
                          <m:nary>
                            <m:naryPr>
                              <m:chr m:val="∑"/>
                              <m:ctrlPr>
                                <a:rPr lang="en-US" sz="2400" b="1" i="1">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ctrlPr>
                            </m:naryPr>
                            <m:sub>
                              <m:r>
                                <m:rPr>
                                  <m:brk m:alnAt="23"/>
                                </m:rPr>
                                <a:rPr lang="en-US" sz="2400" b="1" i="1">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𝒋</m:t>
                              </m:r>
                              <m:r>
                                <a:rPr lang="en-US" sz="2400" b="1" i="1">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m:t>
                              </m:r>
                              <m:r>
                                <a:rPr lang="en-US" sz="2400" b="1" i="1">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𝟏</m:t>
                              </m:r>
                            </m:sub>
                            <m:sup>
                              <m:r>
                                <a:rPr lang="en-US" sz="2400" b="1" i="1">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𝑴</m:t>
                              </m:r>
                            </m:sup>
                            <m:e>
                              <m:sSubSup>
                                <m:sSubSupPr>
                                  <m:ctrlPr>
                                    <a:rPr lang="en-US" sz="2400" b="1" i="1">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ctrlPr>
                                </m:sSubSupPr>
                                <m:e>
                                  <m:r>
                                    <a:rPr lang="en-US" sz="2400" b="1" i="1">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𝒅</m:t>
                                  </m:r>
                                </m:e>
                                <m:sub>
                                  <m:r>
                                    <a:rPr lang="en-US" sz="2400" b="1" i="1">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𝒋</m:t>
                                  </m:r>
                                </m:sub>
                                <m:sup>
                                  <m:r>
                                    <a:rPr lang="en-US" sz="2400" b="1" i="1">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𝒍</m:t>
                                  </m:r>
                                </m:sup>
                              </m:sSubSup>
                            </m:e>
                          </m:nary>
                          <m:r>
                            <a:rPr lang="en-US" sz="2400" b="1"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m:t>
                          </m:r>
                          <m:nary>
                            <m:naryPr>
                              <m:chr m:val="∑"/>
                              <m:ctrlPr>
                                <a:rPr lang="en-US" sz="2400" b="1" i="1">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ctrlPr>
                            </m:naryPr>
                            <m:sub>
                              <m:r>
                                <m:rPr>
                                  <m:brk m:alnAt="23"/>
                                </m:rPr>
                                <a:rPr lang="en-US" sz="2400" b="1" i="1">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𝒋</m:t>
                              </m:r>
                              <m:r>
                                <a:rPr lang="en-US" sz="2400" b="1" i="1">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m:t>
                              </m:r>
                              <m:r>
                                <a:rPr lang="en-US" sz="2400" b="1" i="1">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𝟏</m:t>
                              </m:r>
                            </m:sub>
                            <m:sup>
                              <m:r>
                                <a:rPr lang="en-US" sz="2400" b="1" i="1">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𝑴</m:t>
                              </m:r>
                            </m:sup>
                            <m:e>
                              <m:sSubSup>
                                <m:sSubSupPr>
                                  <m:ctrlPr>
                                    <a:rPr lang="en-US" sz="2400" b="1" i="1">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ctrlPr>
                                </m:sSubSupPr>
                                <m:e>
                                  <m:r>
                                    <a:rPr lang="en-US" sz="2400" b="1" i="1" dirty="0">
                                      <a:ln w="0"/>
                                      <a:solidFill>
                                        <a:schemeClr val="accent1"/>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cs typeface="Times New Roman" panose="02020603050405020304" pitchFamily="18" charset="0"/>
                                    </a:rPr>
                                    <m:t>𝜹</m:t>
                                  </m:r>
                                </m:e>
                                <m:sub>
                                  <m:r>
                                    <a:rPr lang="en-US" sz="2400" b="1" i="1">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𝒋</m:t>
                                  </m:r>
                                </m:sub>
                                <m:sup>
                                  <m:r>
                                    <a:rPr lang="en-US" sz="2400" b="1" i="1">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𝒍</m:t>
                                  </m:r>
                                </m:sup>
                              </m:sSubSup>
                            </m:e>
                          </m:nary>
                        </m:den>
                      </m:f>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732841A6-05B4-48B0-B955-B7FDD96D549A}"/>
                  </a:ext>
                </a:extLst>
              </p:cNvPr>
              <p:cNvSpPr>
                <a:spLocks noGrp="1" noRot="1" noChangeAspect="1" noMove="1" noResize="1" noEditPoints="1" noAdjustHandles="1" noChangeArrowheads="1" noChangeShapeType="1" noTextEdit="1"/>
              </p:cNvSpPr>
              <p:nvPr>
                <p:ph idx="1"/>
              </p:nvPr>
            </p:nvSpPr>
            <p:spPr>
              <a:xfrm>
                <a:off x="738648" y="1052052"/>
                <a:ext cx="10382865" cy="5632962"/>
              </a:xfrm>
              <a:blipFill>
                <a:blip r:embed="rId2"/>
                <a:stretch>
                  <a:fillRect l="-763" t="-866" b="-1407"/>
                </a:stretch>
              </a:blipFill>
            </p:spPr>
            <p:txBody>
              <a:bodyPr/>
              <a:lstStyle/>
              <a:p>
                <a:r>
                  <a:rPr lang="en-US">
                    <a:noFill/>
                  </a:rPr>
                  <a:t> </a:t>
                </a:r>
              </a:p>
            </p:txBody>
          </p:sp>
        </mc:Fallback>
      </mc:AlternateContent>
    </p:spTree>
    <p:extLst>
      <p:ext uri="{BB962C8B-B14F-4D97-AF65-F5344CB8AC3E}">
        <p14:creationId xmlns:p14="http://schemas.microsoft.com/office/powerpoint/2010/main" val="2392279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32780-14FB-49FA-9D12-C73108F25AEF}"/>
              </a:ext>
            </a:extLst>
          </p:cNvPr>
          <p:cNvSpPr>
            <a:spLocks noGrp="1"/>
          </p:cNvSpPr>
          <p:nvPr>
            <p:ph type="title"/>
          </p:nvPr>
        </p:nvSpPr>
        <p:spPr>
          <a:xfrm>
            <a:off x="533400" y="138984"/>
            <a:ext cx="10515600" cy="1129378"/>
          </a:xfrm>
        </p:spPr>
        <p:txBody>
          <a:bodyPr>
            <a:normAutofit/>
          </a:bodyPr>
          <a:lstStyle/>
          <a:p>
            <a:r>
              <a:rPr lang="en-US" sz="4000" b="1" i="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2_1)The Hopkins Test (cont.)</a:t>
            </a:r>
            <a:endParaRPr lang="en-US" sz="4000" i="1" u="sng" dirty="0">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8B04EB-33FD-4528-939D-DB07023C16DC}"/>
                  </a:ext>
                </a:extLst>
              </p:cNvPr>
              <p:cNvSpPr>
                <a:spLocks noGrp="1"/>
              </p:cNvSpPr>
              <p:nvPr>
                <p:ph idx="1"/>
              </p:nvPr>
            </p:nvSpPr>
            <p:spPr>
              <a:xfrm>
                <a:off x="176981" y="1268362"/>
                <a:ext cx="11176819" cy="4908601"/>
              </a:xfrm>
            </p:spPr>
            <p:txBody>
              <a:bodyPr>
                <a:noAutofit/>
              </a:bodyPr>
              <a:lstStyle/>
              <a:p>
                <a:pPr>
                  <a:lnSpc>
                    <a:spcPct val="150000"/>
                  </a:lnSpc>
                  <a:buFont typeface="Wingdings" panose="05000000000000000000" pitchFamily="2" charset="2"/>
                  <a:buChar char="ü"/>
                </a:pPr>
                <a:r>
                  <a:rPr lang="en-US" sz="2400" b="1" i="1" dirty="0">
                    <a:solidFill>
                      <a:srgbClr val="00B050"/>
                    </a:solidFill>
                    <a:effectLst/>
                    <a:latin typeface="Times New Roman" panose="02020603050405020304" pitchFamily="18" charset="0"/>
                    <a:cs typeface="Times New Roman" panose="02020603050405020304" pitchFamily="18" charset="0"/>
                  </a:rPr>
                  <a:t>Values of h :</a:t>
                </a:r>
              </a:p>
              <a:p>
                <a:pPr lvl="1">
                  <a:lnSpc>
                    <a:spcPct val="150000"/>
                  </a:lnSpc>
                  <a:buFont typeface="Wingdings" panose="05000000000000000000" pitchFamily="2" charset="2"/>
                  <a:buChar char="v"/>
                </a:pPr>
                <a:r>
                  <a:rPr lang="en-US" b="1" dirty="0">
                    <a:solidFill>
                      <a:srgbClr val="0070C0"/>
                    </a:solidFill>
                    <a:latin typeface="Times New Roman" panose="02020603050405020304" pitchFamily="18" charset="0"/>
                    <a:cs typeface="Times New Roman" panose="02020603050405020304" pitchFamily="18" charset="0"/>
                  </a:rPr>
                  <a:t>Large values : </a:t>
                </a:r>
                <a:r>
                  <a:rPr lang="en-US" dirty="0">
                    <a:solidFill>
                      <a:srgbClr val="231F20"/>
                    </a:solidFill>
                    <a:latin typeface="Times New Roman" panose="02020603050405020304" pitchFamily="18" charset="0"/>
                    <a:cs typeface="Times New Roman" panose="02020603050405020304" pitchFamily="18" charset="0"/>
                  </a:rPr>
                  <a:t>large values of h indicate the presence of a clustering structure in X. </a:t>
                </a:r>
              </a:p>
              <a:p>
                <a:pPr lvl="1">
                  <a:lnSpc>
                    <a:spcPct val="150000"/>
                  </a:lnSpc>
                  <a:buFont typeface="Wingdings" panose="05000000000000000000" pitchFamily="2" charset="2"/>
                  <a:buChar char="v"/>
                </a:pPr>
                <a:r>
                  <a:rPr lang="en-US" b="1" i="0" dirty="0">
                    <a:solidFill>
                      <a:srgbClr val="0070C0"/>
                    </a:solidFill>
                    <a:effectLst/>
                    <a:latin typeface="Times New Roman" panose="02020603050405020304" pitchFamily="18" charset="0"/>
                    <a:cs typeface="Times New Roman" panose="02020603050405020304" pitchFamily="18" charset="0"/>
                  </a:rPr>
                  <a:t>Small values : </a:t>
                </a:r>
                <a:r>
                  <a:rPr lang="en-US" i="0" dirty="0">
                    <a:solidFill>
                      <a:srgbClr val="231F20"/>
                    </a:solidFill>
                    <a:effectLst/>
                    <a:latin typeface="Times New Roman" panose="02020603050405020304" pitchFamily="18" charset="0"/>
                    <a:cs typeface="Times New Roman" panose="02020603050405020304" pitchFamily="18" charset="0"/>
                  </a:rPr>
                  <a:t>small values of h indicate the presence of regularly spaced points.</a:t>
                </a:r>
              </a:p>
              <a:p>
                <a:pPr lvl="1">
                  <a:lnSpc>
                    <a:spcPct val="150000"/>
                  </a:lnSpc>
                  <a:buFont typeface="Wingdings" panose="05000000000000000000" pitchFamily="2" charset="2"/>
                  <a:buChar char="v"/>
                </a:pPr>
                <a:r>
                  <a:rPr lang="en-US" b="1" dirty="0">
                    <a:solidFill>
                      <a:srgbClr val="0070C0"/>
                    </a:solidFill>
                    <a:latin typeface="Times New Roman" panose="02020603050405020304" pitchFamily="18" charset="0"/>
                    <a:cs typeface="Times New Roman" panose="02020603050405020304" pitchFamily="18" charset="0"/>
                  </a:rPr>
                  <a:t>h </a:t>
                </a:r>
                <a:r>
                  <a:rPr lang="en-US" sz="2800" b="1" i="0" dirty="0">
                    <a:solidFill>
                      <a:srgbClr val="0070C0"/>
                    </a:solidFill>
                    <a:effectLst/>
                    <a:latin typeface="Times New Roman" panose="02020603050405020304" pitchFamily="18" charset="0"/>
                    <a:cs typeface="Times New Roman" panose="02020603050405020304" pitchFamily="18" charset="0"/>
                  </a:rPr>
                  <a:t>= ½ : </a:t>
                </a:r>
                <a:r>
                  <a:rPr lang="en-US" i="0" dirty="0">
                    <a:solidFill>
                      <a:srgbClr val="231F20"/>
                    </a:solidFill>
                    <a:effectLst/>
                    <a:latin typeface="Times New Roman" panose="02020603050405020304" pitchFamily="18" charset="0"/>
                    <a:cs typeface="Times New Roman" panose="02020603050405020304" pitchFamily="18" charset="0"/>
                  </a:rPr>
                  <a:t>a value around 1/2 is an indication that the vectors of X are randomly distributed over the sampling window.</a:t>
                </a:r>
              </a:p>
              <a:p>
                <a:pPr>
                  <a:lnSpc>
                    <a:spcPct val="150000"/>
                  </a:lnSpc>
                </a:pPr>
                <a:r>
                  <a:rPr lang="en-US" sz="2400" i="0" dirty="0">
                    <a:solidFill>
                      <a:srgbClr val="231F20"/>
                    </a:solidFill>
                    <a:effectLst/>
                    <a:latin typeface="Times New Roman" panose="02020603050405020304" pitchFamily="18" charset="0"/>
                    <a:cs typeface="Times New Roman" panose="02020603050405020304" pitchFamily="18" charset="0"/>
                  </a:rPr>
                  <a:t>if the generated vectors are distributed according to a </a:t>
                </a:r>
                <a:r>
                  <a:rPr lang="en-US" sz="2400" b="1" i="0" dirty="0">
                    <a:solidFill>
                      <a:srgbClr val="231F20"/>
                    </a:solidFill>
                    <a:effectLst/>
                    <a:latin typeface="Times New Roman" panose="02020603050405020304" pitchFamily="18" charset="0"/>
                    <a:cs typeface="Times New Roman" panose="02020603050405020304" pitchFamily="18" charset="0"/>
                  </a:rPr>
                  <a:t>Poisson random process </a:t>
                </a:r>
                <a:r>
                  <a:rPr lang="en-US" sz="2400" i="0" dirty="0">
                    <a:solidFill>
                      <a:srgbClr val="231F20"/>
                    </a:solidFill>
                    <a:effectLst/>
                    <a:latin typeface="Times New Roman" panose="02020603050405020304" pitchFamily="18" charset="0"/>
                    <a:cs typeface="Times New Roman" panose="02020603050405020304" pitchFamily="18" charset="0"/>
                  </a:rPr>
                  <a:t>and all nearest neighbor distances are </a:t>
                </a:r>
                <a:r>
                  <a:rPr lang="en-US" sz="2400" b="1" i="0" dirty="0">
                    <a:solidFill>
                      <a:srgbClr val="231F20"/>
                    </a:solidFill>
                    <a:effectLst/>
                    <a:latin typeface="Times New Roman" panose="02020603050405020304" pitchFamily="18" charset="0"/>
                    <a:cs typeface="Times New Roman" panose="02020603050405020304" pitchFamily="18" charset="0"/>
                  </a:rPr>
                  <a:t>statistically independent</a:t>
                </a:r>
                <a:r>
                  <a:rPr lang="en-US" sz="2400" i="0" dirty="0">
                    <a:solidFill>
                      <a:srgbClr val="231F20"/>
                    </a:solidFill>
                    <a:effectLst/>
                    <a:latin typeface="Times New Roman" panose="02020603050405020304" pitchFamily="18" charset="0"/>
                    <a:cs typeface="Times New Roman" panose="02020603050405020304" pitchFamily="18" charset="0"/>
                  </a:rPr>
                  <a:t>:</a:t>
                </a:r>
              </a:p>
              <a:p>
                <a:pPr lvl="1">
                  <a:lnSpc>
                    <a:spcPct val="150000"/>
                  </a:lnSpc>
                  <a:buClr>
                    <a:srgbClr val="00B050"/>
                  </a:buClr>
                  <a:buFont typeface="Wingdings" panose="05000000000000000000" pitchFamily="2" charset="2"/>
                  <a:buChar char="ü"/>
                </a:pPr>
                <a:r>
                  <a:rPr lang="en-US" i="0" dirty="0">
                    <a:solidFill>
                      <a:srgbClr val="00B050"/>
                    </a:solidFill>
                    <a:effectLst/>
                    <a:latin typeface="Times New Roman" panose="02020603050405020304" pitchFamily="18" charset="0"/>
                    <a:cs typeface="Times New Roman" panose="02020603050405020304" pitchFamily="18" charset="0"/>
                  </a:rPr>
                  <a:t>h (under </a:t>
                </a:r>
                <a14:m>
                  <m:oMath xmlns:m="http://schemas.openxmlformats.org/officeDocument/2006/math">
                    <m:sSub>
                      <m:sSubPr>
                        <m:ctrlPr>
                          <a:rPr lang="en-US" sz="2400" i="1" dirty="0" smtClean="0">
                            <a:solidFill>
                              <a:srgbClr val="00B050"/>
                            </a:solidFill>
                            <a:effectLst/>
                            <a:latin typeface="Cambria Math" panose="02040503050406030204" pitchFamily="18" charset="0"/>
                            <a:cs typeface="Times New Roman" panose="02020603050405020304" pitchFamily="18" charset="0"/>
                          </a:rPr>
                        </m:ctrlPr>
                      </m:sSubPr>
                      <m:e>
                        <m:r>
                          <a:rPr lang="en-US" sz="2400" b="0" i="1" dirty="0" smtClean="0">
                            <a:solidFill>
                              <a:srgbClr val="00B050"/>
                            </a:solidFill>
                            <a:effectLst/>
                            <a:latin typeface="Cambria Math" panose="02040503050406030204" pitchFamily="18" charset="0"/>
                            <a:cs typeface="Times New Roman" panose="02020603050405020304" pitchFamily="18" charset="0"/>
                          </a:rPr>
                          <m:t>𝐻</m:t>
                        </m:r>
                      </m:e>
                      <m:sub>
                        <m:r>
                          <a:rPr lang="en-US" sz="2400" b="0" i="1" dirty="0" smtClean="0">
                            <a:solidFill>
                              <a:srgbClr val="00B050"/>
                            </a:solidFill>
                            <a:effectLst/>
                            <a:latin typeface="Cambria Math" panose="02040503050406030204" pitchFamily="18" charset="0"/>
                            <a:cs typeface="Times New Roman" panose="02020603050405020304" pitchFamily="18" charset="0"/>
                          </a:rPr>
                          <m:t>0</m:t>
                        </m:r>
                      </m:sub>
                    </m:sSub>
                  </m:oMath>
                </a14:m>
                <a:r>
                  <a:rPr lang="en-US" i="0" dirty="0">
                    <a:solidFill>
                      <a:srgbClr val="00B050"/>
                    </a:solidFill>
                    <a:effectLst/>
                    <a:latin typeface="Times New Roman" panose="02020603050405020304" pitchFamily="18" charset="0"/>
                    <a:cs typeface="Times New Roman" panose="02020603050405020304" pitchFamily="18" charset="0"/>
                  </a:rPr>
                  <a:t>) </a:t>
                </a:r>
                <a:r>
                  <a:rPr lang="en-US" i="0" dirty="0">
                    <a:solidFill>
                      <a:srgbClr val="231F20"/>
                    </a:solidFill>
                    <a:effectLst/>
                    <a:latin typeface="Times New Roman" panose="02020603050405020304" pitchFamily="18" charset="0"/>
                    <a:cs typeface="Times New Roman" panose="02020603050405020304" pitchFamily="18" charset="0"/>
                  </a:rPr>
                  <a:t>follows a beta distribution, with (M, M) parameters</a:t>
                </a:r>
                <a:endParaRPr lang="en-US" dirty="0">
                  <a:solidFill>
                    <a:srgbClr val="231F20"/>
                  </a:solidFill>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938B04EB-33FD-4528-939D-DB07023C16DC}"/>
                  </a:ext>
                </a:extLst>
              </p:cNvPr>
              <p:cNvSpPr>
                <a:spLocks noGrp="1" noRot="1" noChangeAspect="1" noMove="1" noResize="1" noEditPoints="1" noAdjustHandles="1" noChangeArrowheads="1" noChangeShapeType="1" noTextEdit="1"/>
              </p:cNvSpPr>
              <p:nvPr>
                <p:ph idx="1"/>
              </p:nvPr>
            </p:nvSpPr>
            <p:spPr>
              <a:xfrm>
                <a:off x="176981" y="1268362"/>
                <a:ext cx="11176819" cy="4908601"/>
              </a:xfrm>
              <a:blipFill>
                <a:blip r:embed="rId2"/>
                <a:stretch>
                  <a:fillRect l="-709" r="-1036" b="-2484"/>
                </a:stretch>
              </a:blipFill>
            </p:spPr>
            <p:txBody>
              <a:bodyPr/>
              <a:lstStyle/>
              <a:p>
                <a:r>
                  <a:rPr lang="en-US">
                    <a:noFill/>
                  </a:rPr>
                  <a:t> </a:t>
                </a:r>
              </a:p>
            </p:txBody>
          </p:sp>
        </mc:Fallback>
      </mc:AlternateContent>
    </p:spTree>
    <p:extLst>
      <p:ext uri="{BB962C8B-B14F-4D97-AF65-F5344CB8AC3E}">
        <p14:creationId xmlns:p14="http://schemas.microsoft.com/office/powerpoint/2010/main" val="20637575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23D57-79FC-40F7-92D5-ADBC0FDE24F7}"/>
              </a:ext>
            </a:extLst>
          </p:cNvPr>
          <p:cNvSpPr>
            <a:spLocks noGrp="1"/>
          </p:cNvSpPr>
          <p:nvPr>
            <p:ph type="title"/>
          </p:nvPr>
        </p:nvSpPr>
        <p:spPr>
          <a:xfrm>
            <a:off x="838200" y="351299"/>
            <a:ext cx="10515600" cy="768350"/>
          </a:xfrm>
        </p:spPr>
        <p:txBody>
          <a:bodyPr>
            <a:normAutofit/>
          </a:bodyPr>
          <a:lstStyle/>
          <a:p>
            <a:r>
              <a:rPr lang="en-US" sz="4000" b="1" i="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2_2 )The Cox–Lewis test</a:t>
            </a:r>
            <a:endParaRPr lang="en-US" sz="4000" i="1" u="sng" dirty="0">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2F1DF42-DE9F-46AE-B578-FBCABC14E4F1}"/>
                  </a:ext>
                </a:extLst>
              </p:cNvPr>
              <p:cNvSpPr>
                <a:spLocks noGrp="1"/>
              </p:cNvSpPr>
              <p:nvPr>
                <p:ph idx="1"/>
              </p:nvPr>
            </p:nvSpPr>
            <p:spPr>
              <a:xfrm>
                <a:off x="717755" y="1455173"/>
                <a:ext cx="10387291" cy="4837472"/>
              </a:xfrm>
            </p:spPr>
            <p:txBody>
              <a:bodyPr numCol="1">
                <a:noAutofit/>
              </a:bodyPr>
              <a:lstStyle/>
              <a:p>
                <a:pPr>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a:t>
                </a:r>
                <a:r>
                  <a:rPr lang="en-US" sz="2800" dirty="0">
                    <a:effectLst/>
                    <a:latin typeface="Times New Roman" panose="02020603050405020304" pitchFamily="18" charset="0"/>
                    <a:cs typeface="Times New Roman" panose="02020603050405020304" pitchFamily="18" charset="0"/>
                  </a:rPr>
                  <a:t>efinitions</a:t>
                </a:r>
                <a:r>
                  <a:rPr lang="fa-IR" sz="2800" dirty="0">
                    <a:latin typeface="Times New Roman" panose="02020603050405020304" pitchFamily="18" charset="0"/>
                    <a:cs typeface="Times New Roman" panose="02020603050405020304" pitchFamily="18" charset="0"/>
                  </a:rPr>
                  <a:t> :</a:t>
                </a:r>
                <a:endParaRPr lang="en-US" sz="2800" dirty="0">
                  <a:effectLst/>
                  <a:latin typeface="Times New Roman" panose="02020603050405020304" pitchFamily="18" charset="0"/>
                  <a:cs typeface="Times New Roman" panose="02020603050405020304" pitchFamily="18" charset="0"/>
                </a:endParaRPr>
              </a:p>
              <a:p>
                <a:pPr>
                  <a:lnSpc>
                    <a:spcPct val="120000"/>
                  </a:lnSpc>
                  <a:buFont typeface="Wingdings" panose="05000000000000000000" pitchFamily="2" charset="2"/>
                  <a:buChar char="v"/>
                </a:pPr>
                <a14:m>
                  <m:oMath xmlns:m="http://schemas.openxmlformats.org/officeDocument/2006/math">
                    <m:sSub>
                      <m:sSubPr>
                        <m:ctrlPr>
                          <a:rPr lang="en-US" i="1" dirty="0" smtClean="0">
                            <a:solidFill>
                              <a:srgbClr val="C00000"/>
                            </a:solidFill>
                            <a:latin typeface="Cambria Math" panose="02040503050406030204" pitchFamily="18" charset="0"/>
                            <a:cs typeface="Times New Roman" panose="02020603050405020304" pitchFamily="18" charset="0"/>
                          </a:rPr>
                        </m:ctrlPr>
                      </m:sSubPr>
                      <m:e>
                        <m:r>
                          <a:rPr lang="en-US" b="0" i="1" dirty="0" smtClean="0">
                            <a:solidFill>
                              <a:srgbClr val="C00000"/>
                            </a:solidFill>
                            <a:latin typeface="Cambria Math" panose="02040503050406030204" pitchFamily="18" charset="0"/>
                            <a:cs typeface="Times New Roman" panose="02020603050405020304" pitchFamily="18" charset="0"/>
                          </a:rPr>
                          <m:t>𝑥</m:t>
                        </m:r>
                      </m:e>
                      <m:sub>
                        <m:r>
                          <a:rPr lang="en-US" b="0" i="1" dirty="0">
                            <a:solidFill>
                              <a:srgbClr val="C00000"/>
                            </a:solidFill>
                            <a:latin typeface="Cambria Math" panose="02040503050406030204" pitchFamily="18" charset="0"/>
                            <a:cs typeface="Times New Roman" panose="02020603050405020304" pitchFamily="18" charset="0"/>
                          </a:rPr>
                          <m:t>𝑗</m:t>
                        </m:r>
                      </m:sub>
                    </m:sSub>
                    <m:r>
                      <a:rPr lang="en-US" b="0" i="1" dirty="0">
                        <a:solidFill>
                          <a:srgbClr val="C00000"/>
                        </a:solidFill>
                        <a:latin typeface="Cambria Math" panose="02040503050406030204" pitchFamily="18" charset="0"/>
                        <a:cs typeface="Times New Roman" panose="02020603050405020304" pitchFamily="18" charset="0"/>
                      </a:rPr>
                      <m:t> </m:t>
                    </m:r>
                    <m:r>
                      <a:rPr lang="en-US" b="0" i="0" dirty="0" smtClean="0">
                        <a:solidFill>
                          <a:srgbClr val="C00000"/>
                        </a:solidFill>
                        <a:latin typeface="Cambria Math" panose="02040503050406030204" pitchFamily="18" charset="0"/>
                        <a:cs typeface="Times New Roman" panose="02020603050405020304" pitchFamily="18" charset="0"/>
                      </a:rPr>
                      <m:t>:</m:t>
                    </m:r>
                  </m:oMath>
                </a14:m>
                <a:r>
                  <a:rPr lang="en-US" dirty="0">
                    <a:solidFill>
                      <a:schemeClr val="tx1"/>
                    </a:solidFill>
                    <a:latin typeface="Times New Roman" panose="02020603050405020304" pitchFamily="18" charset="0"/>
                    <a:cs typeface="Times New Roman" panose="02020603050405020304" pitchFamily="18" charset="0"/>
                  </a:rPr>
                  <a:t>For each </a:t>
                </a:r>
                <a14:m>
                  <m:oMath xmlns:m="http://schemas.openxmlformats.org/officeDocument/2006/math">
                    <m:sSub>
                      <m:sSubPr>
                        <m:ctrlPr>
                          <a:rPr lang="en-US" i="1" dirty="0" smtClean="0">
                            <a:solidFill>
                              <a:schemeClr val="tx1"/>
                            </a:solidFill>
                            <a:latin typeface="Cambria Math" panose="02040503050406030204" pitchFamily="18" charset="0"/>
                            <a:cs typeface="Times New Roman" panose="02020603050405020304" pitchFamily="18" charset="0"/>
                          </a:rPr>
                        </m:ctrlPr>
                      </m:sSubPr>
                      <m:e>
                        <m:r>
                          <a:rPr lang="en-US" b="0" i="1" dirty="0" smtClean="0">
                            <a:solidFill>
                              <a:schemeClr val="tx1"/>
                            </a:solidFill>
                            <a:latin typeface="Cambria Math" panose="02040503050406030204" pitchFamily="18" charset="0"/>
                            <a:cs typeface="Times New Roman" panose="02020603050405020304" pitchFamily="18" charset="0"/>
                          </a:rPr>
                          <m:t>𝑦</m:t>
                        </m:r>
                      </m:e>
                      <m:sub>
                        <m:r>
                          <a:rPr lang="en-US" b="0" i="1" dirty="0">
                            <a:solidFill>
                              <a:schemeClr val="tx1"/>
                            </a:solidFill>
                            <a:latin typeface="Cambria Math" panose="02040503050406030204" pitchFamily="18" charset="0"/>
                            <a:cs typeface="Times New Roman" panose="02020603050405020304" pitchFamily="18" charset="0"/>
                          </a:rPr>
                          <m:t>𝑗</m:t>
                        </m:r>
                      </m:sub>
                    </m:sSub>
                  </m:oMath>
                </a14:m>
                <a:r>
                  <a:rPr lang="en-US" i="1" dirty="0">
                    <a:solidFill>
                      <a:schemeClr val="tx1"/>
                    </a:solidFill>
                    <a:effectLst/>
                    <a:latin typeface="Times New Roman" panose="02020603050405020304" pitchFamily="18" charset="0"/>
                    <a:cs typeface="Times New Roman" panose="02020603050405020304" pitchFamily="18" charset="0"/>
                  </a:rPr>
                  <a:t> </a:t>
                </a:r>
                <a:r>
                  <a:rPr lang="en-US" i="0" dirty="0">
                    <a:solidFill>
                      <a:schemeClr val="tx1"/>
                    </a:solidFill>
                    <a:effectLst/>
                    <a:latin typeface="Times New Roman" panose="02020603050405020304" pitchFamily="18" charset="0"/>
                    <a:cs typeface="Times New Roman" panose="02020603050405020304" pitchFamily="18" charset="0"/>
                  </a:rPr>
                  <a:t>∈ </a:t>
                </a:r>
                <a:r>
                  <a:rPr lang="en-US" i="1" dirty="0">
                    <a:solidFill>
                      <a:schemeClr val="tx1"/>
                    </a:solidFill>
                    <a:effectLst/>
                    <a:latin typeface="Times New Roman" panose="02020603050405020304" pitchFamily="18" charset="0"/>
                    <a:cs typeface="Times New Roman" panose="02020603050405020304" pitchFamily="18" charset="0"/>
                  </a:rPr>
                  <a:t>X` </a:t>
                </a:r>
                <a:r>
                  <a:rPr lang="en-US" dirty="0">
                    <a:solidFill>
                      <a:schemeClr val="tx1"/>
                    </a:solidFill>
                    <a:latin typeface="Times New Roman" panose="02020603050405020304" pitchFamily="18" charset="0"/>
                    <a:cs typeface="Times New Roman" panose="02020603050405020304" pitchFamily="18" charset="0"/>
                  </a:rPr>
                  <a:t>we determine its closest vector in </a:t>
                </a:r>
                <a:r>
                  <a:rPr lang="en-US" i="1" dirty="0">
                    <a:solidFill>
                      <a:schemeClr val="tx1"/>
                    </a:solidFill>
                    <a:latin typeface="Times New Roman" panose="02020603050405020304" pitchFamily="18" charset="0"/>
                    <a:cs typeface="Times New Roman" panose="02020603050405020304" pitchFamily="18" charset="0"/>
                  </a:rPr>
                  <a:t>X</a:t>
                </a:r>
              </a:p>
              <a:p>
                <a:pPr>
                  <a:lnSpc>
                    <a:spcPct val="120000"/>
                  </a:lnSpc>
                  <a:buFont typeface="Wingdings" panose="05000000000000000000" pitchFamily="2" charset="2"/>
                  <a:buChar char="v"/>
                </a:pPr>
                <a14:m>
                  <m:oMath xmlns:m="http://schemas.openxmlformats.org/officeDocument/2006/math">
                    <m:sSub>
                      <m:sSubPr>
                        <m:ctrlPr>
                          <a:rPr lang="en-US" i="1" dirty="0" smtClean="0">
                            <a:solidFill>
                              <a:srgbClr val="C00000"/>
                            </a:solidFill>
                            <a:latin typeface="Cambria Math" panose="02040503050406030204" pitchFamily="18" charset="0"/>
                            <a:cs typeface="Times New Roman" panose="02020603050405020304" pitchFamily="18" charset="0"/>
                          </a:rPr>
                        </m:ctrlPr>
                      </m:sSubPr>
                      <m:e>
                        <m:r>
                          <a:rPr lang="en-US" b="0" i="1" dirty="0" smtClean="0">
                            <a:solidFill>
                              <a:srgbClr val="C00000"/>
                            </a:solidFill>
                            <a:latin typeface="Cambria Math" panose="02040503050406030204" pitchFamily="18" charset="0"/>
                            <a:cs typeface="Times New Roman" panose="02020603050405020304" pitchFamily="18" charset="0"/>
                          </a:rPr>
                          <m:t>𝑥</m:t>
                        </m:r>
                      </m:e>
                      <m:sub>
                        <m:r>
                          <a:rPr lang="en-US" b="0" i="1" dirty="0" smtClean="0">
                            <a:solidFill>
                              <a:srgbClr val="C00000"/>
                            </a:solidFill>
                            <a:latin typeface="Cambria Math" panose="02040503050406030204" pitchFamily="18" charset="0"/>
                            <a:cs typeface="Times New Roman" panose="02020603050405020304" pitchFamily="18" charset="0"/>
                          </a:rPr>
                          <m:t>𝑖</m:t>
                        </m:r>
                      </m:sub>
                    </m:sSub>
                    <m:r>
                      <a:rPr lang="en-US" b="0" i="1" dirty="0">
                        <a:solidFill>
                          <a:srgbClr val="C00000"/>
                        </a:solidFill>
                        <a:latin typeface="Cambria Math" panose="02040503050406030204" pitchFamily="18" charset="0"/>
                        <a:cs typeface="Times New Roman" panose="02020603050405020304" pitchFamily="18" charset="0"/>
                      </a:rPr>
                      <m:t> </m:t>
                    </m:r>
                  </m:oMath>
                </a14:m>
                <a:r>
                  <a:rPr lang="en-US" dirty="0">
                    <a:solidFill>
                      <a:srgbClr val="C00000"/>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 the vector closest to </a:t>
                </a:r>
                <a14:m>
                  <m:oMath xmlns:m="http://schemas.openxmlformats.org/officeDocument/2006/math">
                    <m:sSub>
                      <m:sSubPr>
                        <m:ctrlPr>
                          <a:rPr lang="en-US" i="1" dirty="0">
                            <a:solidFill>
                              <a:schemeClr val="tx1"/>
                            </a:solidFill>
                            <a:latin typeface="Cambria Math" panose="02040503050406030204" pitchFamily="18" charset="0"/>
                            <a:cs typeface="Times New Roman" panose="02020603050405020304" pitchFamily="18" charset="0"/>
                          </a:rPr>
                        </m:ctrlPr>
                      </m:sSubPr>
                      <m:e>
                        <m:r>
                          <a:rPr lang="en-US" b="0" i="1" dirty="0">
                            <a:solidFill>
                              <a:schemeClr val="tx1"/>
                            </a:solidFill>
                            <a:latin typeface="Cambria Math" panose="02040503050406030204" pitchFamily="18" charset="0"/>
                            <a:cs typeface="Times New Roman" panose="02020603050405020304" pitchFamily="18" charset="0"/>
                          </a:rPr>
                          <m:t>𝑋</m:t>
                        </m:r>
                      </m:e>
                      <m:sub>
                        <m:r>
                          <a:rPr lang="en-US" b="0" i="1" dirty="0">
                            <a:solidFill>
                              <a:schemeClr val="tx1"/>
                            </a:solidFill>
                            <a:latin typeface="Cambria Math" panose="02040503050406030204" pitchFamily="18" charset="0"/>
                            <a:cs typeface="Times New Roman" panose="02020603050405020304" pitchFamily="18" charset="0"/>
                          </a:rPr>
                          <m:t>𝑗</m:t>
                        </m:r>
                      </m:sub>
                    </m:sSub>
                  </m:oMath>
                </a14:m>
                <a:r>
                  <a:rPr lang="en-US" i="1"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in </a:t>
                </a:r>
                <a:r>
                  <a:rPr lang="en-US" i="1" dirty="0">
                    <a:solidFill>
                      <a:schemeClr val="tx1"/>
                    </a:solidFill>
                    <a:latin typeface="Times New Roman" panose="02020603050405020304" pitchFamily="18" charset="0"/>
                    <a:cs typeface="Times New Roman" panose="02020603050405020304" pitchFamily="18" charset="0"/>
                  </a:rPr>
                  <a:t>X-{</a:t>
                </a:r>
                <a14:m>
                  <m:oMath xmlns:m="http://schemas.openxmlformats.org/officeDocument/2006/math">
                    <m:sSub>
                      <m:sSubPr>
                        <m:ctrlPr>
                          <a:rPr lang="en-US" i="1" dirty="0">
                            <a:solidFill>
                              <a:schemeClr val="tx1"/>
                            </a:solidFill>
                            <a:latin typeface="Cambria Math" panose="02040503050406030204" pitchFamily="18" charset="0"/>
                            <a:cs typeface="Times New Roman" panose="02020603050405020304" pitchFamily="18" charset="0"/>
                          </a:rPr>
                        </m:ctrlPr>
                      </m:sSubPr>
                      <m:e>
                        <m:r>
                          <a:rPr lang="en-US" b="0" i="1" dirty="0" smtClean="0">
                            <a:solidFill>
                              <a:schemeClr val="tx1"/>
                            </a:solidFill>
                            <a:latin typeface="Cambria Math" panose="02040503050406030204" pitchFamily="18" charset="0"/>
                            <a:cs typeface="Times New Roman" panose="02020603050405020304" pitchFamily="18" charset="0"/>
                          </a:rPr>
                          <m:t>𝑥</m:t>
                        </m:r>
                      </m:e>
                      <m:sub>
                        <m:r>
                          <a:rPr lang="en-US" b="0" i="1" dirty="0">
                            <a:solidFill>
                              <a:schemeClr val="tx1"/>
                            </a:solidFill>
                            <a:latin typeface="Cambria Math" panose="02040503050406030204" pitchFamily="18" charset="0"/>
                            <a:cs typeface="Times New Roman" panose="02020603050405020304" pitchFamily="18" charset="0"/>
                          </a:rPr>
                          <m:t>𝑗</m:t>
                        </m:r>
                      </m:sub>
                    </m:sSub>
                  </m:oMath>
                </a14:m>
                <a:r>
                  <a:rPr lang="en-US" i="1" dirty="0">
                    <a:solidFill>
                      <a:schemeClr val="tx1"/>
                    </a:solidFill>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a:p>
                <a:pPr>
                  <a:lnSpc>
                    <a:spcPct val="120000"/>
                  </a:lnSpc>
                  <a:buFont typeface="Wingdings" panose="05000000000000000000" pitchFamily="2" charset="2"/>
                  <a:buChar char="v"/>
                </a:pPr>
                <a14:m>
                  <m:oMath xmlns:m="http://schemas.openxmlformats.org/officeDocument/2006/math">
                    <m:sSub>
                      <m:sSubPr>
                        <m:ctrlPr>
                          <a:rPr lang="en-US" i="1" dirty="0" smtClean="0">
                            <a:solidFill>
                              <a:srgbClr val="C00000"/>
                            </a:solidFill>
                            <a:latin typeface="Cambria Math" panose="02040503050406030204" pitchFamily="18" charset="0"/>
                            <a:cs typeface="Times New Roman" panose="02020603050405020304" pitchFamily="18" charset="0"/>
                          </a:rPr>
                        </m:ctrlPr>
                      </m:sSubPr>
                      <m:e>
                        <m:r>
                          <a:rPr lang="en-US" b="0" i="1" dirty="0" smtClean="0">
                            <a:solidFill>
                              <a:srgbClr val="C00000"/>
                            </a:solidFill>
                            <a:latin typeface="Cambria Math" panose="02040503050406030204" pitchFamily="18" charset="0"/>
                            <a:cs typeface="Times New Roman" panose="02020603050405020304" pitchFamily="18" charset="0"/>
                          </a:rPr>
                          <m:t>𝑑</m:t>
                        </m:r>
                      </m:e>
                      <m:sub>
                        <m:r>
                          <a:rPr lang="en-US" b="0" i="1" dirty="0">
                            <a:solidFill>
                              <a:srgbClr val="C00000"/>
                            </a:solidFill>
                            <a:latin typeface="Cambria Math" panose="02040503050406030204" pitchFamily="18" charset="0"/>
                            <a:cs typeface="Times New Roman" panose="02020603050405020304" pitchFamily="18" charset="0"/>
                          </a:rPr>
                          <m:t>𝑖</m:t>
                        </m:r>
                      </m:sub>
                    </m:sSub>
                  </m:oMath>
                </a14:m>
                <a:r>
                  <a:rPr lang="en-US" i="1" dirty="0">
                    <a:solidFill>
                      <a:srgbClr val="C00000"/>
                    </a:solidFill>
                    <a:effectLst/>
                    <a:latin typeface="Times New Roman" panose="02020603050405020304" pitchFamily="18" charset="0"/>
                    <a:cs typeface="Times New Roman" panose="02020603050405020304" pitchFamily="18" charset="0"/>
                  </a:rPr>
                  <a:t> : </a:t>
                </a:r>
                <a:r>
                  <a:rPr lang="en-US" i="0" dirty="0">
                    <a:solidFill>
                      <a:schemeClr val="tx1"/>
                    </a:solidFill>
                    <a:effectLst/>
                    <a:latin typeface="Times New Roman" panose="02020603050405020304" pitchFamily="18" charset="0"/>
                    <a:cs typeface="Times New Roman" panose="02020603050405020304" pitchFamily="18" charset="0"/>
                  </a:rPr>
                  <a:t>be the distance between </a:t>
                </a:r>
                <a14:m>
                  <m:oMath xmlns:m="http://schemas.openxmlformats.org/officeDocument/2006/math">
                    <m:sSub>
                      <m:sSubPr>
                        <m:ctrlPr>
                          <a:rPr lang="en-US" i="1" dirty="0">
                            <a:solidFill>
                              <a:schemeClr val="tx1"/>
                            </a:solidFill>
                            <a:latin typeface="Cambria Math" panose="02040503050406030204" pitchFamily="18" charset="0"/>
                            <a:cs typeface="Times New Roman" panose="02020603050405020304" pitchFamily="18" charset="0"/>
                          </a:rPr>
                        </m:ctrlPr>
                      </m:sSubPr>
                      <m:e>
                        <m:r>
                          <a:rPr lang="en-US" b="0" i="1" dirty="0" smtClean="0">
                            <a:solidFill>
                              <a:schemeClr val="tx1"/>
                            </a:solidFill>
                            <a:latin typeface="Cambria Math" panose="02040503050406030204" pitchFamily="18" charset="0"/>
                            <a:cs typeface="Times New Roman" panose="02020603050405020304" pitchFamily="18" charset="0"/>
                          </a:rPr>
                          <m:t>𝑦</m:t>
                        </m:r>
                      </m:e>
                      <m:sub>
                        <m:r>
                          <a:rPr lang="en-US" b="0" i="1" dirty="0">
                            <a:solidFill>
                              <a:schemeClr val="tx1"/>
                            </a:solidFill>
                            <a:latin typeface="Cambria Math" panose="02040503050406030204" pitchFamily="18" charset="0"/>
                            <a:cs typeface="Times New Roman" panose="02020603050405020304" pitchFamily="18" charset="0"/>
                          </a:rPr>
                          <m:t>𝑗</m:t>
                        </m:r>
                      </m:sub>
                    </m:sSub>
                  </m:oMath>
                </a14:m>
                <a:r>
                  <a:rPr lang="en-US" i="1" dirty="0">
                    <a:solidFill>
                      <a:schemeClr val="tx1"/>
                    </a:solidFill>
                    <a:effectLst/>
                    <a:latin typeface="Times New Roman" panose="02020603050405020304" pitchFamily="18" charset="0"/>
                    <a:cs typeface="Times New Roman" panose="02020603050405020304" pitchFamily="18" charset="0"/>
                  </a:rPr>
                  <a:t> </a:t>
                </a:r>
                <a:r>
                  <a:rPr lang="en-US" i="0" dirty="0">
                    <a:solidFill>
                      <a:schemeClr val="tx1"/>
                    </a:solidFill>
                    <a:effectLst/>
                    <a:latin typeface="Times New Roman" panose="02020603050405020304" pitchFamily="18" charset="0"/>
                    <a:cs typeface="Times New Roman" panose="02020603050405020304" pitchFamily="18" charset="0"/>
                  </a:rPr>
                  <a:t>and </a:t>
                </a:r>
                <a14:m>
                  <m:oMath xmlns:m="http://schemas.openxmlformats.org/officeDocument/2006/math">
                    <m:sSub>
                      <m:sSubPr>
                        <m:ctrlPr>
                          <a:rPr lang="en-US" i="1" dirty="0" smtClean="0">
                            <a:solidFill>
                              <a:schemeClr val="tx1"/>
                            </a:solidFill>
                            <a:latin typeface="Cambria Math" panose="02040503050406030204" pitchFamily="18" charset="0"/>
                            <a:cs typeface="Times New Roman" panose="02020603050405020304" pitchFamily="18" charset="0"/>
                          </a:rPr>
                        </m:ctrlPr>
                      </m:sSubPr>
                      <m:e>
                        <m:r>
                          <a:rPr lang="en-US" b="0" i="1" dirty="0" smtClean="0">
                            <a:solidFill>
                              <a:schemeClr val="tx1"/>
                            </a:solidFill>
                            <a:latin typeface="Cambria Math" panose="02040503050406030204" pitchFamily="18" charset="0"/>
                            <a:cs typeface="Times New Roman" panose="02020603050405020304" pitchFamily="18" charset="0"/>
                          </a:rPr>
                          <m:t>𝑥</m:t>
                        </m:r>
                      </m:e>
                      <m:sub>
                        <m:r>
                          <a:rPr lang="en-US" b="0" i="1" dirty="0">
                            <a:solidFill>
                              <a:schemeClr val="tx1"/>
                            </a:solidFill>
                            <a:latin typeface="Cambria Math" panose="02040503050406030204" pitchFamily="18" charset="0"/>
                            <a:cs typeface="Times New Roman" panose="02020603050405020304" pitchFamily="18" charset="0"/>
                          </a:rPr>
                          <m:t>𝑗</m:t>
                        </m:r>
                      </m:sub>
                    </m:sSub>
                  </m:oMath>
                </a14:m>
                <a:r>
                  <a:rPr lang="en-US" i="1" dirty="0">
                    <a:solidFill>
                      <a:schemeClr val="tx1"/>
                    </a:solidFill>
                    <a:effectLst/>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nSpc>
                    <a:spcPct val="120000"/>
                  </a:lnSpc>
                  <a:buFont typeface="Wingdings" panose="05000000000000000000" pitchFamily="2" charset="2"/>
                  <a:buChar char="v"/>
                </a:pPr>
                <a14:m>
                  <m:oMath xmlns:m="http://schemas.openxmlformats.org/officeDocument/2006/math">
                    <m:sSub>
                      <m:sSubPr>
                        <m:ctrlPr>
                          <a:rPr lang="en-US" i="1" dirty="0" smtClean="0">
                            <a:solidFill>
                              <a:srgbClr val="C00000"/>
                            </a:solidFill>
                            <a:latin typeface="Cambria Math" panose="02040503050406030204" pitchFamily="18" charset="0"/>
                            <a:cs typeface="Times New Roman" panose="02020603050405020304" pitchFamily="18" charset="0"/>
                          </a:rPr>
                        </m:ctrlPr>
                      </m:sSubPr>
                      <m:e>
                        <m:r>
                          <a:rPr lang="en-US" b="0" i="1" dirty="0">
                            <a:ln w="0"/>
                            <a:solidFill>
                              <a:srgbClr val="C00000"/>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cs typeface="Times New Roman" panose="02020603050405020304" pitchFamily="18" charset="0"/>
                          </a:rPr>
                          <m:t>𝛿</m:t>
                        </m:r>
                      </m:e>
                      <m:sub>
                        <m:r>
                          <a:rPr lang="en-US" b="0" i="1" dirty="0">
                            <a:solidFill>
                              <a:srgbClr val="C00000"/>
                            </a:solidFill>
                            <a:latin typeface="Cambria Math" panose="02040503050406030204" pitchFamily="18" charset="0"/>
                            <a:cs typeface="Times New Roman" panose="02020603050405020304" pitchFamily="18" charset="0"/>
                          </a:rPr>
                          <m:t>𝑖</m:t>
                        </m:r>
                      </m:sub>
                    </m:sSub>
                    <m:r>
                      <a:rPr lang="en-US" b="0" i="1" dirty="0" smtClean="0">
                        <a:solidFill>
                          <a:srgbClr val="C00000"/>
                        </a:solidFill>
                        <a:latin typeface="Cambria Math" panose="02040503050406030204" pitchFamily="18" charset="0"/>
                        <a:cs typeface="Times New Roman" panose="02020603050405020304" pitchFamily="18" charset="0"/>
                      </a:rPr>
                      <m:t> </m:t>
                    </m:r>
                  </m:oMath>
                </a14:m>
                <a:r>
                  <a:rPr lang="en-US" dirty="0">
                    <a:solidFill>
                      <a:srgbClr val="C0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distance between </a:t>
                </a:r>
                <a14:m>
                  <m:oMath xmlns:m="http://schemas.openxmlformats.org/officeDocument/2006/math">
                    <m:sSub>
                      <m:sSubPr>
                        <m:ctrlPr>
                          <a:rPr lang="en-US" i="1" dirty="0">
                            <a:latin typeface="Cambria Math" panose="02040503050406030204" pitchFamily="18" charset="0"/>
                            <a:cs typeface="Times New Roman" panose="02020603050405020304" pitchFamily="18" charset="0"/>
                          </a:rPr>
                        </m:ctrlPr>
                      </m:sSubPr>
                      <m:e>
                        <m:r>
                          <a:rPr lang="en-US" b="0" i="1" dirty="0">
                            <a:latin typeface="Cambria Math" panose="02040503050406030204" pitchFamily="18" charset="0"/>
                            <a:cs typeface="Times New Roman" panose="02020603050405020304" pitchFamily="18" charset="0"/>
                          </a:rPr>
                          <m:t>𝑥</m:t>
                        </m:r>
                      </m:e>
                      <m:sub>
                        <m:r>
                          <a:rPr lang="en-US" b="0" i="1" dirty="0">
                            <a:latin typeface="Cambria Math" panose="02040503050406030204" pitchFamily="18" charset="0"/>
                            <a:cs typeface="Times New Roman" panose="02020603050405020304" pitchFamily="18" charset="0"/>
                          </a:rPr>
                          <m:t>𝑗</m:t>
                        </m:r>
                      </m:sub>
                    </m:sSub>
                  </m:oMath>
                </a14:m>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and </a:t>
                </a:r>
                <a14:m>
                  <m:oMath xmlns:m="http://schemas.openxmlformats.org/officeDocument/2006/math">
                    <m:sSub>
                      <m:sSubPr>
                        <m:ctrlPr>
                          <a:rPr lang="en-US" i="1" dirty="0">
                            <a:latin typeface="Cambria Math" panose="02040503050406030204" pitchFamily="18" charset="0"/>
                            <a:cs typeface="Times New Roman" panose="02020603050405020304" pitchFamily="18" charset="0"/>
                          </a:rPr>
                        </m:ctrlPr>
                      </m:sSubPr>
                      <m:e>
                        <m:r>
                          <a:rPr lang="en-US" b="0" i="1" dirty="0">
                            <a:latin typeface="Cambria Math" panose="02040503050406030204" pitchFamily="18" charset="0"/>
                            <a:cs typeface="Times New Roman" panose="02020603050405020304" pitchFamily="18" charset="0"/>
                          </a:rPr>
                          <m:t>𝑥</m:t>
                        </m:r>
                      </m:e>
                      <m:sub>
                        <m:r>
                          <a:rPr lang="en-US" b="0" i="1" dirty="0">
                            <a:latin typeface="Cambria Math" panose="02040503050406030204" pitchFamily="18" charset="0"/>
                            <a:cs typeface="Times New Roman" panose="02020603050405020304" pitchFamily="18" charset="0"/>
                          </a:rPr>
                          <m:t>𝑖</m:t>
                        </m:r>
                      </m:sub>
                    </m:sSub>
                  </m:oMath>
                </a14:m>
                <a:endParaRPr lang="en-US" dirty="0">
                  <a:latin typeface="Times New Roman" panose="02020603050405020304" pitchFamily="18" charset="0"/>
                  <a:cs typeface="Times New Roman" panose="02020603050405020304" pitchFamily="18" charset="0"/>
                </a:endParaRPr>
              </a:p>
              <a:p>
                <a:pPr>
                  <a:lnSpc>
                    <a:spcPct val="120000"/>
                  </a:lnSpc>
                  <a:buFont typeface="Wingdings" panose="05000000000000000000" pitchFamily="2" charset="2"/>
                  <a:buChar char="v"/>
                </a:pPr>
                <a:r>
                  <a:rPr lang="en-US" i="1" dirty="0">
                    <a:solidFill>
                      <a:srgbClr val="C00000"/>
                    </a:solidFill>
                    <a:effectLst/>
                    <a:latin typeface="Times New Roman" panose="02020603050405020304" pitchFamily="18" charset="0"/>
                    <a:cs typeface="Times New Roman" panose="02020603050405020304" pitchFamily="18" charset="0"/>
                  </a:rPr>
                  <a:t>M</a:t>
                </a:r>
                <a:r>
                  <a:rPr lang="en-US" i="0" dirty="0">
                    <a:solidFill>
                      <a:srgbClr val="231F20"/>
                    </a:solidFill>
                    <a:effectLst/>
                    <a:latin typeface="Times New Roman" panose="02020603050405020304" pitchFamily="18" charset="0"/>
                    <a:cs typeface="Times New Roman" panose="02020603050405020304" pitchFamily="18" charset="0"/>
                  </a:rPr>
                  <a:t> </a:t>
                </a:r>
                <a:r>
                  <a:rPr lang="en-US" i="0" dirty="0">
                    <a:solidFill>
                      <a:srgbClr val="C00000"/>
                    </a:solidFill>
                    <a:effectLst/>
                    <a:latin typeface="Times New Roman" panose="02020603050405020304" pitchFamily="18" charset="0"/>
                    <a:cs typeface="Times New Roman" panose="02020603050405020304" pitchFamily="18" charset="0"/>
                  </a:rPr>
                  <a:t>:</a:t>
                </a:r>
                <a:r>
                  <a:rPr lang="en-US" i="0" dirty="0">
                    <a:solidFill>
                      <a:srgbClr val="231F20"/>
                    </a:solidFill>
                    <a:effectLst/>
                    <a:latin typeface="Times New Roman" panose="02020603050405020304" pitchFamily="18" charset="0"/>
                    <a:cs typeface="Times New Roman" panose="02020603050405020304" pitchFamily="18" charset="0"/>
                  </a:rPr>
                  <a:t> be the number of such </a:t>
                </a:r>
                <a14:m>
                  <m:oMath xmlns:m="http://schemas.openxmlformats.org/officeDocument/2006/math">
                    <m:sSub>
                      <m:sSubPr>
                        <m:ctrlPr>
                          <a:rPr lang="en-US" i="1" dirty="0" smtClean="0">
                            <a:latin typeface="Cambria Math" panose="02040503050406030204" pitchFamily="18" charset="0"/>
                            <a:cs typeface="Times New Roman" panose="02020603050405020304" pitchFamily="18" charset="0"/>
                          </a:rPr>
                        </m:ctrlPr>
                      </m:sSubPr>
                      <m:e>
                        <m:r>
                          <a:rPr lang="en-US" b="0" i="1" dirty="0">
                            <a:latin typeface="Cambria Math" panose="02040503050406030204" pitchFamily="18" charset="0"/>
                            <a:cs typeface="Times New Roman" panose="02020603050405020304" pitchFamily="18" charset="0"/>
                          </a:rPr>
                          <m:t>𝑦</m:t>
                        </m:r>
                      </m:e>
                      <m:sub>
                        <m:r>
                          <a:rPr lang="en-US" b="0" i="1" dirty="0">
                            <a:latin typeface="Cambria Math" panose="02040503050406030204" pitchFamily="18" charset="0"/>
                            <a:cs typeface="Times New Roman" panose="02020603050405020304" pitchFamily="18" charset="0"/>
                          </a:rPr>
                          <m:t>𝑗</m:t>
                        </m:r>
                      </m:sub>
                    </m:sSub>
                  </m:oMath>
                </a14:m>
                <a:r>
                  <a:rPr lang="en-US" dirty="0">
                    <a:latin typeface="Times New Roman" panose="02020603050405020304" pitchFamily="18" charset="0"/>
                    <a:cs typeface="Times New Roman" panose="02020603050405020304" pitchFamily="18" charset="0"/>
                  </a:rPr>
                  <a:t>’s </a:t>
                </a:r>
                <a:endParaRPr lang="en-US" dirty="0">
                  <a:solidFill>
                    <a:srgbClr val="231F20"/>
                  </a:solidFill>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42F1DF42-DE9F-46AE-B578-FBCABC14E4F1}"/>
                  </a:ext>
                </a:extLst>
              </p:cNvPr>
              <p:cNvSpPr>
                <a:spLocks noGrp="1" noRot="1" noChangeAspect="1" noMove="1" noResize="1" noEditPoints="1" noAdjustHandles="1" noChangeArrowheads="1" noChangeShapeType="1" noTextEdit="1"/>
              </p:cNvSpPr>
              <p:nvPr>
                <p:ph idx="1"/>
              </p:nvPr>
            </p:nvSpPr>
            <p:spPr>
              <a:xfrm>
                <a:off x="717755" y="1455173"/>
                <a:ext cx="10387291" cy="4837472"/>
              </a:xfrm>
              <a:blipFill>
                <a:blip r:embed="rId2"/>
                <a:stretch>
                  <a:fillRect l="-1056"/>
                </a:stretch>
              </a:blipFill>
            </p:spPr>
            <p:txBody>
              <a:bodyPr/>
              <a:lstStyle/>
              <a:p>
                <a:r>
                  <a:rPr lang="en-US">
                    <a:noFill/>
                  </a:rPr>
                  <a:t> </a:t>
                </a:r>
              </a:p>
            </p:txBody>
          </p:sp>
        </mc:Fallback>
      </mc:AlternateContent>
    </p:spTree>
    <p:extLst>
      <p:ext uri="{BB962C8B-B14F-4D97-AF65-F5344CB8AC3E}">
        <p14:creationId xmlns:p14="http://schemas.microsoft.com/office/powerpoint/2010/main" val="26209960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E5341-05F6-4E25-A0D4-D8B70E9EAF9F}"/>
              </a:ext>
            </a:extLst>
          </p:cNvPr>
          <p:cNvSpPr>
            <a:spLocks noGrp="1"/>
          </p:cNvSpPr>
          <p:nvPr>
            <p:ph type="title"/>
          </p:nvPr>
        </p:nvSpPr>
        <p:spPr>
          <a:xfrm>
            <a:off x="442452" y="109487"/>
            <a:ext cx="10515600" cy="883572"/>
          </a:xfrm>
        </p:spPr>
        <p:txBody>
          <a:bodyPr>
            <a:normAutofit/>
          </a:bodyPr>
          <a:lstStyle/>
          <a:p>
            <a:r>
              <a:rPr lang="en-US" sz="4000" b="1" i="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2-2) The Cox–Lewis test(cont.)</a:t>
            </a:r>
            <a:endParaRPr lang="en-US" sz="4000" i="1" u="sng" dirty="0">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556767E-8451-4E6D-9977-8B00C79A7DB6}"/>
                  </a:ext>
                </a:extLst>
              </p:cNvPr>
              <p:cNvSpPr>
                <a:spLocks noGrp="1"/>
              </p:cNvSpPr>
              <p:nvPr>
                <p:ph idx="1"/>
              </p:nvPr>
            </p:nvSpPr>
            <p:spPr>
              <a:xfrm>
                <a:off x="442452" y="1173623"/>
                <a:ext cx="11248103" cy="5574890"/>
              </a:xfrm>
            </p:spPr>
            <p:txBody>
              <a:bodyPr>
                <a:normAutofit lnSpcReduction="10000"/>
              </a:bodyPr>
              <a:lstStyle/>
              <a:p>
                <a:pPr>
                  <a:lnSpc>
                    <a:spcPct val="120000"/>
                  </a:lnSpc>
                </a:pPr>
                <a:r>
                  <a:rPr lang="en-US" sz="2400" dirty="0">
                    <a:latin typeface="Times New Roman" panose="02020603050405020304" pitchFamily="18" charset="0"/>
                    <a:cs typeface="Times New Roman" panose="02020603050405020304" pitchFamily="18" charset="0"/>
                  </a:rPr>
                  <a:t>We consider all </a:t>
                </a:r>
                <a14:m>
                  <m:oMath xmlns:m="http://schemas.openxmlformats.org/officeDocument/2006/math">
                    <m:sSub>
                      <m:sSubPr>
                        <m:ctrlPr>
                          <a:rPr lang="en-US" sz="2400" b="1" i="1" dirty="0">
                            <a:latin typeface="Cambria Math" panose="02040503050406030204" pitchFamily="18" charset="0"/>
                            <a:cs typeface="Times New Roman" panose="02020603050405020304" pitchFamily="18" charset="0"/>
                          </a:rPr>
                        </m:ctrlPr>
                      </m:sSubPr>
                      <m:e>
                        <m:r>
                          <a:rPr lang="en-US" sz="2400" b="1" i="1" dirty="0">
                            <a:latin typeface="Cambria Math" panose="02040503050406030204" pitchFamily="18" charset="0"/>
                            <a:cs typeface="Times New Roman" panose="02020603050405020304" pitchFamily="18" charset="0"/>
                          </a:rPr>
                          <m:t>𝒚</m:t>
                        </m:r>
                      </m:e>
                      <m:sub>
                        <m:r>
                          <a:rPr lang="en-US" sz="2400" b="1" i="1" dirty="0">
                            <a:latin typeface="Cambria Math" panose="02040503050406030204" pitchFamily="18" charset="0"/>
                            <a:cs typeface="Times New Roman" panose="02020603050405020304" pitchFamily="18" charset="0"/>
                          </a:rPr>
                          <m:t>𝒋</m:t>
                        </m:r>
                      </m:sub>
                    </m:sSub>
                  </m:oMath>
                </a14:m>
                <a:r>
                  <a:rPr lang="en-US" sz="2400" dirty="0">
                    <a:latin typeface="Times New Roman" panose="02020603050405020304" pitchFamily="18" charset="0"/>
                    <a:cs typeface="Times New Roman" panose="02020603050405020304" pitchFamily="18" charset="0"/>
                  </a:rPr>
                  <a:t>’s for which </a:t>
                </a:r>
                <a:r>
                  <a:rPr lang="en-US" sz="2400" b="1" dirty="0">
                    <a:latin typeface="Times New Roman" panose="02020603050405020304" pitchFamily="18" charset="0"/>
                    <a:cs typeface="Times New Roman" panose="02020603050405020304" pitchFamily="18" charset="0"/>
                  </a:rPr>
                  <a:t>2</a:t>
                </a:r>
                <a:r>
                  <a:rPr lang="en-US" sz="2400" b="1" i="1" dirty="0">
                    <a:latin typeface="Times New Roman" panose="02020603050405020304" pitchFamily="18" charset="0"/>
                    <a:cs typeface="Times New Roman" panose="02020603050405020304" pitchFamily="18" charset="0"/>
                  </a:rPr>
                  <a:t>dj</a:t>
                </a:r>
                <a:r>
                  <a:rPr lang="en-US" sz="2400" b="1" dirty="0">
                    <a:latin typeface="Times New Roman" panose="02020603050405020304" pitchFamily="18" charset="0"/>
                    <a:cs typeface="Times New Roman" panose="02020603050405020304" pitchFamily="18" charset="0"/>
                  </a:rPr>
                  <a:t>/</a:t>
                </a:r>
                <a:r>
                  <a:rPr lang="en-US" sz="2400" b="1" i="1"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b="1" i="1" dirty="0">
                            <a:latin typeface="Cambria Math" panose="02040503050406030204" pitchFamily="18" charset="0"/>
                            <a:cs typeface="Times New Roman" panose="02020603050405020304" pitchFamily="18" charset="0"/>
                          </a:rPr>
                        </m:ctrlPr>
                      </m:sSubPr>
                      <m:e>
                        <m:r>
                          <a:rPr lang="en-US" sz="2400" b="1" i="1" dirty="0">
                            <a:ln w="0"/>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cs typeface="Times New Roman" panose="02020603050405020304" pitchFamily="18" charset="0"/>
                          </a:rPr>
                          <m:t>𝜹</m:t>
                        </m:r>
                      </m:e>
                      <m:sub>
                        <m:r>
                          <a:rPr lang="en-US" sz="2400" b="1" i="1" dirty="0">
                            <a:latin typeface="Cambria Math" panose="02040503050406030204" pitchFamily="18" charset="0"/>
                            <a:cs typeface="Times New Roman" panose="02020603050405020304" pitchFamily="18" charset="0"/>
                          </a:rPr>
                          <m:t>𝒊</m:t>
                        </m:r>
                      </m:sub>
                    </m:sSub>
                  </m:oMath>
                </a14:m>
                <a:r>
                  <a:rPr 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is greater than or equal to </a:t>
                </a:r>
                <a:r>
                  <a:rPr lang="en-US" sz="2400" b="1" dirty="0">
                    <a:latin typeface="Times New Roman" panose="02020603050405020304" pitchFamily="18" charset="0"/>
                    <a:cs typeface="Times New Roman" panose="02020603050405020304" pitchFamily="18" charset="0"/>
                  </a:rPr>
                  <a:t>one</a:t>
                </a:r>
                <a:r>
                  <a:rPr lang="en-US" sz="2400" dirty="0">
                    <a:latin typeface="Times New Roman" panose="02020603050405020304" pitchFamily="18" charset="0"/>
                    <a:cs typeface="Times New Roman" panose="02020603050405020304" pitchFamily="18" charset="0"/>
                  </a:rPr>
                  <a:t>.</a:t>
                </a:r>
                <a:endParaRPr lang="en-US" sz="2400" i="0" dirty="0">
                  <a:solidFill>
                    <a:srgbClr val="231F20"/>
                  </a:solidFill>
                  <a:effectLst/>
                  <a:latin typeface="Times New Roman" panose="02020603050405020304" pitchFamily="18" charset="0"/>
                  <a:cs typeface="Times New Roman" panose="02020603050405020304" pitchFamily="18" charset="0"/>
                </a:endParaRPr>
              </a:p>
              <a:p>
                <a:pPr>
                  <a:lnSpc>
                    <a:spcPct val="120000"/>
                  </a:lnSpc>
                </a:pPr>
                <a:r>
                  <a:rPr lang="en-US" sz="2400" i="0" dirty="0">
                    <a:solidFill>
                      <a:srgbClr val="231F20"/>
                    </a:solidFill>
                    <a:effectLst/>
                    <a:latin typeface="Times New Roman" panose="02020603050405020304" pitchFamily="18" charset="0"/>
                    <a:cs typeface="Times New Roman" panose="02020603050405020304" pitchFamily="18" charset="0"/>
                  </a:rPr>
                  <a:t>Finally, we define the statistic : </a:t>
                </a:r>
              </a:p>
              <a:p>
                <a:pPr marL="0" indent="0">
                  <a:lnSpc>
                    <a:spcPct val="120000"/>
                  </a:lnSpc>
                  <a:buNone/>
                </a:pPr>
                <a14:m>
                  <m:oMathPara xmlns:m="http://schemas.openxmlformats.org/officeDocument/2006/math">
                    <m:oMathParaPr>
                      <m:jc m:val="centerGroup"/>
                    </m:oMathParaPr>
                    <m:oMath xmlns:m="http://schemas.openxmlformats.org/officeDocument/2006/math">
                      <m:r>
                        <a:rPr lang="en-US" sz="3000" b="1"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𝑹</m:t>
                      </m:r>
                      <m:r>
                        <a:rPr lang="en-US" sz="3000" b="1"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 </m:t>
                      </m:r>
                      <m:f>
                        <m:fPr>
                          <m:ctrlPr>
                            <a:rPr lang="en-US" sz="3000" b="1"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ctrlPr>
                        </m:fPr>
                        <m:num>
                          <m:r>
                            <a:rPr lang="en-US" sz="3000" b="1"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𝟏</m:t>
                          </m:r>
                        </m:num>
                        <m:den>
                          <m:r>
                            <a:rPr lang="en-US" sz="3000" b="1"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𝑴</m:t>
                          </m:r>
                        </m:den>
                      </m:f>
                      <m:nary>
                        <m:naryPr>
                          <m:chr m:val="∑"/>
                          <m:ctrlPr>
                            <a:rPr lang="en-US" sz="3000" b="1"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ctrlPr>
                        </m:naryPr>
                        <m:sub>
                          <m:r>
                            <m:rPr>
                              <m:brk m:alnAt="23"/>
                            </m:rPr>
                            <a:rPr lang="en-US" sz="3000" b="1"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𝒋</m:t>
                          </m:r>
                          <m:r>
                            <a:rPr lang="en-US" sz="3000" b="1"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m:t>
                          </m:r>
                          <m:r>
                            <a:rPr lang="en-US" sz="3000" b="1"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𝟏</m:t>
                          </m:r>
                        </m:sub>
                        <m:sup>
                          <m:r>
                            <a:rPr lang="en-US" sz="3000" b="1"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𝑴</m:t>
                          </m:r>
                          <m:r>
                            <a:rPr lang="en-US" sz="3000" b="1"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m:t>
                          </m:r>
                        </m:sup>
                        <m:e>
                          <m:sSub>
                            <m:sSubPr>
                              <m:ctrlPr>
                                <a:rPr lang="en-US" sz="3000" b="1" i="1" dirty="0">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ctrlPr>
                            </m:sSubPr>
                            <m:e>
                              <m:r>
                                <a:rPr lang="en-US" sz="3000" b="1" i="1" dirty="0"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𝑹</m:t>
                              </m:r>
                            </m:e>
                            <m:sub>
                              <m:r>
                                <a:rPr lang="en-US" sz="3000" b="1" i="1" dirty="0">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𝒋</m:t>
                              </m:r>
                            </m:sub>
                          </m:sSub>
                        </m:e>
                      </m:nary>
                    </m:oMath>
                  </m:oMathPara>
                </a14:m>
                <a:endParaRPr lang="en-US" sz="2400" i="0" dirty="0">
                  <a:solidFill>
                    <a:srgbClr val="231F20"/>
                  </a:solidFill>
                  <a:effectLst/>
                  <a:latin typeface="Times New Roman" panose="02020603050405020304" pitchFamily="18" charset="0"/>
                  <a:cs typeface="Times New Roman" panose="02020603050405020304" pitchFamily="18" charset="0"/>
                </a:endParaRPr>
              </a:p>
              <a:p>
                <a:pPr>
                  <a:lnSpc>
                    <a:spcPct val="120000"/>
                  </a:lnSpc>
                  <a:buFont typeface="Wingdings" panose="05000000000000000000" pitchFamily="2" charset="2"/>
                  <a:buChar char="ü"/>
                </a:pPr>
                <a:r>
                  <a:rPr lang="en-US" sz="2400" b="1" i="0" dirty="0">
                    <a:solidFill>
                      <a:srgbClr val="00B050"/>
                    </a:solidFill>
                    <a:effectLst/>
                    <a:latin typeface="Times New Roman" panose="02020603050405020304" pitchFamily="18" charset="0"/>
                    <a:cs typeface="Times New Roman" panose="02020603050405020304" pitchFamily="18" charset="0"/>
                  </a:rPr>
                  <a:t>Values of R :</a:t>
                </a:r>
                <a:endParaRPr lang="en-US" b="1" dirty="0">
                  <a:solidFill>
                    <a:srgbClr val="00B050"/>
                  </a:solidFill>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v"/>
                </a:pPr>
                <a:r>
                  <a:rPr lang="en-US" b="1" i="1" dirty="0">
                    <a:solidFill>
                      <a:srgbClr val="0070C0"/>
                    </a:solidFill>
                    <a:latin typeface="Times New Roman" panose="02020603050405020304" pitchFamily="18" charset="0"/>
                    <a:cs typeface="Times New Roman" panose="02020603050405020304" pitchFamily="18" charset="0"/>
                  </a:rPr>
                  <a:t>Small values </a:t>
                </a:r>
                <a:r>
                  <a:rPr lang="en-US" b="1" i="1" dirty="0">
                    <a:solidFill>
                      <a:srgbClr val="00B050"/>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indicate the presence of a clustering structure in </a:t>
                </a:r>
                <a:r>
                  <a:rPr lang="en-US" b="1" i="1" dirty="0">
                    <a:solidFill>
                      <a:schemeClr val="tx1"/>
                    </a:solidFill>
                    <a:latin typeface="Times New Roman" panose="02020603050405020304" pitchFamily="18" charset="0"/>
                    <a:cs typeface="Times New Roman" panose="02020603050405020304" pitchFamily="18" charset="0"/>
                  </a:rPr>
                  <a:t>X</a:t>
                </a:r>
              </a:p>
              <a:p>
                <a:pPr lvl="1">
                  <a:lnSpc>
                    <a:spcPct val="150000"/>
                  </a:lnSpc>
                  <a:buFont typeface="Wingdings" panose="05000000000000000000" pitchFamily="2" charset="2"/>
                  <a:buChar char="v"/>
                </a:pPr>
                <a:r>
                  <a:rPr lang="en-US" b="1" i="1" dirty="0">
                    <a:solidFill>
                      <a:srgbClr val="0070C0"/>
                    </a:solidFill>
                    <a:latin typeface="Times New Roman" panose="02020603050405020304" pitchFamily="18" charset="0"/>
                    <a:cs typeface="Times New Roman" panose="02020603050405020304" pitchFamily="18" charset="0"/>
                  </a:rPr>
                  <a:t>large values : </a:t>
                </a:r>
                <a:r>
                  <a:rPr lang="en-US" dirty="0">
                    <a:solidFill>
                      <a:schemeClr val="tx1"/>
                    </a:solidFill>
                    <a:latin typeface="Times New Roman" panose="02020603050405020304" pitchFamily="18" charset="0"/>
                    <a:cs typeface="Times New Roman" panose="02020603050405020304" pitchFamily="18" charset="0"/>
                  </a:rPr>
                  <a:t>indicate a regular structure in </a:t>
                </a:r>
                <a:r>
                  <a:rPr lang="en-US" b="1" i="1" dirty="0">
                    <a:solidFill>
                      <a:schemeClr val="tx1"/>
                    </a:solidFill>
                    <a:latin typeface="Times New Roman" panose="02020603050405020304" pitchFamily="18" charset="0"/>
                    <a:cs typeface="Times New Roman" panose="02020603050405020304" pitchFamily="18" charset="0"/>
                  </a:rPr>
                  <a:t>X</a:t>
                </a:r>
                <a:r>
                  <a:rPr lang="en-US" dirty="0">
                    <a:solidFill>
                      <a:schemeClr val="tx1"/>
                    </a:solidFill>
                    <a:latin typeface="Times New Roman" panose="02020603050405020304" pitchFamily="18" charset="0"/>
                    <a:cs typeface="Times New Roman" panose="02020603050405020304" pitchFamily="18" charset="0"/>
                  </a:rPr>
                  <a:t>.</a:t>
                </a:r>
              </a:p>
              <a:p>
                <a:pPr lvl="1">
                  <a:lnSpc>
                    <a:spcPct val="150000"/>
                  </a:lnSpc>
                  <a:buFont typeface="Wingdings" panose="05000000000000000000" pitchFamily="2" charset="2"/>
                  <a:buChar char="v"/>
                </a:pPr>
                <a:r>
                  <a:rPr lang="en-US" b="1" i="1" dirty="0">
                    <a:solidFill>
                      <a:srgbClr val="0070C0"/>
                    </a:solidFill>
                    <a:latin typeface="Times New Roman" panose="02020603050405020304" pitchFamily="18" charset="0"/>
                    <a:cs typeface="Times New Roman" panose="02020603050405020304" pitchFamily="18" charset="0"/>
                  </a:rPr>
                  <a:t>R values around the mean :  </a:t>
                </a:r>
                <a:r>
                  <a:rPr lang="en-US" dirty="0">
                    <a:solidFill>
                      <a:schemeClr val="tx1"/>
                    </a:solidFill>
                    <a:latin typeface="Times New Roman" panose="02020603050405020304" pitchFamily="18" charset="0"/>
                    <a:cs typeface="Times New Roman" panose="02020603050405020304" pitchFamily="18" charset="0"/>
                  </a:rPr>
                  <a:t>indicate that the vectors of </a:t>
                </a:r>
                <a:r>
                  <a:rPr lang="en-US" b="1" i="1" dirty="0">
                    <a:solidFill>
                      <a:schemeClr val="tx1"/>
                    </a:solidFill>
                    <a:latin typeface="Times New Roman" panose="02020603050405020304" pitchFamily="18" charset="0"/>
                    <a:cs typeface="Times New Roman" panose="02020603050405020304" pitchFamily="18" charset="0"/>
                  </a:rPr>
                  <a:t>X</a:t>
                </a:r>
                <a:r>
                  <a:rPr lang="en-US" dirty="0">
                    <a:solidFill>
                      <a:schemeClr val="tx1"/>
                    </a:solidFill>
                    <a:latin typeface="Times New Roman" panose="02020603050405020304" pitchFamily="18" charset="0"/>
                    <a:cs typeface="Times New Roman" panose="02020603050405020304" pitchFamily="18" charset="0"/>
                  </a:rPr>
                  <a:t> are randomly arranged in the sampling window.</a:t>
                </a:r>
              </a:p>
              <a:p>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0556767E-8451-4E6D-9977-8B00C79A7DB6}"/>
                  </a:ext>
                </a:extLst>
              </p:cNvPr>
              <p:cNvSpPr>
                <a:spLocks noGrp="1" noRot="1" noChangeAspect="1" noMove="1" noResize="1" noEditPoints="1" noAdjustHandles="1" noChangeArrowheads="1" noChangeShapeType="1" noTextEdit="1"/>
              </p:cNvSpPr>
              <p:nvPr>
                <p:ph idx="1"/>
              </p:nvPr>
            </p:nvSpPr>
            <p:spPr>
              <a:xfrm>
                <a:off x="442452" y="1173623"/>
                <a:ext cx="11248103" cy="5574890"/>
              </a:xfrm>
              <a:blipFill>
                <a:blip r:embed="rId2"/>
                <a:stretch>
                  <a:fillRect l="-759" t="-328" r="-1030"/>
                </a:stretch>
              </a:blipFill>
            </p:spPr>
            <p:txBody>
              <a:bodyPr/>
              <a:lstStyle/>
              <a:p>
                <a:r>
                  <a:rPr lang="en-US">
                    <a:noFill/>
                  </a:rPr>
                  <a:t> </a:t>
                </a:r>
              </a:p>
            </p:txBody>
          </p:sp>
        </mc:Fallback>
      </mc:AlternateContent>
    </p:spTree>
    <p:extLst>
      <p:ext uri="{BB962C8B-B14F-4D97-AF65-F5344CB8AC3E}">
        <p14:creationId xmlns:p14="http://schemas.microsoft.com/office/powerpoint/2010/main" val="2035208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7F481-9755-4D4F-BC0F-A4B435EC162B}"/>
              </a:ext>
            </a:extLst>
          </p:cNvPr>
          <p:cNvSpPr>
            <a:spLocks noGrp="1"/>
          </p:cNvSpPr>
          <p:nvPr>
            <p:ph type="title"/>
          </p:nvPr>
        </p:nvSpPr>
        <p:spPr>
          <a:xfrm>
            <a:off x="334297" y="155906"/>
            <a:ext cx="10515600" cy="915810"/>
          </a:xfrm>
        </p:spPr>
        <p:txBody>
          <a:bodyPr/>
          <a:lstStyle/>
          <a:p>
            <a:r>
              <a:rPr lang="en-US" b="1" i="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ACE4D431-F660-453F-9345-52A58C7E6E59}"/>
              </a:ext>
            </a:extLst>
          </p:cNvPr>
          <p:cNvSpPr>
            <a:spLocks noGrp="1"/>
          </p:cNvSpPr>
          <p:nvPr>
            <p:ph idx="1"/>
          </p:nvPr>
        </p:nvSpPr>
        <p:spPr>
          <a:xfrm>
            <a:off x="439126" y="1268361"/>
            <a:ext cx="11313747" cy="5309419"/>
          </a:xfrm>
        </p:spPr>
        <p:txBody>
          <a:bodyPr>
            <a:normAutofit/>
          </a:bodyPr>
          <a:lstStyle/>
          <a:p>
            <a:pPr>
              <a:buFont typeface="Wingdings" panose="05000000000000000000" pitchFamily="2" charset="2"/>
              <a:buChar char="Ø"/>
            </a:pPr>
            <a:r>
              <a:rPr lang="en-US" sz="2400" dirty="0">
                <a:solidFill>
                  <a:srgbClr val="FF0000"/>
                </a:solidFill>
                <a:latin typeface="Times New Roman" panose="02020603050405020304" pitchFamily="18" charset="0"/>
                <a:cs typeface="Times New Roman" panose="02020603050405020304" pitchFamily="18" charset="0"/>
              </a:rPr>
              <a:t>Problems clustering algorithms :</a:t>
            </a:r>
          </a:p>
          <a:p>
            <a:pPr lvl="1">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Most clustering algorithms </a:t>
            </a:r>
            <a:r>
              <a:rPr lang="en-US" b="1" dirty="0">
                <a:solidFill>
                  <a:srgbClr val="C00000"/>
                </a:solidFill>
                <a:latin typeface="Times New Roman" panose="02020603050405020304" pitchFamily="18" charset="0"/>
                <a:cs typeface="Times New Roman" panose="02020603050405020304" pitchFamily="18" charset="0"/>
              </a:rPr>
              <a:t>impose</a:t>
            </a:r>
            <a:r>
              <a:rPr lang="en-US" dirty="0">
                <a:latin typeface="Times New Roman" panose="02020603050405020304" pitchFamily="18" charset="0"/>
                <a:cs typeface="Times New Roman" panose="02020603050405020304" pitchFamily="18" charset="0"/>
              </a:rPr>
              <a:t> a clustering structure on a data set </a:t>
            </a:r>
            <a:r>
              <a:rPr lang="en-US" b="1"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 even though the vectors of </a:t>
            </a:r>
            <a:r>
              <a:rPr lang="en-US" b="1"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 do not exhibit such a structure.</a:t>
            </a:r>
          </a:p>
          <a:p>
            <a:pPr>
              <a:buFont typeface="Wingdings" panose="05000000000000000000" pitchFamily="2" charset="2"/>
              <a:buChar char="ü"/>
            </a:pPr>
            <a:r>
              <a:rPr lang="en-US" sz="2400" dirty="0">
                <a:solidFill>
                  <a:srgbClr val="00B050"/>
                </a:solidFill>
                <a:latin typeface="Times New Roman" panose="02020603050405020304" pitchFamily="18" charset="0"/>
                <a:cs typeface="Times New Roman" panose="02020603050405020304" pitchFamily="18" charset="0"/>
              </a:rPr>
              <a:t>Solution</a:t>
            </a:r>
            <a:r>
              <a:rPr lang="fa-IR" sz="2400" dirty="0">
                <a:solidFill>
                  <a:srgbClr val="00B050"/>
                </a:solidFill>
                <a:latin typeface="Times New Roman" panose="02020603050405020304" pitchFamily="18" charset="0"/>
                <a:cs typeface="Times New Roman" panose="02020603050405020304" pitchFamily="18" charset="0"/>
              </a:rPr>
              <a:t> : </a:t>
            </a:r>
            <a:endParaRPr lang="en-US" sz="2400" dirty="0">
              <a:solidFill>
                <a:srgbClr val="00B050"/>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Before we apply any clustering algorithm on X</a:t>
            </a:r>
            <a:r>
              <a:rPr lang="fa-IR"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its must first be verified that X possesses a clustering structure.</a:t>
            </a:r>
          </a:p>
          <a:p>
            <a:pPr>
              <a:buFont typeface="Wingdings" panose="05000000000000000000" pitchFamily="2" charset="2"/>
              <a:buChar char="v"/>
            </a:pPr>
            <a:r>
              <a:rPr lang="en-US" sz="2400" b="1" dirty="0">
                <a:solidFill>
                  <a:srgbClr val="0070C0"/>
                </a:solidFill>
                <a:latin typeface="Times New Roman" panose="02020603050405020304" pitchFamily="18" charset="0"/>
                <a:cs typeface="Times New Roman" panose="02020603050405020304" pitchFamily="18" charset="0"/>
              </a:rPr>
              <a:t>clustering tendency : </a:t>
            </a:r>
            <a:r>
              <a:rPr lang="en-US" sz="2400" dirty="0">
                <a:latin typeface="Times New Roman" panose="02020603050405020304" pitchFamily="18" charset="0"/>
                <a:cs typeface="Times New Roman" panose="02020603050405020304" pitchFamily="18" charset="0"/>
              </a:rPr>
              <a:t>The problem of determining the presence or the absence of a clustering structure in </a:t>
            </a:r>
            <a:r>
              <a:rPr lang="en-US" sz="2400" b="1"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Clustering tendency methods have been applied in various application areas, However, most of these methods are suitable only for </a:t>
            </a:r>
            <a:r>
              <a:rPr lang="en-US" sz="2400" b="1" i="1" dirty="0">
                <a:latin typeface="Times New Roman" panose="02020603050405020304" pitchFamily="18" charset="0"/>
                <a:cs typeface="Times New Roman" panose="02020603050405020304" pitchFamily="18" charset="0"/>
              </a:rPr>
              <a:t>l = 2</a:t>
            </a:r>
            <a:r>
              <a:rPr lang="en-US" sz="2400" dirty="0">
                <a:latin typeface="Times New Roman" panose="02020603050405020304" pitchFamily="18" charset="0"/>
                <a:cs typeface="Times New Roman" panose="02020603050405020304" pitchFamily="18" charset="0"/>
              </a:rPr>
              <a:t>. In the sequel, we discuss the problem in the general </a:t>
            </a:r>
            <a:r>
              <a:rPr lang="en-US" sz="2400" b="1" i="1" dirty="0">
                <a:latin typeface="Times New Roman" panose="02020603050405020304" pitchFamily="18" charset="0"/>
                <a:cs typeface="Times New Roman" panose="02020603050405020304" pitchFamily="18" charset="0"/>
              </a:rPr>
              <a:t>l ≥ 2 </a:t>
            </a:r>
            <a:r>
              <a:rPr lang="en-US" sz="2400" dirty="0">
                <a:latin typeface="Times New Roman" panose="02020603050405020304" pitchFamily="18" charset="0"/>
                <a:cs typeface="Times New Roman" panose="02020603050405020304" pitchFamily="18" charset="0"/>
              </a:rPr>
              <a:t>case.</a:t>
            </a:r>
          </a:p>
          <a:p>
            <a:pPr>
              <a:buFont typeface="Wingdings" panose="05000000000000000000" pitchFamily="2" charset="2"/>
              <a:buChar char="ü"/>
            </a:pPr>
            <a:r>
              <a:rPr lang="en-US" sz="2400" dirty="0">
                <a:solidFill>
                  <a:srgbClr val="00B050"/>
                </a:solidFill>
                <a:latin typeface="Times New Roman" panose="02020603050405020304" pitchFamily="18" charset="0"/>
                <a:cs typeface="Times New Roman" panose="02020603050405020304" pitchFamily="18" charset="0"/>
              </a:rPr>
              <a:t>focus : </a:t>
            </a:r>
            <a:r>
              <a:rPr lang="en-US" sz="2400" dirty="0">
                <a:latin typeface="Times New Roman" panose="02020603050405020304" pitchFamily="18" charset="0"/>
                <a:cs typeface="Times New Roman" panose="02020603050405020304" pitchFamily="18" charset="0"/>
              </a:rPr>
              <a:t>methods that are suitable for detecting compact clusters (if any).</a:t>
            </a:r>
          </a:p>
        </p:txBody>
      </p:sp>
    </p:spTree>
    <p:extLst>
      <p:ext uri="{BB962C8B-B14F-4D97-AF65-F5344CB8AC3E}">
        <p14:creationId xmlns:p14="http://schemas.microsoft.com/office/powerpoint/2010/main" val="32210081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1B3D4-6B00-44AD-BD35-14FF6F6636B9}"/>
              </a:ext>
            </a:extLst>
          </p:cNvPr>
          <p:cNvSpPr>
            <a:spLocks noGrp="1"/>
          </p:cNvSpPr>
          <p:nvPr>
            <p:ph type="title"/>
          </p:nvPr>
        </p:nvSpPr>
        <p:spPr/>
        <p:txBody>
          <a:bodyPr/>
          <a:lstStyle/>
          <a:p>
            <a:r>
              <a:rPr lang="en-US" b="1" i="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Hopkins vs Cox–Lewis </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A4AA2A72-0595-4849-9772-2618BA07A515}"/>
              </a:ext>
            </a:extLst>
          </p:cNvPr>
          <p:cNvSpPr>
            <a:spLocks noGrp="1"/>
          </p:cNvSpPr>
          <p:nvPr>
            <p:ph idx="1"/>
          </p:nvPr>
        </p:nvSpPr>
        <p:spPr>
          <a:xfrm>
            <a:off x="285135" y="1415845"/>
            <a:ext cx="11068665" cy="4761118"/>
          </a:xfrm>
        </p:spPr>
        <p:txBody>
          <a:bodyPr>
            <a:normAutofit/>
          </a:bodyPr>
          <a:lstStyle/>
          <a:p>
            <a:pPr marL="971550" lvl="1" indent="-514350">
              <a:lnSpc>
                <a:spcPct val="100000"/>
              </a:lnSpc>
              <a:buFont typeface="+mj-lt"/>
              <a:buAutoNum type="arabicParenR"/>
            </a:pPr>
            <a:r>
              <a:rPr lang="en-US" b="1" dirty="0">
                <a:solidFill>
                  <a:srgbClr val="0070C0"/>
                </a:solidFill>
                <a:latin typeface="Times New Roman" panose="02020603050405020304" pitchFamily="18" charset="0"/>
                <a:cs typeface="Times New Roman" panose="02020603050405020304" pitchFamily="18" charset="0"/>
              </a:rPr>
              <a:t>The Hopkins test </a:t>
            </a:r>
          </a:p>
          <a:p>
            <a:pPr lvl="2">
              <a:lnSpc>
                <a:spcPct val="100000"/>
              </a:lnSpc>
              <a:buFont typeface="Wingdings" panose="05000000000000000000" pitchFamily="2" charset="2"/>
              <a:buChar char="q"/>
            </a:pPr>
            <a:r>
              <a:rPr lang="en-US" sz="2400" i="0" dirty="0">
                <a:solidFill>
                  <a:srgbClr val="000000"/>
                </a:solidFill>
                <a:effectLst/>
                <a:latin typeface="Times New Roman" panose="02020603050405020304" pitchFamily="18" charset="0"/>
                <a:cs typeface="Times New Roman" panose="02020603050405020304" pitchFamily="18" charset="0"/>
              </a:rPr>
              <a:t>This test exhibits high power against regularity for a hypercubic sampling window and periodic boundaries, for </a:t>
            </a:r>
            <a:r>
              <a:rPr lang="en-US" sz="2400" b="1" i="1" dirty="0">
                <a:solidFill>
                  <a:srgbClr val="000000"/>
                </a:solidFill>
                <a:effectLst/>
                <a:latin typeface="Times New Roman" panose="02020603050405020304" pitchFamily="18" charset="0"/>
                <a:cs typeface="Times New Roman" panose="02020603050405020304" pitchFamily="18" charset="0"/>
              </a:rPr>
              <a:t>l= 2, . . . , 5</a:t>
            </a:r>
            <a:r>
              <a:rPr lang="en-US" sz="2400" i="0" dirty="0">
                <a:solidFill>
                  <a:srgbClr val="000000"/>
                </a:solidFill>
                <a:effectLst/>
                <a:latin typeface="Times New Roman" panose="02020603050405020304" pitchFamily="18" charset="0"/>
                <a:cs typeface="Times New Roman" panose="02020603050405020304" pitchFamily="18" charset="0"/>
              </a:rPr>
              <a:t>. </a:t>
            </a:r>
          </a:p>
          <a:p>
            <a:pPr lvl="2">
              <a:lnSpc>
                <a:spcPct val="100000"/>
              </a:lnSpc>
              <a:buFont typeface="Wingdings" panose="05000000000000000000" pitchFamily="2" charset="2"/>
              <a:buChar char="q"/>
            </a:pPr>
            <a:r>
              <a:rPr lang="en-US" sz="2400" i="0" dirty="0">
                <a:solidFill>
                  <a:srgbClr val="000000"/>
                </a:solidFill>
                <a:effectLst/>
                <a:latin typeface="Times New Roman" panose="02020603050405020304" pitchFamily="18" charset="0"/>
                <a:cs typeface="Times New Roman" panose="02020603050405020304" pitchFamily="18" charset="0"/>
              </a:rPr>
              <a:t>However, its power is limited against </a:t>
            </a:r>
            <a:r>
              <a:rPr lang="en-US" sz="2400" b="1" i="1" dirty="0">
                <a:solidFill>
                  <a:srgbClr val="C00000"/>
                </a:solidFill>
                <a:effectLst/>
                <a:latin typeface="Times New Roman" panose="02020603050405020304" pitchFamily="18" charset="0"/>
                <a:cs typeface="Times New Roman" panose="02020603050405020304" pitchFamily="18" charset="0"/>
              </a:rPr>
              <a:t>clustering tendency</a:t>
            </a:r>
            <a:r>
              <a:rPr lang="en-US" sz="2400" i="0" dirty="0">
                <a:solidFill>
                  <a:srgbClr val="000000"/>
                </a:solidFill>
                <a:effectLst/>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971550" lvl="1" indent="-514350">
              <a:lnSpc>
                <a:spcPct val="160000"/>
              </a:lnSpc>
              <a:buFont typeface="+mj-lt"/>
              <a:buAutoNum type="arabicParenR"/>
            </a:pPr>
            <a:r>
              <a:rPr lang="en-US" b="1" dirty="0">
                <a:solidFill>
                  <a:srgbClr val="0070C0"/>
                </a:solidFill>
                <a:latin typeface="Times New Roman" panose="02020603050405020304" pitchFamily="18" charset="0"/>
                <a:cs typeface="Times New Roman" panose="02020603050405020304" pitchFamily="18" charset="0"/>
              </a:rPr>
              <a:t>The Cox–Lewis test</a:t>
            </a:r>
          </a:p>
          <a:p>
            <a:pPr lvl="2">
              <a:lnSpc>
                <a:spcPct val="100000"/>
              </a:lnSpc>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This test is less intuitive than the previous one. It was first proposed for the two-dimensional case and it has been extended to the general </a:t>
            </a:r>
            <a:r>
              <a:rPr lang="en-US" sz="2400" b="1" i="1" dirty="0">
                <a:solidFill>
                  <a:srgbClr val="C00000"/>
                </a:solidFill>
                <a:latin typeface="Times New Roman" panose="02020603050405020304" pitchFamily="18" charset="0"/>
                <a:cs typeface="Times New Roman" panose="02020603050405020304" pitchFamily="18" charset="0"/>
              </a:rPr>
              <a:t>l ≥ 2 </a:t>
            </a:r>
            <a:r>
              <a:rPr lang="en-US" sz="2400" dirty="0">
                <a:latin typeface="Times New Roman" panose="02020603050405020304" pitchFamily="18" charset="0"/>
                <a:cs typeface="Times New Roman" panose="02020603050405020304" pitchFamily="18" charset="0"/>
              </a:rPr>
              <a:t>dimensional case.</a:t>
            </a:r>
          </a:p>
          <a:p>
            <a:pPr lvl="2">
              <a:lnSpc>
                <a:spcPct val="100000"/>
              </a:lnSpc>
              <a:buFont typeface="Wingdings" panose="05000000000000000000" pitchFamily="2" charset="2"/>
              <a:buChar char="q"/>
            </a:pPr>
            <a:r>
              <a:rPr lang="en-US" sz="2400" i="0" dirty="0">
                <a:solidFill>
                  <a:srgbClr val="000000"/>
                </a:solidFill>
                <a:effectLst/>
                <a:latin typeface="Times New Roman" panose="02020603050405020304" pitchFamily="18" charset="0"/>
                <a:cs typeface="Times New Roman" panose="02020603050405020304" pitchFamily="18" charset="0"/>
              </a:rPr>
              <a:t>This test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exhibits inferior performance compared with the Hopkins test against the clustering alternative.</a:t>
            </a:r>
          </a:p>
          <a:p>
            <a:pPr lvl="2">
              <a:lnSpc>
                <a:spcPct val="100000"/>
              </a:lnSpc>
              <a:buFont typeface="Wingdings" panose="05000000000000000000" pitchFamily="2" charset="2"/>
              <a:buChar char="q"/>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However, this is not the case against the </a:t>
            </a:r>
            <a:r>
              <a:rPr lang="en-US" sz="2400" b="1" i="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regularity hypothesis</a:t>
            </a:r>
            <a:r>
              <a:rPr lang="en-US" sz="2400" b="1" i="1" dirty="0">
                <a:effectLst/>
                <a:latin typeface="Times New Roman" panose="02020603050405020304" pitchFamily="18" charset="0"/>
                <a:ea typeface="Calibri" panose="020F0502020204030204" pitchFamily="34"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4604236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ACE63-B99F-4270-BA82-E9EE6DD5D34F}"/>
              </a:ext>
            </a:extLst>
          </p:cNvPr>
          <p:cNvSpPr>
            <a:spLocks noGrp="1"/>
          </p:cNvSpPr>
          <p:nvPr>
            <p:ph type="title"/>
          </p:nvPr>
        </p:nvSpPr>
        <p:spPr>
          <a:xfrm>
            <a:off x="476556" y="77429"/>
            <a:ext cx="10515600" cy="679655"/>
          </a:xfrm>
        </p:spPr>
        <p:txBody>
          <a:bodyPr>
            <a:normAutofit fontScale="90000"/>
          </a:bodyPr>
          <a:lstStyle/>
          <a:p>
            <a:r>
              <a:rPr lang="en-US" sz="4400" b="1"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3</a:t>
            </a:r>
            <a:r>
              <a:rPr lang="en-US" sz="4000" b="1"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4000" b="1" i="1" u="sng" dirty="0">
                <a:solidFill>
                  <a:srgbClr val="231F2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A Sparse Decomposition Technique</a:t>
            </a:r>
            <a:endParaRPr lang="en-US" i="1"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B14FCB2C-D05A-44D5-975E-17BF69E2D038}"/>
              </a:ext>
            </a:extLst>
          </p:cNvPr>
          <p:cNvSpPr>
            <a:spLocks noGrp="1"/>
          </p:cNvSpPr>
          <p:nvPr>
            <p:ph idx="1"/>
          </p:nvPr>
        </p:nvSpPr>
        <p:spPr>
          <a:xfrm>
            <a:off x="176981" y="1140541"/>
            <a:ext cx="12015019" cy="5397911"/>
          </a:xfrm>
        </p:spPr>
        <p:txBody>
          <a:bodyPr>
            <a:noAutofit/>
          </a:bodyPr>
          <a:lstStyle/>
          <a:p>
            <a:pPr>
              <a:lnSpc>
                <a:spcPct val="100000"/>
              </a:lnSpc>
            </a:pPr>
            <a:r>
              <a:rPr lang="en-US" sz="2200" dirty="0">
                <a:latin typeface="Times New Roman" panose="02020603050405020304" pitchFamily="18" charset="0"/>
                <a:cs typeface="Times New Roman" panose="02020603050405020304" pitchFamily="18" charset="0"/>
              </a:rPr>
              <a:t>This technique begins with the data set </a:t>
            </a:r>
            <a:r>
              <a:rPr lang="en-US" sz="2200" b="1" i="1" dirty="0">
                <a:latin typeface="Times New Roman" panose="02020603050405020304" pitchFamily="18" charset="0"/>
                <a:cs typeface="Times New Roman" panose="02020603050405020304" pitchFamily="18" charset="0"/>
              </a:rPr>
              <a:t>X</a:t>
            </a:r>
            <a:r>
              <a:rPr lang="en-US" sz="2200" dirty="0">
                <a:latin typeface="Times New Roman" panose="02020603050405020304" pitchFamily="18" charset="0"/>
                <a:cs typeface="Times New Roman" panose="02020603050405020304" pitchFamily="18" charset="0"/>
              </a:rPr>
              <a:t> and sequentially removes vectors from it until no vectors are left.</a:t>
            </a:r>
          </a:p>
          <a:p>
            <a:pPr>
              <a:lnSpc>
                <a:spcPct val="100000"/>
              </a:lnSpc>
            </a:pPr>
            <a:r>
              <a:rPr lang="en-US" sz="2200" dirty="0">
                <a:latin typeface="Times New Roman" panose="02020603050405020304" pitchFamily="18" charset="0"/>
                <a:cs typeface="Times New Roman" panose="02020603050405020304" pitchFamily="18" charset="0"/>
              </a:rPr>
              <a:t>A </a:t>
            </a:r>
            <a:r>
              <a:rPr lang="en-US" sz="2200" dirty="0">
                <a:solidFill>
                  <a:srgbClr val="C00000"/>
                </a:solidFill>
                <a:latin typeface="Times New Roman" panose="02020603050405020304" pitchFamily="18" charset="0"/>
                <a:cs typeface="Times New Roman" panose="02020603050405020304" pitchFamily="18" charset="0"/>
              </a:rPr>
              <a:t>sequential decomposition </a:t>
            </a:r>
            <a:r>
              <a:rPr lang="en-US" sz="2200" dirty="0">
                <a:latin typeface="Times New Roman" panose="02020603050405020304" pitchFamily="18" charset="0"/>
                <a:cs typeface="Times New Roman" panose="02020603050405020304" pitchFamily="18" charset="0"/>
              </a:rPr>
              <a:t>D of X is a partition of X into </a:t>
            </a:r>
            <a:r>
              <a:rPr lang="en-US" sz="2200" b="1" i="1" dirty="0">
                <a:latin typeface="Times New Roman" panose="02020603050405020304" pitchFamily="18" charset="0"/>
                <a:cs typeface="Times New Roman" panose="02020603050405020304" pitchFamily="18" charset="0"/>
              </a:rPr>
              <a:t>L</a:t>
            </a:r>
            <a:r>
              <a:rPr lang="en-US" sz="2200" i="1"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 . . . </a:t>
            </a:r>
            <a:r>
              <a:rPr lang="en-US" sz="2200" b="1" i="1" dirty="0">
                <a:latin typeface="Times New Roman" panose="02020603050405020304" pitchFamily="18" charset="0"/>
                <a:cs typeface="Times New Roman" panose="02020603050405020304" pitchFamily="18" charset="0"/>
              </a:rPr>
              <a:t>, L</a:t>
            </a:r>
            <a:r>
              <a:rPr lang="en-US" sz="2200" i="1" dirty="0">
                <a:latin typeface="Times New Roman" panose="02020603050405020304" pitchFamily="18" charset="0"/>
                <a:cs typeface="Times New Roman" panose="02020603050405020304" pitchFamily="18" charset="0"/>
              </a:rPr>
              <a:t>k</a:t>
            </a:r>
            <a:r>
              <a:rPr lang="en-US" sz="2200" dirty="0">
                <a:latin typeface="Times New Roman" panose="02020603050405020304" pitchFamily="18" charset="0"/>
                <a:cs typeface="Times New Roman" panose="02020603050405020304" pitchFamily="18" charset="0"/>
              </a:rPr>
              <a:t> sets, such that the order of their formation matters. Li’s are also called </a:t>
            </a:r>
            <a:r>
              <a:rPr lang="en-US" sz="2200" dirty="0">
                <a:solidFill>
                  <a:srgbClr val="C00000"/>
                </a:solidFill>
                <a:latin typeface="Times New Roman" panose="02020603050405020304" pitchFamily="18" charset="0"/>
                <a:cs typeface="Times New Roman" panose="02020603050405020304" pitchFamily="18" charset="0"/>
              </a:rPr>
              <a:t>decomposition layers</a:t>
            </a:r>
            <a:r>
              <a:rPr lang="en-US" sz="2200" dirty="0">
                <a:latin typeface="Times New Roman" panose="02020603050405020304" pitchFamily="18" charset="0"/>
                <a:cs typeface="Times New Roman" panose="02020603050405020304" pitchFamily="18" charset="0"/>
              </a:rPr>
              <a:t>.</a:t>
            </a:r>
          </a:p>
          <a:p>
            <a:pPr marL="514350" indent="-514350">
              <a:buClr>
                <a:srgbClr val="C00000"/>
              </a:buClr>
              <a:buFont typeface="+mj-lt"/>
              <a:buAutoNum type="romanUcPeriod"/>
            </a:pPr>
            <a:r>
              <a:rPr lang="en-US" sz="2200" i="1" dirty="0">
                <a:solidFill>
                  <a:srgbClr val="231F20"/>
                </a:solidFill>
                <a:effectLst/>
                <a:latin typeface="Times New Roman" panose="02020603050405020304" pitchFamily="18" charset="0"/>
                <a:cs typeface="Times New Roman" panose="02020603050405020304" pitchFamily="18" charset="0"/>
              </a:rPr>
              <a:t>We denote by </a:t>
            </a:r>
            <a:r>
              <a:rPr lang="en-US" sz="2200" b="1" i="1" dirty="0">
                <a:solidFill>
                  <a:srgbClr val="231F20"/>
                </a:solidFill>
                <a:effectLst/>
                <a:latin typeface="Times New Roman" panose="02020603050405020304" pitchFamily="18" charset="0"/>
                <a:cs typeface="Times New Roman" panose="02020603050405020304" pitchFamily="18" charset="0"/>
              </a:rPr>
              <a:t>MST(X)</a:t>
            </a:r>
            <a:r>
              <a:rPr lang="en-US" sz="2200" i="1" dirty="0">
                <a:solidFill>
                  <a:srgbClr val="231F20"/>
                </a:solidFill>
                <a:effectLst/>
                <a:latin typeface="Times New Roman" panose="02020603050405020304" pitchFamily="18" charset="0"/>
                <a:cs typeface="Times New Roman" panose="02020603050405020304" pitchFamily="18" charset="0"/>
              </a:rPr>
              <a:t>. </a:t>
            </a:r>
            <a:r>
              <a:rPr lang="en-US" sz="2200" b="1" i="1" dirty="0">
                <a:solidFill>
                  <a:srgbClr val="231F20"/>
                </a:solidFill>
                <a:effectLst/>
                <a:latin typeface="Times New Roman" panose="02020603050405020304" pitchFamily="18" charset="0"/>
                <a:cs typeface="Times New Roman" panose="02020603050405020304" pitchFamily="18" charset="0"/>
              </a:rPr>
              <a:t>S(X)</a:t>
            </a:r>
            <a:r>
              <a:rPr lang="en-US" sz="2200" i="0" dirty="0">
                <a:solidFill>
                  <a:srgbClr val="231F20"/>
                </a:solidFill>
                <a:effectLst/>
                <a:latin typeface="Times New Roman" panose="02020603050405020304" pitchFamily="18" charset="0"/>
                <a:cs typeface="Times New Roman" panose="02020603050405020304" pitchFamily="18" charset="0"/>
              </a:rPr>
              <a:t> be the set derived from </a:t>
            </a:r>
            <a:r>
              <a:rPr lang="en-US" sz="2200" b="1" i="1" dirty="0">
                <a:solidFill>
                  <a:srgbClr val="231F20"/>
                </a:solidFill>
                <a:effectLst/>
                <a:latin typeface="Times New Roman" panose="02020603050405020304" pitchFamily="18" charset="0"/>
                <a:cs typeface="Times New Roman" panose="02020603050405020304" pitchFamily="18" charset="0"/>
              </a:rPr>
              <a:t>X</a:t>
            </a:r>
            <a:r>
              <a:rPr lang="en-US" sz="2200" i="1" dirty="0">
                <a:solidFill>
                  <a:srgbClr val="231F20"/>
                </a:solidFill>
                <a:effectLst/>
                <a:latin typeface="Times New Roman" panose="02020603050405020304" pitchFamily="18" charset="0"/>
                <a:cs typeface="Times New Roman" panose="02020603050405020304" pitchFamily="18" charset="0"/>
              </a:rPr>
              <a:t> </a:t>
            </a:r>
            <a:r>
              <a:rPr lang="en-US" sz="2200" i="0" dirty="0">
                <a:solidFill>
                  <a:srgbClr val="231F20"/>
                </a:solidFill>
                <a:effectLst/>
                <a:latin typeface="Times New Roman" panose="02020603050405020304" pitchFamily="18" charset="0"/>
                <a:cs typeface="Times New Roman" panose="02020603050405020304" pitchFamily="18" charset="0"/>
              </a:rPr>
              <a:t>according to the following procedure. Initially, </a:t>
            </a:r>
            <a:r>
              <a:rPr lang="en-US" sz="2200" b="1" i="1" dirty="0">
                <a:solidFill>
                  <a:srgbClr val="231F20"/>
                </a:solidFill>
                <a:effectLst/>
                <a:latin typeface="Times New Roman" panose="02020603050405020304" pitchFamily="18" charset="0"/>
                <a:cs typeface="Times New Roman" panose="02020603050405020304" pitchFamily="18" charset="0"/>
              </a:rPr>
              <a:t>S(X) =∅</a:t>
            </a:r>
            <a:r>
              <a:rPr lang="en-US" sz="2200" i="0" dirty="0">
                <a:solidFill>
                  <a:srgbClr val="231F20"/>
                </a:solidFill>
                <a:effectLst/>
                <a:latin typeface="Times New Roman" panose="02020603050405020304" pitchFamily="18" charset="0"/>
                <a:cs typeface="Times New Roman" panose="02020603050405020304" pitchFamily="18" charset="0"/>
              </a:rPr>
              <a:t>.</a:t>
            </a:r>
          </a:p>
          <a:p>
            <a:pPr marL="514350" indent="-514350">
              <a:buClr>
                <a:srgbClr val="C00000"/>
              </a:buClr>
              <a:buFont typeface="+mj-lt"/>
              <a:buAutoNum type="romanUcPeriod"/>
            </a:pPr>
            <a:r>
              <a:rPr lang="en-US" sz="2200" i="0" dirty="0">
                <a:solidFill>
                  <a:srgbClr val="231F20"/>
                </a:solidFill>
                <a:effectLst/>
                <a:latin typeface="Times New Roman" panose="02020603050405020304" pitchFamily="18" charset="0"/>
                <a:cs typeface="Times New Roman" panose="02020603050405020304" pitchFamily="18" charset="0"/>
              </a:rPr>
              <a:t>move an end point </a:t>
            </a:r>
            <a:r>
              <a:rPr lang="en-US" sz="2200" b="1" i="1" dirty="0">
                <a:solidFill>
                  <a:srgbClr val="231F20"/>
                </a:solidFill>
                <a:effectLst/>
                <a:latin typeface="Times New Roman" panose="02020603050405020304" pitchFamily="18" charset="0"/>
                <a:cs typeface="Times New Roman" panose="02020603050405020304" pitchFamily="18" charset="0"/>
              </a:rPr>
              <a:t>x</a:t>
            </a:r>
            <a:r>
              <a:rPr lang="en-US" sz="2200" i="0" dirty="0">
                <a:solidFill>
                  <a:srgbClr val="231F20"/>
                </a:solidFill>
                <a:effectLst/>
                <a:latin typeface="Times New Roman" panose="02020603050405020304" pitchFamily="18" charset="0"/>
                <a:cs typeface="Times New Roman" panose="02020603050405020304" pitchFamily="18" charset="0"/>
              </a:rPr>
              <a:t> of the longest edge,</a:t>
            </a:r>
            <a:r>
              <a:rPr lang="en-US" sz="2200" b="1" i="1" dirty="0">
                <a:solidFill>
                  <a:srgbClr val="231F20"/>
                </a:solidFill>
                <a:effectLst/>
                <a:latin typeface="Times New Roman" panose="02020603050405020304" pitchFamily="18" charset="0"/>
                <a:cs typeface="Times New Roman" panose="02020603050405020304" pitchFamily="18" charset="0"/>
              </a:rPr>
              <a:t>e</a:t>
            </a:r>
            <a:r>
              <a:rPr lang="en-US" sz="2200" i="0" dirty="0">
                <a:solidFill>
                  <a:srgbClr val="231F20"/>
                </a:solidFill>
                <a:effectLst/>
                <a:latin typeface="Times New Roman" panose="02020603050405020304" pitchFamily="18" charset="0"/>
                <a:cs typeface="Times New Roman" panose="02020603050405020304" pitchFamily="18" charset="0"/>
              </a:rPr>
              <a:t>,of the </a:t>
            </a:r>
            <a:r>
              <a:rPr lang="en-US" sz="2200" b="1" i="1" dirty="0">
                <a:solidFill>
                  <a:srgbClr val="231F20"/>
                </a:solidFill>
                <a:effectLst/>
                <a:latin typeface="Times New Roman" panose="02020603050405020304" pitchFamily="18" charset="0"/>
                <a:cs typeface="Times New Roman" panose="02020603050405020304" pitchFamily="18" charset="0"/>
              </a:rPr>
              <a:t>MST (X) </a:t>
            </a:r>
            <a:r>
              <a:rPr lang="en-US" sz="2200" i="0" dirty="0">
                <a:solidFill>
                  <a:srgbClr val="231F20"/>
                </a:solidFill>
                <a:effectLst/>
                <a:latin typeface="Times New Roman" panose="02020603050405020304" pitchFamily="18" charset="0"/>
                <a:cs typeface="Times New Roman" panose="02020603050405020304" pitchFamily="18" charset="0"/>
              </a:rPr>
              <a:t>to </a:t>
            </a:r>
            <a:r>
              <a:rPr lang="en-US" sz="2200" b="1" i="1" dirty="0">
                <a:solidFill>
                  <a:srgbClr val="231F20"/>
                </a:solidFill>
                <a:effectLst/>
                <a:latin typeface="Times New Roman" panose="02020603050405020304" pitchFamily="18" charset="0"/>
                <a:cs typeface="Times New Roman" panose="02020603050405020304" pitchFamily="18" charset="0"/>
              </a:rPr>
              <a:t>S(X). </a:t>
            </a:r>
          </a:p>
          <a:p>
            <a:pPr marL="514350" indent="-514350">
              <a:buClr>
                <a:srgbClr val="C00000"/>
              </a:buClr>
              <a:buFont typeface="+mj-lt"/>
              <a:buAutoNum type="romanUcPeriod"/>
            </a:pPr>
            <a:r>
              <a:rPr lang="en-US" sz="2200" i="0" dirty="0">
                <a:solidFill>
                  <a:srgbClr val="231F20"/>
                </a:solidFill>
                <a:effectLst/>
                <a:latin typeface="Times New Roman" panose="02020603050405020304" pitchFamily="18" charset="0"/>
                <a:cs typeface="Times New Roman" panose="02020603050405020304" pitchFamily="18" charset="0"/>
              </a:rPr>
              <a:t>mark this point and all points that lie at a distance less than or equal</a:t>
            </a:r>
            <a:r>
              <a:rPr lang="en-US" sz="2200" b="1" i="0" dirty="0">
                <a:solidFill>
                  <a:srgbClr val="231F20"/>
                </a:solidFill>
                <a:effectLst/>
                <a:latin typeface="Times New Roman" panose="02020603050405020304" pitchFamily="18" charset="0"/>
                <a:cs typeface="Times New Roman" panose="02020603050405020304" pitchFamily="18" charset="0"/>
              </a:rPr>
              <a:t> </a:t>
            </a:r>
            <a:r>
              <a:rPr lang="en-US" sz="2200" dirty="0">
                <a:solidFill>
                  <a:srgbClr val="231F20"/>
                </a:solidFill>
                <a:effectLst/>
                <a:latin typeface="Times New Roman" panose="02020603050405020304" pitchFamily="18" charset="0"/>
                <a:cs typeface="Times New Roman" panose="02020603050405020304" pitchFamily="18" charset="0"/>
              </a:rPr>
              <a:t>to</a:t>
            </a:r>
            <a:r>
              <a:rPr lang="en-US" sz="2200" b="1" i="1" dirty="0">
                <a:solidFill>
                  <a:srgbClr val="231F20"/>
                </a:solidFill>
                <a:effectLst/>
                <a:latin typeface="Times New Roman" panose="02020603050405020304" pitchFamily="18" charset="0"/>
                <a:cs typeface="Times New Roman" panose="02020603050405020304" pitchFamily="18" charset="0"/>
              </a:rPr>
              <a:t> b</a:t>
            </a:r>
            <a:r>
              <a:rPr lang="en-US" sz="2200" i="1" dirty="0">
                <a:solidFill>
                  <a:srgbClr val="231F20"/>
                </a:solidFill>
                <a:effectLst/>
                <a:latin typeface="Times New Roman" panose="02020603050405020304" pitchFamily="18" charset="0"/>
                <a:cs typeface="Times New Roman" panose="02020603050405020304" pitchFamily="18" charset="0"/>
              </a:rPr>
              <a:t> </a:t>
            </a:r>
            <a:r>
              <a:rPr lang="en-US" sz="2200" i="0" dirty="0">
                <a:solidFill>
                  <a:srgbClr val="231F20"/>
                </a:solidFill>
                <a:effectLst/>
                <a:latin typeface="Times New Roman" panose="02020603050405020304" pitchFamily="18" charset="0"/>
                <a:cs typeface="Times New Roman" panose="02020603050405020304" pitchFamily="18" charset="0"/>
              </a:rPr>
              <a:t>from </a:t>
            </a:r>
            <a:r>
              <a:rPr lang="en-US" sz="2200" b="1" i="1" dirty="0">
                <a:solidFill>
                  <a:srgbClr val="231F20"/>
                </a:solidFill>
                <a:effectLst/>
                <a:latin typeface="Times New Roman" panose="02020603050405020304" pitchFamily="18" charset="0"/>
                <a:cs typeface="Times New Roman" panose="02020603050405020304" pitchFamily="18" charset="0"/>
              </a:rPr>
              <a:t>x</a:t>
            </a:r>
            <a:r>
              <a:rPr lang="en-US" sz="2200" i="0" dirty="0">
                <a:solidFill>
                  <a:srgbClr val="231F20"/>
                </a:solidFill>
                <a:effectLst/>
                <a:latin typeface="Times New Roman" panose="02020603050405020304" pitchFamily="18" charset="0"/>
                <a:cs typeface="Times New Roman" panose="02020603050405020304" pitchFamily="18" charset="0"/>
              </a:rPr>
              <a:t>, where </a:t>
            </a:r>
            <a:r>
              <a:rPr lang="en-US" sz="2200" b="1" i="1" dirty="0">
                <a:solidFill>
                  <a:srgbClr val="231F20"/>
                </a:solidFill>
                <a:effectLst/>
                <a:latin typeface="Times New Roman" panose="02020603050405020304" pitchFamily="18" charset="0"/>
                <a:cs typeface="Times New Roman" panose="02020603050405020304" pitchFamily="18" charset="0"/>
              </a:rPr>
              <a:t>b</a:t>
            </a:r>
            <a:r>
              <a:rPr lang="en-US" sz="2200" i="1" dirty="0">
                <a:solidFill>
                  <a:srgbClr val="231F20"/>
                </a:solidFill>
                <a:effectLst/>
                <a:latin typeface="Times New Roman" panose="02020603050405020304" pitchFamily="18" charset="0"/>
                <a:cs typeface="Times New Roman" panose="02020603050405020304" pitchFamily="18" charset="0"/>
              </a:rPr>
              <a:t> </a:t>
            </a:r>
            <a:r>
              <a:rPr lang="en-US" sz="2200" i="0" dirty="0">
                <a:solidFill>
                  <a:srgbClr val="231F20"/>
                </a:solidFill>
                <a:effectLst/>
                <a:latin typeface="Times New Roman" panose="02020603050405020304" pitchFamily="18" charset="0"/>
                <a:cs typeface="Times New Roman" panose="02020603050405020304" pitchFamily="18" charset="0"/>
              </a:rPr>
              <a:t>is the length of </a:t>
            </a:r>
            <a:r>
              <a:rPr lang="en-US" sz="2200" b="1" i="1" dirty="0">
                <a:solidFill>
                  <a:srgbClr val="231F20"/>
                </a:solidFill>
                <a:effectLst/>
                <a:latin typeface="Times New Roman" panose="02020603050405020304" pitchFamily="18" charset="0"/>
                <a:cs typeface="Times New Roman" panose="02020603050405020304" pitchFamily="18" charset="0"/>
              </a:rPr>
              <a:t>e</a:t>
            </a:r>
            <a:r>
              <a:rPr lang="en-US" sz="2200" i="0" dirty="0">
                <a:solidFill>
                  <a:srgbClr val="231F20"/>
                </a:solidFill>
                <a:effectLst/>
                <a:latin typeface="Times New Roman" panose="02020603050405020304" pitchFamily="18" charset="0"/>
                <a:cs typeface="Times New Roman" panose="02020603050405020304" pitchFamily="18" charset="0"/>
              </a:rPr>
              <a:t>.</a:t>
            </a:r>
          </a:p>
          <a:p>
            <a:pPr marL="514350" indent="-514350">
              <a:buClr>
                <a:srgbClr val="C00000"/>
              </a:buClr>
              <a:buFont typeface="+mj-lt"/>
              <a:buAutoNum type="romanUcPeriod"/>
            </a:pPr>
            <a:r>
              <a:rPr lang="en-US" sz="2200" i="0" dirty="0">
                <a:solidFill>
                  <a:srgbClr val="231F20"/>
                </a:solidFill>
                <a:effectLst/>
                <a:latin typeface="Times New Roman" panose="02020603050405020304" pitchFamily="18" charset="0"/>
                <a:cs typeface="Times New Roman" panose="02020603050405020304" pitchFamily="18" charset="0"/>
              </a:rPr>
              <a:t>determine the unmarked point , </a:t>
            </a:r>
            <a:r>
              <a:rPr lang="en-US" sz="2200" b="1" i="1" dirty="0">
                <a:solidFill>
                  <a:srgbClr val="231F20"/>
                </a:solidFill>
                <a:effectLst/>
                <a:latin typeface="Times New Roman" panose="02020603050405020304" pitchFamily="18" charset="0"/>
                <a:cs typeface="Times New Roman" panose="02020603050405020304" pitchFamily="18" charset="0"/>
              </a:rPr>
              <a:t>y ∈ X </a:t>
            </a:r>
            <a:r>
              <a:rPr lang="en-US" sz="2200" i="0" dirty="0">
                <a:solidFill>
                  <a:srgbClr val="231F20"/>
                </a:solidFill>
                <a:effectLst/>
                <a:latin typeface="Times New Roman" panose="02020603050405020304" pitchFamily="18" charset="0"/>
                <a:cs typeface="Times New Roman" panose="02020603050405020304" pitchFamily="18" charset="0"/>
              </a:rPr>
              <a:t>, that lies closer to </a:t>
            </a:r>
            <a:r>
              <a:rPr lang="en-US" sz="2200" b="1" i="1" dirty="0">
                <a:solidFill>
                  <a:srgbClr val="231F20"/>
                </a:solidFill>
                <a:effectLst/>
                <a:latin typeface="Times New Roman" panose="02020603050405020304" pitchFamily="18" charset="0"/>
                <a:cs typeface="Times New Roman" panose="02020603050405020304" pitchFamily="18" charset="0"/>
              </a:rPr>
              <a:t>S(X) </a:t>
            </a:r>
            <a:r>
              <a:rPr lang="en-US" sz="2200" i="0" dirty="0">
                <a:solidFill>
                  <a:srgbClr val="231F20"/>
                </a:solidFill>
                <a:effectLst/>
                <a:latin typeface="Times New Roman" panose="02020603050405020304" pitchFamily="18" charset="0"/>
                <a:cs typeface="Times New Roman" panose="02020603050405020304" pitchFamily="18" charset="0"/>
              </a:rPr>
              <a:t>and we move it to </a:t>
            </a:r>
            <a:r>
              <a:rPr lang="en-US" sz="2200" b="1" i="1" dirty="0">
                <a:solidFill>
                  <a:srgbClr val="231F20"/>
                </a:solidFill>
                <a:effectLst/>
                <a:latin typeface="Times New Roman" panose="02020603050405020304" pitchFamily="18" charset="0"/>
                <a:cs typeface="Times New Roman" panose="02020603050405020304" pitchFamily="18" charset="0"/>
              </a:rPr>
              <a:t>S(X)</a:t>
            </a:r>
            <a:r>
              <a:rPr lang="en-US" sz="2200" i="0" dirty="0">
                <a:solidFill>
                  <a:srgbClr val="231F20"/>
                </a:solidFill>
                <a:effectLst/>
                <a:latin typeface="Times New Roman" panose="02020603050405020304" pitchFamily="18" charset="0"/>
                <a:cs typeface="Times New Roman" panose="02020603050405020304" pitchFamily="18" charset="0"/>
              </a:rPr>
              <a:t>. </a:t>
            </a:r>
          </a:p>
          <a:p>
            <a:pPr marL="514350" indent="-514350">
              <a:buClr>
                <a:srgbClr val="C00000"/>
              </a:buClr>
              <a:buFont typeface="+mj-lt"/>
              <a:buAutoNum type="romanUcPeriod"/>
            </a:pPr>
            <a:r>
              <a:rPr lang="en-US" sz="2200" i="0" dirty="0">
                <a:solidFill>
                  <a:srgbClr val="231F20"/>
                </a:solidFill>
                <a:effectLst/>
                <a:latin typeface="Times New Roman" panose="02020603050405020304" pitchFamily="18" charset="0"/>
                <a:cs typeface="Times New Roman" panose="02020603050405020304" pitchFamily="18" charset="0"/>
              </a:rPr>
              <a:t>mark all the unmarked vectors that lie at a distance no greater than </a:t>
            </a:r>
            <a:r>
              <a:rPr lang="en-US" sz="2200" b="1" i="1" dirty="0">
                <a:solidFill>
                  <a:srgbClr val="231F20"/>
                </a:solidFill>
                <a:effectLst/>
                <a:latin typeface="Times New Roman" panose="02020603050405020304" pitchFamily="18" charset="0"/>
                <a:cs typeface="Times New Roman" panose="02020603050405020304" pitchFamily="18" charset="0"/>
              </a:rPr>
              <a:t>b</a:t>
            </a:r>
            <a:r>
              <a:rPr lang="en-US" sz="2200" i="1" dirty="0">
                <a:solidFill>
                  <a:srgbClr val="231F20"/>
                </a:solidFill>
                <a:effectLst/>
                <a:latin typeface="Times New Roman" panose="02020603050405020304" pitchFamily="18" charset="0"/>
                <a:cs typeface="Times New Roman" panose="02020603050405020304" pitchFamily="18" charset="0"/>
              </a:rPr>
              <a:t> </a:t>
            </a:r>
            <a:r>
              <a:rPr lang="en-US" sz="2200" i="0" dirty="0">
                <a:solidFill>
                  <a:srgbClr val="231F20"/>
                </a:solidFill>
                <a:effectLst/>
                <a:latin typeface="Times New Roman" panose="02020603050405020304" pitchFamily="18" charset="0"/>
                <a:cs typeface="Times New Roman" panose="02020603050405020304" pitchFamily="18" charset="0"/>
              </a:rPr>
              <a:t>from </a:t>
            </a:r>
            <a:r>
              <a:rPr lang="en-US" sz="2200" b="1" i="1" dirty="0">
                <a:solidFill>
                  <a:srgbClr val="231F20"/>
                </a:solidFill>
                <a:effectLst/>
                <a:latin typeface="Times New Roman" panose="02020603050405020304" pitchFamily="18" charset="0"/>
                <a:cs typeface="Times New Roman" panose="02020603050405020304" pitchFamily="18" charset="0"/>
              </a:rPr>
              <a:t>y</a:t>
            </a:r>
            <a:r>
              <a:rPr lang="en-US" sz="2200" i="0" dirty="0">
                <a:solidFill>
                  <a:srgbClr val="231F20"/>
                </a:solidFill>
                <a:effectLst/>
                <a:latin typeface="Times New Roman" panose="02020603050405020304" pitchFamily="18" charset="0"/>
                <a:cs typeface="Times New Roman" panose="02020603050405020304" pitchFamily="18" charset="0"/>
              </a:rPr>
              <a:t>. </a:t>
            </a:r>
          </a:p>
          <a:p>
            <a:pPr marL="514350" indent="-514350">
              <a:buClr>
                <a:srgbClr val="C00000"/>
              </a:buClr>
              <a:buFont typeface="+mj-lt"/>
              <a:buAutoNum type="romanUcPeriod"/>
            </a:pPr>
            <a:r>
              <a:rPr lang="en-US" sz="2200" i="0" dirty="0">
                <a:solidFill>
                  <a:srgbClr val="231F20"/>
                </a:solidFill>
                <a:effectLst/>
                <a:latin typeface="Times New Roman" panose="02020603050405020304" pitchFamily="18" charset="0"/>
                <a:cs typeface="Times New Roman" panose="02020603050405020304" pitchFamily="18" charset="0"/>
              </a:rPr>
              <a:t> apply the same procedure for all the unmarked vectors of </a:t>
            </a:r>
            <a:r>
              <a:rPr lang="en-US" sz="2200" b="1" i="1" dirty="0">
                <a:solidFill>
                  <a:srgbClr val="231F20"/>
                </a:solidFill>
                <a:effectLst/>
                <a:latin typeface="Times New Roman" panose="02020603050405020304" pitchFamily="18" charset="0"/>
                <a:cs typeface="Times New Roman" panose="02020603050405020304" pitchFamily="18" charset="0"/>
              </a:rPr>
              <a:t>X</a:t>
            </a:r>
            <a:r>
              <a:rPr lang="en-US" sz="2200" i="0" dirty="0">
                <a:solidFill>
                  <a:srgbClr val="231F20"/>
                </a:solidFill>
                <a:effectLst/>
                <a:latin typeface="Times New Roman" panose="02020603050405020304" pitchFamily="18" charset="0"/>
                <a:cs typeface="Times New Roman" panose="02020603050405020304" pitchFamily="18" charset="0"/>
              </a:rPr>
              <a:t>. </a:t>
            </a:r>
          </a:p>
          <a:p>
            <a:pPr marL="514350" indent="-514350">
              <a:buClr>
                <a:srgbClr val="C00000"/>
              </a:buClr>
              <a:buFont typeface="+mj-lt"/>
              <a:buAutoNum type="romanUcPeriod"/>
            </a:pPr>
            <a:r>
              <a:rPr lang="en-US" sz="2200" i="0" dirty="0">
                <a:effectLst/>
                <a:latin typeface="Times New Roman" panose="02020603050405020304" pitchFamily="18" charset="0"/>
                <a:cs typeface="Times New Roman" panose="02020603050405020304" pitchFamily="18" charset="0"/>
              </a:rPr>
              <a:t>The procedure terminates : when all vectors are marked.</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69509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07AB6-8C46-4088-9F47-920B0EB6F813}"/>
              </a:ext>
            </a:extLst>
          </p:cNvPr>
          <p:cNvSpPr>
            <a:spLocks noGrp="1"/>
          </p:cNvSpPr>
          <p:nvPr>
            <p:ph type="title"/>
          </p:nvPr>
        </p:nvSpPr>
        <p:spPr>
          <a:xfrm>
            <a:off x="495300" y="143900"/>
            <a:ext cx="10515600" cy="768350"/>
          </a:xfrm>
        </p:spPr>
        <p:txBody>
          <a:bodyPr>
            <a:normAutofit/>
          </a:bodyPr>
          <a:lstStyle/>
          <a:p>
            <a:r>
              <a:rPr lang="en-US" sz="4000" b="1" i="1" u="sng" dirty="0">
                <a:solidFill>
                  <a:srgbClr val="231F2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3) A Sparse Decomposition Technique(cont.)</a:t>
            </a:r>
            <a:endParaRPr lang="en-US" sz="4000" i="1" u="sng" dirty="0">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7921B42-FA32-48C1-8838-57229242FA45}"/>
                  </a:ext>
                </a:extLst>
              </p:cNvPr>
              <p:cNvSpPr>
                <a:spLocks noGrp="1"/>
              </p:cNvSpPr>
              <p:nvPr>
                <p:ph idx="1"/>
              </p:nvPr>
            </p:nvSpPr>
            <p:spPr>
              <a:xfrm>
                <a:off x="495300" y="1258529"/>
                <a:ext cx="11487150" cy="5455571"/>
              </a:xfrm>
            </p:spPr>
            <p:txBody>
              <a:bodyPr>
                <a:noAutofit/>
              </a:bodyPr>
              <a:lstStyle/>
              <a:p>
                <a:pPr>
                  <a:lnSpc>
                    <a:spcPct val="100000"/>
                  </a:lnSpc>
                </a:pPr>
                <a:r>
                  <a:rPr lang="en-US" sz="2400" i="0" dirty="0">
                    <a:solidFill>
                      <a:srgbClr val="000000"/>
                    </a:solidFill>
                    <a:effectLst/>
                    <a:latin typeface="Times New Roman" panose="02020603050405020304" pitchFamily="18" charset="0"/>
                    <a:cs typeface="Times New Roman" panose="02020603050405020304" pitchFamily="18" charset="0"/>
                  </a:rPr>
                  <a:t>Let us define </a:t>
                </a:r>
                <a:r>
                  <a:rPr lang="en-US" sz="2400" b="1" i="1" dirty="0">
                    <a:solidFill>
                      <a:srgbClr val="000000"/>
                    </a:solidFill>
                    <a:effectLst/>
                    <a:latin typeface="Times New Roman" panose="02020603050405020304" pitchFamily="18" charset="0"/>
                    <a:cs typeface="Times New Roman" panose="02020603050405020304" pitchFamily="18" charset="0"/>
                  </a:rPr>
                  <a:t>R</a:t>
                </a:r>
                <a:r>
                  <a:rPr lang="en-US" sz="2400" b="1" i="0" dirty="0">
                    <a:solidFill>
                      <a:srgbClr val="000000"/>
                    </a:solidFill>
                    <a:effectLst/>
                    <a:latin typeface="Times New Roman" panose="02020603050405020304" pitchFamily="18" charset="0"/>
                    <a:cs typeface="Times New Roman" panose="02020603050405020304" pitchFamily="18" charset="0"/>
                  </a:rPr>
                  <a:t>(</a:t>
                </a:r>
                <a:r>
                  <a:rPr lang="en-US" sz="2400" b="1" i="1" dirty="0">
                    <a:solidFill>
                      <a:srgbClr val="000000"/>
                    </a:solidFill>
                    <a:effectLst/>
                    <a:latin typeface="Times New Roman" panose="02020603050405020304" pitchFamily="18" charset="0"/>
                    <a:cs typeface="Times New Roman" panose="02020603050405020304" pitchFamily="18" charset="0"/>
                  </a:rPr>
                  <a:t>X</a:t>
                </a:r>
                <a:r>
                  <a:rPr lang="en-US" sz="2400" b="1" i="0" dirty="0">
                    <a:solidFill>
                      <a:srgbClr val="000000"/>
                    </a:solidFill>
                    <a:effectLst/>
                    <a:latin typeface="Times New Roman" panose="02020603050405020304" pitchFamily="18" charset="0"/>
                    <a:cs typeface="Times New Roman" panose="02020603050405020304" pitchFamily="18" charset="0"/>
                  </a:rPr>
                  <a:t>) ≡ </a:t>
                </a:r>
                <a:r>
                  <a:rPr lang="en-US" sz="2400" b="1" i="1" dirty="0">
                    <a:solidFill>
                      <a:srgbClr val="000000"/>
                    </a:solidFill>
                    <a:effectLst/>
                    <a:latin typeface="Times New Roman" panose="02020603050405020304" pitchFamily="18" charset="0"/>
                    <a:cs typeface="Times New Roman" panose="02020603050405020304" pitchFamily="18" charset="0"/>
                  </a:rPr>
                  <a:t>X </a:t>
                </a:r>
                <a:r>
                  <a:rPr lang="en-US" sz="2400" b="1" i="0" dirty="0">
                    <a:solidFill>
                      <a:srgbClr val="000000"/>
                    </a:solidFill>
                    <a:effectLst/>
                    <a:latin typeface="Times New Roman" panose="02020603050405020304" pitchFamily="18" charset="0"/>
                    <a:cs typeface="Times New Roman" panose="02020603050405020304" pitchFamily="18" charset="0"/>
                  </a:rPr>
                  <a:t> </a:t>
                </a:r>
                <a:r>
                  <a:rPr lang="en-US" sz="2400" b="1" i="1" dirty="0">
                    <a:solidFill>
                      <a:srgbClr val="000000"/>
                    </a:solidFill>
                    <a:effectLst/>
                    <a:latin typeface="Times New Roman" panose="02020603050405020304" pitchFamily="18" charset="0"/>
                    <a:cs typeface="Times New Roman" panose="02020603050405020304" pitchFamily="18" charset="0"/>
                  </a:rPr>
                  <a:t>S</a:t>
                </a:r>
                <a:r>
                  <a:rPr lang="en-US" sz="2400" b="1" i="0" dirty="0">
                    <a:solidFill>
                      <a:srgbClr val="000000"/>
                    </a:solidFill>
                    <a:effectLst/>
                    <a:latin typeface="Times New Roman" panose="02020603050405020304" pitchFamily="18" charset="0"/>
                    <a:cs typeface="Times New Roman" panose="02020603050405020304" pitchFamily="18" charset="0"/>
                  </a:rPr>
                  <a:t>(</a:t>
                </a:r>
                <a:r>
                  <a:rPr lang="en-US" sz="2400" b="1" i="1" dirty="0">
                    <a:solidFill>
                      <a:srgbClr val="000000"/>
                    </a:solidFill>
                    <a:effectLst/>
                    <a:latin typeface="Times New Roman" panose="02020603050405020304" pitchFamily="18" charset="0"/>
                    <a:cs typeface="Times New Roman" panose="02020603050405020304" pitchFamily="18" charset="0"/>
                  </a:rPr>
                  <a:t>X</a:t>
                </a:r>
                <a:r>
                  <a:rPr lang="en-US" sz="2400" b="1" i="0" dirty="0">
                    <a:solidFill>
                      <a:srgbClr val="000000"/>
                    </a:solidFill>
                    <a:effectLst/>
                    <a:latin typeface="Times New Roman" panose="02020603050405020304" pitchFamily="18" charset="0"/>
                    <a:cs typeface="Times New Roman" panose="02020603050405020304" pitchFamily="18" charset="0"/>
                  </a:rPr>
                  <a:t>). </a:t>
                </a:r>
                <a:r>
                  <a:rPr lang="en-US" sz="2400" i="0" dirty="0">
                    <a:solidFill>
                      <a:srgbClr val="000000"/>
                    </a:solidFill>
                    <a:effectLst/>
                    <a:latin typeface="Times New Roman" panose="02020603050405020304" pitchFamily="18" charset="0"/>
                    <a:cs typeface="Times New Roman" panose="02020603050405020304" pitchFamily="18" charset="0"/>
                  </a:rPr>
                  <a:t>Setting </a:t>
                </a:r>
                <a14:m>
                  <m:oMath xmlns:m="http://schemas.openxmlformats.org/officeDocument/2006/math">
                    <m:sSup>
                      <m:sSupPr>
                        <m:ctrlPr>
                          <a:rPr lang="en-US" sz="2400" b="1" i="1" dirty="0" smtClean="0">
                            <a:solidFill>
                              <a:srgbClr val="000000"/>
                            </a:solidFill>
                            <a:effectLst/>
                            <a:latin typeface="Cambria Math" panose="02040503050406030204" pitchFamily="18" charset="0"/>
                          </a:rPr>
                        </m:ctrlPr>
                      </m:sSupPr>
                      <m:e>
                        <m:r>
                          <a:rPr lang="en-US" sz="2400" b="1" i="0" dirty="0" smtClean="0">
                            <a:solidFill>
                              <a:srgbClr val="000000"/>
                            </a:solidFill>
                            <a:effectLst/>
                            <a:latin typeface="Cambria Math" panose="02040503050406030204" pitchFamily="18" charset="0"/>
                          </a:rPr>
                          <m:t>𝐗</m:t>
                        </m:r>
                        <m:r>
                          <a:rPr lang="en-US" sz="2400" b="1" i="0" dirty="0" smtClean="0">
                            <a:solidFill>
                              <a:srgbClr val="000000"/>
                            </a:solidFill>
                            <a:effectLst/>
                            <a:latin typeface="Cambria Math" panose="02040503050406030204" pitchFamily="18" charset="0"/>
                          </a:rPr>
                          <m:t>=</m:t>
                        </m:r>
                        <m:r>
                          <a:rPr lang="en-US" sz="2400" b="1" i="0" dirty="0" smtClean="0">
                            <a:solidFill>
                              <a:srgbClr val="000000"/>
                            </a:solidFill>
                            <a:effectLst/>
                            <a:latin typeface="Cambria Math" panose="02040503050406030204" pitchFamily="18" charset="0"/>
                          </a:rPr>
                          <m:t>𝐑</m:t>
                        </m:r>
                      </m:e>
                      <m:sup>
                        <m:r>
                          <a:rPr lang="en-US" sz="2400" b="1" i="0" dirty="0" smtClean="0">
                            <a:solidFill>
                              <a:srgbClr val="000000"/>
                            </a:solidFill>
                            <a:effectLst/>
                            <a:latin typeface="Cambria Math" panose="02040503050406030204" pitchFamily="18" charset="0"/>
                          </a:rPr>
                          <m:t>𝟎</m:t>
                        </m:r>
                      </m:sup>
                    </m:sSup>
                    <m:r>
                      <a:rPr lang="en-US" sz="2400" b="1" i="0" dirty="0" smtClean="0">
                        <a:solidFill>
                          <a:srgbClr val="000000"/>
                        </a:solidFill>
                        <a:effectLst/>
                        <a:latin typeface="Cambria Math" panose="02040503050406030204" pitchFamily="18" charset="0"/>
                      </a:rPr>
                      <m:t>(</m:t>
                    </m:r>
                    <m:r>
                      <a:rPr lang="en-US" sz="2400" b="1" i="0" dirty="0" smtClean="0">
                        <a:solidFill>
                          <a:srgbClr val="000000"/>
                        </a:solidFill>
                        <a:effectLst/>
                        <a:latin typeface="Cambria Math" panose="02040503050406030204" pitchFamily="18" charset="0"/>
                      </a:rPr>
                      <m:t>𝐗</m:t>
                    </m:r>
                    <m:r>
                      <a:rPr lang="en-US" sz="2400" b="1" i="0" dirty="0" smtClean="0">
                        <a:solidFill>
                          <a:srgbClr val="000000"/>
                        </a:solidFill>
                        <a:effectLst/>
                        <a:latin typeface="Cambria Math" panose="02040503050406030204" pitchFamily="18" charset="0"/>
                      </a:rPr>
                      <m:t>) </m:t>
                    </m:r>
                  </m:oMath>
                </a14:m>
                <a:r>
                  <a:rPr lang="en-US" sz="2400" i="0" dirty="0">
                    <a:solidFill>
                      <a:srgbClr val="000000"/>
                    </a:solidFill>
                    <a:effectLst/>
                    <a:latin typeface="Times New Roman" panose="02020603050405020304" pitchFamily="18" charset="0"/>
                    <a:cs typeface="Times New Roman" panose="02020603050405020304" pitchFamily="18" charset="0"/>
                  </a:rPr>
                  <a:t>, we define :</a:t>
                </a:r>
              </a:p>
              <a:p>
                <a:pPr marL="0" indent="0" algn="ctr">
                  <a:lnSpc>
                    <a:spcPct val="150000"/>
                  </a:lnSpc>
                  <a:buNone/>
                </a:pPr>
                <a14:m>
                  <m:oMath xmlns:m="http://schemas.openxmlformats.org/officeDocument/2006/math">
                    <m:sSub>
                      <m:sSubPr>
                        <m:ctrlPr>
                          <a:rPr lang="en-US" sz="3200" b="1"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ctrlPr>
                      </m:sSubPr>
                      <m:e>
                        <m:r>
                          <a:rPr lang="en-US" sz="3200" b="1" i="0"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𝐋</m:t>
                        </m:r>
                      </m:e>
                      <m:sub>
                        <m:r>
                          <a:rPr lang="en-US" sz="3200" b="1" i="0"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𝐢</m:t>
                        </m:r>
                      </m:sub>
                    </m:sSub>
                    <m:r>
                      <a:rPr lang="en-US" sz="3200" b="1" i="0"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m:t>
                    </m:r>
                    <m:r>
                      <a:rPr lang="en-US" sz="3200" b="1" i="0"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𝐒</m:t>
                    </m:r>
                    <m:r>
                      <a:rPr lang="en-US" sz="3200" b="1" i="0"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m:t>
                    </m:r>
                    <m:sSup>
                      <m:sSupPr>
                        <m:ctrlPr>
                          <a:rPr lang="en-US" sz="3200" b="1" i="1" dirty="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ctrlPr>
                      </m:sSupPr>
                      <m:e>
                        <m:r>
                          <a:rPr lang="en-US" sz="3200" b="1" i="0" dirty="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𝐑</m:t>
                        </m:r>
                      </m:e>
                      <m:sup>
                        <m:r>
                          <a:rPr lang="en-US" sz="3200" b="1" i="0" dirty="0"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𝐢</m:t>
                        </m:r>
                        <m:r>
                          <a:rPr lang="en-US" sz="3200" b="1" i="0" dirty="0"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m:t>
                        </m:r>
                        <m:r>
                          <a:rPr lang="en-US" sz="3200" b="1" i="0" dirty="0"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𝟏</m:t>
                        </m:r>
                      </m:sup>
                    </m:sSup>
                    <m:r>
                      <a:rPr lang="en-US" sz="3200" b="1" i="0" dirty="0"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m:t>
                    </m:r>
                    <m:r>
                      <a:rPr lang="en-US" sz="3200" b="1" i="0" dirty="0"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𝐗</m:t>
                    </m:r>
                    <m:r>
                      <a:rPr lang="en-US" sz="3200" b="1" i="0" dirty="0"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m:t>
                    </m:r>
                  </m:oMath>
                </a14:m>
                <a:r>
                  <a:rPr lang="en-US" sz="3200"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  i=1,2,…,k</a:t>
                </a:r>
              </a:p>
              <a:p>
                <a:pPr>
                  <a:lnSpc>
                    <a:spcPct val="100000"/>
                  </a:lnSpc>
                </a:pPr>
                <a:r>
                  <a:rPr lang="en-US" sz="2400" i="0" dirty="0">
                    <a:solidFill>
                      <a:srgbClr val="000000"/>
                    </a:solidFill>
                    <a:effectLst/>
                    <a:latin typeface="Times New Roman" panose="02020603050405020304" pitchFamily="18" charset="0"/>
                    <a:cs typeface="Times New Roman" panose="02020603050405020304" pitchFamily="18" charset="0"/>
                  </a:rPr>
                  <a:t>where </a:t>
                </a:r>
                <a:r>
                  <a:rPr lang="en-US" sz="2400" b="1" i="1" dirty="0">
                    <a:solidFill>
                      <a:srgbClr val="000000"/>
                    </a:solidFill>
                    <a:effectLst/>
                    <a:latin typeface="Times New Roman" panose="02020603050405020304" pitchFamily="18" charset="0"/>
                    <a:cs typeface="Times New Roman" panose="02020603050405020304" pitchFamily="18" charset="0"/>
                  </a:rPr>
                  <a:t>k</a:t>
                </a:r>
                <a:r>
                  <a:rPr lang="en-US" sz="2400" i="1" dirty="0">
                    <a:solidFill>
                      <a:srgbClr val="000000"/>
                    </a:solidFill>
                    <a:effectLst/>
                    <a:latin typeface="Times New Roman" panose="02020603050405020304" pitchFamily="18" charset="0"/>
                    <a:cs typeface="Times New Roman" panose="02020603050405020304" pitchFamily="18" charset="0"/>
                  </a:rPr>
                  <a:t> </a:t>
                </a:r>
                <a:r>
                  <a:rPr lang="en-US" sz="2400" i="0" dirty="0">
                    <a:solidFill>
                      <a:srgbClr val="000000"/>
                    </a:solidFill>
                    <a:effectLst/>
                    <a:latin typeface="Times New Roman" panose="02020603050405020304" pitchFamily="18" charset="0"/>
                    <a:cs typeface="Times New Roman" panose="02020603050405020304" pitchFamily="18" charset="0"/>
                  </a:rPr>
                  <a:t>is the smallest integer such that </a:t>
                </a:r>
                <a14:m>
                  <m:oMath xmlns:m="http://schemas.openxmlformats.org/officeDocument/2006/math">
                    <m:sSup>
                      <m:sSupPr>
                        <m:ctrlPr>
                          <a:rPr lang="en-US" sz="2400" b="1" i="1" dirty="0" smtClean="0">
                            <a:solidFill>
                              <a:srgbClr val="000000"/>
                            </a:solidFill>
                            <a:effectLst/>
                            <a:latin typeface="Cambria Math" panose="02040503050406030204" pitchFamily="18" charset="0"/>
                          </a:rPr>
                        </m:ctrlPr>
                      </m:sSupPr>
                      <m:e>
                        <m:r>
                          <a:rPr lang="en-US" sz="2400" b="1" i="1" dirty="0" smtClean="0">
                            <a:solidFill>
                              <a:srgbClr val="000000"/>
                            </a:solidFill>
                            <a:effectLst/>
                            <a:latin typeface="Cambria Math" panose="02040503050406030204" pitchFamily="18" charset="0"/>
                          </a:rPr>
                          <m:t>𝑹</m:t>
                        </m:r>
                      </m:e>
                      <m:sup>
                        <m:r>
                          <a:rPr lang="en-US" sz="2400" b="1" i="1" dirty="0" smtClean="0">
                            <a:solidFill>
                              <a:srgbClr val="000000"/>
                            </a:solidFill>
                            <a:effectLst/>
                            <a:latin typeface="Cambria Math" panose="02040503050406030204" pitchFamily="18" charset="0"/>
                          </a:rPr>
                          <m:t>𝟎</m:t>
                        </m:r>
                      </m:sup>
                    </m:sSup>
                    <m:r>
                      <a:rPr lang="en-US" sz="2400" b="1" i="1" dirty="0" smtClean="0">
                        <a:solidFill>
                          <a:srgbClr val="000000"/>
                        </a:solidFill>
                        <a:effectLst/>
                        <a:latin typeface="Cambria Math" panose="02040503050406030204" pitchFamily="18" charset="0"/>
                      </a:rPr>
                      <m:t>(</m:t>
                    </m:r>
                    <m:r>
                      <a:rPr lang="en-US" sz="2400" b="1" i="1" dirty="0" smtClean="0">
                        <a:solidFill>
                          <a:srgbClr val="000000"/>
                        </a:solidFill>
                        <a:effectLst/>
                        <a:latin typeface="Cambria Math" panose="02040503050406030204" pitchFamily="18" charset="0"/>
                      </a:rPr>
                      <m:t>𝑿</m:t>
                    </m:r>
                    <m:r>
                      <a:rPr lang="en-US" sz="2400" b="1" i="1" dirty="0" smtClean="0">
                        <a:solidFill>
                          <a:srgbClr val="000000"/>
                        </a:solidFill>
                        <a:effectLst/>
                        <a:latin typeface="Cambria Math" panose="02040503050406030204" pitchFamily="18" charset="0"/>
                      </a:rPr>
                      <m:t>) </m:t>
                    </m:r>
                  </m:oMath>
                </a14:m>
                <a:r>
                  <a:rPr lang="en-US" sz="2400" b="1" i="0" dirty="0">
                    <a:solidFill>
                      <a:srgbClr val="000000"/>
                    </a:solidFill>
                    <a:effectLst/>
                    <a:latin typeface="Times New Roman" panose="02020603050405020304" pitchFamily="18" charset="0"/>
                    <a:cs typeface="Times New Roman" panose="02020603050405020304" pitchFamily="18" charset="0"/>
                  </a:rPr>
                  <a:t>= ∅</a:t>
                </a:r>
                <a:r>
                  <a:rPr lang="en-US" sz="2400" i="0" dirty="0">
                    <a:solidFill>
                      <a:srgbClr val="000000"/>
                    </a:solidFill>
                    <a:effectLst/>
                    <a:latin typeface="Times New Roman" panose="02020603050405020304" pitchFamily="18" charset="0"/>
                    <a:cs typeface="Times New Roman" panose="02020603050405020304" pitchFamily="18" charset="0"/>
                  </a:rPr>
                  <a:t>.</a:t>
                </a:r>
              </a:p>
              <a:p>
                <a:pPr>
                  <a:lnSpc>
                    <a:spcPct val="100000"/>
                  </a:lnSpc>
                </a:pPr>
                <a:r>
                  <a:rPr lang="en-US" sz="2400" i="0" dirty="0">
                    <a:solidFill>
                      <a:srgbClr val="000000"/>
                    </a:solidFill>
                    <a:effectLst/>
                    <a:latin typeface="Times New Roman" panose="02020603050405020304" pitchFamily="18" charset="0"/>
                    <a:cs typeface="Times New Roman" panose="02020603050405020304" pitchFamily="18" charset="0"/>
                  </a:rPr>
                  <a:t>The index </a:t>
                </a:r>
                <a:r>
                  <a:rPr lang="en-US" sz="2400" b="1" i="1" dirty="0">
                    <a:solidFill>
                      <a:srgbClr val="000000"/>
                    </a:solidFill>
                    <a:effectLst/>
                    <a:latin typeface="Times New Roman" panose="02020603050405020304" pitchFamily="18" charset="0"/>
                    <a:cs typeface="Times New Roman" panose="02020603050405020304" pitchFamily="18" charset="0"/>
                  </a:rPr>
                  <a:t>i</a:t>
                </a:r>
                <a:r>
                  <a:rPr lang="en-US" sz="2400" i="1" dirty="0">
                    <a:solidFill>
                      <a:srgbClr val="000000"/>
                    </a:solidFill>
                    <a:effectLst/>
                    <a:latin typeface="Times New Roman" panose="02020603050405020304" pitchFamily="18" charset="0"/>
                    <a:cs typeface="Times New Roman" panose="02020603050405020304" pitchFamily="18" charset="0"/>
                  </a:rPr>
                  <a:t> </a:t>
                </a:r>
                <a:r>
                  <a:rPr lang="en-US" sz="2400" i="0" dirty="0">
                    <a:solidFill>
                      <a:srgbClr val="000000"/>
                    </a:solidFill>
                    <a:effectLst/>
                    <a:latin typeface="Times New Roman" panose="02020603050405020304" pitchFamily="18" charset="0"/>
                    <a:cs typeface="Times New Roman" panose="02020603050405020304" pitchFamily="18" charset="0"/>
                  </a:rPr>
                  <a:t>denotes the so-called </a:t>
                </a:r>
                <a:r>
                  <a:rPr lang="en-US" sz="2400" i="1" dirty="0">
                    <a:solidFill>
                      <a:srgbClr val="C00000"/>
                    </a:solidFill>
                    <a:effectLst/>
                    <a:latin typeface="Times New Roman" panose="02020603050405020304" pitchFamily="18" charset="0"/>
                    <a:cs typeface="Times New Roman" panose="02020603050405020304" pitchFamily="18" charset="0"/>
                  </a:rPr>
                  <a:t>decomposition layer</a:t>
                </a:r>
                <a:r>
                  <a:rPr lang="en-US" sz="2400" i="0" dirty="0">
                    <a:solidFill>
                      <a:srgbClr val="000000"/>
                    </a:solidFill>
                    <a:effectLst/>
                    <a:latin typeface="Times New Roman" panose="02020603050405020304" pitchFamily="18" charset="0"/>
                    <a:cs typeface="Times New Roman" panose="02020603050405020304" pitchFamily="18" charset="0"/>
                  </a:rPr>
                  <a:t>. Intuitively speaking, the procedure sequentially “peels”</a:t>
                </a:r>
                <a:r>
                  <a:rPr lang="en-US" sz="2400" i="1" dirty="0">
                    <a:solidFill>
                      <a:srgbClr val="000000"/>
                    </a:solidFill>
                    <a:effectLst/>
                    <a:latin typeface="Times New Roman" panose="02020603050405020304" pitchFamily="18" charset="0"/>
                    <a:cs typeface="Times New Roman" panose="02020603050405020304" pitchFamily="18" charset="0"/>
                  </a:rPr>
                  <a:t>X </a:t>
                </a:r>
                <a:r>
                  <a:rPr lang="en-US" sz="2400" i="0" dirty="0">
                    <a:solidFill>
                      <a:srgbClr val="000000"/>
                    </a:solidFill>
                    <a:effectLst/>
                    <a:latin typeface="Times New Roman" panose="02020603050405020304" pitchFamily="18" charset="0"/>
                    <a:cs typeface="Times New Roman" panose="02020603050405020304" pitchFamily="18" charset="0"/>
                  </a:rPr>
                  <a:t>until all of its vectors have been removed.</a:t>
                </a:r>
              </a:p>
              <a:p>
                <a:pPr>
                  <a:lnSpc>
                    <a:spcPct val="100000"/>
                  </a:lnSpc>
                </a:pPr>
                <a:r>
                  <a:rPr lang="en-US" sz="2400" i="0" dirty="0">
                    <a:solidFill>
                      <a:srgbClr val="000000"/>
                    </a:solidFill>
                    <a:effectLst/>
                    <a:latin typeface="Times New Roman" panose="02020603050405020304" pitchFamily="18" charset="0"/>
                    <a:cs typeface="Times New Roman" panose="02020603050405020304" pitchFamily="18" charset="0"/>
                  </a:rPr>
                  <a:t>The information that becomes available to us after the application of the decomposition procedure is</a:t>
                </a:r>
                <a:r>
                  <a:rPr lang="en-US" sz="2400" dirty="0">
                    <a:solidFill>
                      <a:srgbClr val="000000"/>
                    </a:solidFill>
                    <a:latin typeface="Times New Roman" panose="02020603050405020304" pitchFamily="18" charset="0"/>
                    <a:cs typeface="Times New Roman" panose="02020603050405020304" pitchFamily="18" charset="0"/>
                  </a:rPr>
                  <a:t> :</a:t>
                </a:r>
              </a:p>
              <a:p>
                <a:pPr lvl="1">
                  <a:lnSpc>
                    <a:spcPct val="100000"/>
                  </a:lnSpc>
                  <a:buFont typeface="Wingdings" panose="05000000000000000000" pitchFamily="2" charset="2"/>
                  <a:buChar char="q"/>
                </a:pPr>
                <a:r>
                  <a:rPr lang="en-US" i="0" dirty="0">
                    <a:solidFill>
                      <a:srgbClr val="00B050"/>
                    </a:solidFill>
                    <a:effectLst/>
                    <a:latin typeface="Times New Roman" panose="02020603050405020304" pitchFamily="18" charset="0"/>
                    <a:cs typeface="Times New Roman" panose="02020603050405020304" pitchFamily="18" charset="0"/>
                  </a:rPr>
                  <a:t>(a) the number of decomposition layers k</a:t>
                </a:r>
              </a:p>
              <a:p>
                <a:pPr lvl="1">
                  <a:lnSpc>
                    <a:spcPct val="100000"/>
                  </a:lnSpc>
                  <a:buFont typeface="Wingdings" panose="05000000000000000000" pitchFamily="2" charset="2"/>
                  <a:buChar char="q"/>
                </a:pPr>
                <a:r>
                  <a:rPr lang="en-US" i="0" dirty="0">
                    <a:solidFill>
                      <a:srgbClr val="00B050"/>
                    </a:solidFill>
                    <a:effectLst/>
                    <a:latin typeface="Times New Roman" panose="02020603050405020304" pitchFamily="18" charset="0"/>
                    <a:cs typeface="Times New Roman" panose="02020603050405020304" pitchFamily="18" charset="0"/>
                  </a:rPr>
                  <a:t>(b) the decomposition layers Li</a:t>
                </a:r>
              </a:p>
              <a:p>
                <a:pPr lvl="1">
                  <a:lnSpc>
                    <a:spcPct val="100000"/>
                  </a:lnSpc>
                  <a:buFont typeface="Wingdings" panose="05000000000000000000" pitchFamily="2" charset="2"/>
                  <a:buChar char="q"/>
                </a:pPr>
                <a:r>
                  <a:rPr lang="en-US" i="0" dirty="0">
                    <a:solidFill>
                      <a:srgbClr val="00B050"/>
                    </a:solidFill>
                    <a:effectLst/>
                    <a:latin typeface="Times New Roman" panose="02020603050405020304" pitchFamily="18" charset="0"/>
                    <a:cs typeface="Times New Roman" panose="02020603050405020304" pitchFamily="18" charset="0"/>
                  </a:rPr>
                  <a:t>(c) the cardinality, li, of the Li decomposition layer, i =1, . . . , k</a:t>
                </a:r>
              </a:p>
              <a:p>
                <a:pPr lvl="1">
                  <a:lnSpc>
                    <a:spcPct val="100000"/>
                  </a:lnSpc>
                  <a:buFont typeface="Wingdings" panose="05000000000000000000" pitchFamily="2" charset="2"/>
                  <a:buChar char="q"/>
                </a:pPr>
                <a:r>
                  <a:rPr lang="en-US" i="0" dirty="0">
                    <a:solidFill>
                      <a:srgbClr val="00B050"/>
                    </a:solidFill>
                    <a:effectLst/>
                    <a:latin typeface="Times New Roman" panose="02020603050405020304" pitchFamily="18" charset="0"/>
                    <a:cs typeface="Times New Roman" panose="02020603050405020304" pitchFamily="18" charset="0"/>
                  </a:rPr>
                  <a:t>(d) the sequence of the longest MST edges used in deriving the decomposition layers</a:t>
                </a:r>
              </a:p>
            </p:txBody>
          </p:sp>
        </mc:Choice>
        <mc:Fallback xmlns="">
          <p:sp>
            <p:nvSpPr>
              <p:cNvPr id="3" name="Content Placeholder 2">
                <a:extLst>
                  <a:ext uri="{FF2B5EF4-FFF2-40B4-BE49-F238E27FC236}">
                    <a16:creationId xmlns:a16="http://schemas.microsoft.com/office/drawing/2014/main" id="{D7921B42-FA32-48C1-8838-57229242FA45}"/>
                  </a:ext>
                </a:extLst>
              </p:cNvPr>
              <p:cNvSpPr>
                <a:spLocks noGrp="1" noRot="1" noChangeAspect="1" noMove="1" noResize="1" noEditPoints="1" noAdjustHandles="1" noChangeArrowheads="1" noChangeShapeType="1" noTextEdit="1"/>
              </p:cNvSpPr>
              <p:nvPr>
                <p:ph idx="1"/>
              </p:nvPr>
            </p:nvSpPr>
            <p:spPr>
              <a:xfrm>
                <a:off x="495300" y="1258529"/>
                <a:ext cx="11487150" cy="5455571"/>
              </a:xfrm>
              <a:blipFill>
                <a:blip r:embed="rId2"/>
                <a:stretch>
                  <a:fillRect l="-690" t="-670" r="-531"/>
                </a:stretch>
              </a:blipFill>
            </p:spPr>
            <p:txBody>
              <a:bodyPr/>
              <a:lstStyle/>
              <a:p>
                <a:r>
                  <a:rPr lang="en-US">
                    <a:noFill/>
                  </a:rPr>
                  <a:t> </a:t>
                </a:r>
              </a:p>
            </p:txBody>
          </p:sp>
        </mc:Fallback>
      </mc:AlternateContent>
    </p:spTree>
    <p:extLst>
      <p:ext uri="{BB962C8B-B14F-4D97-AF65-F5344CB8AC3E}">
        <p14:creationId xmlns:p14="http://schemas.microsoft.com/office/powerpoint/2010/main" val="6771203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27FDC-21F7-4832-9418-709B11D445B0}"/>
              </a:ext>
            </a:extLst>
          </p:cNvPr>
          <p:cNvSpPr>
            <a:spLocks noGrp="1"/>
          </p:cNvSpPr>
          <p:nvPr>
            <p:ph type="title"/>
          </p:nvPr>
        </p:nvSpPr>
        <p:spPr>
          <a:xfrm>
            <a:off x="523568" y="365125"/>
            <a:ext cx="10515600" cy="1325563"/>
          </a:xfrm>
        </p:spPr>
        <p:txBody>
          <a:bodyPr>
            <a:normAutofit/>
          </a:bodyPr>
          <a:lstStyle/>
          <a:p>
            <a:r>
              <a:rPr lang="en-US" sz="4000" b="1" i="1" u="sng" dirty="0">
                <a:solidFill>
                  <a:srgbClr val="231F2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3) A Sparse Decomposition Technique(cont.)</a:t>
            </a:r>
            <a:endParaRPr lang="en-US" sz="4000" i="1"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FF2A6736-142F-4025-9C3C-4BB359A2578F}"/>
              </a:ext>
            </a:extLst>
          </p:cNvPr>
          <p:cNvSpPr>
            <a:spLocks noGrp="1"/>
          </p:cNvSpPr>
          <p:nvPr>
            <p:ph idx="1"/>
          </p:nvPr>
        </p:nvSpPr>
        <p:spPr>
          <a:xfrm>
            <a:off x="277761" y="1690688"/>
            <a:ext cx="11157156" cy="4667250"/>
          </a:xfrm>
        </p:spPr>
        <p:txBody>
          <a:bodyPr>
            <a:normAutofit lnSpcReduction="10000"/>
          </a:bodyPr>
          <a:lstStyle/>
          <a:p>
            <a:pPr>
              <a:lnSpc>
                <a:spcPct val="150000"/>
              </a:lnSpc>
            </a:pPr>
            <a:r>
              <a:rPr lang="en-US" sz="2400" i="0" dirty="0">
                <a:solidFill>
                  <a:srgbClr val="000000"/>
                </a:solidFill>
                <a:effectLst/>
                <a:latin typeface="Times New Roman" panose="02020603050405020304" pitchFamily="18" charset="0"/>
                <a:cs typeface="Times New Roman" panose="02020603050405020304" pitchFamily="18" charset="0"/>
              </a:rPr>
              <a:t>The </a:t>
            </a:r>
            <a:r>
              <a:rPr lang="en-US" sz="2400" b="1" i="0" dirty="0">
                <a:solidFill>
                  <a:srgbClr val="C00000"/>
                </a:solidFill>
                <a:effectLst/>
                <a:latin typeface="Times New Roman" panose="02020603050405020304" pitchFamily="18" charset="0"/>
                <a:cs typeface="Times New Roman" panose="02020603050405020304" pitchFamily="18" charset="0"/>
              </a:rPr>
              <a:t>decomposition procedure</a:t>
            </a:r>
            <a:r>
              <a:rPr lang="en-US" sz="2400" i="0" dirty="0">
                <a:solidFill>
                  <a:srgbClr val="C00000"/>
                </a:solidFill>
                <a:effectLst/>
                <a:latin typeface="Times New Roman" panose="02020603050405020304" pitchFamily="18" charset="0"/>
                <a:cs typeface="Times New Roman" panose="02020603050405020304" pitchFamily="18" charset="0"/>
              </a:rPr>
              <a:t> </a:t>
            </a:r>
            <a:r>
              <a:rPr lang="en-US" sz="2400" i="0" dirty="0">
                <a:solidFill>
                  <a:srgbClr val="000000"/>
                </a:solidFill>
                <a:effectLst/>
                <a:latin typeface="Times New Roman" panose="02020603050405020304" pitchFamily="18" charset="0"/>
                <a:cs typeface="Times New Roman" panose="02020603050405020304" pitchFamily="18" charset="0"/>
              </a:rPr>
              <a:t>gives different results, when :</a:t>
            </a:r>
          </a:p>
          <a:p>
            <a:pPr lvl="1">
              <a:lnSpc>
                <a:spcPct val="150000"/>
              </a:lnSpc>
              <a:buClr>
                <a:srgbClr val="0070C0"/>
              </a:buClr>
              <a:buFont typeface="Wingdings" panose="05000000000000000000" pitchFamily="2" charset="2"/>
              <a:buChar char="Ø"/>
            </a:pPr>
            <a:r>
              <a:rPr lang="en-US" i="0" dirty="0">
                <a:solidFill>
                  <a:srgbClr val="0070C0"/>
                </a:solidFill>
                <a:effectLst/>
                <a:latin typeface="Times New Roman" panose="02020603050405020304" pitchFamily="18" charset="0"/>
                <a:cs typeface="Times New Roman" panose="02020603050405020304" pitchFamily="18" charset="0"/>
              </a:rPr>
              <a:t> the vectors of </a:t>
            </a:r>
            <a:r>
              <a:rPr lang="en-US" b="1" i="1" dirty="0">
                <a:solidFill>
                  <a:srgbClr val="0070C0"/>
                </a:solidFill>
                <a:effectLst/>
                <a:latin typeface="Times New Roman" panose="02020603050405020304" pitchFamily="18" charset="0"/>
                <a:cs typeface="Times New Roman" panose="02020603050405020304" pitchFamily="18" charset="0"/>
              </a:rPr>
              <a:t>X</a:t>
            </a:r>
            <a:r>
              <a:rPr lang="en-US" i="0" dirty="0">
                <a:solidFill>
                  <a:srgbClr val="0070C0"/>
                </a:solidFill>
                <a:effectLst/>
                <a:latin typeface="Times New Roman" panose="02020603050405020304" pitchFamily="18" charset="0"/>
                <a:cs typeface="Times New Roman" panose="02020603050405020304" pitchFamily="18" charset="0"/>
              </a:rPr>
              <a:t> are clustered </a:t>
            </a:r>
          </a:p>
          <a:p>
            <a:pPr lvl="1">
              <a:lnSpc>
                <a:spcPct val="150000"/>
              </a:lnSpc>
              <a:buClr>
                <a:srgbClr val="0070C0"/>
              </a:buClr>
              <a:buFont typeface="Wingdings" panose="05000000000000000000" pitchFamily="2" charset="2"/>
              <a:buChar char="Ø"/>
            </a:pPr>
            <a:r>
              <a:rPr lang="en-US" i="0" dirty="0">
                <a:solidFill>
                  <a:srgbClr val="0070C0"/>
                </a:solidFill>
                <a:effectLst/>
                <a:latin typeface="Times New Roman" panose="02020603050405020304" pitchFamily="18" charset="0"/>
                <a:cs typeface="Times New Roman" panose="02020603050405020304" pitchFamily="18" charset="0"/>
              </a:rPr>
              <a:t> the vectors of </a:t>
            </a:r>
            <a:r>
              <a:rPr lang="en-US" b="1" i="1" dirty="0">
                <a:solidFill>
                  <a:srgbClr val="0070C0"/>
                </a:solidFill>
                <a:effectLst/>
                <a:latin typeface="Times New Roman" panose="02020603050405020304" pitchFamily="18" charset="0"/>
                <a:cs typeface="Times New Roman" panose="02020603050405020304" pitchFamily="18" charset="0"/>
              </a:rPr>
              <a:t>X</a:t>
            </a:r>
            <a:r>
              <a:rPr lang="en-US" i="0" dirty="0">
                <a:solidFill>
                  <a:srgbClr val="0070C0"/>
                </a:solidFill>
                <a:effectLst/>
                <a:latin typeface="Times New Roman" panose="02020603050405020304" pitchFamily="18" charset="0"/>
                <a:cs typeface="Times New Roman" panose="02020603050405020304" pitchFamily="18" charset="0"/>
              </a:rPr>
              <a:t>  regularly spaced or randomly distributed in the sampling window</a:t>
            </a:r>
          </a:p>
          <a:p>
            <a:pPr>
              <a:lnSpc>
                <a:spcPct val="150000"/>
              </a:lnSpc>
            </a:pPr>
            <a:r>
              <a:rPr lang="en-US" sz="2400" i="0" dirty="0">
                <a:solidFill>
                  <a:srgbClr val="000000"/>
                </a:solidFill>
                <a:effectLst/>
                <a:latin typeface="Times New Roman" panose="02020603050405020304" pitchFamily="18" charset="0"/>
                <a:cs typeface="Times New Roman" panose="02020603050405020304" pitchFamily="18" charset="0"/>
              </a:rPr>
              <a:t>Based on this observation we may define statistical indices utilizing the</a:t>
            </a:r>
            <a:r>
              <a:rPr lang="en-US" sz="2400" dirty="0">
                <a:solidFill>
                  <a:srgbClr val="000000"/>
                </a:solidFill>
                <a:latin typeface="Times New Roman" panose="02020603050405020304" pitchFamily="18" charset="0"/>
                <a:cs typeface="Times New Roman" panose="02020603050405020304" pitchFamily="18" charset="0"/>
              </a:rPr>
              <a:t> </a:t>
            </a:r>
            <a:r>
              <a:rPr lang="en-US" sz="2400" i="0" dirty="0">
                <a:solidFill>
                  <a:srgbClr val="000000"/>
                </a:solidFill>
                <a:effectLst/>
                <a:latin typeface="Times New Roman" panose="02020603050405020304" pitchFamily="18" charset="0"/>
                <a:cs typeface="Times New Roman" panose="02020603050405020304" pitchFamily="18" charset="0"/>
              </a:rPr>
              <a:t>information associated with this decomposition procedure. </a:t>
            </a: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dirty="0">
                <a:latin typeface="Times New Roman" panose="02020603050405020304" pitchFamily="18" charset="0"/>
                <a:cs typeface="Times New Roman" panose="02020603050405020304" pitchFamily="18" charset="0"/>
              </a:rPr>
              <a:t>For example, it is expected that the number of decomposition layers, k, is smaller for random data than it is for clustered data. Also, it is smaller for regularly spaced data than for random data .</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70782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E3FA5-0F20-4132-BB12-5C099577284A}"/>
              </a:ext>
            </a:extLst>
          </p:cNvPr>
          <p:cNvSpPr>
            <a:spLocks noGrp="1"/>
          </p:cNvSpPr>
          <p:nvPr>
            <p:ph type="title"/>
          </p:nvPr>
        </p:nvSpPr>
        <p:spPr>
          <a:xfrm>
            <a:off x="501445" y="325797"/>
            <a:ext cx="10515600" cy="952398"/>
          </a:xfrm>
        </p:spPr>
        <p:txBody>
          <a:bodyPr/>
          <a:lstStyle/>
          <a:p>
            <a:r>
              <a:rPr lang="en-US" b="1" i="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Another tests </a:t>
            </a:r>
            <a:endParaRPr lang="en-US" i="1" u="sng" dirty="0">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24EEA2-2F25-4510-8476-B506FE512465}"/>
                  </a:ext>
                </a:extLst>
              </p:cNvPr>
              <p:cNvSpPr>
                <a:spLocks noGrp="1"/>
              </p:cNvSpPr>
              <p:nvPr>
                <p:ph idx="1"/>
              </p:nvPr>
            </p:nvSpPr>
            <p:spPr>
              <a:xfrm>
                <a:off x="501445" y="1582994"/>
                <a:ext cx="10852355" cy="5102941"/>
              </a:xfrm>
            </p:spPr>
            <p:txBody>
              <a:bodyPr>
                <a:normAutofit/>
              </a:bodyPr>
              <a:lstStyle/>
              <a:p>
                <a:pPr>
                  <a:lnSpc>
                    <a:spcPct val="100000"/>
                  </a:lnSpc>
                </a:pPr>
                <a:r>
                  <a:rPr lang="en-US" sz="2400" b="0" dirty="0">
                    <a:latin typeface="Times New Roman" panose="02020603050405020304" pitchFamily="18" charset="0"/>
                    <a:cs typeface="Times New Roman" panose="02020603050405020304" pitchFamily="18" charset="0"/>
                  </a:rPr>
                  <a:t>Exist Several tests that rely on the preceding information ,One such statistic that exhibits good performance is the </a:t>
                </a:r>
                <a:r>
                  <a:rPr lang="en-US" sz="2400" b="0" dirty="0">
                    <a:solidFill>
                      <a:srgbClr val="C00000"/>
                    </a:solidFill>
                    <a:latin typeface="Times New Roman" panose="02020603050405020304" pitchFamily="18" charset="0"/>
                    <a:cs typeface="Times New Roman" panose="02020603050405020304" pitchFamily="18" charset="0"/>
                  </a:rPr>
                  <a:t>so-called P statistic</a:t>
                </a:r>
                <a:r>
                  <a:rPr lang="en-US" sz="2400" b="0" dirty="0">
                    <a:latin typeface="Times New Roman" panose="02020603050405020304" pitchFamily="18" charset="0"/>
                    <a:cs typeface="Times New Roman" panose="02020603050405020304" pitchFamily="18" charset="0"/>
                  </a:rPr>
                  <a:t>, which is defined as follows:</a:t>
                </a:r>
              </a:p>
              <a:p>
                <a:pPr marL="0" indent="0">
                  <a:lnSpc>
                    <a:spcPct val="100000"/>
                  </a:lnSpc>
                  <a:buNone/>
                </a:pPr>
                <a14:m>
                  <m:oMathPara xmlns:m="http://schemas.openxmlformats.org/officeDocument/2006/math">
                    <m:oMathParaPr>
                      <m:jc m:val="centerGroup"/>
                    </m:oMathParaPr>
                    <m:oMath xmlns:m="http://schemas.openxmlformats.org/officeDocument/2006/math">
                      <m:r>
                        <a:rPr lang="en-US" sz="3200" b="1" i="0"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𝐏</m:t>
                      </m:r>
                      <m:r>
                        <a:rPr lang="en-US" sz="3200" b="1" i="0"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m:t>
                      </m:r>
                      <m:nary>
                        <m:naryPr>
                          <m:chr m:val="∏"/>
                          <m:ctrlPr>
                            <a:rPr lang="en-US" sz="3200" b="1"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ctrlPr>
                        </m:naryPr>
                        <m:sub>
                          <m:r>
                            <m:rPr>
                              <m:brk m:alnAt="23"/>
                            </m:rPr>
                            <a:rPr lang="en-US" sz="3200" b="1" i="0"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𝐢</m:t>
                          </m:r>
                          <m:r>
                            <a:rPr lang="en-US" sz="3200" b="1" i="0"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m:t>
                          </m:r>
                          <m:r>
                            <a:rPr lang="en-US" sz="3200" b="1" i="0"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𝟏</m:t>
                          </m:r>
                        </m:sub>
                        <m:sup>
                          <m:r>
                            <a:rPr lang="en-US" sz="3200" b="1" i="0"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𝐊</m:t>
                          </m:r>
                        </m:sup>
                        <m:e>
                          <m:f>
                            <m:fPr>
                              <m:ctrlPr>
                                <a:rPr lang="en-US" sz="3200" b="1"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ctrlPr>
                            </m:fPr>
                            <m:num>
                              <m:sSub>
                                <m:sSubPr>
                                  <m:ctrlPr>
                                    <a:rPr lang="en-US" sz="3200" b="1"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ctrlPr>
                                </m:sSubPr>
                                <m:e>
                                  <m:r>
                                    <a:rPr lang="en-US" sz="3200" b="1" i="0"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𝐥</m:t>
                                  </m:r>
                                </m:e>
                                <m:sub>
                                  <m:r>
                                    <a:rPr lang="en-US" sz="3200" b="1" i="0"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𝐢</m:t>
                                  </m:r>
                                </m:sub>
                              </m:sSub>
                            </m:num>
                            <m:den>
                              <m:sSub>
                                <m:sSubPr>
                                  <m:ctrlPr>
                                    <a:rPr lang="en-US" sz="3200" b="1"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ctrlPr>
                                </m:sSubPr>
                                <m:e>
                                  <m:r>
                                    <a:rPr lang="en-US" sz="3200" b="1" i="0"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𝐧</m:t>
                                  </m:r>
                                </m:e>
                                <m:sub>
                                  <m:r>
                                    <a:rPr lang="en-US" sz="3200" b="1" i="0"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𝐢</m:t>
                                  </m:r>
                                </m:sub>
                              </m:sSub>
                              <m:r>
                                <a:rPr lang="en-US" sz="3200" b="1" i="0"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m:t>
                              </m:r>
                              <m:sSub>
                                <m:sSubPr>
                                  <m:ctrlPr>
                                    <a:rPr lang="en-US" sz="3200" b="1" i="1">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ctrlPr>
                                </m:sSubPr>
                                <m:e>
                                  <m:r>
                                    <a:rPr lang="en-US" sz="3200" b="1" i="0"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𝐥</m:t>
                                  </m:r>
                                </m:e>
                                <m:sub>
                                  <m:r>
                                    <a:rPr lang="en-US" sz="3200" b="1" i="0"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𝐢</m:t>
                                  </m:r>
                                </m:sub>
                              </m:sSub>
                            </m:den>
                          </m:f>
                        </m:e>
                      </m:nary>
                    </m:oMath>
                  </m:oMathPara>
                </a14:m>
                <a:endParaRPr lang="en-US" sz="2400" b="1" dirty="0">
                  <a:latin typeface="Times New Roman" panose="02020603050405020304" pitchFamily="18" charset="0"/>
                  <a:cs typeface="Times New Roman" panose="02020603050405020304" pitchFamily="18" charset="0"/>
                </a:endParaRPr>
              </a:p>
              <a:p>
                <a:pPr>
                  <a:lnSpc>
                    <a:spcPct val="100000"/>
                  </a:lnSpc>
                </a:pPr>
                <a:r>
                  <a:rPr lang="en-US" sz="2400" dirty="0">
                    <a:solidFill>
                      <a:srgbClr val="000000"/>
                    </a:solidFill>
                    <a:effectLst/>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US" sz="2400" b="1" i="1" smtClean="0">
                            <a:solidFill>
                              <a:srgbClr val="000000"/>
                            </a:solidFill>
                            <a:effectLst/>
                            <a:latin typeface="Cambria Math" panose="02040503050406030204" pitchFamily="18" charset="0"/>
                            <a:cs typeface="Times New Roman" panose="02020603050405020304" pitchFamily="18" charset="0"/>
                          </a:rPr>
                        </m:ctrlPr>
                      </m:sSubPr>
                      <m:e>
                        <m:r>
                          <a:rPr lang="en-US" sz="2400" b="1" i="1" smtClean="0">
                            <a:solidFill>
                              <a:srgbClr val="000000"/>
                            </a:solidFill>
                            <a:effectLst/>
                            <a:latin typeface="Cambria Math" panose="02040503050406030204" pitchFamily="18" charset="0"/>
                            <a:cs typeface="Times New Roman" panose="02020603050405020304" pitchFamily="18" charset="0"/>
                          </a:rPr>
                          <m:t>𝒏</m:t>
                        </m:r>
                      </m:e>
                      <m:sub>
                        <m:r>
                          <a:rPr lang="en-US" sz="2400" b="1" i="1" smtClean="0">
                            <a:solidFill>
                              <a:srgbClr val="000000"/>
                            </a:solidFill>
                            <a:effectLst/>
                            <a:latin typeface="Cambria Math" panose="02040503050406030204" pitchFamily="18" charset="0"/>
                            <a:cs typeface="Times New Roman" panose="02020603050405020304" pitchFamily="18" charset="0"/>
                          </a:rPr>
                          <m:t>𝒊</m:t>
                        </m:r>
                      </m:sub>
                    </m:sSub>
                  </m:oMath>
                </a14:m>
                <a:r>
                  <a:rPr lang="en-US" sz="2400" b="1" dirty="0">
                    <a:solidFill>
                      <a:srgbClr val="000000"/>
                    </a:solidFill>
                    <a:effectLst/>
                    <a:latin typeface="Times New Roman" panose="02020603050405020304" pitchFamily="18" charset="0"/>
                    <a:cs typeface="Times New Roman" panose="02020603050405020304" pitchFamily="18" charset="0"/>
                  </a:rPr>
                  <a:t> </a:t>
                </a:r>
                <a:r>
                  <a:rPr lang="en-US" sz="2400" dirty="0">
                    <a:solidFill>
                      <a:srgbClr val="000000"/>
                    </a:solidFill>
                    <a:effectLst/>
                    <a:latin typeface="Times New Roman" panose="02020603050405020304" pitchFamily="18" charset="0"/>
                    <a:cs typeface="Times New Roman" panose="02020603050405020304" pitchFamily="18" charset="0"/>
                  </a:rPr>
                  <a:t>is the number of points in </a:t>
                </a:r>
                <a14:m>
                  <m:oMath xmlns:m="http://schemas.openxmlformats.org/officeDocument/2006/math">
                    <m:sSup>
                      <m:sSupPr>
                        <m:ctrlPr>
                          <a:rPr lang="en-US" sz="2400" b="1" i="1" smtClean="0">
                            <a:solidFill>
                              <a:srgbClr val="000000"/>
                            </a:solidFill>
                            <a:effectLst/>
                            <a:latin typeface="Cambria Math" panose="02040503050406030204" pitchFamily="18" charset="0"/>
                          </a:rPr>
                        </m:ctrlPr>
                      </m:sSupPr>
                      <m:e>
                        <m:r>
                          <a:rPr lang="en-US" sz="2400" b="1" i="0" smtClean="0">
                            <a:solidFill>
                              <a:srgbClr val="000000"/>
                            </a:solidFill>
                            <a:effectLst/>
                            <a:latin typeface="Cambria Math" panose="02040503050406030204" pitchFamily="18" charset="0"/>
                          </a:rPr>
                          <m:t>𝐑</m:t>
                        </m:r>
                      </m:e>
                      <m:sup>
                        <m:r>
                          <a:rPr lang="en-US" sz="2400" b="1" i="0" smtClean="0">
                            <a:solidFill>
                              <a:srgbClr val="000000"/>
                            </a:solidFill>
                            <a:effectLst/>
                            <a:latin typeface="Cambria Math" panose="02040503050406030204" pitchFamily="18" charset="0"/>
                          </a:rPr>
                          <m:t>𝐢</m:t>
                        </m:r>
                        <m:r>
                          <a:rPr lang="en-US" sz="2400" b="1" i="0" smtClean="0">
                            <a:solidFill>
                              <a:srgbClr val="000000"/>
                            </a:solidFill>
                            <a:effectLst/>
                            <a:latin typeface="Cambria Math" panose="02040503050406030204" pitchFamily="18" charset="0"/>
                          </a:rPr>
                          <m:t>−</m:t>
                        </m:r>
                        <m:r>
                          <a:rPr lang="en-US" sz="2400" b="1" i="0" smtClean="0">
                            <a:solidFill>
                              <a:srgbClr val="000000"/>
                            </a:solidFill>
                            <a:effectLst/>
                            <a:latin typeface="Cambria Math" panose="02040503050406030204" pitchFamily="18" charset="0"/>
                          </a:rPr>
                          <m:t>𝟏</m:t>
                        </m:r>
                      </m:sup>
                    </m:sSup>
                    <m:r>
                      <a:rPr lang="en-US" sz="2400" b="1" i="0" smtClean="0">
                        <a:solidFill>
                          <a:srgbClr val="000000"/>
                        </a:solidFill>
                        <a:effectLst/>
                        <a:latin typeface="Cambria Math" panose="02040503050406030204" pitchFamily="18" charset="0"/>
                      </a:rPr>
                      <m:t>(</m:t>
                    </m:r>
                    <m:r>
                      <a:rPr lang="en-US" sz="2400" b="1" i="0" smtClean="0">
                        <a:solidFill>
                          <a:srgbClr val="000000"/>
                        </a:solidFill>
                        <a:effectLst/>
                        <a:latin typeface="Cambria Math" panose="02040503050406030204" pitchFamily="18" charset="0"/>
                      </a:rPr>
                      <m:t>𝐗</m:t>
                    </m:r>
                    <m:r>
                      <a:rPr lang="en-US" sz="2400" b="1" i="1" smtClean="0">
                        <a:solidFill>
                          <a:srgbClr val="000000"/>
                        </a:solidFill>
                        <a:effectLst/>
                        <a:latin typeface="Cambria Math" panose="02040503050406030204" pitchFamily="18" charset="0"/>
                      </a:rPr>
                      <m:t>)</m:t>
                    </m:r>
                  </m:oMath>
                </a14:m>
                <a:r>
                  <a:rPr lang="en-US" sz="2400" b="1" i="1" dirty="0">
                    <a:solidFill>
                      <a:srgbClr val="000000"/>
                    </a:solidFill>
                    <a:latin typeface="Times New Roman" panose="02020603050405020304" pitchFamily="18" charset="0"/>
                    <a:cs typeface="Times New Roman" panose="02020603050405020304" pitchFamily="18" charset="0"/>
                  </a:rPr>
                  <a:t>.</a:t>
                </a:r>
                <a:r>
                  <a:rPr lang="en-US" sz="2400" b="1" dirty="0">
                    <a:solidFill>
                      <a:srgbClr val="000000"/>
                    </a:solidFill>
                    <a:latin typeface="Times New Roman" panose="02020603050405020304" pitchFamily="18" charset="0"/>
                    <a:cs typeface="Times New Roman" panose="02020603050405020304" pitchFamily="18" charset="0"/>
                  </a:rPr>
                  <a:t> </a:t>
                </a:r>
                <a:r>
                  <a:rPr lang="en-US" sz="2400" dirty="0">
                    <a:solidFill>
                      <a:srgbClr val="000000"/>
                    </a:solidFill>
                    <a:latin typeface="Times New Roman" panose="02020603050405020304" pitchFamily="18" charset="0"/>
                    <a:cs typeface="Times New Roman" panose="02020603050405020304" pitchFamily="18" charset="0"/>
                  </a:rPr>
                  <a:t>In words,each factor of </a:t>
                </a:r>
                <a:r>
                  <a:rPr lang="en-US" sz="2400" b="1" dirty="0">
                    <a:solidFill>
                      <a:srgbClr val="000000"/>
                    </a:solidFill>
                    <a:latin typeface="Times New Roman" panose="02020603050405020304" pitchFamily="18" charset="0"/>
                    <a:cs typeface="Times New Roman" panose="02020603050405020304" pitchFamily="18" charset="0"/>
                  </a:rPr>
                  <a:t>P</a:t>
                </a:r>
                <a:r>
                  <a:rPr lang="en-US" sz="2400" dirty="0">
                    <a:solidFill>
                      <a:srgbClr val="000000"/>
                    </a:solidFill>
                    <a:latin typeface="Times New Roman" panose="02020603050405020304" pitchFamily="18" charset="0"/>
                    <a:cs typeface="Times New Roman" panose="02020603050405020304" pitchFamily="18" charset="0"/>
                  </a:rPr>
                  <a:t> is the ratio of the removed to the remaining points at each decomposition stage.</a:t>
                </a:r>
              </a:p>
              <a:p>
                <a:pPr>
                  <a:lnSpc>
                    <a:spcPct val="100000"/>
                  </a:lnSpc>
                </a:pPr>
                <a:r>
                  <a:rPr lang="en-US" sz="2400" dirty="0">
                    <a:solidFill>
                      <a:srgbClr val="000000"/>
                    </a:solidFill>
                    <a:latin typeface="Times New Roman" panose="02020603050405020304" pitchFamily="18" charset="0"/>
                    <a:cs typeface="Times New Roman" panose="02020603050405020304" pitchFamily="18" charset="0"/>
                  </a:rPr>
                  <a:t>Finally, tests for clustering tendency for the cases in which ordinal proximity matrices are in use have also been proposed.</a:t>
                </a:r>
              </a:p>
              <a:p>
                <a:pPr lvl="1">
                  <a:lnSpc>
                    <a:spcPct val="100000"/>
                  </a:lnSpc>
                  <a:buFont typeface="Wingdings" panose="05000000000000000000" pitchFamily="2" charset="2"/>
                  <a:buChar char="q"/>
                </a:pPr>
                <a:r>
                  <a:rPr lang="en-US" dirty="0">
                    <a:solidFill>
                      <a:srgbClr val="000000"/>
                    </a:solidFill>
                    <a:latin typeface="Times New Roman" panose="02020603050405020304" pitchFamily="18" charset="0"/>
                    <a:cs typeface="Times New Roman" panose="02020603050405020304" pitchFamily="18" charset="0"/>
                  </a:rPr>
                  <a:t>Most of them are based on </a:t>
                </a:r>
                <a:r>
                  <a:rPr lang="en-US" dirty="0">
                    <a:solidFill>
                      <a:srgbClr val="C00000"/>
                    </a:solidFill>
                    <a:latin typeface="Times New Roman" panose="02020603050405020304" pitchFamily="18" charset="0"/>
                    <a:cs typeface="Times New Roman" panose="02020603050405020304" pitchFamily="18" charset="0"/>
                  </a:rPr>
                  <a:t>graph theory concepts.</a:t>
                </a:r>
                <a:endParaRPr lang="en-US" sz="2000" dirty="0">
                  <a:solidFill>
                    <a:srgbClr val="C00000"/>
                  </a:solidFill>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BE24EEA2-2F25-4510-8476-B506FE512465}"/>
                  </a:ext>
                </a:extLst>
              </p:cNvPr>
              <p:cNvSpPr>
                <a:spLocks noGrp="1" noRot="1" noChangeAspect="1" noMove="1" noResize="1" noEditPoints="1" noAdjustHandles="1" noChangeArrowheads="1" noChangeShapeType="1" noTextEdit="1"/>
              </p:cNvSpPr>
              <p:nvPr>
                <p:ph idx="1"/>
              </p:nvPr>
            </p:nvSpPr>
            <p:spPr>
              <a:xfrm>
                <a:off x="501445" y="1582994"/>
                <a:ext cx="10852355" cy="5102941"/>
              </a:xfrm>
              <a:blipFill>
                <a:blip r:embed="rId2"/>
                <a:stretch>
                  <a:fillRect l="-730" t="-956" r="-730"/>
                </a:stretch>
              </a:blipFill>
            </p:spPr>
            <p:txBody>
              <a:bodyPr/>
              <a:lstStyle/>
              <a:p>
                <a:r>
                  <a:rPr lang="en-US">
                    <a:noFill/>
                  </a:rPr>
                  <a:t> </a:t>
                </a:r>
              </a:p>
            </p:txBody>
          </p:sp>
        </mc:Fallback>
      </mc:AlternateContent>
    </p:spTree>
    <p:extLst>
      <p:ext uri="{BB962C8B-B14F-4D97-AF65-F5344CB8AC3E}">
        <p14:creationId xmlns:p14="http://schemas.microsoft.com/office/powerpoint/2010/main" val="25178289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1F033-0C63-487A-B8F4-80BFB81CE0B1}"/>
              </a:ext>
            </a:extLst>
          </p:cNvPr>
          <p:cNvSpPr>
            <a:spLocks noGrp="1"/>
          </p:cNvSpPr>
          <p:nvPr>
            <p:ph type="title"/>
          </p:nvPr>
        </p:nvSpPr>
        <p:spPr>
          <a:xfrm>
            <a:off x="393289" y="168481"/>
            <a:ext cx="10515600" cy="952396"/>
          </a:xfrm>
        </p:spPr>
        <p:txBody>
          <a:bodyPr/>
          <a:lstStyle/>
          <a:p>
            <a:r>
              <a:rPr lang="en-US" sz="4400" b="1" i="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endParaRPr lang="en-US" i="1"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73E6D641-5F7B-4E28-A346-C152827075DD}"/>
              </a:ext>
            </a:extLst>
          </p:cNvPr>
          <p:cNvSpPr>
            <a:spLocks noGrp="1"/>
          </p:cNvSpPr>
          <p:nvPr>
            <p:ph idx="1"/>
          </p:nvPr>
        </p:nvSpPr>
        <p:spPr>
          <a:xfrm>
            <a:off x="0" y="1330936"/>
            <a:ext cx="11798711" cy="5348750"/>
          </a:xfrm>
        </p:spPr>
        <p:txBody>
          <a:bodyPr>
            <a:normAutofit/>
          </a:bodyPr>
          <a:lstStyle/>
          <a:p>
            <a:pPr>
              <a:lnSpc>
                <a:spcPct val="100000"/>
              </a:lnSpc>
              <a:buFont typeface="Wingdings" panose="05000000000000000000" pitchFamily="2" charset="2"/>
              <a:buChar char="Ø"/>
            </a:pPr>
            <a:r>
              <a:rPr lang="en-US" sz="2400" dirty="0">
                <a:solidFill>
                  <a:srgbClr val="C00000"/>
                </a:solidFill>
                <a:latin typeface="Times New Roman" panose="02020603050405020304" pitchFamily="18" charset="0"/>
                <a:cs typeface="Times New Roman" panose="02020603050405020304" pitchFamily="18" charset="0"/>
              </a:rPr>
              <a:t>The Basic steps of the clustering tendency philosophy are :</a:t>
            </a:r>
          </a:p>
          <a:p>
            <a:pPr marL="971550" lvl="1" indent="-514350">
              <a:lnSpc>
                <a:spcPct val="150000"/>
              </a:lnSpc>
              <a:buClr>
                <a:srgbClr val="0070C0"/>
              </a:buClr>
              <a:buFont typeface="+mj-lt"/>
              <a:buAutoNum type="romanUcPeriod"/>
            </a:pPr>
            <a:r>
              <a:rPr lang="en-US" dirty="0">
                <a:latin typeface="Times New Roman" panose="02020603050405020304" pitchFamily="18" charset="0"/>
                <a:cs typeface="Times New Roman" panose="02020603050405020304" pitchFamily="18" charset="0"/>
              </a:rPr>
              <a:t>Definition of a </a:t>
            </a:r>
            <a:r>
              <a:rPr lang="en-US" dirty="0">
                <a:solidFill>
                  <a:srgbClr val="C00000"/>
                </a:solidFill>
                <a:latin typeface="Times New Roman" panose="02020603050405020304" pitchFamily="18" charset="0"/>
                <a:cs typeface="Times New Roman" panose="02020603050405020304" pitchFamily="18" charset="0"/>
              </a:rPr>
              <a:t>test statistics q</a:t>
            </a:r>
            <a:r>
              <a:rPr lang="en-US" dirty="0">
                <a:latin typeface="Times New Roman" panose="02020603050405020304" pitchFamily="18" charset="0"/>
                <a:cs typeface="Times New Roman" panose="02020603050405020304" pitchFamily="18" charset="0"/>
              </a:rPr>
              <a:t> suitable for the detection of clustering tendency.</a:t>
            </a:r>
          </a:p>
          <a:p>
            <a:pPr marL="971550" lvl="1" indent="-514350">
              <a:lnSpc>
                <a:spcPct val="150000"/>
              </a:lnSpc>
              <a:buClr>
                <a:srgbClr val="0070C0"/>
              </a:buClr>
              <a:buFont typeface="+mj-lt"/>
              <a:buAutoNum type="romanUcPeriod"/>
            </a:pPr>
            <a:r>
              <a:rPr lang="en-US" dirty="0">
                <a:latin typeface="Times New Roman" panose="02020603050405020304" pitchFamily="18" charset="0"/>
                <a:cs typeface="Times New Roman" panose="02020603050405020304" pitchFamily="18" charset="0"/>
              </a:rPr>
              <a:t>Estimation of the </a:t>
            </a:r>
            <a:r>
              <a:rPr lang="en-US" dirty="0">
                <a:solidFill>
                  <a:srgbClr val="C00000"/>
                </a:solidFill>
                <a:latin typeface="Times New Roman" panose="02020603050405020304" pitchFamily="18" charset="0"/>
                <a:cs typeface="Times New Roman" panose="02020603050405020304" pitchFamily="18" charset="0"/>
              </a:rPr>
              <a:t>pdf of q </a:t>
            </a:r>
            <a:r>
              <a:rPr lang="en-US" dirty="0">
                <a:latin typeface="Times New Roman" panose="02020603050405020304" pitchFamily="18" charset="0"/>
                <a:cs typeface="Times New Roman" panose="02020603050405020304" pitchFamily="18" charset="0"/>
              </a:rPr>
              <a:t>under the null (H0) hypothesis, </a:t>
            </a:r>
            <a:r>
              <a:rPr lang="en-US" dirty="0">
                <a:solidFill>
                  <a:srgbClr val="C00000"/>
                </a:solidFill>
                <a:latin typeface="Times New Roman" panose="02020603050405020304" pitchFamily="18" charset="0"/>
                <a:cs typeface="Times New Roman" panose="02020603050405020304" pitchFamily="18" charset="0"/>
              </a:rPr>
              <a:t>p(q|H0)</a:t>
            </a:r>
          </a:p>
          <a:p>
            <a:pPr marL="971550" lvl="1" indent="-514350">
              <a:lnSpc>
                <a:spcPct val="150000"/>
              </a:lnSpc>
              <a:buClr>
                <a:srgbClr val="0070C0"/>
              </a:buClr>
              <a:buFont typeface="+mj-lt"/>
              <a:buAutoNum type="romanUcPeriod"/>
            </a:pPr>
            <a:r>
              <a:rPr lang="en-US" dirty="0">
                <a:latin typeface="Times New Roman" panose="02020603050405020304" pitchFamily="18" charset="0"/>
                <a:cs typeface="Times New Roman" panose="02020603050405020304" pitchFamily="18" charset="0"/>
              </a:rPr>
              <a:t>Estimation of </a:t>
            </a:r>
            <a:r>
              <a:rPr lang="en-US" dirty="0">
                <a:solidFill>
                  <a:srgbClr val="C00000"/>
                </a:solidFill>
                <a:latin typeface="Times New Roman" panose="02020603050405020304" pitchFamily="18" charset="0"/>
                <a:cs typeface="Times New Roman" panose="02020603050405020304" pitchFamily="18" charset="0"/>
              </a:rPr>
              <a:t>p(q|H1) </a:t>
            </a:r>
            <a:r>
              <a:rPr lang="en-US" dirty="0">
                <a:latin typeface="Times New Roman" panose="02020603050405020304" pitchFamily="18" charset="0"/>
                <a:cs typeface="Times New Roman" panose="02020603050405020304" pitchFamily="18" charset="0"/>
              </a:rPr>
              <a:t>and </a:t>
            </a:r>
            <a:r>
              <a:rPr lang="en-US" dirty="0">
                <a:solidFill>
                  <a:srgbClr val="C00000"/>
                </a:solidFill>
                <a:latin typeface="Times New Roman" panose="02020603050405020304" pitchFamily="18" charset="0"/>
                <a:cs typeface="Times New Roman" panose="02020603050405020304" pitchFamily="18" charset="0"/>
              </a:rPr>
              <a:t>p(q|H2)</a:t>
            </a:r>
            <a:r>
              <a:rPr lang="en-US" dirty="0">
                <a:latin typeface="Times New Roman" panose="02020603050405020304" pitchFamily="18" charset="0"/>
                <a:cs typeface="Times New Roman" panose="02020603050405020304" pitchFamily="18" charset="0"/>
              </a:rPr>
              <a:t> (they are necessary for measuring the </a:t>
            </a:r>
            <a:r>
              <a:rPr lang="en-US" dirty="0">
                <a:solidFill>
                  <a:srgbClr val="0070C0"/>
                </a:solidFill>
                <a:latin typeface="Times New Roman" panose="02020603050405020304" pitchFamily="18" charset="0"/>
                <a:cs typeface="Times New Roman" panose="02020603050405020304" pitchFamily="18" charset="0"/>
              </a:rPr>
              <a:t>power</a:t>
            </a:r>
            <a:r>
              <a:rPr lang="en-US" dirty="0">
                <a:latin typeface="Times New Roman" panose="02020603050405020304" pitchFamily="18" charset="0"/>
                <a:cs typeface="Times New Roman" panose="02020603050405020304" pitchFamily="18" charset="0"/>
              </a:rPr>
              <a:t> of q (</a:t>
            </a:r>
            <a:r>
              <a:rPr lang="en-US" dirty="0">
                <a:solidFill>
                  <a:srgbClr val="0070C0"/>
                </a:solidFill>
                <a:latin typeface="Times New Roman" panose="02020603050405020304" pitchFamily="18" charset="0"/>
                <a:cs typeface="Times New Roman" panose="02020603050405020304" pitchFamily="18" charset="0"/>
              </a:rPr>
              <a:t>the probability of making a correct decision when H0 is rejected</a:t>
            </a:r>
            <a:r>
              <a:rPr lang="en-US" dirty="0">
                <a:latin typeface="Times New Roman" panose="02020603050405020304" pitchFamily="18" charset="0"/>
                <a:cs typeface="Times New Roman" panose="02020603050405020304" pitchFamily="18" charset="0"/>
              </a:rPr>
              <a:t> )against the regularity and the clustering tendency hypotheses).</a:t>
            </a:r>
          </a:p>
          <a:p>
            <a:pPr marL="971550" lvl="1" indent="-514350">
              <a:lnSpc>
                <a:spcPct val="150000"/>
              </a:lnSpc>
              <a:buClr>
                <a:srgbClr val="0070C0"/>
              </a:buClr>
              <a:buFont typeface="+mj-lt"/>
              <a:buAutoNum type="romanUcPeriod"/>
            </a:pPr>
            <a:r>
              <a:rPr lang="en-US" dirty="0">
                <a:latin typeface="Times New Roman" panose="02020603050405020304" pitchFamily="18" charset="0"/>
                <a:cs typeface="Times New Roman" panose="02020603050405020304" pitchFamily="18" charset="0"/>
              </a:rPr>
              <a:t>Evaluation of </a:t>
            </a:r>
            <a:r>
              <a:rPr lang="en-US" dirty="0">
                <a:solidFill>
                  <a:srgbClr val="C00000"/>
                </a:solidFill>
                <a:latin typeface="Times New Roman" panose="02020603050405020304" pitchFamily="18" charset="0"/>
                <a:cs typeface="Times New Roman" panose="02020603050405020304" pitchFamily="18" charset="0"/>
              </a:rPr>
              <a:t>q</a:t>
            </a:r>
            <a:r>
              <a:rPr lang="en-US" dirty="0">
                <a:latin typeface="Times New Roman" panose="02020603050405020304" pitchFamily="18" charset="0"/>
                <a:cs typeface="Times New Roman" panose="02020603050405020304" pitchFamily="18" charset="0"/>
              </a:rPr>
              <a:t> for the data set at hand ,X, and examination whether it lies in the </a:t>
            </a:r>
            <a:r>
              <a:rPr lang="en-US" dirty="0">
                <a:solidFill>
                  <a:srgbClr val="0070C0"/>
                </a:solidFill>
                <a:latin typeface="Times New Roman" panose="02020603050405020304" pitchFamily="18" charset="0"/>
                <a:cs typeface="Times New Roman" panose="02020603050405020304" pitchFamily="18" charset="0"/>
              </a:rPr>
              <a:t>critical</a:t>
            </a:r>
            <a:r>
              <a:rPr lang="en-US" dirty="0">
                <a:latin typeface="Times New Roman" panose="02020603050405020304" pitchFamily="18" charset="0"/>
                <a:cs typeface="Times New Roman" panose="02020603050405020304" pitchFamily="18" charset="0"/>
              </a:rPr>
              <a:t> interval of </a:t>
            </a:r>
            <a:r>
              <a:rPr lang="en-US" dirty="0">
                <a:solidFill>
                  <a:srgbClr val="C00000"/>
                </a:solidFill>
                <a:latin typeface="Times New Roman" panose="02020603050405020304" pitchFamily="18" charset="0"/>
                <a:cs typeface="Times New Roman" panose="02020603050405020304" pitchFamily="18" charset="0"/>
              </a:rPr>
              <a:t>p(q|H0)</a:t>
            </a:r>
            <a:r>
              <a:rPr lang="en-US" dirty="0">
                <a:latin typeface="Times New Roman" panose="02020603050405020304" pitchFamily="18" charset="0"/>
                <a:cs typeface="Times New Roman" panose="02020603050405020304" pitchFamily="18" charset="0"/>
              </a:rPr>
              <a:t>,</a:t>
            </a:r>
            <a:r>
              <a:rPr lang="en-US" dirty="0">
                <a:solidFill>
                  <a:srgbClr val="C0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which corresponds to a predetermined </a:t>
            </a:r>
            <a:r>
              <a:rPr lang="en-US" dirty="0">
                <a:solidFill>
                  <a:srgbClr val="0070C0"/>
                </a:solidFill>
                <a:latin typeface="Times New Roman" panose="02020603050405020304" pitchFamily="18" charset="0"/>
                <a:cs typeface="Times New Roman" panose="02020603050405020304" pitchFamily="18" charset="0"/>
              </a:rPr>
              <a:t>significance</a:t>
            </a:r>
            <a:r>
              <a:rPr lang="en-US" dirty="0">
                <a:latin typeface="Times New Roman" panose="02020603050405020304" pitchFamily="18" charset="0"/>
                <a:cs typeface="Times New Roman" panose="02020603050405020304" pitchFamily="18" charset="0"/>
              </a:rPr>
              <a:t> level </a:t>
            </a:r>
            <a:r>
              <a:rPr lang="en-US" i="1" dirty="0">
                <a:latin typeface="Times New Roman" panose="02020603050405020304" pitchFamily="18" charset="0"/>
                <a:cs typeface="Times New Roman" panose="02020603050405020304" pitchFamily="18" charset="0"/>
              </a:rPr>
              <a:t>p </a:t>
            </a:r>
          </a:p>
        </p:txBody>
      </p:sp>
    </p:spTree>
    <p:extLst>
      <p:ext uri="{BB962C8B-B14F-4D97-AF65-F5344CB8AC3E}">
        <p14:creationId xmlns:p14="http://schemas.microsoft.com/office/powerpoint/2010/main" val="3262367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10B98-DE12-45B1-8145-DDE57D03733E}"/>
              </a:ext>
            </a:extLst>
          </p:cNvPr>
          <p:cNvSpPr>
            <a:spLocks noGrp="1"/>
          </p:cNvSpPr>
          <p:nvPr>
            <p:ph type="title"/>
          </p:nvPr>
        </p:nvSpPr>
        <p:spPr>
          <a:xfrm>
            <a:off x="442452" y="286468"/>
            <a:ext cx="10515600" cy="873740"/>
          </a:xfrm>
        </p:spPr>
        <p:txBody>
          <a:bodyPr/>
          <a:lstStyle/>
          <a:p>
            <a:r>
              <a:rPr lang="en-US" sz="4400" b="1" i="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Clustering Tendency</a:t>
            </a:r>
            <a:endParaRPr lang="en-US" i="1"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AD8BAF58-2AC5-42C3-8E07-F535C9034B8C}"/>
              </a:ext>
            </a:extLst>
          </p:cNvPr>
          <p:cNvSpPr>
            <a:spLocks noGrp="1"/>
          </p:cNvSpPr>
          <p:nvPr>
            <p:ph idx="1"/>
          </p:nvPr>
        </p:nvSpPr>
        <p:spPr>
          <a:xfrm>
            <a:off x="378541" y="1160208"/>
            <a:ext cx="11459497" cy="5411324"/>
          </a:xfrm>
        </p:spPr>
        <p:txBody>
          <a:bodyPr>
            <a:noAutofit/>
          </a:bodyPr>
          <a:lstStyle/>
          <a:p>
            <a:pPr marL="0" marR="0">
              <a:lnSpc>
                <a:spcPct val="107000"/>
              </a:lnSpc>
              <a:spcBef>
                <a:spcPts val="0"/>
              </a:spcBef>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Clustering tendency is heavily based on </a:t>
            </a:r>
            <a:r>
              <a:rPr lang="en-US" sz="24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hypothesis testing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a:lnSpc>
                <a:spcPct val="100000"/>
              </a:lnSpc>
              <a:spcBef>
                <a:spcPts val="0"/>
              </a:spcBef>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Specifically is based on testing the</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randomness (null) hypothesis (H0)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against the </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clustering hypothesis (H2)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and the </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regularity hypothesis (H1)</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00000"/>
              </a:lnSpc>
              <a:buFont typeface="Wingdings" panose="05000000000000000000" pitchFamily="2" charset="2"/>
              <a:buChar char="v"/>
            </a:pPr>
            <a:r>
              <a:rPr lang="en-US" sz="2400" b="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R</a:t>
            </a:r>
            <a:r>
              <a:rPr lang="en-US"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andomness hypothesis</a:t>
            </a:r>
            <a:r>
              <a:rPr lang="en-US" sz="2400" b="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 : </a:t>
            </a:r>
            <a:r>
              <a:rPr lang="en-US" sz="2400" dirty="0">
                <a:latin typeface="Times New Roman" panose="02020603050405020304" pitchFamily="18" charset="0"/>
                <a:ea typeface="Calibri" panose="020F0502020204030204" pitchFamily="34" charset="0"/>
                <a:cs typeface="Times New Roman" panose="02020603050405020304" pitchFamily="18" charset="0"/>
              </a:rPr>
              <a:t>th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e vectors of X are randomly distributed, according to the uniform distribution in the sampling window8 of X”(H0).</a:t>
            </a:r>
          </a:p>
          <a:p>
            <a:pPr>
              <a:lnSpc>
                <a:spcPct val="100000"/>
              </a:lnSpc>
              <a:buFont typeface="Wingdings" panose="05000000000000000000" pitchFamily="2" charset="2"/>
              <a:buChar char="v"/>
            </a:pPr>
            <a:r>
              <a:rPr lang="en-US" sz="2400" b="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C</a:t>
            </a:r>
            <a:r>
              <a:rPr lang="en-US"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lustering hypothesis</a:t>
            </a:r>
            <a:r>
              <a:rPr lang="en-US" sz="2400" b="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he vectors of </a:t>
            </a:r>
            <a:r>
              <a:rPr lang="en-US" sz="2400" i="1" dirty="0">
                <a:effectLst/>
                <a:latin typeface="Times New Roman" panose="02020603050405020304" pitchFamily="18" charset="0"/>
                <a:ea typeface="Calibri" panose="020F0502020204030204" pitchFamily="34" charset="0"/>
                <a:cs typeface="Times New Roman" panose="02020603050405020304" pitchFamily="18" charset="0"/>
              </a:rPr>
              <a:t>X</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are regularly spaced in the sampling window.” This implies that, they are not too close to each other.</a:t>
            </a:r>
          </a:p>
          <a:p>
            <a:pPr>
              <a:lnSpc>
                <a:spcPct val="100000"/>
              </a:lnSpc>
              <a:buFont typeface="Wingdings" panose="05000000000000000000" pitchFamily="2" charset="2"/>
              <a:buChar char="v"/>
            </a:pPr>
            <a:r>
              <a:rPr lang="en-US" sz="2400" b="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R</a:t>
            </a:r>
            <a:r>
              <a:rPr lang="en-US"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egularity hypothesis</a:t>
            </a:r>
            <a:r>
              <a:rPr lang="en-US" sz="2400" b="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 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he vectors of X form clusters.</a:t>
            </a:r>
          </a:p>
          <a:p>
            <a:r>
              <a:rPr lang="en-US" sz="2400" dirty="0">
                <a:latin typeface="Times New Roman" panose="02020603050405020304" pitchFamily="18" charset="0"/>
                <a:ea typeface="Calibri" panose="020F0502020204030204" pitchFamily="34" charset="0"/>
                <a:cs typeface="Times New Roman" panose="02020603050405020304" pitchFamily="18" charset="0"/>
              </a:rPr>
              <a:t>P(q|H0) , P(q|H01) , P(q|H2) are estimated via </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monte carlo simulations</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p>
          <a:p>
            <a:pPr>
              <a:lnSpc>
                <a:spcPct val="100000"/>
              </a:lnSpc>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If the</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randomness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or the </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regularity hypothesis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is accepted, methods alternative to clustering analysis should be used for the interpretation of the data set </a:t>
            </a:r>
            <a:r>
              <a:rPr lang="en-US" sz="2400" b="1" i="1" dirty="0">
                <a:effectLst/>
                <a:latin typeface="Times New Roman" panose="02020603050405020304" pitchFamily="18" charset="0"/>
                <a:ea typeface="Calibri" panose="020F0502020204030204" pitchFamily="34" charset="0"/>
                <a:cs typeface="Times New Roman" panose="02020603050405020304" pitchFamily="18" charset="0"/>
              </a:rPr>
              <a:t>X</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1016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342E2-ACE7-4C1C-8185-BEC74AD19D2C}"/>
              </a:ext>
            </a:extLst>
          </p:cNvPr>
          <p:cNvSpPr>
            <a:spLocks noGrp="1"/>
          </p:cNvSpPr>
          <p:nvPr>
            <p:ph type="title"/>
          </p:nvPr>
        </p:nvSpPr>
        <p:spPr>
          <a:xfrm>
            <a:off x="466725" y="199412"/>
            <a:ext cx="10515600" cy="701675"/>
          </a:xfrm>
        </p:spPr>
        <p:txBody>
          <a:bodyPr>
            <a:normAutofit/>
          </a:bodyPr>
          <a:lstStyle/>
          <a:p>
            <a:r>
              <a:rPr lang="en-US" sz="4000" b="1" i="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Clustering Tendency(cont.)</a:t>
            </a:r>
          </a:p>
        </p:txBody>
      </p:sp>
      <p:sp>
        <p:nvSpPr>
          <p:cNvPr id="3" name="Content Placeholder 2">
            <a:extLst>
              <a:ext uri="{FF2B5EF4-FFF2-40B4-BE49-F238E27FC236}">
                <a16:creationId xmlns:a16="http://schemas.microsoft.com/office/drawing/2014/main" id="{22CC9957-049D-4FFE-8888-C79B1B98F7EE}"/>
              </a:ext>
            </a:extLst>
          </p:cNvPr>
          <p:cNvSpPr>
            <a:spLocks noGrp="1"/>
          </p:cNvSpPr>
          <p:nvPr>
            <p:ph idx="1"/>
          </p:nvPr>
        </p:nvSpPr>
        <p:spPr>
          <a:xfrm>
            <a:off x="196645" y="1091381"/>
            <a:ext cx="11533239" cy="5567207"/>
          </a:xfrm>
        </p:spPr>
        <p:txBody>
          <a:bodyPr>
            <a:normAutofit/>
          </a:bodyPr>
          <a:lstStyle/>
          <a:p>
            <a:pPr>
              <a:lnSpc>
                <a:spcPct val="100000"/>
              </a:lnSpc>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There are </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two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key points that have an important influence on the performance of many statistical tests used in clustering tendency:</a:t>
            </a:r>
          </a:p>
          <a:p>
            <a:pPr marL="800100" lvl="1" indent="-342900">
              <a:lnSpc>
                <a:spcPct val="100000"/>
              </a:lnSpc>
              <a:spcBef>
                <a:spcPts val="0"/>
              </a:spcBef>
              <a:spcAft>
                <a:spcPts val="800"/>
              </a:spcAft>
              <a:buFont typeface="+mj-lt"/>
              <a:buAutoNum type="arabicParenR"/>
            </a:pPr>
            <a:r>
              <a:rPr lang="en-US" b="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dimensionality of the data</a:t>
            </a:r>
          </a:p>
          <a:p>
            <a:pPr marL="800100" lvl="1" indent="-342900">
              <a:lnSpc>
                <a:spcPct val="100000"/>
              </a:lnSpc>
              <a:spcBef>
                <a:spcPts val="0"/>
              </a:spcBef>
              <a:spcAft>
                <a:spcPts val="800"/>
              </a:spcAft>
              <a:buFont typeface="+mj-lt"/>
              <a:buAutoNum type="arabicParenR"/>
            </a:pPr>
            <a:r>
              <a:rPr lang="en-US" b="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sampling window  </a:t>
            </a:r>
          </a:p>
          <a:p>
            <a:pPr>
              <a:lnSpc>
                <a:spcPct val="100000"/>
              </a:lnSpc>
              <a:spcBef>
                <a:spcPts val="0"/>
              </a:spcBef>
              <a:spcAft>
                <a:spcPts val="800"/>
              </a:spcAft>
              <a:buFont typeface="Wingdings" panose="05000000000000000000" pitchFamily="2" charset="2"/>
              <a:buChar char="Ø"/>
            </a:pP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Problem </a:t>
            </a:r>
            <a:r>
              <a:rPr lang="en-US" sz="24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sampling window </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in practice, we do not know the sampling window</a:t>
            </a:r>
          </a:p>
          <a:p>
            <a:pPr>
              <a:lnSpc>
                <a:spcPct val="100000"/>
              </a:lnSpc>
              <a:spcBef>
                <a:spcPts val="0"/>
              </a:spcBef>
              <a:spcAft>
                <a:spcPts val="800"/>
              </a:spcAft>
              <a:buClr>
                <a:srgbClr val="00B050"/>
              </a:buClr>
              <a:buFont typeface="Wingdings" panose="05000000000000000000" pitchFamily="2" charset="2"/>
              <a:buChar char="ü"/>
            </a:pPr>
            <a:r>
              <a:rPr lang="en-US" sz="2400"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 ways to overcome this situation is :</a:t>
            </a:r>
          </a:p>
          <a:p>
            <a:pPr marL="800100" lvl="1" indent="-342900">
              <a:lnSpc>
                <a:spcPct val="100000"/>
              </a:lnSpc>
              <a:spcBef>
                <a:spcPts val="0"/>
              </a:spcBef>
              <a:spcAft>
                <a:spcPts val="800"/>
              </a:spcAft>
              <a:buFont typeface="+mj-lt"/>
              <a:buAutoNum type="arabicParenR"/>
            </a:pPr>
            <a:r>
              <a:rPr lang="en-US" dirty="0">
                <a:effectLst/>
                <a:latin typeface="Times New Roman" panose="02020603050405020304" pitchFamily="18" charset="0"/>
                <a:ea typeface="Calibri" panose="020F0502020204030204" pitchFamily="34" charset="0"/>
                <a:cs typeface="Times New Roman" panose="02020603050405020304" pitchFamily="18" charset="0"/>
              </a:rPr>
              <a:t>use a periodic extension of the </a:t>
            </a:r>
            <a:r>
              <a:rPr lang="en-US"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sampling window</a:t>
            </a:r>
            <a:endParaRPr lang="en-US" dirty="0">
              <a:solidFill>
                <a:srgbClr val="C00000"/>
              </a:solidFill>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00000"/>
              </a:lnSpc>
              <a:spcBef>
                <a:spcPts val="0"/>
              </a:spcBef>
              <a:spcAft>
                <a:spcPts val="800"/>
              </a:spcAft>
              <a:buFont typeface="+mj-lt"/>
              <a:buAutoNum type="arabicParenR"/>
            </a:pPr>
            <a:r>
              <a:rPr lang="en-US"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sampling frame</a:t>
            </a:r>
            <a:r>
              <a:rPr lang="en-US"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a:t>
            </a:r>
            <a:r>
              <a:rPr lang="en-US" dirty="0">
                <a:effectLst/>
                <a:latin typeface="Times New Roman" panose="02020603050405020304" pitchFamily="18" charset="0"/>
                <a:ea typeface="Calibri" panose="020F0502020204030204" pitchFamily="34" charset="0"/>
                <a:cs typeface="Times New Roman" panose="02020603050405020304" pitchFamily="18" charset="0"/>
              </a:rPr>
              <a:t>extension of the sampling window)</a:t>
            </a:r>
          </a:p>
          <a:p>
            <a:pPr>
              <a:lnSpc>
                <a:spcPct val="100000"/>
              </a:lnSpc>
              <a:buFont typeface="Wingdings" panose="05000000000000000000" pitchFamily="2" charset="2"/>
              <a:buChar char="v"/>
            </a:pPr>
            <a:r>
              <a:rPr lang="en-US"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sampling frame</a:t>
            </a:r>
            <a:r>
              <a:rPr lang="en-US" sz="2400" b="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consider data in a smaller area inside the sampling window. </a:t>
            </a:r>
          </a:p>
          <a:p>
            <a:pPr>
              <a:lnSpc>
                <a:spcPct val="10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With </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sampling frame</a:t>
            </a:r>
            <a:r>
              <a:rPr lang="en-US" sz="2400" b="1"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 we overcome the boundary effects in the sampling frame by considering points outside it and inside the sampling frame, for the estimation of statistical properties.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0000"/>
              </a:lnSpc>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86197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116FF-F546-430A-824A-9EC827CC4F29}"/>
              </a:ext>
            </a:extLst>
          </p:cNvPr>
          <p:cNvSpPr>
            <a:spLocks noGrp="1"/>
          </p:cNvSpPr>
          <p:nvPr>
            <p:ph type="title"/>
          </p:nvPr>
        </p:nvSpPr>
        <p:spPr>
          <a:xfrm>
            <a:off x="669823" y="217641"/>
            <a:ext cx="10515600" cy="863600"/>
          </a:xfrm>
        </p:spPr>
        <p:txBody>
          <a:bodyPr>
            <a:normAutofit/>
          </a:bodyPr>
          <a:lstStyle/>
          <a:p>
            <a:r>
              <a:rPr lang="en-US" sz="4000" b="1" i="1" u="sng"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Sampling Window</a:t>
            </a:r>
            <a:endParaRPr lang="en-US" sz="4000" b="1" i="1"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C65DC8D0-5248-41BF-A4A7-DD6D3EEB364D}"/>
              </a:ext>
            </a:extLst>
          </p:cNvPr>
          <p:cNvSpPr>
            <a:spLocks noGrp="1"/>
          </p:cNvSpPr>
          <p:nvPr>
            <p:ph idx="1"/>
          </p:nvPr>
        </p:nvSpPr>
        <p:spPr>
          <a:xfrm>
            <a:off x="235974" y="1329813"/>
            <a:ext cx="11661057" cy="5310546"/>
          </a:xfrm>
        </p:spPr>
        <p:txBody>
          <a:bodyPr>
            <a:normAutofit/>
          </a:bodyPr>
          <a:lstStyle/>
          <a:p>
            <a:pPr>
              <a:lnSpc>
                <a:spcPct val="100000"/>
              </a:lnSpc>
            </a:pPr>
            <a:r>
              <a:rPr lang="en-US" sz="2400" dirty="0">
                <a:latin typeface="Times New Roman" panose="02020603050405020304" pitchFamily="18" charset="0"/>
                <a:cs typeface="Times New Roman" panose="02020603050405020304" pitchFamily="18" charset="0"/>
              </a:rPr>
              <a:t>A method for estimating the sampling window is to use the </a:t>
            </a:r>
            <a:r>
              <a:rPr lang="en-US" sz="2400" dirty="0">
                <a:solidFill>
                  <a:srgbClr val="0070C0"/>
                </a:solidFill>
                <a:latin typeface="Times New Roman" panose="02020603050405020304" pitchFamily="18" charset="0"/>
                <a:cs typeface="Times New Roman" panose="02020603050405020304" pitchFamily="18" charset="0"/>
              </a:rPr>
              <a:t>convex hull of the vectors in X</a:t>
            </a:r>
            <a:r>
              <a:rPr lang="en-US" sz="2400" dirty="0">
                <a:latin typeface="Times New Roman" panose="02020603050405020304" pitchFamily="18" charset="0"/>
                <a:cs typeface="Times New Roman" panose="02020603050405020304" pitchFamily="18" charset="0"/>
              </a:rPr>
              <a:t>.</a:t>
            </a:r>
          </a:p>
          <a:p>
            <a:pPr>
              <a:lnSpc>
                <a:spcPct val="100000"/>
              </a:lnSpc>
            </a:pPr>
            <a:endParaRPr lang="en-US" sz="2400" dirty="0">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Ø"/>
            </a:pPr>
            <a:r>
              <a:rPr lang="en-US" sz="2400" dirty="0">
                <a:solidFill>
                  <a:srgbClr val="C00000"/>
                </a:solidFill>
                <a:latin typeface="Times New Roman" panose="02020603050405020304" pitchFamily="18" charset="0"/>
                <a:cs typeface="Times New Roman" panose="02020603050405020304" pitchFamily="18" charset="0"/>
              </a:rPr>
              <a:t>Problems : </a:t>
            </a:r>
            <a:r>
              <a:rPr lang="en-US" sz="2400" dirty="0">
                <a:latin typeface="Times New Roman" panose="02020603050405020304" pitchFamily="18" charset="0"/>
                <a:cs typeface="Times New Roman" panose="02020603050405020304" pitchFamily="18" charset="0"/>
              </a:rPr>
              <a:t>the distributions for the tests, derived using this sampling window :</a:t>
            </a:r>
          </a:p>
          <a:p>
            <a:pPr marL="914400" lvl="1" indent="-457200">
              <a:lnSpc>
                <a:spcPct val="100000"/>
              </a:lnSpc>
              <a:buFont typeface="+mj-lt"/>
              <a:buAutoNum type="arabicParenR"/>
            </a:pPr>
            <a:r>
              <a:rPr lang="en-US" dirty="0">
                <a:solidFill>
                  <a:srgbClr val="0070C0"/>
                </a:solidFill>
                <a:latin typeface="Times New Roman" panose="02020603050405020304" pitchFamily="18" charset="0"/>
                <a:cs typeface="Times New Roman" panose="02020603050405020304" pitchFamily="18" charset="0"/>
              </a:rPr>
              <a:t>depend on the specific data at hand. </a:t>
            </a:r>
          </a:p>
          <a:p>
            <a:pPr marL="914400" lvl="1" indent="-457200">
              <a:lnSpc>
                <a:spcPct val="100000"/>
              </a:lnSpc>
              <a:buFont typeface="+mj-lt"/>
              <a:buAutoNum type="arabicParenR"/>
            </a:pPr>
            <a:r>
              <a:rPr lang="en-US" dirty="0">
                <a:solidFill>
                  <a:srgbClr val="0070C0"/>
                </a:solidFill>
                <a:latin typeface="Times New Roman" panose="02020603050405020304" pitchFamily="18" charset="0"/>
                <a:cs typeface="Times New Roman" panose="02020603050405020304" pitchFamily="18" charset="0"/>
              </a:rPr>
              <a:t>high computational cost for computing the convex hull of </a:t>
            </a:r>
            <a:r>
              <a:rPr lang="en-US" b="1" dirty="0">
                <a:solidFill>
                  <a:srgbClr val="0070C0"/>
                </a:solidFill>
                <a:latin typeface="Times New Roman" panose="02020603050405020304" pitchFamily="18" charset="0"/>
                <a:cs typeface="Times New Roman" panose="02020603050405020304" pitchFamily="18" charset="0"/>
              </a:rPr>
              <a:t>X</a:t>
            </a:r>
            <a:r>
              <a:rPr lang="en-US" dirty="0">
                <a:solidFill>
                  <a:srgbClr val="0070C0"/>
                </a:solidFill>
                <a:latin typeface="Times New Roman" panose="02020603050405020304" pitchFamily="18" charset="0"/>
                <a:cs typeface="Times New Roman" panose="02020603050405020304" pitchFamily="18" charset="0"/>
              </a:rPr>
              <a:t>.</a:t>
            </a:r>
          </a:p>
          <a:p>
            <a:pPr marL="457200" lvl="1" indent="0">
              <a:lnSpc>
                <a:spcPct val="100000"/>
              </a:lnSpc>
              <a:buNone/>
            </a:pPr>
            <a:endParaRPr lang="en-US" dirty="0">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ü"/>
            </a:pPr>
            <a:r>
              <a:rPr lang="en-US" sz="2400" b="1" dirty="0">
                <a:solidFill>
                  <a:srgbClr val="00B050"/>
                </a:solidFill>
                <a:latin typeface="Times New Roman" panose="02020603050405020304" pitchFamily="18" charset="0"/>
                <a:cs typeface="Times New Roman" panose="02020603050405020304" pitchFamily="18" charset="0"/>
              </a:rPr>
              <a:t>An alternative : </a:t>
            </a:r>
            <a:r>
              <a:rPr lang="en-US" sz="2400" dirty="0">
                <a:latin typeface="Times New Roman" panose="02020603050405020304" pitchFamily="18" charset="0"/>
                <a:cs typeface="Times New Roman" panose="02020603050405020304" pitchFamily="18" charset="0"/>
              </a:rPr>
              <a:t>define the sampling window as the hypersphere centered at the mean point of</a:t>
            </a:r>
            <a:r>
              <a:rPr lang="en-US" sz="2400" b="1" dirty="0">
                <a:latin typeface="Times New Roman" panose="02020603050405020304" pitchFamily="18" charset="0"/>
                <a:cs typeface="Times New Roman" panose="02020603050405020304" pitchFamily="18" charset="0"/>
              </a:rPr>
              <a:t> X </a:t>
            </a:r>
            <a:r>
              <a:rPr lang="en-US" sz="2400" dirty="0">
                <a:latin typeface="Times New Roman" panose="02020603050405020304" pitchFamily="18" charset="0"/>
                <a:cs typeface="Times New Roman" panose="02020603050405020304" pitchFamily="18" charset="0"/>
              </a:rPr>
              <a:t>and including half of its vectors.</a:t>
            </a:r>
          </a:p>
          <a:p>
            <a:pPr>
              <a:lnSpc>
                <a:spcPct val="100000"/>
              </a:lnSpc>
            </a:pPr>
            <a:r>
              <a:rPr lang="en-US" sz="2400" b="1" i="0" dirty="0">
                <a:solidFill>
                  <a:srgbClr val="000000"/>
                </a:solidFill>
                <a:effectLst/>
                <a:latin typeface="Times New Roman" panose="02020603050405020304" pitchFamily="18" charset="0"/>
                <a:cs typeface="Times New Roman" panose="02020603050405020304" pitchFamily="18" charset="0"/>
              </a:rPr>
              <a:t>test statistics</a:t>
            </a:r>
            <a:r>
              <a:rPr lang="en-US" sz="2400" i="0" dirty="0">
                <a:solidFill>
                  <a:srgbClr val="000000"/>
                </a:solidFill>
                <a:effectLst/>
                <a:latin typeface="Times New Roman" panose="02020603050405020304" pitchFamily="18" charset="0"/>
                <a:cs typeface="Times New Roman" panose="02020603050405020304" pitchFamily="18" charset="0"/>
              </a:rPr>
              <a:t>, </a:t>
            </a:r>
            <a:r>
              <a:rPr lang="en-US" sz="2400" b="1" i="1" dirty="0">
                <a:solidFill>
                  <a:srgbClr val="000000"/>
                </a:solidFill>
                <a:effectLst/>
                <a:latin typeface="Times New Roman" panose="02020603050405020304" pitchFamily="18" charset="0"/>
                <a:cs typeface="Times New Roman" panose="02020603050405020304" pitchFamily="18" charset="0"/>
              </a:rPr>
              <a:t>q</a:t>
            </a:r>
            <a:r>
              <a:rPr lang="en-US" sz="2400" i="0" dirty="0">
                <a:solidFill>
                  <a:srgbClr val="000000"/>
                </a:solidFill>
                <a:effectLst/>
                <a:latin typeface="Times New Roman" panose="02020603050405020304" pitchFamily="18" charset="0"/>
                <a:cs typeface="Times New Roman" panose="02020603050405020304" pitchFamily="18" charset="0"/>
              </a:rPr>
              <a:t>, suitable for the detection of clustering tendency :</a:t>
            </a:r>
          </a:p>
          <a:p>
            <a:pPr marL="1428750" lvl="2" indent="-514350">
              <a:lnSpc>
                <a:spcPct val="100000"/>
              </a:lnSpc>
              <a:buFont typeface="+mj-lt"/>
              <a:buAutoNum type="arabicParenR"/>
            </a:pPr>
            <a:r>
              <a:rPr lang="en-US" sz="24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Generation of clustered data</a:t>
            </a:r>
          </a:p>
          <a:p>
            <a:pPr marL="1428750" lvl="2" indent="-514350">
              <a:lnSpc>
                <a:spcPct val="100000"/>
              </a:lnSpc>
              <a:buFont typeface="+mj-lt"/>
              <a:buAutoNum type="arabicParenR"/>
            </a:pPr>
            <a:r>
              <a:rPr lang="en-US" sz="24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Generation of regularly spaced data </a:t>
            </a:r>
          </a:p>
          <a:p>
            <a:pPr marL="0" indent="0">
              <a:buNone/>
            </a:pPr>
            <a:endParaRPr lang="en-US" sz="2400" dirty="0">
              <a:latin typeface="Times New Roman" panose="02020603050405020304" pitchFamily="18" charset="0"/>
              <a:cs typeface="Times New Roman" panose="02020603050405020304" pitchFamily="18" charset="0"/>
            </a:endParaRPr>
          </a:p>
          <a:p>
            <a:endParaRPr lang="en-US" sz="2400" dirty="0"/>
          </a:p>
        </p:txBody>
      </p:sp>
    </p:spTree>
    <p:extLst>
      <p:ext uri="{BB962C8B-B14F-4D97-AF65-F5344CB8AC3E}">
        <p14:creationId xmlns:p14="http://schemas.microsoft.com/office/powerpoint/2010/main" val="1773975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53309-FFBF-4A0F-A04E-AD60D09E872F}"/>
              </a:ext>
            </a:extLst>
          </p:cNvPr>
          <p:cNvSpPr>
            <a:spLocks noGrp="1"/>
          </p:cNvSpPr>
          <p:nvPr>
            <p:ph type="title"/>
          </p:nvPr>
        </p:nvSpPr>
        <p:spPr>
          <a:xfrm>
            <a:off x="497205" y="380795"/>
            <a:ext cx="10515600" cy="758825"/>
          </a:xfrm>
        </p:spPr>
        <p:txBody>
          <a:bodyPr/>
          <a:lstStyle/>
          <a:p>
            <a:r>
              <a:rPr lang="en-US" sz="4400" b="1" i="1" u="sng"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Generation of clustered data</a:t>
            </a:r>
            <a:endParaRPr lang="en-US" i="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730BB6-5FFD-4656-A2F4-B3F8314D0E86}"/>
              </a:ext>
            </a:extLst>
          </p:cNvPr>
          <p:cNvSpPr>
            <a:spLocks noGrp="1"/>
          </p:cNvSpPr>
          <p:nvPr>
            <p:ph idx="1"/>
          </p:nvPr>
        </p:nvSpPr>
        <p:spPr>
          <a:xfrm>
            <a:off x="497205" y="1474839"/>
            <a:ext cx="10754032" cy="4847303"/>
          </a:xfrm>
        </p:spPr>
        <p:txBody>
          <a:bodyPr>
            <a:noAutofit/>
          </a:bodyPr>
          <a:lstStyle/>
          <a:p>
            <a:pPr marL="457200" marR="0">
              <a:lnSpc>
                <a:spcPct val="107000"/>
              </a:lnSpc>
              <a:spcBef>
                <a:spcPts val="0"/>
              </a:spcBef>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 well-known procedure for generating (</a:t>
            </a:r>
            <a:r>
              <a:rPr lang="en-US" sz="24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compact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clustered data is the </a:t>
            </a:r>
            <a:r>
              <a:rPr lang="en-US" sz="24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Neyman–Scott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procedure :</a:t>
            </a:r>
          </a:p>
          <a:p>
            <a:pPr marL="800100" marR="0" indent="-342900">
              <a:lnSpc>
                <a:spcPct val="107000"/>
              </a:lnSpc>
              <a:spcBef>
                <a:spcPts val="0"/>
              </a:spcBef>
              <a:spcAft>
                <a:spcPts val="800"/>
              </a:spcAft>
              <a:buFont typeface="+mj-lt"/>
              <a:buAutoNum type="arabicParen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assumes that the </a:t>
            </a:r>
            <a:r>
              <a:rPr lang="en-US" sz="24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sampling window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is known</a:t>
            </a:r>
          </a:p>
          <a:p>
            <a:pPr marL="800100" marR="0" indent="-342900">
              <a:lnSpc>
                <a:spcPct val="107000"/>
              </a:lnSpc>
              <a:spcBef>
                <a:spcPts val="0"/>
              </a:spcBef>
              <a:spcAft>
                <a:spcPts val="800"/>
              </a:spcAft>
              <a:buFont typeface="+mj-lt"/>
              <a:buAutoNum type="arabicParen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number of points in each cluster follows the </a:t>
            </a:r>
            <a:r>
              <a:rPr lang="en-US" sz="24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Poisson distribution </a:t>
            </a:r>
            <a:endParaRPr lang="en-US" sz="24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marL="457200" marR="0" indent="0">
              <a:lnSpc>
                <a:spcPct val="107000"/>
              </a:lnSpc>
              <a:spcBef>
                <a:spcPts val="0"/>
              </a:spcBef>
              <a:spcAft>
                <a:spcPts val="800"/>
              </a:spcAft>
              <a:buNone/>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571500" indent="-342900">
              <a:lnSpc>
                <a:spcPct val="107000"/>
              </a:lnSpc>
              <a:spcBef>
                <a:spcPts val="0"/>
              </a:spcBef>
              <a:spcAft>
                <a:spcPts val="800"/>
              </a:spcAft>
              <a:buFont typeface="Wingdings" panose="05000000000000000000" pitchFamily="2" charset="2"/>
              <a:buChar char="Ø"/>
            </a:pPr>
            <a:r>
              <a:rPr lang="en-US" sz="24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requires inputs : </a:t>
            </a:r>
          </a:p>
          <a:p>
            <a:pPr marL="800100" lvl="1" indent="-342900">
              <a:lnSpc>
                <a:spcPct val="150000"/>
              </a:lnSpc>
              <a:spcBef>
                <a:spcPts val="0"/>
              </a:spcBef>
              <a:buFont typeface="+mj-lt"/>
              <a:buAutoNum type="arabicPeriod"/>
            </a:pPr>
            <a:r>
              <a:rPr lang="en-US" dirty="0">
                <a:effectLst/>
                <a:latin typeface="Times New Roman" panose="02020603050405020304" pitchFamily="18" charset="0"/>
                <a:ea typeface="Calibri" panose="020F0502020204030204" pitchFamily="34" charset="0"/>
                <a:cs typeface="Times New Roman" panose="02020603050405020304" pitchFamily="18" charset="0"/>
              </a:rPr>
              <a:t>total number of points </a:t>
            </a:r>
            <a:r>
              <a:rPr lang="en-US" b="1" i="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N</a:t>
            </a:r>
            <a:r>
              <a:rPr lang="en-US" dirty="0">
                <a:effectLst/>
                <a:latin typeface="Times New Roman" panose="02020603050405020304" pitchFamily="18" charset="0"/>
                <a:ea typeface="Calibri" panose="020F0502020204030204" pitchFamily="34" charset="0"/>
                <a:cs typeface="Times New Roman" panose="02020603050405020304" pitchFamily="18" charset="0"/>
              </a:rPr>
              <a:t> of the set</a:t>
            </a:r>
          </a:p>
          <a:p>
            <a:pPr marL="800100" lvl="1" indent="-342900">
              <a:lnSpc>
                <a:spcPct val="150000"/>
              </a:lnSpc>
              <a:spcBef>
                <a:spcPts val="0"/>
              </a:spcBef>
              <a:buFont typeface="+mj-lt"/>
              <a:buAutoNum type="arabicPeriod"/>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 intensity of the </a:t>
            </a:r>
            <a:r>
              <a:rPr lang="en-US"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Poisson</a:t>
            </a:r>
            <a:r>
              <a:rPr lang="en-US" dirty="0">
                <a:effectLst/>
                <a:latin typeface="Times New Roman" panose="02020603050405020304" pitchFamily="18" charset="0"/>
                <a:ea typeface="Calibri" panose="020F0502020204030204" pitchFamily="34" charset="0"/>
                <a:cs typeface="Times New Roman" panose="02020603050405020304" pitchFamily="18" charset="0"/>
              </a:rPr>
              <a:t> process</a:t>
            </a:r>
          </a:p>
          <a:p>
            <a:pPr marL="800100" lvl="1" indent="-342900">
              <a:lnSpc>
                <a:spcPct val="150000"/>
              </a:lnSpc>
              <a:spcBef>
                <a:spcPts val="0"/>
              </a:spcBef>
              <a:spcAft>
                <a:spcPts val="800"/>
              </a:spcAft>
              <a:buFont typeface="+mj-lt"/>
              <a:buAutoNum type="arabicPeriod"/>
            </a:pPr>
            <a:r>
              <a:rPr lang="en-US"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spread parameter : </a:t>
            </a:r>
            <a:r>
              <a:rPr lang="en-US" dirty="0">
                <a:effectLst/>
                <a:latin typeface="Times New Roman" panose="02020603050405020304" pitchFamily="18" charset="0"/>
                <a:ea typeface="Calibri" panose="020F0502020204030204" pitchFamily="34" charset="0"/>
                <a:cs typeface="Times New Roman" panose="02020603050405020304" pitchFamily="18" charset="0"/>
              </a:rPr>
              <a:t>that controls the spread of each cluster around its center</a:t>
            </a:r>
          </a:p>
        </p:txBody>
      </p:sp>
    </p:spTree>
    <p:extLst>
      <p:ext uri="{BB962C8B-B14F-4D97-AF65-F5344CB8AC3E}">
        <p14:creationId xmlns:p14="http://schemas.microsoft.com/office/powerpoint/2010/main" val="626944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31F72-692F-4817-AFB7-66D60ADCF711}"/>
              </a:ext>
            </a:extLst>
          </p:cNvPr>
          <p:cNvSpPr>
            <a:spLocks noGrp="1"/>
          </p:cNvSpPr>
          <p:nvPr>
            <p:ph type="title"/>
          </p:nvPr>
        </p:nvSpPr>
        <p:spPr>
          <a:xfrm>
            <a:off x="432619" y="286467"/>
            <a:ext cx="10515600" cy="1080217"/>
          </a:xfrm>
        </p:spPr>
        <p:txBody>
          <a:bodyPr/>
          <a:lstStyle/>
          <a:p>
            <a:r>
              <a:rPr lang="en-US" sz="4400" b="1" i="1" u="sng"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Generation of clustered data(cont.)</a:t>
            </a:r>
            <a:endParaRPr lang="en-US" i="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5D61EF0-1419-46F3-B523-E04903887A83}"/>
                  </a:ext>
                </a:extLst>
              </p:cNvPr>
              <p:cNvSpPr>
                <a:spLocks noGrp="1"/>
              </p:cNvSpPr>
              <p:nvPr>
                <p:ph idx="1"/>
              </p:nvPr>
            </p:nvSpPr>
            <p:spPr>
              <a:xfrm>
                <a:off x="127818" y="1366684"/>
                <a:ext cx="11779047" cy="4916128"/>
              </a:xfrm>
            </p:spPr>
            <p:txBody>
              <a:bodyPr>
                <a:normAutofit/>
              </a:bodyPr>
              <a:lstStyle/>
              <a:p>
                <a:pPr marL="571500" indent="-342900">
                  <a:lnSpc>
                    <a:spcPct val="107000"/>
                  </a:lnSpc>
                  <a:spcBef>
                    <a:spcPts val="0"/>
                  </a:spcBef>
                  <a:spcAft>
                    <a:spcPts val="800"/>
                  </a:spcAft>
                  <a:buFont typeface="Wingdings" panose="05000000000000000000" pitchFamily="2" charset="2"/>
                  <a:buChar char="Ø"/>
                </a:pPr>
                <a:r>
                  <a:rPr lang="en-US" sz="24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STEPS :</a:t>
                </a:r>
              </a:p>
              <a:p>
                <a:pPr marL="1200150" lvl="1" indent="-514350">
                  <a:lnSpc>
                    <a:spcPct val="107000"/>
                  </a:lnSpc>
                  <a:spcBef>
                    <a:spcPts val="0"/>
                  </a:spcBef>
                  <a:spcAft>
                    <a:spcPts val="800"/>
                  </a:spcAft>
                  <a:buClr>
                    <a:srgbClr val="C00000"/>
                  </a:buClr>
                  <a:buFont typeface="+mj-lt"/>
                  <a:buAutoNum type="romanUcPeriod"/>
                </a:pPr>
                <a:r>
                  <a:rPr lang="en-US" dirty="0">
                    <a:effectLst/>
                    <a:latin typeface="Times New Roman" panose="02020603050405020304" pitchFamily="18" charset="0"/>
                    <a:ea typeface="Calibri" panose="020F0502020204030204" pitchFamily="34" charset="0"/>
                    <a:cs typeface="Times New Roman" panose="02020603050405020304" pitchFamily="18" charset="0"/>
                  </a:rPr>
                  <a:t>randomly insert a point </a:t>
                </a:r>
                <a14:m>
                  <m:oMath xmlns:m="http://schemas.openxmlformats.org/officeDocument/2006/math">
                    <m:sSub>
                      <m:sSubPr>
                        <m:ctrlPr>
                          <a:rPr lang="en-US" b="1" i="1" dirty="0" smtClean="0">
                            <a:latin typeface="Cambria Math" panose="02040503050406030204" pitchFamily="18" charset="0"/>
                            <a:cs typeface="Times New Roman" panose="02020603050405020304" pitchFamily="18" charset="0"/>
                          </a:rPr>
                        </m:ctrlPr>
                      </m:sSubPr>
                      <m:e>
                        <m:r>
                          <a:rPr lang="en-US" b="1" i="1" dirty="0" smtClean="0">
                            <a:latin typeface="Cambria Math" panose="02040503050406030204" pitchFamily="18" charset="0"/>
                            <a:cs typeface="Times New Roman" panose="02020603050405020304" pitchFamily="18" charset="0"/>
                          </a:rPr>
                          <m:t>𝒚</m:t>
                        </m:r>
                      </m:e>
                      <m:sub>
                        <m:r>
                          <a:rPr lang="en-US" b="1" i="1" dirty="0" smtClean="0">
                            <a:latin typeface="Cambria Math" panose="02040503050406030204" pitchFamily="18" charset="0"/>
                            <a:cs typeface="Times New Roman" panose="02020603050405020304" pitchFamily="18" charset="0"/>
                          </a:rPr>
                          <m:t>𝒊</m:t>
                        </m:r>
                      </m:sub>
                    </m:sSub>
                  </m:oMath>
                </a14:m>
                <a:r>
                  <a:rPr lang="en-US"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in the </a:t>
                </a:r>
                <a:r>
                  <a:rPr lang="en-US"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sampling window</a:t>
                </a:r>
                <a:r>
                  <a:rPr lang="en-US" dirty="0">
                    <a:effectLst/>
                    <a:latin typeface="Times New Roman" panose="02020603050405020304" pitchFamily="18" charset="0"/>
                    <a:ea typeface="Calibri" panose="020F0502020204030204" pitchFamily="34" charset="0"/>
                    <a:cs typeface="Times New Roman" panose="02020603050405020304" pitchFamily="18" charset="0"/>
                  </a:rPr>
                  <a:t>, following the </a:t>
                </a:r>
                <a:r>
                  <a:rPr lang="en-US"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uniform distribution</a:t>
                </a:r>
              </a:p>
              <a:p>
                <a:pPr marL="1200150" lvl="1" indent="-514350">
                  <a:lnSpc>
                    <a:spcPct val="107000"/>
                  </a:lnSpc>
                  <a:spcBef>
                    <a:spcPts val="0"/>
                  </a:spcBef>
                  <a:spcAft>
                    <a:spcPts val="800"/>
                  </a:spcAft>
                  <a:buClr>
                    <a:srgbClr val="C00000"/>
                  </a:buClr>
                  <a:buFont typeface="+mj-lt"/>
                  <a:buAutoNum type="romanUcPeriod"/>
                </a:pPr>
                <a:r>
                  <a:rPr lang="en-US" dirty="0">
                    <a:latin typeface="Times New Roman" panose="02020603050405020304" pitchFamily="18" charset="0"/>
                    <a:cs typeface="Times New Roman" panose="02020603050405020304" pitchFamily="18" charset="0"/>
                  </a:rPr>
                  <a:t>This point serves as the center of the ith cluster, and we determine its number of vectors, </a:t>
                </a:r>
                <a14:m>
                  <m:oMath xmlns:m="http://schemas.openxmlformats.org/officeDocument/2006/math">
                    <m:sSub>
                      <m:sSubPr>
                        <m:ctrlPr>
                          <a:rPr lang="en-US" b="1" i="1" dirty="0" smtClean="0">
                            <a:latin typeface="Cambria Math" panose="02040503050406030204" pitchFamily="18" charset="0"/>
                            <a:cs typeface="Times New Roman" panose="02020603050405020304" pitchFamily="18" charset="0"/>
                          </a:rPr>
                        </m:ctrlPr>
                      </m:sSubPr>
                      <m:e>
                        <m:r>
                          <a:rPr lang="en-US" b="1" i="1" dirty="0" smtClean="0">
                            <a:latin typeface="Cambria Math" panose="02040503050406030204" pitchFamily="18" charset="0"/>
                            <a:cs typeface="Times New Roman" panose="02020603050405020304" pitchFamily="18" charset="0"/>
                          </a:rPr>
                          <m:t>𝒏</m:t>
                        </m:r>
                      </m:e>
                      <m:sub>
                        <m:r>
                          <a:rPr lang="en-US" b="1" i="1" dirty="0" smtClean="0">
                            <a:latin typeface="Cambria Math" panose="02040503050406030204" pitchFamily="18" charset="0"/>
                            <a:cs typeface="Times New Roman" panose="02020603050405020304" pitchFamily="18" charset="0"/>
                          </a:rPr>
                          <m:t>𝒊</m:t>
                        </m:r>
                      </m:sub>
                    </m:sSub>
                  </m:oMath>
                </a14:m>
                <a:r>
                  <a:rPr lang="en-US" dirty="0">
                    <a:latin typeface="Times New Roman" panose="02020603050405020304" pitchFamily="18" charset="0"/>
                    <a:cs typeface="Times New Roman" panose="02020603050405020304" pitchFamily="18" charset="0"/>
                  </a:rPr>
                  <a:t>, using the </a:t>
                </a:r>
                <a:r>
                  <a:rPr lang="en-US" b="1" i="1" dirty="0">
                    <a:solidFill>
                      <a:srgbClr val="C00000"/>
                    </a:solidFill>
                    <a:latin typeface="Times New Roman" panose="02020603050405020304" pitchFamily="18" charset="0"/>
                    <a:cs typeface="Times New Roman" panose="02020603050405020304" pitchFamily="18" charset="0"/>
                  </a:rPr>
                  <a:t>Poisson distribution</a:t>
                </a:r>
                <a:r>
                  <a:rPr lang="en-US" dirty="0">
                    <a:latin typeface="Times New Roman" panose="02020603050405020304" pitchFamily="18" charset="0"/>
                    <a:cs typeface="Times New Roman" panose="02020603050405020304" pitchFamily="18" charset="0"/>
                  </a:rPr>
                  <a:t>.</a:t>
                </a:r>
              </a:p>
              <a:p>
                <a:pPr marL="1200150" lvl="1" indent="-514350">
                  <a:lnSpc>
                    <a:spcPct val="107000"/>
                  </a:lnSpc>
                  <a:spcBef>
                    <a:spcPts val="0"/>
                  </a:spcBef>
                  <a:spcAft>
                    <a:spcPts val="800"/>
                  </a:spcAft>
                  <a:buClr>
                    <a:srgbClr val="C00000"/>
                  </a:buClr>
                  <a:buFont typeface="+mj-lt"/>
                  <a:buAutoNum type="romanUcPeriod"/>
                </a:pPr>
                <a:r>
                  <a:rPr lang="en-US" dirty="0">
                    <a:latin typeface="Times New Roman" panose="02020603050405020304" pitchFamily="18" charset="0"/>
                    <a:cs typeface="Times New Roman" panose="02020603050405020304" pitchFamily="18" charset="0"/>
                  </a:rPr>
                  <a:t>the </a:t>
                </a:r>
                <a14:m>
                  <m:oMath xmlns:m="http://schemas.openxmlformats.org/officeDocument/2006/math">
                    <m:sSub>
                      <m:sSubPr>
                        <m:ctrlPr>
                          <a:rPr lang="en-US" b="1" i="1" dirty="0" smtClean="0">
                            <a:latin typeface="Cambria Math" panose="02040503050406030204" pitchFamily="18" charset="0"/>
                            <a:cs typeface="Times New Roman" panose="02020603050405020304" pitchFamily="18" charset="0"/>
                          </a:rPr>
                        </m:ctrlPr>
                      </m:sSubPr>
                      <m:e>
                        <m:r>
                          <a:rPr lang="en-US" b="1" i="1" dirty="0" smtClean="0">
                            <a:latin typeface="Cambria Math" panose="02040503050406030204" pitchFamily="18" charset="0"/>
                            <a:cs typeface="Times New Roman" panose="02020603050405020304" pitchFamily="18" charset="0"/>
                          </a:rPr>
                          <m:t>𝒏</m:t>
                        </m:r>
                      </m:e>
                      <m:sub>
                        <m:r>
                          <a:rPr lang="en-US" b="1" i="1" dirty="0" smtClean="0">
                            <a:latin typeface="Cambria Math" panose="02040503050406030204" pitchFamily="18" charset="0"/>
                            <a:cs typeface="Times New Roman" panose="02020603050405020304" pitchFamily="18" charset="0"/>
                          </a:rPr>
                          <m:t>𝒊</m:t>
                        </m:r>
                      </m:sub>
                    </m:sSub>
                  </m:oMath>
                </a14:m>
                <a:r>
                  <a:rPr lang="en-US" dirty="0">
                    <a:latin typeface="Times New Roman" panose="02020603050405020304" pitchFamily="18" charset="0"/>
                    <a:cs typeface="Times New Roman" panose="02020603050405020304" pitchFamily="18" charset="0"/>
                  </a:rPr>
                  <a:t> points around </a:t>
                </a:r>
                <a14:m>
                  <m:oMath xmlns:m="http://schemas.openxmlformats.org/officeDocument/2006/math">
                    <m:sSub>
                      <m:sSubPr>
                        <m:ctrlPr>
                          <a:rPr lang="en-US" b="1" i="1" dirty="0" smtClean="0">
                            <a:latin typeface="Cambria Math" panose="02040503050406030204" pitchFamily="18" charset="0"/>
                            <a:cs typeface="Times New Roman" panose="02020603050405020304" pitchFamily="18" charset="0"/>
                          </a:rPr>
                        </m:ctrlPr>
                      </m:sSubPr>
                      <m:e>
                        <m:r>
                          <a:rPr lang="en-US" b="1" i="1" dirty="0" smtClean="0">
                            <a:latin typeface="Cambria Math" panose="02040503050406030204" pitchFamily="18" charset="0"/>
                            <a:cs typeface="Times New Roman" panose="02020603050405020304" pitchFamily="18" charset="0"/>
                          </a:rPr>
                          <m:t>𝒚</m:t>
                        </m:r>
                      </m:e>
                      <m:sub>
                        <m:r>
                          <a:rPr lang="en-US" b="1" i="1" dirty="0" smtClean="0">
                            <a:latin typeface="Cambria Math" panose="02040503050406030204" pitchFamily="18" charset="0"/>
                            <a:cs typeface="Times New Roman" panose="02020603050405020304" pitchFamily="18" charset="0"/>
                          </a:rPr>
                          <m:t>𝒊</m:t>
                        </m:r>
                      </m:sub>
                    </m:sSub>
                  </m:oMath>
                </a14:m>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are generated according to the normal distribution with </a:t>
                </a:r>
                <a:r>
                  <a:rPr lang="en-US" dirty="0">
                    <a:solidFill>
                      <a:srgbClr val="0070C0"/>
                    </a:solidFill>
                    <a:latin typeface="Times New Roman" panose="02020603050405020304" pitchFamily="18" charset="0"/>
                    <a:cs typeface="Times New Roman" panose="02020603050405020304" pitchFamily="18" charset="0"/>
                  </a:rPr>
                  <a:t>mean</a:t>
                </a:r>
                <a:r>
                  <a:rPr lang="en-US"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i="1" dirty="0" smtClean="0">
                            <a:latin typeface="Cambria Math" panose="02040503050406030204" pitchFamily="18" charset="0"/>
                            <a:cs typeface="Times New Roman" panose="02020603050405020304" pitchFamily="18" charset="0"/>
                          </a:rPr>
                        </m:ctrlPr>
                      </m:sSubPr>
                      <m:e>
                        <m:r>
                          <a:rPr lang="en-US" b="0" i="1" dirty="0" smtClean="0">
                            <a:latin typeface="Cambria Math" panose="02040503050406030204" pitchFamily="18" charset="0"/>
                            <a:cs typeface="Times New Roman" panose="02020603050405020304" pitchFamily="18" charset="0"/>
                          </a:rPr>
                          <m:t>𝑦</m:t>
                        </m:r>
                      </m:e>
                      <m:sub>
                        <m:r>
                          <a:rPr lang="en-US" b="0" i="1" dirty="0" smtClean="0">
                            <a:latin typeface="Cambria Math" panose="02040503050406030204" pitchFamily="18" charset="0"/>
                            <a:cs typeface="Times New Roman" panose="02020603050405020304" pitchFamily="18" charset="0"/>
                          </a:rPr>
                          <m:t>𝑖</m:t>
                        </m:r>
                      </m:sub>
                    </m:sSub>
                  </m:oMath>
                </a14:m>
                <a:r>
                  <a:rPr lang="en-US" dirty="0">
                    <a:latin typeface="Times New Roman" panose="02020603050405020304" pitchFamily="18" charset="0"/>
                    <a:cs typeface="Times New Roman" panose="02020603050405020304" pitchFamily="18" charset="0"/>
                  </a:rPr>
                  <a:t> and </a:t>
                </a:r>
                <a:r>
                  <a:rPr lang="en-US" dirty="0">
                    <a:solidFill>
                      <a:srgbClr val="0070C0"/>
                    </a:solidFill>
                    <a:latin typeface="Times New Roman" panose="02020603050405020304" pitchFamily="18" charset="0"/>
                    <a:cs typeface="Times New Roman" panose="02020603050405020304" pitchFamily="18" charset="0"/>
                  </a:rPr>
                  <a:t>covariance matrix</a:t>
                </a:r>
                <a14:m>
                  <m:oMath xmlns:m="http://schemas.openxmlformats.org/officeDocument/2006/math">
                    <m:sSup>
                      <m:sSupPr>
                        <m:ctrlPr>
                          <a:rPr lang="en-US" b="1" i="1" smtClean="0">
                            <a:latin typeface="Cambria Math" panose="02040503050406030204" pitchFamily="18" charset="0"/>
                            <a:cs typeface="Times New Roman" panose="02020603050405020304" pitchFamily="18" charset="0"/>
                          </a:rPr>
                        </m:ctrlPr>
                      </m:sSupPr>
                      <m:e>
                        <m:r>
                          <a:rPr lang="en-US" b="1" i="1" smtClean="0">
                            <a:latin typeface="Cambria Math" panose="02040503050406030204" pitchFamily="18" charset="0"/>
                            <a:cs typeface="Times New Roman" panose="02020603050405020304" pitchFamily="18" charset="0"/>
                          </a:rPr>
                          <m:t> </m:t>
                        </m:r>
                        <m:r>
                          <a:rPr lang="en-US" b="1" i="1" smtClean="0">
                            <a:latin typeface="Cambria Math" panose="02040503050406030204" pitchFamily="18" charset="0"/>
                            <a:ea typeface="Cambria Math" panose="02040503050406030204" pitchFamily="18" charset="0"/>
                            <a:cs typeface="Times New Roman" panose="02020603050405020304" pitchFamily="18" charset="0"/>
                          </a:rPr>
                          <m:t>𝜹</m:t>
                        </m:r>
                      </m:e>
                      <m:sup>
                        <m:r>
                          <a:rPr lang="en-US" b="1" i="1" smtClean="0">
                            <a:latin typeface="Cambria Math" panose="02040503050406030204" pitchFamily="18" charset="0"/>
                            <a:cs typeface="Times New Roman" panose="02020603050405020304" pitchFamily="18" charset="0"/>
                          </a:rPr>
                          <m:t>𝟐</m:t>
                        </m:r>
                      </m:sup>
                    </m:sSup>
                    <m:r>
                      <a:rPr lang="en-US" b="1" i="1" smtClean="0">
                        <a:latin typeface="Cambria Math" panose="02040503050406030204" pitchFamily="18" charset="0"/>
                        <a:cs typeface="Times New Roman" panose="02020603050405020304" pitchFamily="18" charset="0"/>
                      </a:rPr>
                      <m:t>𝑰</m:t>
                    </m:r>
                  </m:oMath>
                </a14:m>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p>
              <a:p>
                <a:pPr marL="514350" marR="0" indent="-285750">
                  <a:lnSpc>
                    <a:spcPct val="107000"/>
                  </a:lnSpc>
                  <a:spcBef>
                    <a:spcPts val="0"/>
                  </a:spcBef>
                  <a:spcAft>
                    <a:spcPts val="800"/>
                  </a:spcAft>
                </a:pPr>
                <a:r>
                  <a:rPr lang="en-US" sz="2400" dirty="0">
                    <a:latin typeface="Times New Roman" panose="02020603050405020304" pitchFamily="18" charset="0"/>
                    <a:cs typeface="Times New Roman" panose="02020603050405020304" pitchFamily="18" charset="0"/>
                  </a:rPr>
                  <a:t>If a point turns out to be outside the sampling window, we ignore it and another one is generated.</a:t>
                </a:r>
              </a:p>
              <a:p>
                <a:pPr marL="514350" marR="0" indent="-285750">
                  <a:lnSpc>
                    <a:spcPct val="107000"/>
                  </a:lnSpc>
                  <a:spcBef>
                    <a:spcPts val="0"/>
                  </a:spcBef>
                  <a:spcAft>
                    <a:spcPts val="800"/>
                  </a:spcAft>
                </a:pPr>
                <a:r>
                  <a:rPr lang="en-US" sz="2400" dirty="0">
                    <a:latin typeface="Times New Roman" panose="02020603050405020304" pitchFamily="18" charset="0"/>
                    <a:cs typeface="Times New Roman" panose="02020603050405020304" pitchFamily="18" charset="0"/>
                  </a:rPr>
                  <a:t> This procedure is </a:t>
                </a:r>
                <a:r>
                  <a:rPr lang="en-US" sz="2400" dirty="0">
                    <a:solidFill>
                      <a:srgbClr val="0070C0"/>
                    </a:solidFill>
                    <a:latin typeface="Times New Roman" panose="02020603050405020304" pitchFamily="18" charset="0"/>
                    <a:cs typeface="Times New Roman" panose="02020603050405020304" pitchFamily="18" charset="0"/>
                  </a:rPr>
                  <a:t>repeated</a:t>
                </a:r>
                <a:r>
                  <a:rPr lang="en-US" sz="2400" dirty="0">
                    <a:latin typeface="Times New Roman" panose="02020603050405020304" pitchFamily="18" charset="0"/>
                    <a:cs typeface="Times New Roman" panose="02020603050405020304" pitchFamily="18" charset="0"/>
                  </a:rPr>
                  <a:t> until </a:t>
                </a:r>
                <a:r>
                  <a:rPr lang="en-US" sz="2400" b="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 points have been inserted in the sampling window.</a:t>
                </a:r>
              </a:p>
              <a:p>
                <a:endParaRPr lang="en-US" sz="2400" dirty="0"/>
              </a:p>
            </p:txBody>
          </p:sp>
        </mc:Choice>
        <mc:Fallback xmlns="">
          <p:sp>
            <p:nvSpPr>
              <p:cNvPr id="3" name="Content Placeholder 2">
                <a:extLst>
                  <a:ext uri="{FF2B5EF4-FFF2-40B4-BE49-F238E27FC236}">
                    <a16:creationId xmlns:a16="http://schemas.microsoft.com/office/drawing/2014/main" id="{45D61EF0-1419-46F3-B523-E04903887A83}"/>
                  </a:ext>
                </a:extLst>
              </p:cNvPr>
              <p:cNvSpPr>
                <a:spLocks noGrp="1" noRot="1" noChangeAspect="1" noMove="1" noResize="1" noEditPoints="1" noAdjustHandles="1" noChangeArrowheads="1" noChangeShapeType="1" noTextEdit="1"/>
              </p:cNvSpPr>
              <p:nvPr>
                <p:ph idx="1"/>
              </p:nvPr>
            </p:nvSpPr>
            <p:spPr>
              <a:xfrm>
                <a:off x="127818" y="1366684"/>
                <a:ext cx="11779047" cy="4916128"/>
              </a:xfrm>
              <a:blipFill>
                <a:blip r:embed="rId2"/>
                <a:stretch>
                  <a:fillRect t="-991" r="-259"/>
                </a:stretch>
              </a:blipFill>
            </p:spPr>
            <p:txBody>
              <a:bodyPr/>
              <a:lstStyle/>
              <a:p>
                <a:r>
                  <a:rPr lang="en-US">
                    <a:noFill/>
                  </a:rPr>
                  <a:t> </a:t>
                </a:r>
              </a:p>
            </p:txBody>
          </p:sp>
        </mc:Fallback>
      </mc:AlternateContent>
    </p:spTree>
    <p:extLst>
      <p:ext uri="{BB962C8B-B14F-4D97-AF65-F5344CB8AC3E}">
        <p14:creationId xmlns:p14="http://schemas.microsoft.com/office/powerpoint/2010/main" val="3377714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D8079-80AC-44A8-B599-CDC74A66310A}"/>
              </a:ext>
            </a:extLst>
          </p:cNvPr>
          <p:cNvSpPr>
            <a:spLocks noGrp="1"/>
          </p:cNvSpPr>
          <p:nvPr>
            <p:ph type="title"/>
          </p:nvPr>
        </p:nvSpPr>
        <p:spPr>
          <a:xfrm>
            <a:off x="324464" y="126077"/>
            <a:ext cx="10515600" cy="949325"/>
          </a:xfrm>
        </p:spPr>
        <p:txBody>
          <a:bodyPr>
            <a:normAutofit/>
          </a:bodyPr>
          <a:lstStyle/>
          <a:p>
            <a:r>
              <a:rPr lang="en-US" sz="4000" b="1" i="1" u="sng"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Generation of regularly spaced data </a:t>
            </a:r>
            <a:endParaRPr lang="en-US" sz="4000" i="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DEC68BD-97CF-45C3-A4F3-6869283CD19D}"/>
                  </a:ext>
                </a:extLst>
              </p:cNvPr>
              <p:cNvSpPr>
                <a:spLocks noGrp="1"/>
              </p:cNvSpPr>
              <p:nvPr>
                <p:ph idx="1"/>
              </p:nvPr>
            </p:nvSpPr>
            <p:spPr>
              <a:xfrm>
                <a:off x="324464" y="1223399"/>
                <a:ext cx="11238271" cy="5502378"/>
              </a:xfrm>
            </p:spPr>
            <p:txBody>
              <a:bodyPr>
                <a:noAutofit/>
              </a:bodyPr>
              <a:lstStyle/>
              <a:p>
                <a:pPr marL="0" marR="0">
                  <a:lnSpc>
                    <a:spcPct val="100000"/>
                  </a:lnSpc>
                  <a:spcBef>
                    <a:spcPts val="0"/>
                  </a:spcBef>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Perhaps the simplest way to produce regularly spaced points is :</a:t>
                </a:r>
              </a:p>
              <a:p>
                <a:pPr lvl="1">
                  <a:lnSpc>
                    <a:spcPct val="100000"/>
                  </a:lnSpc>
                  <a:spcBef>
                    <a:spcPts val="0"/>
                  </a:spcBef>
                  <a:buFont typeface="Wingdings" panose="05000000000000000000" pitchFamily="2" charset="2"/>
                  <a:buChar char="q"/>
                </a:pPr>
                <a:r>
                  <a:rPr lang="en-US" dirty="0">
                    <a:effectLst/>
                    <a:latin typeface="Times New Roman" panose="02020603050405020304" pitchFamily="18" charset="0"/>
                    <a:ea typeface="Calibri" panose="020F0502020204030204" pitchFamily="34" charset="0"/>
                    <a:cs typeface="Times New Roman" panose="02020603050405020304" pitchFamily="18" charset="0"/>
                  </a:rPr>
                  <a:t>define a lattice in the convex hull of X and to place the vectors at its vertices</a:t>
                </a:r>
              </a:p>
              <a:p>
                <a:pPr lvl="1">
                  <a:lnSpc>
                    <a:spcPct val="100000"/>
                  </a:lnSpc>
                  <a:spcBef>
                    <a:spcPts val="0"/>
                  </a:spcBef>
                  <a:spcAft>
                    <a:spcPts val="800"/>
                  </a:spcAft>
                  <a:buFont typeface="Wingdings" panose="05000000000000000000" pitchFamily="2" charset="2"/>
                  <a:buChar char="q"/>
                </a:pPr>
                <a:r>
                  <a:rPr lang="en-US" dirty="0">
                    <a:effectLst/>
                    <a:latin typeface="Times New Roman" panose="02020603050405020304" pitchFamily="18" charset="0"/>
                    <a:ea typeface="Calibri" panose="020F0502020204030204" pitchFamily="34" charset="0"/>
                    <a:cs typeface="Times New Roman" panose="02020603050405020304" pitchFamily="18" charset="0"/>
                  </a:rPr>
                  <a:t>An alternative procedure, known as </a:t>
                </a:r>
                <a:r>
                  <a:rPr lang="en-US"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simple sequential inhibition (SSI) </a:t>
                </a:r>
                <a:endParaRPr lang="en-US"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marL="514350" marR="0" indent="-514350">
                  <a:lnSpc>
                    <a:spcPct val="100000"/>
                  </a:lnSpc>
                  <a:spcBef>
                    <a:spcPts val="0"/>
                  </a:spcBef>
                  <a:spcAft>
                    <a:spcPts val="800"/>
                  </a:spcAft>
                  <a:buClr>
                    <a:srgbClr val="C00000"/>
                  </a:buClr>
                  <a:buFont typeface="+mj-lt"/>
                  <a:buAutoNum type="romanUcPeriod"/>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US" sz="24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points</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b>
                      <m:sSubPr>
                        <m:ctrlPr>
                          <a:rPr lang="en-US" sz="2400" b="1" i="1" dirty="0" smtClean="0">
                            <a:latin typeface="Cambria Math" panose="02040503050406030204" pitchFamily="18" charset="0"/>
                            <a:cs typeface="Times New Roman" panose="02020603050405020304" pitchFamily="18" charset="0"/>
                          </a:rPr>
                        </m:ctrlPr>
                      </m:sSubPr>
                      <m:e>
                        <m:r>
                          <a:rPr lang="en-US" sz="2400" b="1" i="1" dirty="0" smtClean="0">
                            <a:latin typeface="Cambria Math" panose="02040503050406030204" pitchFamily="18" charset="0"/>
                            <a:cs typeface="Times New Roman" panose="02020603050405020304" pitchFamily="18" charset="0"/>
                          </a:rPr>
                          <m:t>𝒚</m:t>
                        </m:r>
                      </m:e>
                      <m:sub>
                        <m:r>
                          <a:rPr lang="en-US" sz="2400" b="1" i="1" dirty="0" smtClean="0">
                            <a:latin typeface="Cambria Math" panose="02040503050406030204" pitchFamily="18" charset="0"/>
                            <a:cs typeface="Times New Roman" panose="02020603050405020304" pitchFamily="18" charset="0"/>
                          </a:rPr>
                          <m:t>𝒊</m:t>
                        </m:r>
                      </m:sub>
                    </m:sSub>
                  </m:oMath>
                </a14:m>
                <a:r>
                  <a:rPr lang="en-US" sz="2400" b="1"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are inserted in the sampling window one at a time. </a:t>
                </a:r>
              </a:p>
              <a:p>
                <a:pPr marL="514350" marR="0" indent="-514350">
                  <a:lnSpc>
                    <a:spcPct val="100000"/>
                  </a:lnSpc>
                  <a:spcBef>
                    <a:spcPts val="0"/>
                  </a:spcBef>
                  <a:spcAft>
                    <a:spcPts val="800"/>
                  </a:spcAft>
                  <a:buClr>
                    <a:srgbClr val="C00000"/>
                  </a:buClr>
                  <a:buFont typeface="+mj-lt"/>
                  <a:buAutoNum type="romanUcPeriod"/>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For each point we define a hypersphere of </a:t>
                </a:r>
                <a:r>
                  <a:rPr lang="en-US" sz="24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radius</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i="1" dirty="0">
                    <a:effectLst/>
                    <a:latin typeface="Times New Roman" panose="02020603050405020304" pitchFamily="18" charset="0"/>
                    <a:ea typeface="Calibri" panose="020F0502020204030204" pitchFamily="34" charset="0"/>
                    <a:cs typeface="Times New Roman" panose="02020603050405020304" pitchFamily="18" charset="0"/>
                  </a:rPr>
                  <a:t>r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centered at </a:t>
                </a:r>
                <a14:m>
                  <m:oMath xmlns:m="http://schemas.openxmlformats.org/officeDocument/2006/math">
                    <m:sSub>
                      <m:sSubPr>
                        <m:ctrlPr>
                          <a:rPr lang="en-US" sz="2400" b="1" i="1" dirty="0" smtClean="0">
                            <a:latin typeface="Cambria Math" panose="02040503050406030204" pitchFamily="18" charset="0"/>
                            <a:cs typeface="Times New Roman" panose="02020603050405020304" pitchFamily="18" charset="0"/>
                          </a:rPr>
                        </m:ctrlPr>
                      </m:sSubPr>
                      <m:e>
                        <m:r>
                          <a:rPr lang="en-US" sz="2400" b="1" i="1" dirty="0" smtClean="0">
                            <a:latin typeface="Cambria Math" panose="02040503050406030204" pitchFamily="18" charset="0"/>
                            <a:cs typeface="Times New Roman" panose="02020603050405020304" pitchFamily="18" charset="0"/>
                          </a:rPr>
                          <m:t>𝒚</m:t>
                        </m:r>
                      </m:e>
                      <m:sub>
                        <m:r>
                          <a:rPr lang="en-US" sz="2400" b="1" i="1" dirty="0" smtClean="0">
                            <a:latin typeface="Cambria Math" panose="02040503050406030204" pitchFamily="18" charset="0"/>
                            <a:cs typeface="Times New Roman" panose="02020603050405020304" pitchFamily="18" charset="0"/>
                          </a:rPr>
                          <m:t>𝒊</m:t>
                        </m:r>
                      </m:sub>
                    </m:sSub>
                  </m:oMath>
                </a14:m>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p>
              <a:p>
                <a:pPr marL="514350" marR="0" indent="-514350">
                  <a:lnSpc>
                    <a:spcPct val="100000"/>
                  </a:lnSpc>
                  <a:spcBef>
                    <a:spcPts val="0"/>
                  </a:spcBef>
                  <a:spcAft>
                    <a:spcPts val="800"/>
                  </a:spcAft>
                  <a:buClr>
                    <a:srgbClr val="C00000"/>
                  </a:buClr>
                  <a:buFont typeface="+mj-lt"/>
                  <a:buAutoNum type="romanUcPeriod"/>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next point can be placed anywhere in the </a:t>
                </a:r>
                <a:r>
                  <a:rPr lang="en-US" sz="24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sampling window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in such a way that its hypersphere does not intersect with any of the hyperspheres defined by the previously inserted points.</a:t>
                </a:r>
              </a:p>
              <a:p>
                <a:pPr marR="0">
                  <a:lnSpc>
                    <a:spcPct val="100000"/>
                  </a:lnSpc>
                  <a:spcBef>
                    <a:spcPts val="0"/>
                  </a:spcBef>
                  <a:spcAft>
                    <a:spcPts val="800"/>
                  </a:spcAft>
                  <a:buFont typeface="Wingdings" panose="05000000000000000000" pitchFamily="2" charset="2"/>
                  <a:buChar char="Ø"/>
                </a:pPr>
                <a:r>
                  <a:rPr lang="en-US" sz="24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The procedure stops :</a:t>
                </a:r>
              </a:p>
              <a:p>
                <a:pPr lvl="1">
                  <a:lnSpc>
                    <a:spcPct val="100000"/>
                  </a:lnSpc>
                  <a:spcBef>
                    <a:spcPts val="0"/>
                  </a:spcBef>
                  <a:buFont typeface="Wingdings" panose="05000000000000000000" pitchFamily="2" charset="2"/>
                  <a:buChar char="q"/>
                </a:pPr>
                <a:r>
                  <a:rPr lang="en-US" dirty="0">
                    <a:effectLst/>
                    <a:latin typeface="Times New Roman" panose="02020603050405020304" pitchFamily="18" charset="0"/>
                    <a:ea typeface="Calibri" panose="020F0502020204030204" pitchFamily="34" charset="0"/>
                    <a:cs typeface="Times New Roman" panose="02020603050405020304" pitchFamily="18" charset="0"/>
                  </a:rPr>
                  <a:t>a predetermined number of points have been inserted in the sampling window</a:t>
                </a:r>
              </a:p>
              <a:p>
                <a:pPr lvl="1">
                  <a:lnSpc>
                    <a:spcPct val="100000"/>
                  </a:lnSpc>
                  <a:spcBef>
                    <a:spcPts val="0"/>
                  </a:spcBef>
                  <a:spcAft>
                    <a:spcPts val="800"/>
                  </a:spcAft>
                  <a:buFont typeface="Wingdings" panose="05000000000000000000" pitchFamily="2" charset="2"/>
                  <a:buChar char="q"/>
                </a:pPr>
                <a:r>
                  <a:rPr lang="en-US" i="0" dirty="0">
                    <a:solidFill>
                      <a:srgbClr val="000000"/>
                    </a:solidFill>
                    <a:effectLst/>
                    <a:latin typeface="Times New Roman" panose="02020603050405020304" pitchFamily="18" charset="0"/>
                    <a:cs typeface="Times New Roman" panose="02020603050405020304" pitchFamily="18" charset="0"/>
                  </a:rPr>
                  <a:t>no more points can be inserted in the sampling window, after say a few thousand trials</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7DEC68BD-97CF-45C3-A4F3-6869283CD19D}"/>
                  </a:ext>
                </a:extLst>
              </p:cNvPr>
              <p:cNvSpPr>
                <a:spLocks noGrp="1" noRot="1" noChangeAspect="1" noMove="1" noResize="1" noEditPoints="1" noAdjustHandles="1" noChangeArrowheads="1" noChangeShapeType="1" noTextEdit="1"/>
              </p:cNvSpPr>
              <p:nvPr>
                <p:ph idx="1"/>
              </p:nvPr>
            </p:nvSpPr>
            <p:spPr>
              <a:xfrm>
                <a:off x="324464" y="1223399"/>
                <a:ext cx="11238271" cy="5502378"/>
              </a:xfrm>
              <a:blipFill>
                <a:blip r:embed="rId2"/>
                <a:stretch>
                  <a:fillRect l="-705" t="-887" r="-868"/>
                </a:stretch>
              </a:blipFill>
            </p:spPr>
            <p:txBody>
              <a:bodyPr/>
              <a:lstStyle/>
              <a:p>
                <a:r>
                  <a:rPr lang="en-US">
                    <a:noFill/>
                  </a:rPr>
                  <a:t> </a:t>
                </a:r>
              </a:p>
            </p:txBody>
          </p:sp>
        </mc:Fallback>
      </mc:AlternateContent>
    </p:spTree>
    <p:extLst>
      <p:ext uri="{BB962C8B-B14F-4D97-AF65-F5344CB8AC3E}">
        <p14:creationId xmlns:p14="http://schemas.microsoft.com/office/powerpoint/2010/main" val="2120192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45661-F73B-48E8-87CE-D4AF9511811F}"/>
              </a:ext>
            </a:extLst>
          </p:cNvPr>
          <p:cNvSpPr>
            <a:spLocks noGrp="1"/>
          </p:cNvSpPr>
          <p:nvPr>
            <p:ph type="title"/>
          </p:nvPr>
        </p:nvSpPr>
        <p:spPr>
          <a:xfrm>
            <a:off x="238125" y="74767"/>
            <a:ext cx="10515600" cy="768350"/>
          </a:xfrm>
        </p:spPr>
        <p:txBody>
          <a:bodyPr>
            <a:normAutofit/>
          </a:bodyPr>
          <a:lstStyle/>
          <a:p>
            <a:r>
              <a:rPr lang="en-US" sz="4000" b="1" i="1" u="sng"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Generation of regularly spaced data(cont.)</a:t>
            </a:r>
            <a:endParaRPr lang="en-US" sz="4000" i="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90C122D-671C-4505-8EB1-311BB80B1BBB}"/>
                  </a:ext>
                </a:extLst>
              </p:cNvPr>
              <p:cNvSpPr>
                <a:spLocks noGrp="1"/>
              </p:cNvSpPr>
              <p:nvPr>
                <p:ph idx="1"/>
              </p:nvPr>
            </p:nvSpPr>
            <p:spPr>
              <a:xfrm>
                <a:off x="238126" y="1219200"/>
                <a:ext cx="11408184" cy="5309419"/>
              </a:xfrm>
            </p:spPr>
            <p:txBody>
              <a:bodyPr numCol="1">
                <a:normAutofit/>
              </a:bodyPr>
              <a:lstStyle/>
              <a:p>
                <a:pPr>
                  <a:lnSpc>
                    <a:spcPct val="100000"/>
                  </a:lnSpc>
                  <a:buFont typeface="Wingdings" panose="05000000000000000000" pitchFamily="2" charset="2"/>
                  <a:buChar char="v"/>
                </a:pPr>
                <a:r>
                  <a:rPr lang="en-US" sz="2400" dirty="0">
                    <a:solidFill>
                      <a:srgbClr val="0070C0"/>
                    </a:solidFill>
                    <a:latin typeface="Times New Roman" panose="02020603050405020304" pitchFamily="18" charset="0"/>
                    <a:cs typeface="Times New Roman" panose="02020603050405020304" pitchFamily="18" charset="0"/>
                  </a:rPr>
                  <a:t>packing density  : </a:t>
                </a:r>
                <a:r>
                  <a:rPr lang="en-US" sz="2400" dirty="0">
                    <a:latin typeface="Times New Roman" panose="02020603050405020304" pitchFamily="18" charset="0"/>
                    <a:cs typeface="Times New Roman" panose="02020603050405020304" pitchFamily="18" charset="0"/>
                  </a:rPr>
                  <a:t>A measure of the degree of fulfillment of the sampling window </a:t>
                </a:r>
              </a:p>
              <a:p>
                <a:pPr>
                  <a:lnSpc>
                    <a:spcPct val="100000"/>
                  </a:lnSpc>
                </a:pPr>
                <a:r>
                  <a:rPr lang="en-US" sz="2400" dirty="0">
                    <a:latin typeface="Times New Roman" panose="02020603050405020304" pitchFamily="18" charset="0"/>
                    <a:cs typeface="Times New Roman" panose="02020603050405020304" pitchFamily="18" charset="0"/>
                  </a:rPr>
                  <a:t>which is defined as </a:t>
                </a:r>
                <a:r>
                  <a:rPr lang="en-US"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14:m>
                  <m:oMath xmlns:m="http://schemas.openxmlformats.org/officeDocument/2006/math">
                    <m:r>
                      <a:rPr lang="en-US" sz="240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cs typeface="Times New Roman" panose="02020603050405020304" pitchFamily="18" charset="0"/>
                      </a:rPr>
                      <m:t>𝝆</m:t>
                    </m:r>
                    <m:r>
                      <a:rPr lang="en-US" sz="240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sz="240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cs typeface="Times New Roman" panose="02020603050405020304" pitchFamily="18" charset="0"/>
                          </a:rPr>
                          <m:t>𝑳</m:t>
                        </m:r>
                      </m:num>
                      <m:den>
                        <m:r>
                          <a:rPr lang="en-US" sz="240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cs typeface="Times New Roman" panose="02020603050405020304" pitchFamily="18" charset="0"/>
                          </a:rPr>
                          <m:t>𝑽</m:t>
                        </m:r>
                      </m:den>
                    </m:f>
                    <m:sSub>
                      <m:sSubPr>
                        <m:ctrlPr>
                          <a:rPr lang="en-US" sz="240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cs typeface="Times New Roman" panose="02020603050405020304" pitchFamily="18" charset="0"/>
                          </a:rPr>
                          <m:t>𝑽</m:t>
                        </m:r>
                      </m:e>
                      <m:sub>
                        <m:r>
                          <a:rPr lang="en-US" sz="240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cs typeface="Times New Roman" panose="02020603050405020304" pitchFamily="18" charset="0"/>
                          </a:rPr>
                          <m:t>𝒓</m:t>
                        </m:r>
                      </m:sub>
                    </m:sSub>
                  </m:oMath>
                </a14:m>
                <a:endParaRPr lang="en-US" sz="2400" b="1" dirty="0">
                  <a:latin typeface="Times New Roman" panose="02020603050405020304" pitchFamily="18" charset="0"/>
                  <a:cs typeface="Times New Roman" panose="02020603050405020304" pitchFamily="18" charset="0"/>
                </a:endParaRPr>
              </a:p>
              <a:p>
                <a:pPr marL="114300" marR="0" indent="-342900">
                  <a:lnSpc>
                    <a:spcPct val="100000"/>
                  </a:lnSpc>
                  <a:spcBef>
                    <a:spcPts val="0"/>
                  </a:spcBef>
                  <a:spcAft>
                    <a:spcPts val="800"/>
                  </a:spcAft>
                  <a:buFont typeface="Wingdings" panose="05000000000000000000" pitchFamily="2" charset="2"/>
                  <a:buChar char="v"/>
                </a:pPr>
                <a14:m>
                  <m:oMath xmlns:m="http://schemas.openxmlformats.org/officeDocument/2006/math">
                    <m:f>
                      <m:fPr>
                        <m:ctrlPr>
                          <a:rPr lang="en-US" sz="2400" b="1" i="1"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400" b="1" i="1"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𝑳</m:t>
                        </m:r>
                      </m:num>
                      <m:den>
                        <m:r>
                          <a:rPr lang="en-US" sz="2400" b="1" i="1"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𝑽</m:t>
                        </m:r>
                      </m:den>
                    </m:f>
                    <m:r>
                      <a:rPr lang="en-US" sz="2400" b="1" i="1"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US" sz="24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is the average number of points per unit volume</a:t>
                </a:r>
              </a:p>
              <a:p>
                <a:pPr marL="114300" marR="0" indent="-342900">
                  <a:lnSpc>
                    <a:spcPct val="100000"/>
                  </a:lnSpc>
                  <a:spcBef>
                    <a:spcPts val="0"/>
                  </a:spcBef>
                  <a:spcAft>
                    <a:spcPts val="800"/>
                  </a:spcAft>
                  <a:buFont typeface="Wingdings" panose="05000000000000000000" pitchFamily="2" charset="2"/>
                  <a:buChar char="v"/>
                </a:pPr>
                <a14:m>
                  <m:oMath xmlns:m="http://schemas.openxmlformats.org/officeDocument/2006/math">
                    <m:sSub>
                      <m:sSubPr>
                        <m:ctrlPr>
                          <a:rPr lang="en-US" sz="2400" b="1" i="1"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b="1" i="1"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𝑽</m:t>
                        </m:r>
                      </m:e>
                      <m:sub>
                        <m:r>
                          <a:rPr lang="en-US" sz="2400" b="1" i="1"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𝒓</m:t>
                        </m:r>
                      </m:sub>
                    </m:sSub>
                  </m:oMath>
                </a14:m>
                <a:r>
                  <a:rPr lang="en-US" sz="2400" b="1" i="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is the volume of a hypersphere of radius </a:t>
                </a:r>
                <a:r>
                  <a:rPr lang="en-US" sz="2400" i="1" dirty="0">
                    <a:effectLst/>
                    <a:latin typeface="Times New Roman" panose="02020603050405020304" pitchFamily="18" charset="0"/>
                    <a:ea typeface="Calibri" panose="020F0502020204030204" pitchFamily="34" charset="0"/>
                    <a:cs typeface="Times New Roman" panose="02020603050405020304" pitchFamily="18" charset="0"/>
                  </a:rPr>
                  <a:t>r</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 marR="0" indent="-342900">
                  <a:lnSpc>
                    <a:spcPct val="100000"/>
                  </a:lnSpc>
                  <a:spcBef>
                    <a:spcPts val="0"/>
                  </a:spcBef>
                  <a:spcAft>
                    <a:spcPts val="800"/>
                  </a:spcAft>
                  <a:buFont typeface="Wingdings" panose="05000000000000000000" pitchFamily="2" charset="2"/>
                  <a:buChar char="v"/>
                </a:pPr>
                <a14:m>
                  <m:oMath xmlns:m="http://schemas.openxmlformats.org/officeDocument/2006/math">
                    <m:sSub>
                      <m:sSubPr>
                        <m:ctrlPr>
                          <a:rPr lang="en-US" sz="2400" b="1" i="1"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b="1" i="1"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𝑽</m:t>
                        </m:r>
                      </m:e>
                      <m:sub>
                        <m:r>
                          <a:rPr lang="en-US" sz="2400" b="1" i="1"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𝒓</m:t>
                        </m:r>
                      </m:sub>
                    </m:sSub>
                  </m:oMath>
                </a14:m>
                <a:r>
                  <a:rPr lang="en-US" sz="2400" i="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can be written as  :</a:t>
                </a:r>
                <a14:m>
                  <m:oMath xmlns:m="http://schemas.openxmlformats.org/officeDocument/2006/math">
                    <m:sSub>
                      <m:sSubPr>
                        <m:ctrlPr>
                          <a:rPr lang="en-US" sz="240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cs typeface="Times New Roman" panose="02020603050405020304" pitchFamily="18" charset="0"/>
                          </a:rPr>
                          <m:t> </m:t>
                        </m:r>
                        <m:r>
                          <a:rPr lang="en-US" sz="240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cs typeface="Times New Roman" panose="02020603050405020304" pitchFamily="18" charset="0"/>
                          </a:rPr>
                          <m:t>𝑽</m:t>
                        </m:r>
                      </m:e>
                      <m:sub>
                        <m:r>
                          <a:rPr lang="en-US" sz="240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cs typeface="Times New Roman" panose="02020603050405020304" pitchFamily="18" charset="0"/>
                          </a:rPr>
                          <m:t>𝒓</m:t>
                        </m:r>
                      </m:sub>
                    </m:sSub>
                    <m:r>
                      <a:rPr lang="en-US" sz="2400" i="1">
                        <a:ln w="0"/>
                        <a:solidFill>
                          <a:schemeClr val="accent1"/>
                        </a:solidFill>
                        <a:effectLst>
                          <a:outerShdw blurRad="38100" dist="25400" dir="5400000" algn="ctr" rotWithShape="0">
                            <a:srgbClr val="6E747A">
                              <a:alpha val="43000"/>
                            </a:srgbClr>
                          </a:outerShdw>
                        </a:effectLst>
                        <a:latin typeface="Cambria Math" panose="02040503050406030204" pitchFamily="18" charset="0"/>
                        <a:ea typeface="Calibri" panose="020F0502020204030204" pitchFamily="34" charset="0"/>
                        <a:cs typeface="Arial" panose="020B0604020202020204" pitchFamily="34" charset="0"/>
                      </a:rPr>
                      <m:t>=</m:t>
                    </m:r>
                    <m:r>
                      <a:rPr lang="en-US" sz="2400" i="1">
                        <a:ln w="0"/>
                        <a:solidFill>
                          <a:schemeClr val="accent1"/>
                        </a:solidFill>
                        <a:effectLst>
                          <a:outerShdw blurRad="38100" dist="25400" dir="5400000" algn="ctr" rotWithShape="0">
                            <a:srgbClr val="6E747A">
                              <a:alpha val="43000"/>
                            </a:srgbClr>
                          </a:outerShdw>
                        </a:effectLst>
                        <a:latin typeface="Cambria Math" panose="02040503050406030204" pitchFamily="18" charset="0"/>
                        <a:ea typeface="Calibri" panose="020F0502020204030204" pitchFamily="34" charset="0"/>
                        <a:cs typeface="Arial" panose="020B0604020202020204" pitchFamily="34" charset="0"/>
                      </a:rPr>
                      <m:t>𝐴</m:t>
                    </m:r>
                    <m:sSup>
                      <m:sSupPr>
                        <m:ctrlPr>
                          <a:rPr lang="en-US" sz="2400" i="1">
                            <a:ln w="0"/>
                            <a:solidFill>
                              <a:schemeClr val="accent1"/>
                            </a:solidFill>
                            <a:effectLst>
                              <a:outerShdw blurRad="38100" dist="25400" dir="5400000" algn="ctr" rotWithShape="0">
                                <a:srgbClr val="6E747A">
                                  <a:alpha val="43000"/>
                                </a:srgbClr>
                              </a:outerShdw>
                            </a:effectLst>
                            <a:latin typeface="Cambria Math" panose="02040503050406030204" pitchFamily="18" charset="0"/>
                            <a:ea typeface="Calibri" panose="020F0502020204030204" pitchFamily="34" charset="0"/>
                            <a:cs typeface="Arial" panose="020B0604020202020204" pitchFamily="34" charset="0"/>
                          </a:rPr>
                        </m:ctrlPr>
                      </m:sSupPr>
                      <m:e>
                        <m:r>
                          <a:rPr lang="en-US" sz="2400" i="1">
                            <a:ln w="0"/>
                            <a:solidFill>
                              <a:schemeClr val="accent1"/>
                            </a:solidFill>
                            <a:effectLst>
                              <a:outerShdw blurRad="38100" dist="25400" dir="5400000" algn="ctr" rotWithShape="0">
                                <a:srgbClr val="6E747A">
                                  <a:alpha val="43000"/>
                                </a:srgbClr>
                              </a:outerShdw>
                            </a:effectLst>
                            <a:latin typeface="Cambria Math" panose="02040503050406030204" pitchFamily="18" charset="0"/>
                            <a:ea typeface="Calibri" panose="020F0502020204030204" pitchFamily="34" charset="0"/>
                            <a:cs typeface="Arial" panose="020B0604020202020204" pitchFamily="34" charset="0"/>
                          </a:rPr>
                          <m:t>𝑟</m:t>
                        </m:r>
                      </m:e>
                      <m:sup>
                        <m:r>
                          <a:rPr lang="en-US" sz="2400" i="1">
                            <a:ln w="0"/>
                            <a:solidFill>
                              <a:schemeClr val="accent1"/>
                            </a:solidFill>
                            <a:effectLst>
                              <a:outerShdw blurRad="38100" dist="25400" dir="5400000" algn="ctr" rotWithShape="0">
                                <a:srgbClr val="6E747A">
                                  <a:alpha val="43000"/>
                                </a:srgbClr>
                              </a:outerShdw>
                            </a:effectLst>
                            <a:latin typeface="Cambria Math" panose="02040503050406030204" pitchFamily="18" charset="0"/>
                            <a:ea typeface="Calibri" panose="020F0502020204030204" pitchFamily="34" charset="0"/>
                            <a:cs typeface="Arial" panose="020B0604020202020204" pitchFamily="34" charset="0"/>
                          </a:rPr>
                          <m:t>𝑙</m:t>
                        </m:r>
                      </m:sup>
                    </m:sSup>
                  </m:oMath>
                </a14:m>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0000"/>
                  </a:lnSpc>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where </a:t>
                </a:r>
                <a:r>
                  <a:rPr lang="en-US" sz="2400" b="1" i="1" dirty="0">
                    <a:effectLst/>
                    <a:latin typeface="Times New Roman" panose="02020603050405020304" pitchFamily="18" charset="0"/>
                    <a:ea typeface="Calibri" panose="020F0502020204030204" pitchFamily="34" charset="0"/>
                    <a:cs typeface="Times New Roman" panose="02020603050405020304" pitchFamily="18" charset="0"/>
                  </a:rPr>
                  <a:t>A</a:t>
                </a:r>
                <a:r>
                  <a:rPr lang="en-US" sz="24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is the volume of the </a:t>
                </a:r>
                <a:r>
                  <a:rPr lang="en-US" sz="2400" i="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l</a:t>
                </a:r>
                <a:r>
                  <a:rPr lang="en-US" sz="24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-dimensional hypersphere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with unit radius, which is given by : </a:t>
                </a:r>
                <a:endParaRPr lang="fa-IR" sz="2400" b="1" i="1" dirty="0">
                  <a:solidFill>
                    <a:srgbClr val="C00000"/>
                  </a:solidFill>
                  <a:effectLst/>
                  <a:latin typeface="Cambria Math" panose="02040503050406030204" pitchFamily="18" charset="0"/>
                  <a:ea typeface="Calibri" panose="020F0502020204030204" pitchFamily="34" charset="0"/>
                  <a:cs typeface="Times New Roman" panose="02020603050405020304" pitchFamily="18" charset="0"/>
                </a:endParaRPr>
              </a:p>
              <a:p>
                <a:pPr marL="0" indent="0">
                  <a:lnSpc>
                    <a:spcPct val="100000"/>
                  </a:lnSpc>
                  <a:buNone/>
                </a:pPr>
                <a14:m>
                  <m:oMathPara xmlns:m="http://schemas.openxmlformats.org/officeDocument/2006/math">
                    <m:oMathParaPr>
                      <m:jc m:val="center"/>
                    </m:oMathParaPr>
                    <m:oMath xmlns:m="http://schemas.openxmlformats.org/officeDocument/2006/math">
                      <m:r>
                        <a:rPr lang="en-US"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ea typeface="Calibri" panose="020F0502020204030204" pitchFamily="34" charset="0"/>
                          <a:cs typeface="Times New Roman" panose="02020603050405020304" pitchFamily="18" charset="0"/>
                        </a:rPr>
                        <m:t>𝑨</m:t>
                      </m:r>
                      <m:r>
                        <a:rPr lang="en-US"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ctrlPr>
                        </m:fPr>
                        <m:num>
                          <m:sSup>
                            <m:sSupPr>
                              <m:ctrlPr>
                                <a:rPr lang="en-US"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ctrlPr>
                            </m:sSupPr>
                            <m:e>
                              <m:r>
                                <a:rPr lang="en-US"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cs typeface="Times New Roman" panose="02020603050405020304" pitchFamily="18" charset="0"/>
                                </a:rPr>
                                <m:t>𝝅</m:t>
                              </m:r>
                            </m:e>
                            <m:sup>
                              <m:f>
                                <m:fPr>
                                  <m:ctrlPr>
                                    <a:rPr lang="en-US"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ctrlPr>
                                </m:fPr>
                                <m:num>
                                  <m:r>
                                    <a:rPr lang="en-US"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𝒍</m:t>
                                  </m:r>
                                </m:num>
                                <m:den>
                                  <m:r>
                                    <a:rPr lang="en-US"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Times New Roman" panose="02020603050405020304" pitchFamily="18" charset="0"/>
                                    </a:rPr>
                                    <m:t>𝟐</m:t>
                                  </m:r>
                                </m:den>
                              </m:f>
                            </m:sup>
                          </m:sSup>
                        </m:num>
                        <m:den>
                          <m:r>
                            <a:rPr lang="el-GR"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cs typeface="Times New Roman" panose="02020603050405020304" pitchFamily="18" charset="0"/>
                            </a:rPr>
                            <m:t>𝜞</m:t>
                          </m:r>
                          <m:r>
                            <a:rPr lang="en-US"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cs typeface="Times New Roman" panose="02020603050405020304" pitchFamily="18" charset="0"/>
                            </a:rPr>
                            <m:t>(</m:t>
                          </m:r>
                          <m:f>
                            <m:fPr>
                              <m:ctrlPr>
                                <a:rPr lang="en-US"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cs typeface="Times New Roman" panose="02020603050405020304" pitchFamily="18" charset="0"/>
                                </a:rPr>
                                <m:t>𝒍</m:t>
                              </m:r>
                            </m:num>
                            <m:den>
                              <m:r>
                                <a:rPr lang="en-US"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cs typeface="Times New Roman" panose="02020603050405020304" pitchFamily="18" charset="0"/>
                                </a:rPr>
                                <m:t>𝟐</m:t>
                              </m:r>
                            </m:den>
                          </m:f>
                          <m:r>
                            <a:rPr lang="en-US"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cs typeface="Times New Roman" panose="02020603050405020304" pitchFamily="18" charset="0"/>
                            </a:rPr>
                            <m:t>+</m:t>
                          </m:r>
                          <m:r>
                            <a:rPr lang="en-US"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cs typeface="Times New Roman" panose="02020603050405020304" pitchFamily="18" charset="0"/>
                            </a:rPr>
                            <m:t>𝟏</m:t>
                          </m:r>
                          <m:r>
                            <a:rPr lang="en-US"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cs typeface="Times New Roman" panose="02020603050405020304" pitchFamily="18" charset="0"/>
                            </a:rPr>
                            <m:t>)</m:t>
                          </m:r>
                        </m:den>
                      </m:f>
                    </m:oMath>
                  </m:oMathPara>
                </a14:m>
                <a:endParaRPr lang="en-US"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C90C122D-671C-4505-8EB1-311BB80B1BBB}"/>
                  </a:ext>
                </a:extLst>
              </p:cNvPr>
              <p:cNvSpPr>
                <a:spLocks noGrp="1" noRot="1" noChangeAspect="1" noMove="1" noResize="1" noEditPoints="1" noAdjustHandles="1" noChangeArrowheads="1" noChangeShapeType="1" noTextEdit="1"/>
              </p:cNvSpPr>
              <p:nvPr>
                <p:ph idx="1"/>
              </p:nvPr>
            </p:nvSpPr>
            <p:spPr>
              <a:xfrm>
                <a:off x="238126" y="1219200"/>
                <a:ext cx="11408184" cy="5309419"/>
              </a:xfrm>
              <a:blipFill>
                <a:blip r:embed="rId2"/>
                <a:stretch>
                  <a:fillRect l="-695" t="-918"/>
                </a:stretch>
              </a:blipFill>
            </p:spPr>
            <p:txBody>
              <a:bodyPr/>
              <a:lstStyle/>
              <a:p>
                <a:r>
                  <a:rPr lang="en-US">
                    <a:noFill/>
                  </a:rPr>
                  <a:t> </a:t>
                </a:r>
              </a:p>
            </p:txBody>
          </p:sp>
        </mc:Fallback>
      </mc:AlternateContent>
    </p:spTree>
    <p:extLst>
      <p:ext uri="{BB962C8B-B14F-4D97-AF65-F5344CB8AC3E}">
        <p14:creationId xmlns:p14="http://schemas.microsoft.com/office/powerpoint/2010/main" val="246061699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727</TotalTime>
  <Words>1723</Words>
  <Application>Microsoft Office PowerPoint</Application>
  <PresentationFormat>Widescreen</PresentationFormat>
  <Paragraphs>198</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Calibri</vt:lpstr>
      <vt:lpstr>Calibri Light</vt:lpstr>
      <vt:lpstr>Cambria Math</vt:lpstr>
      <vt:lpstr>times new roman</vt:lpstr>
      <vt:lpstr>times new roman</vt:lpstr>
      <vt:lpstr>TradeGothic-Light</vt:lpstr>
      <vt:lpstr>Wingdings</vt:lpstr>
      <vt:lpstr>Office Theme</vt:lpstr>
      <vt:lpstr>Clustering Tendency</vt:lpstr>
      <vt:lpstr>Introduction</vt:lpstr>
      <vt:lpstr>Clustering Tendency</vt:lpstr>
      <vt:lpstr>Clustering Tendency(cont.)</vt:lpstr>
      <vt:lpstr>Sampling Window</vt:lpstr>
      <vt:lpstr>Generation of clustered data</vt:lpstr>
      <vt:lpstr>Generation of clustered data(cont.)</vt:lpstr>
      <vt:lpstr>Generation of regularly spaced data </vt:lpstr>
      <vt:lpstr>Generation of regularly spaced data(cont.)</vt:lpstr>
      <vt:lpstr>Example</vt:lpstr>
      <vt:lpstr>Tests for Spatial Randomness</vt:lpstr>
      <vt:lpstr>1) Tests Based on Structural Graphs</vt:lpstr>
      <vt:lpstr>1) Tests Based on Structural Graphs(cont.)</vt:lpstr>
      <vt:lpstr>Tests Based on Structural Graphs(cont.)</vt:lpstr>
      <vt:lpstr>2) Tests Based on Nearest Neighbor Distances</vt:lpstr>
      <vt:lpstr>2_1)The Hopkins Test</vt:lpstr>
      <vt:lpstr>2_1)The Hopkins Test (cont.)</vt:lpstr>
      <vt:lpstr>2_2 )The Cox–Lewis test</vt:lpstr>
      <vt:lpstr>2-2) The Cox–Lewis test(cont.)</vt:lpstr>
      <vt:lpstr>Hopkins vs Cox–Lewis  </vt:lpstr>
      <vt:lpstr>3) A Sparse Decomposition Technique</vt:lpstr>
      <vt:lpstr>3) A Sparse Decomposition Technique(cont.)</vt:lpstr>
      <vt:lpstr>3) A Sparse Decomposition Technique(cont.)</vt:lpstr>
      <vt:lpstr>Another tests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sajjad-dn</dc:creator>
  <cp:lastModifiedBy>Amir Shokri</cp:lastModifiedBy>
  <cp:revision>46</cp:revision>
  <dcterms:created xsi:type="dcterms:W3CDTF">2020-06-24T04:50:07Z</dcterms:created>
  <dcterms:modified xsi:type="dcterms:W3CDTF">2020-06-25T08:59:44Z</dcterms:modified>
</cp:coreProperties>
</file>