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64" r:id="rId3"/>
    <p:sldId id="257" r:id="rId4"/>
    <p:sldId id="273" r:id="rId5"/>
    <p:sldId id="272" r:id="rId6"/>
    <p:sldId id="274" r:id="rId7"/>
    <p:sldId id="283" r:id="rId8"/>
    <p:sldId id="269" r:id="rId9"/>
    <p:sldId id="270" r:id="rId10"/>
    <p:sldId id="276" r:id="rId11"/>
    <p:sldId id="277" r:id="rId12"/>
    <p:sldId id="278" r:id="rId13"/>
    <p:sldId id="281" r:id="rId14"/>
    <p:sldId id="288" r:id="rId15"/>
    <p:sldId id="279" r:id="rId16"/>
    <p:sldId id="280" r:id="rId17"/>
    <p:sldId id="284" r:id="rId18"/>
    <p:sldId id="286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88F70-C373-40F7-9EBF-BC9CC31B7BB4}" v="1" dt="2024-06-12T10:00:58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os Semoglou" userId="790f8dd0-08ee-486f-b738-fb42a05d8ec0" providerId="ADAL" clId="{97688F70-C373-40F7-9EBF-BC9CC31B7BB4}"/>
    <pc:docChg chg="undo custSel modSld">
      <pc:chgData name="Angelos Semoglou" userId="790f8dd0-08ee-486f-b738-fb42a05d8ec0" providerId="ADAL" clId="{97688F70-C373-40F7-9EBF-BC9CC31B7BB4}" dt="2024-06-29T16:14:06.420" v="129" actId="20577"/>
      <pc:docMkLst>
        <pc:docMk/>
      </pc:docMkLst>
      <pc:sldChg chg="modSp mod">
        <pc:chgData name="Angelos Semoglou" userId="790f8dd0-08ee-486f-b738-fb42a05d8ec0" providerId="ADAL" clId="{97688F70-C373-40F7-9EBF-BC9CC31B7BB4}" dt="2024-06-29T16:14:06.420" v="129" actId="20577"/>
        <pc:sldMkLst>
          <pc:docMk/>
          <pc:sldMk cId="979534594" sldId="264"/>
        </pc:sldMkLst>
        <pc:spChg chg="mod">
          <ac:chgData name="Angelos Semoglou" userId="790f8dd0-08ee-486f-b738-fb42a05d8ec0" providerId="ADAL" clId="{97688F70-C373-40F7-9EBF-BC9CC31B7BB4}" dt="2024-06-29T16:14:06.420" v="129" actId="20577"/>
          <ac:spMkLst>
            <pc:docMk/>
            <pc:sldMk cId="979534594" sldId="264"/>
            <ac:spMk id="2" creationId="{B28536A1-1A23-FDCA-E791-278F673BA93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53FA1-EA37-4773-B72D-DA748840D0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20F313E-E2D4-44FF-A93A-988279A8F062}">
      <dgm:prSet/>
      <dgm:spPr/>
      <dgm:t>
        <a:bodyPr/>
        <a:lstStyle/>
        <a:p>
          <a:r>
            <a:rPr lang="en-US"/>
            <a:t>Data Preparation &amp; Feature Engineering</a:t>
          </a:r>
        </a:p>
      </dgm:t>
    </dgm:pt>
    <dgm:pt modelId="{BE28A730-D77F-4DDD-A0E9-DD13BD4BBADE}" type="parTrans" cxnId="{0AE8F46A-B6F3-4BD1-9BE5-35D28A0934FA}">
      <dgm:prSet/>
      <dgm:spPr/>
      <dgm:t>
        <a:bodyPr/>
        <a:lstStyle/>
        <a:p>
          <a:endParaRPr lang="en-US"/>
        </a:p>
      </dgm:t>
    </dgm:pt>
    <dgm:pt modelId="{1EEB7528-4F2D-4D99-8A69-C4CD08761EDA}" type="sibTrans" cxnId="{0AE8F46A-B6F3-4BD1-9BE5-35D28A0934FA}">
      <dgm:prSet/>
      <dgm:spPr/>
      <dgm:t>
        <a:bodyPr/>
        <a:lstStyle/>
        <a:p>
          <a:endParaRPr lang="en-US"/>
        </a:p>
      </dgm:t>
    </dgm:pt>
    <dgm:pt modelId="{7B581998-88A4-4F16-A60A-66EEEEB91C7D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3515151F-235E-41F6-B541-6DE0D5205B42}" type="parTrans" cxnId="{DC70A3CF-EC35-4B2F-9A7E-78389D3C17C7}">
      <dgm:prSet/>
      <dgm:spPr/>
      <dgm:t>
        <a:bodyPr/>
        <a:lstStyle/>
        <a:p>
          <a:endParaRPr lang="en-US"/>
        </a:p>
      </dgm:t>
    </dgm:pt>
    <dgm:pt modelId="{A0188A88-00C0-45CB-91E2-64ED30F8D5EC}" type="sibTrans" cxnId="{DC70A3CF-EC35-4B2F-9A7E-78389D3C17C7}">
      <dgm:prSet/>
      <dgm:spPr/>
      <dgm:t>
        <a:bodyPr/>
        <a:lstStyle/>
        <a:p>
          <a:endParaRPr lang="en-US"/>
        </a:p>
      </dgm:t>
    </dgm:pt>
    <dgm:pt modelId="{579DB2BE-F6A1-4E1F-B193-E9C04941C87D}">
      <dgm:prSet/>
      <dgm:spPr/>
      <dgm:t>
        <a:bodyPr/>
        <a:lstStyle/>
        <a:p>
          <a:r>
            <a:rPr lang="en-US"/>
            <a:t>Modeling and Evaluation</a:t>
          </a:r>
        </a:p>
      </dgm:t>
    </dgm:pt>
    <dgm:pt modelId="{4F8F0FCF-090D-4337-B148-5FAE3674B173}" type="parTrans" cxnId="{C2211F60-928D-472A-AFA9-C498C96C860E}">
      <dgm:prSet/>
      <dgm:spPr/>
      <dgm:t>
        <a:bodyPr/>
        <a:lstStyle/>
        <a:p>
          <a:endParaRPr lang="en-US"/>
        </a:p>
      </dgm:t>
    </dgm:pt>
    <dgm:pt modelId="{1FD59CD7-564E-40EA-979E-8A4DFDE7666A}" type="sibTrans" cxnId="{C2211F60-928D-472A-AFA9-C498C96C860E}">
      <dgm:prSet/>
      <dgm:spPr/>
      <dgm:t>
        <a:bodyPr/>
        <a:lstStyle/>
        <a:p>
          <a:endParaRPr lang="en-US"/>
        </a:p>
      </dgm:t>
    </dgm:pt>
    <dgm:pt modelId="{47746A6E-D785-4D9B-8D9C-97838E472273}">
      <dgm:prSet/>
      <dgm:spPr/>
      <dgm:t>
        <a:bodyPr/>
        <a:lstStyle/>
        <a:p>
          <a:r>
            <a:rPr lang="en-US"/>
            <a:t>Model Selection </a:t>
          </a:r>
        </a:p>
      </dgm:t>
    </dgm:pt>
    <dgm:pt modelId="{33C18453-5F75-4947-9F69-073819ED135E}" type="parTrans" cxnId="{60020044-208F-46BB-94ED-0988A4FCCD0F}">
      <dgm:prSet/>
      <dgm:spPr/>
      <dgm:t>
        <a:bodyPr/>
        <a:lstStyle/>
        <a:p>
          <a:endParaRPr lang="en-US"/>
        </a:p>
      </dgm:t>
    </dgm:pt>
    <dgm:pt modelId="{02E8AB08-2D7D-4AB6-8843-6EE7EB30920B}" type="sibTrans" cxnId="{60020044-208F-46BB-94ED-0988A4FCCD0F}">
      <dgm:prSet/>
      <dgm:spPr/>
      <dgm:t>
        <a:bodyPr/>
        <a:lstStyle/>
        <a:p>
          <a:endParaRPr lang="en-US"/>
        </a:p>
      </dgm:t>
    </dgm:pt>
    <dgm:pt modelId="{1334D5EA-745A-48EA-BAE2-062DF75C709B}">
      <dgm:prSet/>
      <dgm:spPr/>
      <dgm:t>
        <a:bodyPr/>
        <a:lstStyle/>
        <a:p>
          <a:r>
            <a:rPr lang="en-US"/>
            <a:t>Forecasting and Results </a:t>
          </a:r>
        </a:p>
      </dgm:t>
    </dgm:pt>
    <dgm:pt modelId="{AAF80453-A19E-4C2B-9201-5EBB00D60293}" type="parTrans" cxnId="{1654F12E-8359-4CC8-9F51-5087E8BB28B1}">
      <dgm:prSet/>
      <dgm:spPr/>
      <dgm:t>
        <a:bodyPr/>
        <a:lstStyle/>
        <a:p>
          <a:endParaRPr lang="en-US"/>
        </a:p>
      </dgm:t>
    </dgm:pt>
    <dgm:pt modelId="{C26D05A0-A5C6-413F-AAEF-F95D391EE5DD}" type="sibTrans" cxnId="{1654F12E-8359-4CC8-9F51-5087E8BB28B1}">
      <dgm:prSet/>
      <dgm:spPr/>
      <dgm:t>
        <a:bodyPr/>
        <a:lstStyle/>
        <a:p>
          <a:endParaRPr lang="en-US"/>
        </a:p>
      </dgm:t>
    </dgm:pt>
    <dgm:pt modelId="{EDF83FB9-50FC-42B5-AC73-48C9CFB3A751}" type="pres">
      <dgm:prSet presAssocID="{E9753FA1-EA37-4773-B72D-DA748840D0FF}" presName="root" presStyleCnt="0">
        <dgm:presLayoutVars>
          <dgm:dir/>
          <dgm:resizeHandles val="exact"/>
        </dgm:presLayoutVars>
      </dgm:prSet>
      <dgm:spPr/>
    </dgm:pt>
    <dgm:pt modelId="{B9EA6714-115A-4CF4-88D3-AD1DAEBF802A}" type="pres">
      <dgm:prSet presAssocID="{720F313E-E2D4-44FF-A93A-988279A8F062}" presName="compNode" presStyleCnt="0"/>
      <dgm:spPr/>
    </dgm:pt>
    <dgm:pt modelId="{644080CF-1AC0-4CAB-8D6E-E377E2EDA6C8}" type="pres">
      <dgm:prSet presAssocID="{720F313E-E2D4-44FF-A93A-988279A8F062}" presName="bgRect" presStyleLbl="bgShp" presStyleIdx="0" presStyleCnt="5"/>
      <dgm:spPr/>
    </dgm:pt>
    <dgm:pt modelId="{F183AFB3-8EEE-4C51-8B6B-54CC64F25217}" type="pres">
      <dgm:prSet presAssocID="{720F313E-E2D4-44FF-A93A-988279A8F0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F59D01-9A9B-4B3C-88CA-4F6729BC5267}" type="pres">
      <dgm:prSet presAssocID="{720F313E-E2D4-44FF-A93A-988279A8F062}" presName="spaceRect" presStyleCnt="0"/>
      <dgm:spPr/>
    </dgm:pt>
    <dgm:pt modelId="{5BA78B35-41AB-49EE-9489-7B48485B828A}" type="pres">
      <dgm:prSet presAssocID="{720F313E-E2D4-44FF-A93A-988279A8F062}" presName="parTx" presStyleLbl="revTx" presStyleIdx="0" presStyleCnt="5">
        <dgm:presLayoutVars>
          <dgm:chMax val="0"/>
          <dgm:chPref val="0"/>
        </dgm:presLayoutVars>
      </dgm:prSet>
      <dgm:spPr/>
    </dgm:pt>
    <dgm:pt modelId="{A1B8BCFC-092E-47C4-A096-9B1B6E2BC406}" type="pres">
      <dgm:prSet presAssocID="{1EEB7528-4F2D-4D99-8A69-C4CD08761EDA}" presName="sibTrans" presStyleCnt="0"/>
      <dgm:spPr/>
    </dgm:pt>
    <dgm:pt modelId="{8E4F6C10-B1C4-460F-889A-9FB9E827D2BE}" type="pres">
      <dgm:prSet presAssocID="{7B581998-88A4-4F16-A60A-66EEEEB91C7D}" presName="compNode" presStyleCnt="0"/>
      <dgm:spPr/>
    </dgm:pt>
    <dgm:pt modelId="{E01310BE-4269-46FE-9065-E39A3ACC974F}" type="pres">
      <dgm:prSet presAssocID="{7B581998-88A4-4F16-A60A-66EEEEB91C7D}" presName="bgRect" presStyleLbl="bgShp" presStyleIdx="1" presStyleCnt="5"/>
      <dgm:spPr/>
    </dgm:pt>
    <dgm:pt modelId="{4CB730AF-A245-4445-835C-377B81FF5FD8}" type="pres">
      <dgm:prSet presAssocID="{7B581998-88A4-4F16-A60A-66EEEEB91C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AB1EA4-5C0D-45D9-837C-ABE704F036B0}" type="pres">
      <dgm:prSet presAssocID="{7B581998-88A4-4F16-A60A-66EEEEB91C7D}" presName="spaceRect" presStyleCnt="0"/>
      <dgm:spPr/>
    </dgm:pt>
    <dgm:pt modelId="{67B70BB0-5213-491A-9348-1E5977582BD7}" type="pres">
      <dgm:prSet presAssocID="{7B581998-88A4-4F16-A60A-66EEEEB91C7D}" presName="parTx" presStyleLbl="revTx" presStyleIdx="1" presStyleCnt="5">
        <dgm:presLayoutVars>
          <dgm:chMax val="0"/>
          <dgm:chPref val="0"/>
        </dgm:presLayoutVars>
      </dgm:prSet>
      <dgm:spPr/>
    </dgm:pt>
    <dgm:pt modelId="{116159DB-6226-4AC4-ABC1-25C7FF4E663A}" type="pres">
      <dgm:prSet presAssocID="{A0188A88-00C0-45CB-91E2-64ED30F8D5EC}" presName="sibTrans" presStyleCnt="0"/>
      <dgm:spPr/>
    </dgm:pt>
    <dgm:pt modelId="{D491D5BE-EA03-4A94-801E-99B75A0CBE11}" type="pres">
      <dgm:prSet presAssocID="{579DB2BE-F6A1-4E1F-B193-E9C04941C87D}" presName="compNode" presStyleCnt="0"/>
      <dgm:spPr/>
    </dgm:pt>
    <dgm:pt modelId="{F664496D-A043-4CEB-92CB-42A919D0AB81}" type="pres">
      <dgm:prSet presAssocID="{579DB2BE-F6A1-4E1F-B193-E9C04941C87D}" presName="bgRect" presStyleLbl="bgShp" presStyleIdx="2" presStyleCnt="5"/>
      <dgm:spPr/>
    </dgm:pt>
    <dgm:pt modelId="{088E957F-89D2-46F4-9801-6CA661049C33}" type="pres">
      <dgm:prSet presAssocID="{579DB2BE-F6A1-4E1F-B193-E9C04941C8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B6FFF88-1787-4AE6-AEB0-6CE0B79E4122}" type="pres">
      <dgm:prSet presAssocID="{579DB2BE-F6A1-4E1F-B193-E9C04941C87D}" presName="spaceRect" presStyleCnt="0"/>
      <dgm:spPr/>
    </dgm:pt>
    <dgm:pt modelId="{442C8840-FE3F-48AC-AC6D-CA304E33DB72}" type="pres">
      <dgm:prSet presAssocID="{579DB2BE-F6A1-4E1F-B193-E9C04941C87D}" presName="parTx" presStyleLbl="revTx" presStyleIdx="2" presStyleCnt="5">
        <dgm:presLayoutVars>
          <dgm:chMax val="0"/>
          <dgm:chPref val="0"/>
        </dgm:presLayoutVars>
      </dgm:prSet>
      <dgm:spPr/>
    </dgm:pt>
    <dgm:pt modelId="{F1BD2A0B-52B8-4CB3-A409-06BC1F677EB2}" type="pres">
      <dgm:prSet presAssocID="{1FD59CD7-564E-40EA-979E-8A4DFDE7666A}" presName="sibTrans" presStyleCnt="0"/>
      <dgm:spPr/>
    </dgm:pt>
    <dgm:pt modelId="{36EC648B-218F-4A18-86EF-8ABE052E621A}" type="pres">
      <dgm:prSet presAssocID="{47746A6E-D785-4D9B-8D9C-97838E472273}" presName="compNode" presStyleCnt="0"/>
      <dgm:spPr/>
    </dgm:pt>
    <dgm:pt modelId="{E9734987-0B15-4CDF-B3C6-2108E5B94C1F}" type="pres">
      <dgm:prSet presAssocID="{47746A6E-D785-4D9B-8D9C-97838E472273}" presName="bgRect" presStyleLbl="bgShp" presStyleIdx="3" presStyleCnt="5"/>
      <dgm:spPr/>
    </dgm:pt>
    <dgm:pt modelId="{88D9D505-C8D3-4D39-962F-A5F7FAC6347C}" type="pres">
      <dgm:prSet presAssocID="{47746A6E-D785-4D9B-8D9C-97838E4722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4BCDE5-9BE6-4485-B6E4-DA54806895DF}" type="pres">
      <dgm:prSet presAssocID="{47746A6E-D785-4D9B-8D9C-97838E472273}" presName="spaceRect" presStyleCnt="0"/>
      <dgm:spPr/>
    </dgm:pt>
    <dgm:pt modelId="{2A1288E5-FEA2-494D-9367-6EB84A5F7785}" type="pres">
      <dgm:prSet presAssocID="{47746A6E-D785-4D9B-8D9C-97838E472273}" presName="parTx" presStyleLbl="revTx" presStyleIdx="3" presStyleCnt="5">
        <dgm:presLayoutVars>
          <dgm:chMax val="0"/>
          <dgm:chPref val="0"/>
        </dgm:presLayoutVars>
      </dgm:prSet>
      <dgm:spPr/>
    </dgm:pt>
    <dgm:pt modelId="{82D9B512-867D-42B5-93A4-B6E4D2B77454}" type="pres">
      <dgm:prSet presAssocID="{02E8AB08-2D7D-4AB6-8843-6EE7EB30920B}" presName="sibTrans" presStyleCnt="0"/>
      <dgm:spPr/>
    </dgm:pt>
    <dgm:pt modelId="{E9FF0D0D-B052-49B9-B8D4-921100E7FB4E}" type="pres">
      <dgm:prSet presAssocID="{1334D5EA-745A-48EA-BAE2-062DF75C709B}" presName="compNode" presStyleCnt="0"/>
      <dgm:spPr/>
    </dgm:pt>
    <dgm:pt modelId="{D49834FC-B3C2-4522-882C-221BAF0219D9}" type="pres">
      <dgm:prSet presAssocID="{1334D5EA-745A-48EA-BAE2-062DF75C709B}" presName="bgRect" presStyleLbl="bgShp" presStyleIdx="4" presStyleCnt="5"/>
      <dgm:spPr/>
    </dgm:pt>
    <dgm:pt modelId="{91AF2DE7-83B0-4DF2-8229-41E56A81A76E}" type="pres">
      <dgm:prSet presAssocID="{1334D5EA-745A-48EA-BAE2-062DF75C70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07EBA62-964A-4F24-BE22-8814BF64707C}" type="pres">
      <dgm:prSet presAssocID="{1334D5EA-745A-48EA-BAE2-062DF75C709B}" presName="spaceRect" presStyleCnt="0"/>
      <dgm:spPr/>
    </dgm:pt>
    <dgm:pt modelId="{063D2EF9-CAB3-4A2F-A65F-05C84BDB1D8E}" type="pres">
      <dgm:prSet presAssocID="{1334D5EA-745A-48EA-BAE2-062DF75C70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1FBA07-A702-4E7A-8683-3C1DE02D787B}" type="presOf" srcId="{579DB2BE-F6A1-4E1F-B193-E9C04941C87D}" destId="{442C8840-FE3F-48AC-AC6D-CA304E33DB72}" srcOrd="0" destOrd="0" presId="urn:microsoft.com/office/officeart/2018/2/layout/IconVerticalSolidList"/>
    <dgm:cxn modelId="{A606C61C-FB2C-495C-8A61-DBFDA15A7AD8}" type="presOf" srcId="{47746A6E-D785-4D9B-8D9C-97838E472273}" destId="{2A1288E5-FEA2-494D-9367-6EB84A5F7785}" srcOrd="0" destOrd="0" presId="urn:microsoft.com/office/officeart/2018/2/layout/IconVerticalSolidList"/>
    <dgm:cxn modelId="{1654F12E-8359-4CC8-9F51-5087E8BB28B1}" srcId="{E9753FA1-EA37-4773-B72D-DA748840D0FF}" destId="{1334D5EA-745A-48EA-BAE2-062DF75C709B}" srcOrd="4" destOrd="0" parTransId="{AAF80453-A19E-4C2B-9201-5EBB00D60293}" sibTransId="{C26D05A0-A5C6-413F-AAEF-F95D391EE5DD}"/>
    <dgm:cxn modelId="{C2211F60-928D-472A-AFA9-C498C96C860E}" srcId="{E9753FA1-EA37-4773-B72D-DA748840D0FF}" destId="{579DB2BE-F6A1-4E1F-B193-E9C04941C87D}" srcOrd="2" destOrd="0" parTransId="{4F8F0FCF-090D-4337-B148-5FAE3674B173}" sibTransId="{1FD59CD7-564E-40EA-979E-8A4DFDE7666A}"/>
    <dgm:cxn modelId="{60020044-208F-46BB-94ED-0988A4FCCD0F}" srcId="{E9753FA1-EA37-4773-B72D-DA748840D0FF}" destId="{47746A6E-D785-4D9B-8D9C-97838E472273}" srcOrd="3" destOrd="0" parTransId="{33C18453-5F75-4947-9F69-073819ED135E}" sibTransId="{02E8AB08-2D7D-4AB6-8843-6EE7EB30920B}"/>
    <dgm:cxn modelId="{0AE8F46A-B6F3-4BD1-9BE5-35D28A0934FA}" srcId="{E9753FA1-EA37-4773-B72D-DA748840D0FF}" destId="{720F313E-E2D4-44FF-A93A-988279A8F062}" srcOrd="0" destOrd="0" parTransId="{BE28A730-D77F-4DDD-A0E9-DD13BD4BBADE}" sibTransId="{1EEB7528-4F2D-4D99-8A69-C4CD08761EDA}"/>
    <dgm:cxn modelId="{2898CF5A-D214-4338-B1FD-AA0564B44F02}" type="presOf" srcId="{720F313E-E2D4-44FF-A93A-988279A8F062}" destId="{5BA78B35-41AB-49EE-9489-7B48485B828A}" srcOrd="0" destOrd="0" presId="urn:microsoft.com/office/officeart/2018/2/layout/IconVerticalSolidList"/>
    <dgm:cxn modelId="{71F2E2B8-1125-4809-9AB4-B491C952A6A3}" type="presOf" srcId="{E9753FA1-EA37-4773-B72D-DA748840D0FF}" destId="{EDF83FB9-50FC-42B5-AC73-48C9CFB3A751}" srcOrd="0" destOrd="0" presId="urn:microsoft.com/office/officeart/2018/2/layout/IconVerticalSolidList"/>
    <dgm:cxn modelId="{664E8BBD-3E1B-444C-9836-B736837A29DC}" type="presOf" srcId="{7B581998-88A4-4F16-A60A-66EEEEB91C7D}" destId="{67B70BB0-5213-491A-9348-1E5977582BD7}" srcOrd="0" destOrd="0" presId="urn:microsoft.com/office/officeart/2018/2/layout/IconVerticalSolidList"/>
    <dgm:cxn modelId="{DC70A3CF-EC35-4B2F-9A7E-78389D3C17C7}" srcId="{E9753FA1-EA37-4773-B72D-DA748840D0FF}" destId="{7B581998-88A4-4F16-A60A-66EEEEB91C7D}" srcOrd="1" destOrd="0" parTransId="{3515151F-235E-41F6-B541-6DE0D5205B42}" sibTransId="{A0188A88-00C0-45CB-91E2-64ED30F8D5EC}"/>
    <dgm:cxn modelId="{CC48C3E0-D34D-41FE-B894-9952B4200B9C}" type="presOf" srcId="{1334D5EA-745A-48EA-BAE2-062DF75C709B}" destId="{063D2EF9-CAB3-4A2F-A65F-05C84BDB1D8E}" srcOrd="0" destOrd="0" presId="urn:microsoft.com/office/officeart/2018/2/layout/IconVerticalSolidList"/>
    <dgm:cxn modelId="{95BA0AB0-4BB9-4B39-A521-9C20699F10DB}" type="presParOf" srcId="{EDF83FB9-50FC-42B5-AC73-48C9CFB3A751}" destId="{B9EA6714-115A-4CF4-88D3-AD1DAEBF802A}" srcOrd="0" destOrd="0" presId="urn:microsoft.com/office/officeart/2018/2/layout/IconVerticalSolidList"/>
    <dgm:cxn modelId="{42E21CF7-BC0F-432A-933C-23F4160B2F73}" type="presParOf" srcId="{B9EA6714-115A-4CF4-88D3-AD1DAEBF802A}" destId="{644080CF-1AC0-4CAB-8D6E-E377E2EDA6C8}" srcOrd="0" destOrd="0" presId="urn:microsoft.com/office/officeart/2018/2/layout/IconVerticalSolidList"/>
    <dgm:cxn modelId="{9885C9A5-9EA9-4F74-80F9-42C8C1895CB7}" type="presParOf" srcId="{B9EA6714-115A-4CF4-88D3-AD1DAEBF802A}" destId="{F183AFB3-8EEE-4C51-8B6B-54CC64F25217}" srcOrd="1" destOrd="0" presId="urn:microsoft.com/office/officeart/2018/2/layout/IconVerticalSolidList"/>
    <dgm:cxn modelId="{E0AD72AA-2B26-4EA0-ACA3-FBBF06214589}" type="presParOf" srcId="{B9EA6714-115A-4CF4-88D3-AD1DAEBF802A}" destId="{7AF59D01-9A9B-4B3C-88CA-4F6729BC5267}" srcOrd="2" destOrd="0" presId="urn:microsoft.com/office/officeart/2018/2/layout/IconVerticalSolidList"/>
    <dgm:cxn modelId="{D24A6AD9-4328-4846-AABA-51A6AF85FE70}" type="presParOf" srcId="{B9EA6714-115A-4CF4-88D3-AD1DAEBF802A}" destId="{5BA78B35-41AB-49EE-9489-7B48485B828A}" srcOrd="3" destOrd="0" presId="urn:microsoft.com/office/officeart/2018/2/layout/IconVerticalSolidList"/>
    <dgm:cxn modelId="{22CFB7C4-9D96-445D-8C8C-597C3DF8F0D0}" type="presParOf" srcId="{EDF83FB9-50FC-42B5-AC73-48C9CFB3A751}" destId="{A1B8BCFC-092E-47C4-A096-9B1B6E2BC406}" srcOrd="1" destOrd="0" presId="urn:microsoft.com/office/officeart/2018/2/layout/IconVerticalSolidList"/>
    <dgm:cxn modelId="{2D6EC800-2AEF-4D5B-A890-2C7649F400C9}" type="presParOf" srcId="{EDF83FB9-50FC-42B5-AC73-48C9CFB3A751}" destId="{8E4F6C10-B1C4-460F-889A-9FB9E827D2BE}" srcOrd="2" destOrd="0" presId="urn:microsoft.com/office/officeart/2018/2/layout/IconVerticalSolidList"/>
    <dgm:cxn modelId="{5A2C2455-5ACF-464B-B36D-AC23588CDA2A}" type="presParOf" srcId="{8E4F6C10-B1C4-460F-889A-9FB9E827D2BE}" destId="{E01310BE-4269-46FE-9065-E39A3ACC974F}" srcOrd="0" destOrd="0" presId="urn:microsoft.com/office/officeart/2018/2/layout/IconVerticalSolidList"/>
    <dgm:cxn modelId="{514501CD-4100-423F-BFD0-557B36F32F12}" type="presParOf" srcId="{8E4F6C10-B1C4-460F-889A-9FB9E827D2BE}" destId="{4CB730AF-A245-4445-835C-377B81FF5FD8}" srcOrd="1" destOrd="0" presId="urn:microsoft.com/office/officeart/2018/2/layout/IconVerticalSolidList"/>
    <dgm:cxn modelId="{B23AE637-C0BE-4C47-8E89-92215A4E06DF}" type="presParOf" srcId="{8E4F6C10-B1C4-460F-889A-9FB9E827D2BE}" destId="{33AB1EA4-5C0D-45D9-837C-ABE704F036B0}" srcOrd="2" destOrd="0" presId="urn:microsoft.com/office/officeart/2018/2/layout/IconVerticalSolidList"/>
    <dgm:cxn modelId="{D3300454-F8CC-4D1D-9D73-DE0C21CF1450}" type="presParOf" srcId="{8E4F6C10-B1C4-460F-889A-9FB9E827D2BE}" destId="{67B70BB0-5213-491A-9348-1E5977582BD7}" srcOrd="3" destOrd="0" presId="urn:microsoft.com/office/officeart/2018/2/layout/IconVerticalSolidList"/>
    <dgm:cxn modelId="{4DAB5D5D-AEA5-4CDD-9CC4-AA5A4B1DF9D3}" type="presParOf" srcId="{EDF83FB9-50FC-42B5-AC73-48C9CFB3A751}" destId="{116159DB-6226-4AC4-ABC1-25C7FF4E663A}" srcOrd="3" destOrd="0" presId="urn:microsoft.com/office/officeart/2018/2/layout/IconVerticalSolidList"/>
    <dgm:cxn modelId="{FD7169AD-C184-4D84-8287-DE764C213074}" type="presParOf" srcId="{EDF83FB9-50FC-42B5-AC73-48C9CFB3A751}" destId="{D491D5BE-EA03-4A94-801E-99B75A0CBE11}" srcOrd="4" destOrd="0" presId="urn:microsoft.com/office/officeart/2018/2/layout/IconVerticalSolidList"/>
    <dgm:cxn modelId="{261E65FE-9206-432D-8261-8B9EEBAF4DF9}" type="presParOf" srcId="{D491D5BE-EA03-4A94-801E-99B75A0CBE11}" destId="{F664496D-A043-4CEB-92CB-42A919D0AB81}" srcOrd="0" destOrd="0" presId="urn:microsoft.com/office/officeart/2018/2/layout/IconVerticalSolidList"/>
    <dgm:cxn modelId="{97F4E46F-3FE1-4A03-A85F-BFF4FAC33817}" type="presParOf" srcId="{D491D5BE-EA03-4A94-801E-99B75A0CBE11}" destId="{088E957F-89D2-46F4-9801-6CA661049C33}" srcOrd="1" destOrd="0" presId="urn:microsoft.com/office/officeart/2018/2/layout/IconVerticalSolidList"/>
    <dgm:cxn modelId="{0E018600-A8AD-4E6C-9A48-0161D33AC38E}" type="presParOf" srcId="{D491D5BE-EA03-4A94-801E-99B75A0CBE11}" destId="{EB6FFF88-1787-4AE6-AEB0-6CE0B79E4122}" srcOrd="2" destOrd="0" presId="urn:microsoft.com/office/officeart/2018/2/layout/IconVerticalSolidList"/>
    <dgm:cxn modelId="{021BC3D7-B6A2-4C1C-9C26-849F5D05CE57}" type="presParOf" srcId="{D491D5BE-EA03-4A94-801E-99B75A0CBE11}" destId="{442C8840-FE3F-48AC-AC6D-CA304E33DB72}" srcOrd="3" destOrd="0" presId="urn:microsoft.com/office/officeart/2018/2/layout/IconVerticalSolidList"/>
    <dgm:cxn modelId="{5F431206-B0AD-430E-A10A-1974224AFFFC}" type="presParOf" srcId="{EDF83FB9-50FC-42B5-AC73-48C9CFB3A751}" destId="{F1BD2A0B-52B8-4CB3-A409-06BC1F677EB2}" srcOrd="5" destOrd="0" presId="urn:microsoft.com/office/officeart/2018/2/layout/IconVerticalSolidList"/>
    <dgm:cxn modelId="{A6078B70-9443-464D-8342-23EBC1C95DC8}" type="presParOf" srcId="{EDF83FB9-50FC-42B5-AC73-48C9CFB3A751}" destId="{36EC648B-218F-4A18-86EF-8ABE052E621A}" srcOrd="6" destOrd="0" presId="urn:microsoft.com/office/officeart/2018/2/layout/IconVerticalSolidList"/>
    <dgm:cxn modelId="{72EC476D-F538-4A5B-9342-9B6CBAE4E077}" type="presParOf" srcId="{36EC648B-218F-4A18-86EF-8ABE052E621A}" destId="{E9734987-0B15-4CDF-B3C6-2108E5B94C1F}" srcOrd="0" destOrd="0" presId="urn:microsoft.com/office/officeart/2018/2/layout/IconVerticalSolidList"/>
    <dgm:cxn modelId="{2CC2D0D0-1123-4EA9-A02B-49BF3342540C}" type="presParOf" srcId="{36EC648B-218F-4A18-86EF-8ABE052E621A}" destId="{88D9D505-C8D3-4D39-962F-A5F7FAC6347C}" srcOrd="1" destOrd="0" presId="urn:microsoft.com/office/officeart/2018/2/layout/IconVerticalSolidList"/>
    <dgm:cxn modelId="{69DB0FFC-545B-4EE8-8E39-F982274D75A3}" type="presParOf" srcId="{36EC648B-218F-4A18-86EF-8ABE052E621A}" destId="{164BCDE5-9BE6-4485-B6E4-DA54806895DF}" srcOrd="2" destOrd="0" presId="urn:microsoft.com/office/officeart/2018/2/layout/IconVerticalSolidList"/>
    <dgm:cxn modelId="{769D8C81-2A0F-4BB5-B69C-917FC9E7BC66}" type="presParOf" srcId="{36EC648B-218F-4A18-86EF-8ABE052E621A}" destId="{2A1288E5-FEA2-494D-9367-6EB84A5F7785}" srcOrd="3" destOrd="0" presId="urn:microsoft.com/office/officeart/2018/2/layout/IconVerticalSolidList"/>
    <dgm:cxn modelId="{E3A77148-2F70-4B9E-88E9-6A6704A265D3}" type="presParOf" srcId="{EDF83FB9-50FC-42B5-AC73-48C9CFB3A751}" destId="{82D9B512-867D-42B5-93A4-B6E4D2B77454}" srcOrd="7" destOrd="0" presId="urn:microsoft.com/office/officeart/2018/2/layout/IconVerticalSolidList"/>
    <dgm:cxn modelId="{C3EF579A-3B44-47A0-9E44-EBDDD785214E}" type="presParOf" srcId="{EDF83FB9-50FC-42B5-AC73-48C9CFB3A751}" destId="{E9FF0D0D-B052-49B9-B8D4-921100E7FB4E}" srcOrd="8" destOrd="0" presId="urn:microsoft.com/office/officeart/2018/2/layout/IconVerticalSolidList"/>
    <dgm:cxn modelId="{D27F6A4F-6259-4B56-AA76-EADFA40DE97A}" type="presParOf" srcId="{E9FF0D0D-B052-49B9-B8D4-921100E7FB4E}" destId="{D49834FC-B3C2-4522-882C-221BAF0219D9}" srcOrd="0" destOrd="0" presId="urn:microsoft.com/office/officeart/2018/2/layout/IconVerticalSolidList"/>
    <dgm:cxn modelId="{B26C8987-E5E6-4E8E-B355-B21F44A02A07}" type="presParOf" srcId="{E9FF0D0D-B052-49B9-B8D4-921100E7FB4E}" destId="{91AF2DE7-83B0-4DF2-8229-41E56A81A76E}" srcOrd="1" destOrd="0" presId="urn:microsoft.com/office/officeart/2018/2/layout/IconVerticalSolidList"/>
    <dgm:cxn modelId="{CA8E691F-6C78-41D1-9386-92C4FC6622CD}" type="presParOf" srcId="{E9FF0D0D-B052-49B9-B8D4-921100E7FB4E}" destId="{407EBA62-964A-4F24-BE22-8814BF64707C}" srcOrd="2" destOrd="0" presId="urn:microsoft.com/office/officeart/2018/2/layout/IconVerticalSolidList"/>
    <dgm:cxn modelId="{3D568A1C-FB01-4262-9365-3029706D9437}" type="presParOf" srcId="{E9FF0D0D-B052-49B9-B8D4-921100E7FB4E}" destId="{063D2EF9-CAB3-4A2F-A65F-05C84BDB1D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080CF-1AC0-4CAB-8D6E-E377E2EDA6C8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AFB3-8EEE-4C51-8B6B-54CC64F25217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78B35-41AB-49EE-9489-7B48485B828A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Preparation &amp; Feature Engineering</a:t>
          </a:r>
        </a:p>
      </dsp:txBody>
      <dsp:txXfrm>
        <a:off x="836555" y="3400"/>
        <a:ext cx="9679044" cy="724290"/>
      </dsp:txXfrm>
    </dsp:sp>
    <dsp:sp modelId="{E01310BE-4269-46FE-9065-E39A3ACC974F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730AF-A245-4445-835C-377B81FF5FD8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70BB0-5213-491A-9348-1E5977582BD7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836555" y="908763"/>
        <a:ext cx="9679044" cy="724290"/>
      </dsp:txXfrm>
    </dsp:sp>
    <dsp:sp modelId="{F664496D-A043-4CEB-92CB-42A919D0AB81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E957F-89D2-46F4-9801-6CA661049C33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C8840-FE3F-48AC-AC6D-CA304E33DB72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 and Evaluation</a:t>
          </a:r>
        </a:p>
      </dsp:txBody>
      <dsp:txXfrm>
        <a:off x="836555" y="1814126"/>
        <a:ext cx="9679044" cy="724290"/>
      </dsp:txXfrm>
    </dsp:sp>
    <dsp:sp modelId="{E9734987-0B15-4CDF-B3C6-2108E5B94C1F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9D505-C8D3-4D39-962F-A5F7FAC6347C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88E5-FEA2-494D-9367-6EB84A5F7785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Selection </a:t>
          </a:r>
        </a:p>
      </dsp:txBody>
      <dsp:txXfrm>
        <a:off x="836555" y="2719489"/>
        <a:ext cx="9679044" cy="724290"/>
      </dsp:txXfrm>
    </dsp:sp>
    <dsp:sp modelId="{D49834FC-B3C2-4522-882C-221BAF0219D9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F2DE7-83B0-4DF2-8229-41E56A81A76E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D2EF9-CAB3-4A2F-A65F-05C84BDB1D8E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Forecasting and Results </a:t>
          </a:r>
        </a:p>
      </dsp:txBody>
      <dsp:txXfrm>
        <a:off x="836555" y="3624853"/>
        <a:ext cx="9679044" cy="72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42EB-3AF4-48F8-B735-D0EF58D33CEB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38AA7-F0F6-41C8-851A-618CF95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38AA7-F0F6-41C8-851A-618CF956D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38AA7-F0F6-41C8-851A-618CF956D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5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38AA7-F0F6-41C8-851A-618CF956DA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5448-C626-74F3-C071-808E2CF8A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90FB-C115-C986-A6BC-0D96849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6796-D300-8374-0E50-2539D369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6EB8-971D-7082-76DC-6974856F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606A-8A87-1645-A26C-C354186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AEF6-5E6C-9372-F74F-FD248700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46DF-AFF6-DF8A-A152-4E4DF821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E9AB-8756-785D-7784-794C901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3023-6390-5DCD-8D4A-F6A489B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B329-36DF-DF23-779A-56635B09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6340D-4961-7149-8DB8-4EBC3EFA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8875-6D52-091A-1B46-AF9EAE33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6446-8F1D-1C7C-26CE-6E1FF53C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7DAD-5E5D-ED24-D707-4763997C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99E5-7DB8-C01C-6239-A7D7C908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DE9-BEEB-C76B-817A-37854848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1EDB-26F2-91D7-23DF-1E16BFE1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0C1C-8C68-315D-16CB-9E655F30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A625-F1DE-0015-3766-00DA6900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A7CD-37F2-0072-6801-2C92A02F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37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37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74E5-2385-4AD5-E745-C2B5FD22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4383E-77D1-D20C-8BC8-60328055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4591-068B-D4BB-7A76-6D74515B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6815-3E91-8B26-984A-95758386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A9E8-434B-C172-2398-167E40A4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687A-F68C-FCF5-75D2-3CBFDBB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F25F-0829-6C50-363B-DE8C86D5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AE6F6-3E56-81CD-0BDC-25F9BC29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1A5-F090-E687-C9AC-42DED490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38-4F95-82DB-849F-BC5D163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8443-9CB4-01BC-9B17-F2D6949C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4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179-2925-748F-29BA-EE49096A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0C0A-94DD-1824-8F48-1B95A7E7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44656-AD83-893C-CC31-3ADF3398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BC1C1-CF09-F18F-2D3C-87260398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1F016-DC48-0F24-2568-F50B1BD8B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A7414-0814-07EB-584B-EEB76816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9BC5-92EE-0F68-4188-23DC7504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98FBA-DB04-6EB5-66BA-A4789AD4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54AC-2F72-FE52-1FE7-EC6CC38E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63274-C9F9-7968-F5A9-DCC11126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2D3A9-25DE-016D-36ED-963BBF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455B3-9238-4EE2-5EE5-4CD4A844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65730-128A-4F17-5F1E-9A4F11D5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D8C36-700F-DCE2-0815-BAFCD27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8125-0685-9387-271D-440DBC18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A65D-4074-D7AD-1465-69971238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8B94-4217-CBE0-1EEC-1505C5FB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FEC95-E052-8A25-D56C-B65498A2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AF1B-526E-E0B6-622F-6C534618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CEF7D-196F-AEA8-9356-F39FF62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45DD6-00A8-5643-B096-45CC687F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1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DF9D-6A03-069A-B470-6EA1660F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83431-BA3F-7300-223A-E8ACFF744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678ED-6E77-2179-C1E2-CED07017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388-2EDE-868C-F5B8-AA88AF92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97E2-074D-9853-21B4-FD66F892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3B4E-64A7-6F70-32F6-5FA3951C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0797B-8DA6-25AD-4B57-A99256D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FEBA-9628-E504-B868-C0F24729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8487-F3FF-E6FB-4578-32627A6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D0BE7-1A1C-48E0-B122-6C0670EB04D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0109-C54A-D66B-60BE-F8A9946B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758A-206C-AEF9-BB4A-0D5040F83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15835-89C4-4CB9-89D7-A52A77D3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530" y="3014134"/>
            <a:ext cx="8696961" cy="31292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3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</a:t>
            </a:r>
            <a:r>
              <a:rPr lang="en-US" sz="7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  <a:r>
              <a:rPr lang="en-US" sz="73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 Data Set Sales Forecasting</a:t>
            </a:r>
            <a:br>
              <a:rPr lang="en-US" sz="80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80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80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2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A. Semoglou, Intern Machine Learning Engineer</a:t>
            </a:r>
            <a:endParaRPr lang="en-US" sz="31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EEA4-9CC0-5DA5-6E94-48AE0CBB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 dirty="0">
                <a:solidFill>
                  <a:schemeClr val="tx1"/>
                </a:solidFill>
              </a:rPr>
              <a:t>Choosing XGBoost for Sales Forecasting</a:t>
            </a:r>
            <a:endParaRPr lang="en-US" sz="88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AEFD-F484-FC17-EB6F-F5562E23C046}"/>
              </a:ext>
            </a:extLst>
          </p:cNvPr>
          <p:cNvSpPr>
            <a:spLocks/>
          </p:cNvSpPr>
          <p:nvPr/>
        </p:nvSpPr>
        <p:spPr>
          <a:xfrm>
            <a:off x="899505" y="4285340"/>
            <a:ext cx="3338577" cy="850477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XGBoost?</a:t>
            </a:r>
            <a:endParaRPr lang="en-US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6547F-E191-2DB5-F147-7651449855B0}"/>
              </a:ext>
            </a:extLst>
          </p:cNvPr>
          <p:cNvSpPr>
            <a:spLocks/>
          </p:cNvSpPr>
          <p:nvPr/>
        </p:nvSpPr>
        <p:spPr>
          <a:xfrm>
            <a:off x="4238082" y="3429000"/>
            <a:ext cx="7373565" cy="3141662"/>
          </a:xfrm>
          <a:prstGeom prst="rect">
            <a:avLst/>
          </a:prstGeom>
        </p:spPr>
        <p:txBody>
          <a:bodyPr/>
          <a:lstStyle/>
          <a:p>
            <a:pPr marL="457200" indent="-457200" defTabSz="1042416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Highest 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R² </a:t>
            </a:r>
            <a:r>
              <a:rPr lang="en-US" sz="2000" dirty="0"/>
              <a:t>- XGBoost can explain a greater proportion of variance, showing higher accuracy and effectiveness in prediction. XGBoost explains 84.8% of the variance in sales data, signaling excellent predictive power.</a:t>
            </a:r>
          </a:p>
          <a:p>
            <a:pPr marL="457200" indent="-457200" defTabSz="1042416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Lowest Error Metrics </a:t>
            </a:r>
          </a:p>
          <a:p>
            <a:pPr marL="800100" lvl="1" indent="-342900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lowest MAE and MAPE among models indicates XGBoost predictions are closest to actual outcomes.</a:t>
            </a:r>
          </a:p>
          <a:p>
            <a:pPr marL="800100" lvl="1" indent="-342900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Lower MSE and RMSE values indicate fewer and less severe errors in predictions made by XGBoost.</a:t>
            </a:r>
          </a:p>
          <a:p>
            <a:pPr defTabSz="1042416"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 defTabSz="1042416">
              <a:spcAft>
                <a:spcPts val="600"/>
              </a:spcAft>
            </a:pPr>
            <a:endParaRPr lang="en-US" sz="22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15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XGBoost Performance with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Unknown-Predicted Lag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6913-48E5-C796-297D-7633C9D4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2084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Procedure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evaluation was conducted in a manner consistent with initial training, using a separate validation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Unlike the training phase, actual historical lagged values were not used during testing. Instead, lag features were (iteratively) generated dynamically through model predictions from previous steps.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Starting with the last sales from the training data as lags for the first instances in the validation set.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After each prediction step, the model’s output is used to update the lag features for the next prediction cycle.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83463-A2CA-EAB0-64DE-79977FCF1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2396" y="194890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Performance Metrics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R²: 0.743 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(Previous: 0.848)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MAE: 5725.65 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(Previous: 4395.61)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RMSE: 8127.36 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(Previous: 6087.62)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MAPE: 14.3% 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(Previous: 11.1%)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decrease in R² and increases in MAE, RMSE, and MAPE when using predicted lags highlight the challenges of forecasting without direct historical data.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Although performance metrics with predicted lags show a decline, they remain robust, demonstrating the model’s effectiveness under less-than-ideal conditions.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2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XGBoost Performance with</a:t>
            </a:r>
            <a:b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 Unknown-Predicted Lag Features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40820-AF6E-55E1-7C48-27828D85D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570" y="1690688"/>
            <a:ext cx="10035217" cy="4719840"/>
          </a:xfrm>
        </p:spPr>
      </p:pic>
    </p:spTree>
    <p:extLst>
      <p:ext uri="{BB962C8B-B14F-4D97-AF65-F5344CB8AC3E}">
        <p14:creationId xmlns:p14="http://schemas.microsoft.com/office/powerpoint/2010/main" val="244441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XGBoost Performance with</a:t>
            </a:r>
            <a:b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 Unknown-Predicted Lag Features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40820-AF6E-55E1-7C48-27828D85D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10200587" cy="4719840"/>
          </a:xfrm>
        </p:spPr>
      </p:pic>
    </p:spTree>
    <p:extLst>
      <p:ext uri="{BB962C8B-B14F-4D97-AF65-F5344CB8AC3E}">
        <p14:creationId xmlns:p14="http://schemas.microsoft.com/office/powerpoint/2010/main" val="421194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XGBoost Performance with</a:t>
            </a:r>
            <a:b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 Unknown-Predicted Lag Features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Content Placeholder 7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E2A40820-AF6E-55E1-7C48-27828D85D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74" y="1744066"/>
            <a:ext cx="10257651" cy="4824457"/>
          </a:xfrm>
        </p:spPr>
      </p:pic>
    </p:spTree>
    <p:extLst>
      <p:ext uri="{BB962C8B-B14F-4D97-AF65-F5344CB8AC3E}">
        <p14:creationId xmlns:p14="http://schemas.microsoft.com/office/powerpoint/2010/main" val="40594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Actual vs. Predicted Sales Overview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61D945-F930-172C-D239-8834ACD97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5437"/>
              </p:ext>
            </p:extLst>
          </p:nvPr>
        </p:nvGraphicFramePr>
        <p:xfrm>
          <a:off x="2416560" y="1628555"/>
          <a:ext cx="7358880" cy="4864320"/>
        </p:xfrm>
        <a:graphic>
          <a:graphicData uri="http://schemas.openxmlformats.org/drawingml/2006/table">
            <a:tbl>
              <a:tblPr/>
              <a:tblGrid>
                <a:gridCol w="2452960">
                  <a:extLst>
                    <a:ext uri="{9D8B030D-6E8A-4147-A177-3AD203B41FA5}">
                      <a16:colId xmlns:a16="http://schemas.microsoft.com/office/drawing/2014/main" val="4292034334"/>
                    </a:ext>
                  </a:extLst>
                </a:gridCol>
                <a:gridCol w="2452960">
                  <a:extLst>
                    <a:ext uri="{9D8B030D-6E8A-4147-A177-3AD203B41FA5}">
                      <a16:colId xmlns:a16="http://schemas.microsoft.com/office/drawing/2014/main" val="2135676437"/>
                    </a:ext>
                  </a:extLst>
                </a:gridCol>
                <a:gridCol w="2452960">
                  <a:extLst>
                    <a:ext uri="{9D8B030D-6E8A-4147-A177-3AD203B41FA5}">
                      <a16:colId xmlns:a16="http://schemas.microsoft.com/office/drawing/2014/main" val="85913001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ID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Predicted Sales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Actual Sales</a:t>
                      </a:r>
                    </a:p>
                    <a:p>
                      <a:endParaRPr lang="en-US" b="1" dirty="0"/>
                    </a:p>
                  </a:txBody>
                  <a:tcPr marL="85320" marR="85320" marT="42660" marB="4266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3829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T1150522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33915.32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33837.0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4193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T1150521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53904.97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71976.0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93986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T1150520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29067.58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30372.0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3654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T1150472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73621.03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73869.0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475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T1150519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69423.50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63177.0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368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T1150540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66066.07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52998.0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3670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T1150542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47979.43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48912.0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47126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T1150561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41000.13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37599.0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6634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T1150560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46741.21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46848.0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2533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T1150559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38681.46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33231.0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0027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T1150558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38650.51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31119.0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9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6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Actual vs. Predicted Sales Overview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Store ID: 1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40820-AF6E-55E1-7C48-27828D85D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3"/>
          <a:stretch/>
        </p:blipFill>
        <p:spPr>
          <a:xfrm>
            <a:off x="457724" y="1492858"/>
            <a:ext cx="10896076" cy="5000017"/>
          </a:xfrm>
        </p:spPr>
      </p:pic>
    </p:spTree>
    <p:extLst>
      <p:ext uri="{BB962C8B-B14F-4D97-AF65-F5344CB8AC3E}">
        <p14:creationId xmlns:p14="http://schemas.microsoft.com/office/powerpoint/2010/main" val="362941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Actual vs. Predicted Sales Overview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Store ID: 1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4D5CC0-07FD-DC82-9C18-CFD83B7262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8315097"/>
              </p:ext>
            </p:extLst>
          </p:nvPr>
        </p:nvGraphicFramePr>
        <p:xfrm>
          <a:off x="2584315" y="1605064"/>
          <a:ext cx="7023369" cy="5059420"/>
        </p:xfrm>
        <a:graphic>
          <a:graphicData uri="http://schemas.openxmlformats.org/drawingml/2006/table">
            <a:tbl>
              <a:tblPr/>
              <a:tblGrid>
                <a:gridCol w="2341123">
                  <a:extLst>
                    <a:ext uri="{9D8B030D-6E8A-4147-A177-3AD203B41FA5}">
                      <a16:colId xmlns:a16="http://schemas.microsoft.com/office/drawing/2014/main" val="2326832297"/>
                    </a:ext>
                  </a:extLst>
                </a:gridCol>
                <a:gridCol w="2341123">
                  <a:extLst>
                    <a:ext uri="{9D8B030D-6E8A-4147-A177-3AD203B41FA5}">
                      <a16:colId xmlns:a16="http://schemas.microsoft.com/office/drawing/2014/main" val="991186893"/>
                    </a:ext>
                  </a:extLst>
                </a:gridCol>
                <a:gridCol w="2341123">
                  <a:extLst>
                    <a:ext uri="{9D8B030D-6E8A-4147-A177-3AD203B41FA5}">
                      <a16:colId xmlns:a16="http://schemas.microsoft.com/office/drawing/2014/main" val="4216406453"/>
                    </a:ext>
                  </a:extLst>
                </a:gridCol>
              </a:tblGrid>
              <a:tr h="984996">
                <a:tc>
                  <a:txBody>
                    <a:bodyPr/>
                    <a:lstStyle/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Dates</a:t>
                      </a:r>
                    </a:p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Actual </a:t>
                      </a:r>
                    </a:p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Predicted</a:t>
                      </a:r>
                    </a:p>
                  </a:txBody>
                  <a:tcPr marL="45057" marR="45057" marT="22529" marB="22529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34270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2019-02-18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32070.00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37022.02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92998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2019-02-19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31107.90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32809.39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25469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2019-02-20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36735.00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38354.35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63333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2019-02-21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43452.00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43008.07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77104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2019-02-22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19191.00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23039.38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43185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14414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2019-05-27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33075.00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40027.05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46883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2019-05-28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37317.00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39988.69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296870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2019-05-29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44652.00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42589.16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89592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2019-05-30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42387.00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47206.46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75562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2019-05-31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39843.78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43736.15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9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Actual vs. Predicted Sales Overview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Store ID: 172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40820-AF6E-55E1-7C48-27828D85D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"/>
          <a:stretch/>
        </p:blipFill>
        <p:spPr>
          <a:xfrm>
            <a:off x="283723" y="1509026"/>
            <a:ext cx="11070077" cy="4983849"/>
          </a:xfrm>
        </p:spPr>
      </p:pic>
    </p:spTree>
    <p:extLst>
      <p:ext uri="{BB962C8B-B14F-4D97-AF65-F5344CB8AC3E}">
        <p14:creationId xmlns:p14="http://schemas.microsoft.com/office/powerpoint/2010/main" val="37336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E55-7012-986F-6523-42733EBC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Actual vs. Predicted Sales Overview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Store ID: 172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8973B8-BB22-F3B2-FB61-D96EE59139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2310460"/>
              </p:ext>
            </p:extLst>
          </p:nvPr>
        </p:nvGraphicFramePr>
        <p:xfrm>
          <a:off x="2445313" y="1520114"/>
          <a:ext cx="7301373" cy="4972761"/>
        </p:xfrm>
        <a:graphic>
          <a:graphicData uri="http://schemas.openxmlformats.org/drawingml/2006/table">
            <a:tbl>
              <a:tblPr/>
              <a:tblGrid>
                <a:gridCol w="2433791">
                  <a:extLst>
                    <a:ext uri="{9D8B030D-6E8A-4147-A177-3AD203B41FA5}">
                      <a16:colId xmlns:a16="http://schemas.microsoft.com/office/drawing/2014/main" val="225046169"/>
                    </a:ext>
                  </a:extLst>
                </a:gridCol>
                <a:gridCol w="2433791">
                  <a:extLst>
                    <a:ext uri="{9D8B030D-6E8A-4147-A177-3AD203B41FA5}">
                      <a16:colId xmlns:a16="http://schemas.microsoft.com/office/drawing/2014/main" val="4255868729"/>
                    </a:ext>
                  </a:extLst>
                </a:gridCol>
                <a:gridCol w="2433791">
                  <a:extLst>
                    <a:ext uri="{9D8B030D-6E8A-4147-A177-3AD203B41FA5}">
                      <a16:colId xmlns:a16="http://schemas.microsoft.com/office/drawing/2014/main" val="2266395034"/>
                    </a:ext>
                  </a:extLst>
                </a:gridCol>
              </a:tblGrid>
              <a:tr h="888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Date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Actual 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Predicted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marL="85320" marR="85320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53788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2019-02-18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29784.00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30084.36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3327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2019-02-19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29784.00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31722.99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46892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2019-02-20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31755.00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31324.00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622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2019-02-21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28050.00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32483.19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2175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2019-02-22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32322.00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30892.76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21853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66852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2019-05-27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31437.00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33104.93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7287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2019-05-28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33327.00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40411.37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95675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2019-05-29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30873.00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35268.06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552390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2019-05-30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32418.00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33636.33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58268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2019-05-31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31121.28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32698.89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1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C82ED-9D97-912C-CC60-B2C35704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73D002-0CBE-E158-A077-7416428E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991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28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EEA4-9CC0-5DA5-6E94-48AE0CBB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Preparation &amp;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AEFD-F484-FC17-EB6F-F5562E23C046}"/>
              </a:ext>
            </a:extLst>
          </p:cNvPr>
          <p:cNvSpPr>
            <a:spLocks/>
          </p:cNvSpPr>
          <p:nvPr/>
        </p:nvSpPr>
        <p:spPr>
          <a:xfrm>
            <a:off x="547688" y="2504733"/>
            <a:ext cx="3338577" cy="850477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r>
              <a:rPr lang="en-US" sz="273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Categorical Features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5237-7428-ECE7-0341-C3F5756E2C2E}"/>
              </a:ext>
            </a:extLst>
          </p:cNvPr>
          <p:cNvSpPr>
            <a:spLocks/>
          </p:cNvSpPr>
          <p:nvPr/>
        </p:nvSpPr>
        <p:spPr>
          <a:xfrm>
            <a:off x="4673401" y="2504733"/>
            <a:ext cx="3338577" cy="850477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r>
              <a:rPr lang="en-US" sz="273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Based Features</a:t>
            </a:r>
            <a:endParaRPr lang="en-US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E550A-8006-9C66-260B-21740161AABE}"/>
              </a:ext>
            </a:extLst>
          </p:cNvPr>
          <p:cNvSpPr>
            <a:spLocks/>
          </p:cNvSpPr>
          <p:nvPr/>
        </p:nvSpPr>
        <p:spPr>
          <a:xfrm>
            <a:off x="8640492" y="2504733"/>
            <a:ext cx="3338577" cy="850477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r>
              <a:rPr lang="en-US" sz="273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 Features</a:t>
            </a:r>
            <a:endParaRPr lang="en-US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6547F-E191-2DB5-F147-7651449855B0}"/>
              </a:ext>
            </a:extLst>
          </p:cNvPr>
          <p:cNvSpPr>
            <a:spLocks/>
          </p:cNvSpPr>
          <p:nvPr/>
        </p:nvSpPr>
        <p:spPr>
          <a:xfrm>
            <a:off x="736614" y="3291951"/>
            <a:ext cx="3338577" cy="2780858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r>
              <a:rPr lang="en-US" sz="2280" dirty="0"/>
              <a:t>Categorical Encoding</a:t>
            </a:r>
            <a:endParaRPr lang="en-US" sz="22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Type</a:t>
            </a:r>
          </a:p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Type</a:t>
            </a:r>
          </a:p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Code </a:t>
            </a:r>
          </a:p>
          <a:p>
            <a:pPr defTabSz="1042416">
              <a:spcAft>
                <a:spcPts val="600"/>
              </a:spcAft>
            </a:pPr>
            <a:endParaRPr lang="en-US" sz="2280" dirty="0"/>
          </a:p>
          <a:p>
            <a:pPr defTabSz="1042416">
              <a:spcAft>
                <a:spcPts val="600"/>
              </a:spcAft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Encoding</a:t>
            </a:r>
          </a:p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and Discount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17AAF-59DF-FEE7-71EE-13FE7258040B}"/>
              </a:ext>
            </a:extLst>
          </p:cNvPr>
          <p:cNvSpPr>
            <a:spLocks/>
          </p:cNvSpPr>
          <p:nvPr/>
        </p:nvSpPr>
        <p:spPr>
          <a:xfrm>
            <a:off x="4626053" y="3309366"/>
            <a:ext cx="3338577" cy="2354445"/>
          </a:xfrm>
          <a:prstGeom prst="rect">
            <a:avLst/>
          </a:prstGeom>
        </p:spPr>
        <p:txBody>
          <a:bodyPr/>
          <a:lstStyle/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of the Week</a:t>
            </a:r>
          </a:p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 </a:t>
            </a:r>
          </a:p>
          <a:p>
            <a:pPr marL="325755" indent="-325755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A34232-D0E1-96A9-0095-7F40B93991FF}"/>
              </a:ext>
            </a:extLst>
          </p:cNvPr>
          <p:cNvSpPr>
            <a:spLocks/>
          </p:cNvSpPr>
          <p:nvPr/>
        </p:nvSpPr>
        <p:spPr>
          <a:xfrm>
            <a:off x="8302561" y="3309367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Shifted Time Series Sales values by intervals of</a:t>
            </a:r>
          </a:p>
          <a:p>
            <a:pPr marL="390906" indent="-390906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Day back (Lag 1)</a:t>
            </a:r>
          </a:p>
          <a:p>
            <a:pPr marL="390906" indent="-390906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Days back (Lag 2)</a:t>
            </a:r>
          </a:p>
          <a:p>
            <a:pPr marL="390906" indent="-390906" defTabSz="10424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Week back (Lag 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1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EEA4-9CC0-5DA5-6E94-48AE0CBB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Exploratory Data Analysis (EDA)</a:t>
            </a:r>
            <a:endParaRPr lang="en-US" sz="4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6547F-E191-2DB5-F147-7651449855B0}"/>
              </a:ext>
            </a:extLst>
          </p:cNvPr>
          <p:cNvSpPr>
            <a:spLocks/>
          </p:cNvSpPr>
          <p:nvPr/>
        </p:nvSpPr>
        <p:spPr>
          <a:xfrm>
            <a:off x="736614" y="3291951"/>
            <a:ext cx="3338577" cy="2780858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17AAF-59DF-FEE7-71EE-13FE7258040B}"/>
              </a:ext>
            </a:extLst>
          </p:cNvPr>
          <p:cNvSpPr>
            <a:spLocks/>
          </p:cNvSpPr>
          <p:nvPr/>
        </p:nvSpPr>
        <p:spPr>
          <a:xfrm>
            <a:off x="4626053" y="3309366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A34232-D0E1-96A9-0095-7F40B93991FF}"/>
              </a:ext>
            </a:extLst>
          </p:cNvPr>
          <p:cNvSpPr>
            <a:spLocks/>
          </p:cNvSpPr>
          <p:nvPr/>
        </p:nvSpPr>
        <p:spPr>
          <a:xfrm>
            <a:off x="8302561" y="3309367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35" name="Picture 34" descr="A diagram of a box diagram">
            <a:extLst>
              <a:ext uri="{FF2B5EF4-FFF2-40B4-BE49-F238E27FC236}">
                <a16:creationId xmlns:a16="http://schemas.microsoft.com/office/drawing/2014/main" id="{1C474922-A9F6-1163-C3E9-FA2F2893C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4"/>
          <a:stretch/>
        </p:blipFill>
        <p:spPr>
          <a:xfrm>
            <a:off x="3177" y="2042859"/>
            <a:ext cx="6184263" cy="4815140"/>
          </a:xfrm>
          <a:prstGeom prst="rect">
            <a:avLst/>
          </a:prstGeom>
        </p:spPr>
      </p:pic>
      <p:pic>
        <p:nvPicPr>
          <p:cNvPr id="37" name="Picture 36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2DDA3A9D-6933-B943-C649-9B05106A87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6"/>
          <a:stretch/>
        </p:blipFill>
        <p:spPr>
          <a:xfrm>
            <a:off x="5831840" y="2042858"/>
            <a:ext cx="6356983" cy="48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EEA4-9CC0-5DA5-6E94-48AE0CBB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 dirty="0"/>
              <a:t>Exploratory Data Analysis (EDA)</a:t>
            </a:r>
            <a:endParaRPr lang="en-US" sz="4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6547F-E191-2DB5-F147-7651449855B0}"/>
              </a:ext>
            </a:extLst>
          </p:cNvPr>
          <p:cNvSpPr>
            <a:spLocks/>
          </p:cNvSpPr>
          <p:nvPr/>
        </p:nvSpPr>
        <p:spPr>
          <a:xfrm>
            <a:off x="736614" y="3291951"/>
            <a:ext cx="3338577" cy="2780858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17AAF-59DF-FEE7-71EE-13FE7258040B}"/>
              </a:ext>
            </a:extLst>
          </p:cNvPr>
          <p:cNvSpPr>
            <a:spLocks/>
          </p:cNvSpPr>
          <p:nvPr/>
        </p:nvSpPr>
        <p:spPr>
          <a:xfrm>
            <a:off x="4626053" y="3309366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A34232-D0E1-96A9-0095-7F40B93991FF}"/>
              </a:ext>
            </a:extLst>
          </p:cNvPr>
          <p:cNvSpPr>
            <a:spLocks/>
          </p:cNvSpPr>
          <p:nvPr/>
        </p:nvSpPr>
        <p:spPr>
          <a:xfrm>
            <a:off x="8302561" y="3309367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Picture 3" descr="A graph showing the average sales on holidays&#10;&#10;Description automatically generated">
            <a:extLst>
              <a:ext uri="{FF2B5EF4-FFF2-40B4-BE49-F238E27FC236}">
                <a16:creationId xmlns:a16="http://schemas.microsoft.com/office/drawing/2014/main" id="{BE02E85C-6BD1-75D8-EB4D-D6CFA130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2438400"/>
            <a:ext cx="5838283" cy="4419599"/>
          </a:xfrm>
          <a:prstGeom prst="rect">
            <a:avLst/>
          </a:prstGeom>
        </p:spPr>
      </p:pic>
      <p:pic>
        <p:nvPicPr>
          <p:cNvPr id="9" name="Picture 8" descr="A green and red rectangles&#10;&#10;Description automatically generated">
            <a:extLst>
              <a:ext uri="{FF2B5EF4-FFF2-40B4-BE49-F238E27FC236}">
                <a16:creationId xmlns:a16="http://schemas.microsoft.com/office/drawing/2014/main" id="{6FD92994-99E3-9D0D-2ACA-69459F228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61" y="2438400"/>
            <a:ext cx="6347361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EEA4-9CC0-5DA5-6E94-48AE0CBB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 dirty="0"/>
              <a:t>Exploratory Data Analysis (EDA)</a:t>
            </a:r>
            <a:endParaRPr lang="en-US" sz="4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6547F-E191-2DB5-F147-7651449855B0}"/>
              </a:ext>
            </a:extLst>
          </p:cNvPr>
          <p:cNvSpPr>
            <a:spLocks/>
          </p:cNvSpPr>
          <p:nvPr/>
        </p:nvSpPr>
        <p:spPr>
          <a:xfrm>
            <a:off x="736614" y="3291951"/>
            <a:ext cx="3338577" cy="2780858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17AAF-59DF-FEE7-71EE-13FE7258040B}"/>
              </a:ext>
            </a:extLst>
          </p:cNvPr>
          <p:cNvSpPr>
            <a:spLocks/>
          </p:cNvSpPr>
          <p:nvPr/>
        </p:nvSpPr>
        <p:spPr>
          <a:xfrm>
            <a:off x="4626053" y="3309366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A34232-D0E1-96A9-0095-7F40B93991FF}"/>
              </a:ext>
            </a:extLst>
          </p:cNvPr>
          <p:cNvSpPr>
            <a:spLocks/>
          </p:cNvSpPr>
          <p:nvPr/>
        </p:nvSpPr>
        <p:spPr>
          <a:xfrm>
            <a:off x="8302561" y="3309367"/>
            <a:ext cx="3338577" cy="2354445"/>
          </a:xfrm>
          <a:prstGeom prst="rect">
            <a:avLst/>
          </a:prstGeom>
        </p:spPr>
        <p:txBody>
          <a:bodyPr/>
          <a:lstStyle/>
          <a:p>
            <a:pPr defTabSz="1042416"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E85C-6BD1-75D8-EB4D-D6CFA130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8" y="2705608"/>
            <a:ext cx="6099177" cy="415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92994-99E3-9D0D-2ACA-69459F228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2511" y="2529191"/>
            <a:ext cx="6206312" cy="43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EEA4-9CC0-5DA5-6E94-48AE0CBB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Models &amp; Evaluation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AEFD-F484-FC17-EB6F-F5562E23C046}"/>
              </a:ext>
            </a:extLst>
          </p:cNvPr>
          <p:cNvSpPr>
            <a:spLocks/>
          </p:cNvSpPr>
          <p:nvPr/>
        </p:nvSpPr>
        <p:spPr>
          <a:xfrm>
            <a:off x="1777976" y="1992210"/>
            <a:ext cx="3128263" cy="796901"/>
          </a:xfrm>
          <a:prstGeom prst="rect">
            <a:avLst/>
          </a:prstGeom>
        </p:spPr>
        <p:txBody>
          <a:bodyPr/>
          <a:lstStyle/>
          <a:p>
            <a:pPr defTabSz="978408">
              <a:spcAft>
                <a:spcPts val="600"/>
              </a:spcAft>
            </a:pPr>
            <a:r>
              <a:rPr lang="en-US" sz="256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Implemented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5237-7428-ECE7-0341-C3F5756E2C2E}"/>
              </a:ext>
            </a:extLst>
          </p:cNvPr>
          <p:cNvSpPr>
            <a:spLocks/>
          </p:cNvSpPr>
          <p:nvPr/>
        </p:nvSpPr>
        <p:spPr>
          <a:xfrm>
            <a:off x="6900109" y="1926266"/>
            <a:ext cx="3128263" cy="796901"/>
          </a:xfrm>
          <a:prstGeom prst="rect">
            <a:avLst/>
          </a:prstGeom>
        </p:spPr>
        <p:txBody>
          <a:bodyPr/>
          <a:lstStyle/>
          <a:p>
            <a:pPr defTabSz="978408">
              <a:spcAft>
                <a:spcPts val="600"/>
              </a:spcAft>
            </a:pPr>
            <a:r>
              <a:rPr lang="en-US" sz="256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 Metrics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6547F-E191-2DB5-F147-7651449855B0}"/>
              </a:ext>
            </a:extLst>
          </p:cNvPr>
          <p:cNvSpPr>
            <a:spLocks/>
          </p:cNvSpPr>
          <p:nvPr/>
        </p:nvSpPr>
        <p:spPr>
          <a:xfrm>
            <a:off x="2122774" y="2902856"/>
            <a:ext cx="3128263" cy="3380934"/>
          </a:xfrm>
          <a:prstGeom prst="rect">
            <a:avLst/>
          </a:prstGeom>
        </p:spPr>
        <p:txBody>
          <a:bodyPr/>
          <a:lstStyle/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Decision Tree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Random Forest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LightGBM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Elastic Net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K-Nearest Neighbors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Gradient Boost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CatBoost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XGBoost</a:t>
            </a:r>
            <a:endParaRPr lang="en-US" sz="18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17AAF-59DF-FEE7-71EE-13FE7258040B}"/>
              </a:ext>
            </a:extLst>
          </p:cNvPr>
          <p:cNvSpPr>
            <a:spLocks/>
          </p:cNvSpPr>
          <p:nvPr/>
        </p:nvSpPr>
        <p:spPr>
          <a:xfrm>
            <a:off x="6940962" y="2902856"/>
            <a:ext cx="3128263" cy="3307918"/>
          </a:xfrm>
          <a:prstGeom prst="rect">
            <a:avLst/>
          </a:prstGeom>
        </p:spPr>
        <p:txBody>
          <a:bodyPr/>
          <a:lstStyle/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 Score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Absolute Error (MAE) 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Squared Error (MSE)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Mean Squared Error (RMSE)</a:t>
            </a:r>
          </a:p>
          <a:p>
            <a:pPr marL="305753" indent="-305753" defTabSz="9784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Absolute % Error (MAPE)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6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Poppins"/>
                <a:cs typeface="Poppins"/>
              </a:rPr>
              <a:t>Model Evaluation</a:t>
            </a: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41D6FE-9A9D-8D71-9755-D770FCE1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0688"/>
              </p:ext>
            </p:extLst>
          </p:nvPr>
        </p:nvGraphicFramePr>
        <p:xfrm>
          <a:off x="762000" y="1910404"/>
          <a:ext cx="10515600" cy="38404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8187975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662298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587524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780854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2660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7607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R²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  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RMSE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MAPE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8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6338.70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8.632e+07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9291.10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15.92%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69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4628.94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4.276e+07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6539.39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11.82%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0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LightGBM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5657.75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6.025e+07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7762.55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14.83%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07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Elastic Net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7017.38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9.390e+07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9690.68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18.84%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8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KNN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5495.99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5.855e+07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7651.94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13.95%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968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Gradient Boost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5655.28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6.013e+07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7754.69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14.81%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96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CatBoost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4619.17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4.610e+07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6789.74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11.84%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4395.61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3.705e+07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6087.62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11.11%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2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1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Poppins"/>
                <a:cs typeface="Poppins"/>
              </a:rPr>
              <a:t>Model Evaluation</a:t>
            </a: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6" name="Picture 5" descr="A graph of different colored bars">
            <a:extLst>
              <a:ext uri="{FF2B5EF4-FFF2-40B4-BE49-F238E27FC236}">
                <a16:creationId xmlns:a16="http://schemas.microsoft.com/office/drawing/2014/main" id="{2B6C1BA9-D109-CA45-5DEA-F9BEFBB88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9" y="1924785"/>
            <a:ext cx="6017411" cy="4732178"/>
          </a:xfrm>
          <a:prstGeom prst="rect">
            <a:avLst/>
          </a:prstGeom>
        </p:spPr>
      </p:pic>
      <p:pic>
        <p:nvPicPr>
          <p:cNvPr id="8" name="Picture 7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F38176E-EB70-B20C-D393-CD929E500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69" y="1934513"/>
            <a:ext cx="6017411" cy="46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0EDAB9-776F-4724-9E32-14F6B97F054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704</Words>
  <Application>Microsoft Office PowerPoint</Application>
  <PresentationFormat>Widescreen</PresentationFormat>
  <Paragraphs>249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Poppins</vt:lpstr>
      <vt:lpstr>Office Theme</vt:lpstr>
      <vt:lpstr>Terra</vt:lpstr>
      <vt:lpstr>WOMart Data Set Sales Forecasting   A. Semoglou, Intern Machine Learning Engineer</vt:lpstr>
      <vt:lpstr>Overview</vt:lpstr>
      <vt:lpstr>Data Preparation &amp; Feature Engineering</vt:lpstr>
      <vt:lpstr>Exploratory Data Analysis (EDA)</vt:lpstr>
      <vt:lpstr>Exploratory Data Analysis (EDA)</vt:lpstr>
      <vt:lpstr>Exploratory Data Analysis (EDA)</vt:lpstr>
      <vt:lpstr>Models &amp; Evaluation Metrics</vt:lpstr>
      <vt:lpstr>PowerPoint Presentation</vt:lpstr>
      <vt:lpstr>PowerPoint Presentation</vt:lpstr>
      <vt:lpstr>Choosing XGBoost for Sales Forecasting</vt:lpstr>
      <vt:lpstr>XGBoost Performance with  Unknown-Predicted Lag Features</vt:lpstr>
      <vt:lpstr>XGBoost Performance with  Unknown-Predicted Lag Features</vt:lpstr>
      <vt:lpstr>XGBoost Performance with  Unknown-Predicted Lag Features</vt:lpstr>
      <vt:lpstr>XGBoost Performance with  Unknown-Predicted Lag Features</vt:lpstr>
      <vt:lpstr>Actual vs. Predicted Sales Overview </vt:lpstr>
      <vt:lpstr>Actual vs. Predicted Sales Overview  Store ID: 1</vt:lpstr>
      <vt:lpstr>Actual vs. Predicted Sales Overview  Store ID: 1</vt:lpstr>
      <vt:lpstr>Actual vs. Predicted Sales Overview  Store ID: 172</vt:lpstr>
      <vt:lpstr>Actual vs. Predicted Sales Overview  Store ID: 172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Angelos Semoglou</dc:creator>
  <cp:lastModifiedBy>Angelos Semoglou</cp:lastModifiedBy>
  <cp:revision>3</cp:revision>
  <dcterms:created xsi:type="dcterms:W3CDTF">2024-06-10T08:21:00Z</dcterms:created>
  <dcterms:modified xsi:type="dcterms:W3CDTF">2024-06-29T16:14:10Z</dcterms:modified>
</cp:coreProperties>
</file>