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2062400" cy="32918400"/>
  <p:notesSz cx="6858000" cy="9144000"/>
  <p:defaultTextStyle>
    <a:defPPr>
      <a:defRPr lang="en-US"/>
    </a:defPPr>
    <a:lvl1pPr marL="0" algn="l" defTabSz="3599078" rtl="0" eaLnBrk="1" latinLnBrk="0" hangingPunct="1">
      <a:defRPr sz="7085" kern="1200">
        <a:solidFill>
          <a:schemeClr val="tx1"/>
        </a:solidFill>
        <a:latin typeface="+mn-lt"/>
        <a:ea typeface="+mn-ea"/>
        <a:cs typeface="+mn-cs"/>
      </a:defRPr>
    </a:lvl1pPr>
    <a:lvl2pPr marL="1799539" algn="l" defTabSz="3599078" rtl="0" eaLnBrk="1" latinLnBrk="0" hangingPunct="1">
      <a:defRPr sz="7085" kern="1200">
        <a:solidFill>
          <a:schemeClr val="tx1"/>
        </a:solidFill>
        <a:latin typeface="+mn-lt"/>
        <a:ea typeface="+mn-ea"/>
        <a:cs typeface="+mn-cs"/>
      </a:defRPr>
    </a:lvl2pPr>
    <a:lvl3pPr marL="3599078" algn="l" defTabSz="3599078" rtl="0" eaLnBrk="1" latinLnBrk="0" hangingPunct="1">
      <a:defRPr sz="7085" kern="1200">
        <a:solidFill>
          <a:schemeClr val="tx1"/>
        </a:solidFill>
        <a:latin typeface="+mn-lt"/>
        <a:ea typeface="+mn-ea"/>
        <a:cs typeface="+mn-cs"/>
      </a:defRPr>
    </a:lvl3pPr>
    <a:lvl4pPr marL="5398618" algn="l" defTabSz="3599078" rtl="0" eaLnBrk="1" latinLnBrk="0" hangingPunct="1">
      <a:defRPr sz="7085" kern="1200">
        <a:solidFill>
          <a:schemeClr val="tx1"/>
        </a:solidFill>
        <a:latin typeface="+mn-lt"/>
        <a:ea typeface="+mn-ea"/>
        <a:cs typeface="+mn-cs"/>
      </a:defRPr>
    </a:lvl4pPr>
    <a:lvl5pPr marL="7198157" algn="l" defTabSz="3599078" rtl="0" eaLnBrk="1" latinLnBrk="0" hangingPunct="1">
      <a:defRPr sz="7085" kern="1200">
        <a:solidFill>
          <a:schemeClr val="tx1"/>
        </a:solidFill>
        <a:latin typeface="+mn-lt"/>
        <a:ea typeface="+mn-ea"/>
        <a:cs typeface="+mn-cs"/>
      </a:defRPr>
    </a:lvl5pPr>
    <a:lvl6pPr marL="8997696" algn="l" defTabSz="3599078" rtl="0" eaLnBrk="1" latinLnBrk="0" hangingPunct="1">
      <a:defRPr sz="7085" kern="1200">
        <a:solidFill>
          <a:schemeClr val="tx1"/>
        </a:solidFill>
        <a:latin typeface="+mn-lt"/>
        <a:ea typeface="+mn-ea"/>
        <a:cs typeface="+mn-cs"/>
      </a:defRPr>
    </a:lvl6pPr>
    <a:lvl7pPr marL="10797235" algn="l" defTabSz="3599078" rtl="0" eaLnBrk="1" latinLnBrk="0" hangingPunct="1">
      <a:defRPr sz="7085" kern="1200">
        <a:solidFill>
          <a:schemeClr val="tx1"/>
        </a:solidFill>
        <a:latin typeface="+mn-lt"/>
        <a:ea typeface="+mn-ea"/>
        <a:cs typeface="+mn-cs"/>
      </a:defRPr>
    </a:lvl7pPr>
    <a:lvl8pPr marL="12596774" algn="l" defTabSz="3599078" rtl="0" eaLnBrk="1" latinLnBrk="0" hangingPunct="1">
      <a:defRPr sz="7085" kern="1200">
        <a:solidFill>
          <a:schemeClr val="tx1"/>
        </a:solidFill>
        <a:latin typeface="+mn-lt"/>
        <a:ea typeface="+mn-ea"/>
        <a:cs typeface="+mn-cs"/>
      </a:defRPr>
    </a:lvl8pPr>
    <a:lvl9pPr marL="14396314" algn="l" defTabSz="3599078" rtl="0" eaLnBrk="1" latinLnBrk="0" hangingPunct="1">
      <a:defRPr sz="708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C1"/>
    <a:srgbClr val="FF7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2"/>
    <p:restoredTop sz="94670"/>
  </p:normalViewPr>
  <p:slideViewPr>
    <p:cSldViewPr snapToGrid="0" snapToObjects="1">
      <p:cViewPr>
        <p:scale>
          <a:sx n="28" d="100"/>
          <a:sy n="28" d="100"/>
        </p:scale>
        <p:origin x="55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5387342"/>
            <a:ext cx="35753040" cy="11460480"/>
          </a:xfrm>
        </p:spPr>
        <p:txBody>
          <a:bodyPr anchor="b"/>
          <a:lstStyle>
            <a:lvl1pPr algn="ctr">
              <a:defRPr sz="27600"/>
            </a:lvl1pPr>
          </a:lstStyle>
          <a:p>
            <a:r>
              <a:rPr lang="en-US" smtClean="0"/>
              <a:t>Click to edit Master title style</a:t>
            </a:r>
            <a:endParaRPr lang="en-US" dirty="0"/>
          </a:p>
        </p:txBody>
      </p:sp>
      <p:sp>
        <p:nvSpPr>
          <p:cNvPr id="3" name="Subtitle 2"/>
          <p:cNvSpPr>
            <a:spLocks noGrp="1"/>
          </p:cNvSpPr>
          <p:nvPr>
            <p:ph type="subTitle" idx="1"/>
          </p:nvPr>
        </p:nvSpPr>
        <p:spPr>
          <a:xfrm>
            <a:off x="5257800" y="17289782"/>
            <a:ext cx="31546800" cy="7947658"/>
          </a:xfrm>
        </p:spPr>
        <p:txBody>
          <a:bodyPr/>
          <a:lstStyle>
            <a:lvl1pPr marL="0" indent="0" algn="ctr">
              <a:buNone/>
              <a:defRPr sz="11040"/>
            </a:lvl1pPr>
            <a:lvl2pPr marL="2103120" indent="0" algn="ctr">
              <a:buNone/>
              <a:defRPr sz="9200"/>
            </a:lvl2pPr>
            <a:lvl3pPr marL="4206240" indent="0" algn="ctr">
              <a:buNone/>
              <a:defRPr sz="8280"/>
            </a:lvl3pPr>
            <a:lvl4pPr marL="6309360" indent="0" algn="ctr">
              <a:buNone/>
              <a:defRPr sz="7360"/>
            </a:lvl4pPr>
            <a:lvl5pPr marL="8412480" indent="0" algn="ctr">
              <a:buNone/>
              <a:defRPr sz="7360"/>
            </a:lvl5pPr>
            <a:lvl6pPr marL="10515600" indent="0" algn="ctr">
              <a:buNone/>
              <a:defRPr sz="7360"/>
            </a:lvl6pPr>
            <a:lvl7pPr marL="12618720" indent="0" algn="ctr">
              <a:buNone/>
              <a:defRPr sz="7360"/>
            </a:lvl7pPr>
            <a:lvl8pPr marL="14721840" indent="0" algn="ctr">
              <a:buNone/>
              <a:defRPr sz="7360"/>
            </a:lvl8pPr>
            <a:lvl9pPr marL="16824960" indent="0" algn="ctr">
              <a:buNone/>
              <a:defRPr sz="7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E4DCE1-99AB-8A43-9898-A59135A2375F}" type="datetimeFigureOut">
              <a:rPr lang="en-US" smtClean="0"/>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66023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4DCE1-99AB-8A43-9898-A59135A2375F}" type="datetimeFigureOut">
              <a:rPr lang="en-US" smtClean="0"/>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104394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00907" y="1752600"/>
            <a:ext cx="906970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1792" y="1752600"/>
            <a:ext cx="26683335"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4DCE1-99AB-8A43-9898-A59135A2375F}" type="datetimeFigureOut">
              <a:rPr lang="en-US" smtClean="0"/>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5798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4DCE1-99AB-8A43-9898-A59135A2375F}" type="datetimeFigureOut">
              <a:rPr lang="en-US" smtClean="0"/>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58903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69885" y="8206749"/>
            <a:ext cx="36278820" cy="13693138"/>
          </a:xfrm>
        </p:spPr>
        <p:txBody>
          <a:bodyPr anchor="b"/>
          <a:lstStyle>
            <a:lvl1pPr>
              <a:defRPr sz="27600"/>
            </a:lvl1pPr>
          </a:lstStyle>
          <a:p>
            <a:r>
              <a:rPr lang="en-US" smtClean="0"/>
              <a:t>Click to edit Master title style</a:t>
            </a:r>
            <a:endParaRPr lang="en-US" dirty="0"/>
          </a:p>
        </p:txBody>
      </p:sp>
      <p:sp>
        <p:nvSpPr>
          <p:cNvPr id="3" name="Text Placeholder 2"/>
          <p:cNvSpPr>
            <a:spLocks noGrp="1"/>
          </p:cNvSpPr>
          <p:nvPr>
            <p:ph type="body" idx="1"/>
          </p:nvPr>
        </p:nvSpPr>
        <p:spPr>
          <a:xfrm>
            <a:off x="2869885" y="22029429"/>
            <a:ext cx="36278820" cy="7200898"/>
          </a:xfrm>
        </p:spPr>
        <p:txBody>
          <a:bodyPr/>
          <a:lstStyle>
            <a:lvl1pPr marL="0" indent="0">
              <a:buNone/>
              <a:defRPr sz="11040">
                <a:solidFill>
                  <a:schemeClr val="tx1"/>
                </a:solidFill>
              </a:defRPr>
            </a:lvl1pPr>
            <a:lvl2pPr marL="2103120" indent="0">
              <a:buNone/>
              <a:defRPr sz="9200">
                <a:solidFill>
                  <a:schemeClr val="tx1">
                    <a:tint val="75000"/>
                  </a:schemeClr>
                </a:solidFill>
              </a:defRPr>
            </a:lvl2pPr>
            <a:lvl3pPr marL="4206240" indent="0">
              <a:buNone/>
              <a:defRPr sz="8280">
                <a:solidFill>
                  <a:schemeClr val="tx1">
                    <a:tint val="75000"/>
                  </a:schemeClr>
                </a:solidFill>
              </a:defRPr>
            </a:lvl3pPr>
            <a:lvl4pPr marL="6309360" indent="0">
              <a:buNone/>
              <a:defRPr sz="7360">
                <a:solidFill>
                  <a:schemeClr val="tx1">
                    <a:tint val="75000"/>
                  </a:schemeClr>
                </a:solidFill>
              </a:defRPr>
            </a:lvl4pPr>
            <a:lvl5pPr marL="8412480" indent="0">
              <a:buNone/>
              <a:defRPr sz="7360">
                <a:solidFill>
                  <a:schemeClr val="tx1">
                    <a:tint val="75000"/>
                  </a:schemeClr>
                </a:solidFill>
              </a:defRPr>
            </a:lvl5pPr>
            <a:lvl6pPr marL="10515600" indent="0">
              <a:buNone/>
              <a:defRPr sz="7360">
                <a:solidFill>
                  <a:schemeClr val="tx1">
                    <a:tint val="75000"/>
                  </a:schemeClr>
                </a:solidFill>
              </a:defRPr>
            </a:lvl6pPr>
            <a:lvl7pPr marL="12618720" indent="0">
              <a:buNone/>
              <a:defRPr sz="7360">
                <a:solidFill>
                  <a:schemeClr val="tx1">
                    <a:tint val="75000"/>
                  </a:schemeClr>
                </a:solidFill>
              </a:defRPr>
            </a:lvl7pPr>
            <a:lvl8pPr marL="14721840" indent="0">
              <a:buNone/>
              <a:defRPr sz="7360">
                <a:solidFill>
                  <a:schemeClr val="tx1">
                    <a:tint val="75000"/>
                  </a:schemeClr>
                </a:solidFill>
              </a:defRPr>
            </a:lvl8pPr>
            <a:lvl9pPr marL="16824960" indent="0">
              <a:buNone/>
              <a:defRPr sz="7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E4DCE1-99AB-8A43-9898-A59135A2375F}" type="datetimeFigureOut">
              <a:rPr lang="en-US" smtClean="0"/>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4559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891790" y="8763000"/>
            <a:ext cx="1787652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294090" y="8763000"/>
            <a:ext cx="1787652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E4DCE1-99AB-8A43-9898-A59135A2375F}" type="datetimeFigureOut">
              <a:rPr lang="en-US" smtClean="0"/>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188287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7269" y="1752607"/>
            <a:ext cx="3627882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897273" y="8069582"/>
            <a:ext cx="17794364" cy="3954778"/>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smtClean="0"/>
              <a:t>Click to edit Master text styles</a:t>
            </a:r>
          </a:p>
        </p:txBody>
      </p:sp>
      <p:sp>
        <p:nvSpPr>
          <p:cNvPr id="4" name="Content Placeholder 3"/>
          <p:cNvSpPr>
            <a:spLocks noGrp="1"/>
          </p:cNvSpPr>
          <p:nvPr>
            <p:ph sz="half" idx="2"/>
          </p:nvPr>
        </p:nvSpPr>
        <p:spPr>
          <a:xfrm>
            <a:off x="2897273" y="12024360"/>
            <a:ext cx="17794364"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294092" y="8069582"/>
            <a:ext cx="17881999" cy="3954778"/>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smtClean="0"/>
              <a:t>Click to edit Master text styles</a:t>
            </a:r>
          </a:p>
        </p:txBody>
      </p:sp>
      <p:sp>
        <p:nvSpPr>
          <p:cNvPr id="6" name="Content Placeholder 5"/>
          <p:cNvSpPr>
            <a:spLocks noGrp="1"/>
          </p:cNvSpPr>
          <p:nvPr>
            <p:ph sz="quarter" idx="4"/>
          </p:nvPr>
        </p:nvSpPr>
        <p:spPr>
          <a:xfrm>
            <a:off x="21294092" y="12024360"/>
            <a:ext cx="17881999"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E4DCE1-99AB-8A43-9898-A59135A2375F}" type="datetimeFigureOut">
              <a:rPr lang="en-US" smtClean="0"/>
              <a:t>4/18/17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8054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E4DCE1-99AB-8A43-9898-A59135A2375F}" type="datetimeFigureOut">
              <a:rPr lang="en-US" smtClean="0"/>
              <a:t>4/18/17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83632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4DCE1-99AB-8A43-9898-A59135A2375F}" type="datetimeFigureOut">
              <a:rPr lang="en-US" smtClean="0"/>
              <a:t>4/18/17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88404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194560"/>
            <a:ext cx="13566219" cy="7680960"/>
          </a:xfrm>
        </p:spPr>
        <p:txBody>
          <a:bodyPr anchor="b"/>
          <a:lstStyle>
            <a:lvl1pPr>
              <a:defRPr sz="14720"/>
            </a:lvl1pPr>
          </a:lstStyle>
          <a:p>
            <a:r>
              <a:rPr lang="en-US" smtClean="0"/>
              <a:t>Click to edit Master title style</a:t>
            </a:r>
            <a:endParaRPr lang="en-US" dirty="0"/>
          </a:p>
        </p:txBody>
      </p:sp>
      <p:sp>
        <p:nvSpPr>
          <p:cNvPr id="3" name="Content Placeholder 2"/>
          <p:cNvSpPr>
            <a:spLocks noGrp="1"/>
          </p:cNvSpPr>
          <p:nvPr>
            <p:ph idx="1"/>
          </p:nvPr>
        </p:nvSpPr>
        <p:spPr>
          <a:xfrm>
            <a:off x="17881999" y="4739647"/>
            <a:ext cx="21294090" cy="23393400"/>
          </a:xfrm>
        </p:spPr>
        <p:txBody>
          <a:bodyPr/>
          <a:lstStyle>
            <a:lvl1pPr>
              <a:defRPr sz="14720"/>
            </a:lvl1pPr>
            <a:lvl2pPr>
              <a:defRPr sz="12880"/>
            </a:lvl2pPr>
            <a:lvl3pPr>
              <a:defRPr sz="1104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897269" y="9875520"/>
            <a:ext cx="13566219" cy="18295622"/>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4DCE1-99AB-8A43-9898-A59135A2375F}" type="datetimeFigureOut">
              <a:rPr lang="en-US" smtClean="0"/>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17937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194560"/>
            <a:ext cx="13566219" cy="7680960"/>
          </a:xfrm>
        </p:spPr>
        <p:txBody>
          <a:bodyPr anchor="b"/>
          <a:lstStyle>
            <a:lvl1pPr>
              <a:defRPr sz="14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81999" y="4739647"/>
            <a:ext cx="21294090" cy="23393400"/>
          </a:xfrm>
        </p:spPr>
        <p:txBody>
          <a:bodyPr anchor="t"/>
          <a:lstStyle>
            <a:lvl1pPr marL="0" indent="0">
              <a:buNone/>
              <a:defRPr sz="14720"/>
            </a:lvl1pPr>
            <a:lvl2pPr marL="2103120" indent="0">
              <a:buNone/>
              <a:defRPr sz="12880"/>
            </a:lvl2pPr>
            <a:lvl3pPr marL="4206240" indent="0">
              <a:buNone/>
              <a:defRPr sz="11040"/>
            </a:lvl3pPr>
            <a:lvl4pPr marL="6309360" indent="0">
              <a:buNone/>
              <a:defRPr sz="9200"/>
            </a:lvl4pPr>
            <a:lvl5pPr marL="8412480" indent="0">
              <a:buNone/>
              <a:defRPr sz="9200"/>
            </a:lvl5pPr>
            <a:lvl6pPr marL="10515600" indent="0">
              <a:buNone/>
              <a:defRPr sz="9200"/>
            </a:lvl6pPr>
            <a:lvl7pPr marL="12618720" indent="0">
              <a:buNone/>
              <a:defRPr sz="9200"/>
            </a:lvl7pPr>
            <a:lvl8pPr marL="14721840" indent="0">
              <a:buNone/>
              <a:defRPr sz="9200"/>
            </a:lvl8pPr>
            <a:lvl9pPr marL="16824960" indent="0">
              <a:buNone/>
              <a:defRPr sz="92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897269" y="9875520"/>
            <a:ext cx="13566219" cy="18295622"/>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4DCE1-99AB-8A43-9898-A59135A2375F}" type="datetimeFigureOut">
              <a:rPr lang="en-US" smtClean="0"/>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0EF50-5609-534A-B6A0-AE652ED91A8E}" type="slidenum">
              <a:rPr lang="en-US" smtClean="0"/>
              <a:t>‹#›</a:t>
            </a:fld>
            <a:endParaRPr lang="en-US" dirty="0"/>
          </a:p>
        </p:txBody>
      </p:sp>
    </p:spTree>
    <p:extLst>
      <p:ext uri="{BB962C8B-B14F-4D97-AF65-F5344CB8AC3E}">
        <p14:creationId xmlns:p14="http://schemas.microsoft.com/office/powerpoint/2010/main" val="12650164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790" y="1752607"/>
            <a:ext cx="3627882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91790" y="8763000"/>
            <a:ext cx="3627882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891790" y="30510487"/>
            <a:ext cx="9464040" cy="1752600"/>
          </a:xfrm>
          <a:prstGeom prst="rect">
            <a:avLst/>
          </a:prstGeom>
        </p:spPr>
        <p:txBody>
          <a:bodyPr vert="horz" lIns="91440" tIns="45720" rIns="91440" bIns="45720" rtlCol="0" anchor="ctr"/>
          <a:lstStyle>
            <a:lvl1pPr algn="l">
              <a:defRPr sz="5520">
                <a:solidFill>
                  <a:schemeClr val="tx1">
                    <a:tint val="75000"/>
                  </a:schemeClr>
                </a:solidFill>
              </a:defRPr>
            </a:lvl1pPr>
          </a:lstStyle>
          <a:p>
            <a:fld id="{AEE4DCE1-99AB-8A43-9898-A59135A2375F}" type="datetimeFigureOut">
              <a:rPr lang="en-US" smtClean="0"/>
              <a:t>4/18/17</a:t>
            </a:fld>
            <a:endParaRPr lang="en-US" dirty="0"/>
          </a:p>
        </p:txBody>
      </p:sp>
      <p:sp>
        <p:nvSpPr>
          <p:cNvPr id="5" name="Footer Placeholder 4"/>
          <p:cNvSpPr>
            <a:spLocks noGrp="1"/>
          </p:cNvSpPr>
          <p:nvPr>
            <p:ph type="ftr" sz="quarter" idx="3"/>
          </p:nvPr>
        </p:nvSpPr>
        <p:spPr>
          <a:xfrm>
            <a:off x="13933170" y="30510487"/>
            <a:ext cx="14196060" cy="1752600"/>
          </a:xfrm>
          <a:prstGeom prst="rect">
            <a:avLst/>
          </a:prstGeom>
        </p:spPr>
        <p:txBody>
          <a:bodyPr vert="horz" lIns="91440" tIns="45720" rIns="91440" bIns="45720" rtlCol="0" anchor="ctr"/>
          <a:lstStyle>
            <a:lvl1pPr algn="ctr">
              <a:defRPr sz="55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9706570" y="30510487"/>
            <a:ext cx="9464040" cy="1752600"/>
          </a:xfrm>
          <a:prstGeom prst="rect">
            <a:avLst/>
          </a:prstGeom>
        </p:spPr>
        <p:txBody>
          <a:bodyPr vert="horz" lIns="91440" tIns="45720" rIns="91440" bIns="45720" rtlCol="0" anchor="ctr"/>
          <a:lstStyle>
            <a:lvl1pPr algn="r">
              <a:defRPr sz="5520">
                <a:solidFill>
                  <a:schemeClr val="tx1">
                    <a:tint val="75000"/>
                  </a:schemeClr>
                </a:solidFill>
              </a:defRPr>
            </a:lvl1pPr>
          </a:lstStyle>
          <a:p>
            <a:fld id="{3DB0EF50-5609-534A-B6A0-AE652ED91A8E}" type="slidenum">
              <a:rPr lang="en-US" smtClean="0"/>
              <a:t>‹#›</a:t>
            </a:fld>
            <a:endParaRPr lang="en-US" dirty="0"/>
          </a:p>
        </p:txBody>
      </p:sp>
    </p:spTree>
    <p:extLst>
      <p:ext uri="{BB962C8B-B14F-4D97-AF65-F5344CB8AC3E}">
        <p14:creationId xmlns:p14="http://schemas.microsoft.com/office/powerpoint/2010/main" val="1752576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206240" rtl="0" eaLnBrk="1" latinLnBrk="0" hangingPunct="1">
        <a:lnSpc>
          <a:spcPct val="90000"/>
        </a:lnSpc>
        <a:spcBef>
          <a:spcPct val="0"/>
        </a:spcBef>
        <a:buNone/>
        <a:defRPr sz="20240" kern="1200">
          <a:solidFill>
            <a:schemeClr val="tx1"/>
          </a:solidFill>
          <a:latin typeface="+mj-lt"/>
          <a:ea typeface="+mj-ea"/>
          <a:cs typeface="+mj-cs"/>
        </a:defRPr>
      </a:lvl1pPr>
    </p:titleStyle>
    <p:bodyStyle>
      <a:lvl1pPr marL="1051560" indent="-1051560" algn="l" defTabSz="4206240" rtl="0" eaLnBrk="1" latinLnBrk="0" hangingPunct="1">
        <a:lnSpc>
          <a:spcPct val="90000"/>
        </a:lnSpc>
        <a:spcBef>
          <a:spcPts val="4600"/>
        </a:spcBef>
        <a:buFont typeface="Arial" panose="020B0604020202020204" pitchFamily="34" charset="0"/>
        <a:buChar char="•"/>
        <a:defRPr sz="12880" kern="1200">
          <a:solidFill>
            <a:schemeClr val="tx1"/>
          </a:solidFill>
          <a:latin typeface="+mn-lt"/>
          <a:ea typeface="+mn-ea"/>
          <a:cs typeface="+mn-cs"/>
        </a:defRPr>
      </a:lvl1pPr>
      <a:lvl2pPr marL="3154680" indent="-1051560" algn="l" defTabSz="4206240" rtl="0" eaLnBrk="1" latinLnBrk="0" hangingPunct="1">
        <a:lnSpc>
          <a:spcPct val="90000"/>
        </a:lnSpc>
        <a:spcBef>
          <a:spcPts val="2300"/>
        </a:spcBef>
        <a:buFont typeface="Arial" panose="020B0604020202020204" pitchFamily="34" charset="0"/>
        <a:buChar char="•"/>
        <a:defRPr sz="11040" kern="1200">
          <a:solidFill>
            <a:schemeClr val="tx1"/>
          </a:solidFill>
          <a:latin typeface="+mn-lt"/>
          <a:ea typeface="+mn-ea"/>
          <a:cs typeface="+mn-cs"/>
        </a:defRPr>
      </a:lvl2pPr>
      <a:lvl3pPr marL="5257800" indent="-1051560" algn="l" defTabSz="4206240" rtl="0" eaLnBrk="1" latinLnBrk="0" hangingPunct="1">
        <a:lnSpc>
          <a:spcPct val="90000"/>
        </a:lnSpc>
        <a:spcBef>
          <a:spcPts val="2300"/>
        </a:spcBef>
        <a:buFont typeface="Arial" panose="020B0604020202020204" pitchFamily="34" charset="0"/>
        <a:buChar char="•"/>
        <a:defRPr sz="9200" kern="1200">
          <a:solidFill>
            <a:schemeClr val="tx1"/>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4pPr>
      <a:lvl5pPr marL="946404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p:bodyStyle>
    <p:otherStyle>
      <a:defPPr>
        <a:defRPr lang="en-US"/>
      </a:defPPr>
      <a:lvl1pPr marL="0" algn="l" defTabSz="4206240" rtl="0" eaLnBrk="1" latinLnBrk="0" hangingPunct="1">
        <a:defRPr sz="8280" kern="1200">
          <a:solidFill>
            <a:schemeClr val="tx1"/>
          </a:solidFill>
          <a:latin typeface="+mn-lt"/>
          <a:ea typeface="+mn-ea"/>
          <a:cs typeface="+mn-cs"/>
        </a:defRPr>
      </a:lvl1pPr>
      <a:lvl2pPr marL="2103120" algn="l" defTabSz="4206240" rtl="0" eaLnBrk="1" latinLnBrk="0" hangingPunct="1">
        <a:defRPr sz="8280" kern="1200">
          <a:solidFill>
            <a:schemeClr val="tx1"/>
          </a:solidFill>
          <a:latin typeface="+mn-lt"/>
          <a:ea typeface="+mn-ea"/>
          <a:cs typeface="+mn-cs"/>
        </a:defRPr>
      </a:lvl2pPr>
      <a:lvl3pPr marL="4206240" algn="l" defTabSz="4206240" rtl="0" eaLnBrk="1" latinLnBrk="0" hangingPunct="1">
        <a:defRPr sz="8280" kern="1200">
          <a:solidFill>
            <a:schemeClr val="tx1"/>
          </a:solidFill>
          <a:latin typeface="+mn-lt"/>
          <a:ea typeface="+mn-ea"/>
          <a:cs typeface="+mn-cs"/>
        </a:defRPr>
      </a:lvl3pPr>
      <a:lvl4pPr marL="6309360" algn="l" defTabSz="4206240" rtl="0" eaLnBrk="1" latinLnBrk="0" hangingPunct="1">
        <a:defRPr sz="8280" kern="1200">
          <a:solidFill>
            <a:schemeClr val="tx1"/>
          </a:solidFill>
          <a:latin typeface="+mn-lt"/>
          <a:ea typeface="+mn-ea"/>
          <a:cs typeface="+mn-cs"/>
        </a:defRPr>
      </a:lvl4pPr>
      <a:lvl5pPr marL="8412480" algn="l" defTabSz="4206240" rtl="0" eaLnBrk="1" latinLnBrk="0" hangingPunct="1">
        <a:defRPr sz="8280" kern="1200">
          <a:solidFill>
            <a:schemeClr val="tx1"/>
          </a:solidFill>
          <a:latin typeface="+mn-lt"/>
          <a:ea typeface="+mn-ea"/>
          <a:cs typeface="+mn-cs"/>
        </a:defRPr>
      </a:lvl5pPr>
      <a:lvl6pPr marL="10515600" algn="l" defTabSz="4206240" rtl="0" eaLnBrk="1" latinLnBrk="0" hangingPunct="1">
        <a:defRPr sz="8280" kern="1200">
          <a:solidFill>
            <a:schemeClr val="tx1"/>
          </a:solidFill>
          <a:latin typeface="+mn-lt"/>
          <a:ea typeface="+mn-ea"/>
          <a:cs typeface="+mn-cs"/>
        </a:defRPr>
      </a:lvl6pPr>
      <a:lvl7pPr marL="12618720" algn="l" defTabSz="4206240" rtl="0" eaLnBrk="1" latinLnBrk="0" hangingPunct="1">
        <a:defRPr sz="8280" kern="1200">
          <a:solidFill>
            <a:schemeClr val="tx1"/>
          </a:solidFill>
          <a:latin typeface="+mn-lt"/>
          <a:ea typeface="+mn-ea"/>
          <a:cs typeface="+mn-cs"/>
        </a:defRPr>
      </a:lvl7pPr>
      <a:lvl8pPr marL="14721840" algn="l" defTabSz="4206240" rtl="0" eaLnBrk="1" latinLnBrk="0" hangingPunct="1">
        <a:defRPr sz="8280" kern="1200">
          <a:solidFill>
            <a:schemeClr val="tx1"/>
          </a:solidFill>
          <a:latin typeface="+mn-lt"/>
          <a:ea typeface="+mn-ea"/>
          <a:cs typeface="+mn-cs"/>
        </a:defRPr>
      </a:lvl8pPr>
      <a:lvl9pPr marL="16824960" algn="l" defTabSz="4206240" rtl="0" eaLnBrk="1" latinLnBrk="0" hangingPunct="1">
        <a:defRPr sz="8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41425" y="2052638"/>
            <a:ext cx="39433500" cy="4271962"/>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2682" tIns="61341" rIns="122682" bIns="61341" anchor="ctr"/>
          <a:lstStyle>
            <a:lvl1pPr defTabSz="1279525">
              <a:defRPr sz="2400">
                <a:solidFill>
                  <a:schemeClr val="tx1"/>
                </a:solidFill>
                <a:latin typeface="Times New Roman" charset="0"/>
              </a:defRPr>
            </a:lvl1pPr>
            <a:lvl2pPr marL="639763" defTabSz="1279525">
              <a:defRPr sz="2400">
                <a:solidFill>
                  <a:schemeClr val="tx1"/>
                </a:solidFill>
                <a:latin typeface="Times New Roman" charset="0"/>
              </a:defRPr>
            </a:lvl2pPr>
            <a:lvl3pPr marL="1279525" defTabSz="1279525">
              <a:defRPr sz="2400">
                <a:solidFill>
                  <a:schemeClr val="tx1"/>
                </a:solidFill>
                <a:latin typeface="Times New Roman" charset="0"/>
              </a:defRPr>
            </a:lvl3pPr>
            <a:lvl4pPr marL="1920875" defTabSz="1279525">
              <a:defRPr sz="2400">
                <a:solidFill>
                  <a:schemeClr val="tx1"/>
                </a:solidFill>
                <a:latin typeface="Times New Roman" charset="0"/>
              </a:defRPr>
            </a:lvl4pPr>
            <a:lvl5pPr marL="2560638" defTabSz="1279525">
              <a:defRPr sz="2400">
                <a:solidFill>
                  <a:schemeClr val="tx1"/>
                </a:solidFill>
                <a:latin typeface="Times New Roman" charset="0"/>
              </a:defRPr>
            </a:lvl5pPr>
            <a:lvl6pPr marL="3017838" defTabSz="1279525" fontAlgn="base">
              <a:spcBef>
                <a:spcPct val="0"/>
              </a:spcBef>
              <a:spcAft>
                <a:spcPct val="0"/>
              </a:spcAft>
              <a:defRPr sz="2400">
                <a:solidFill>
                  <a:schemeClr val="tx1"/>
                </a:solidFill>
                <a:latin typeface="Times New Roman" charset="0"/>
              </a:defRPr>
            </a:lvl6pPr>
            <a:lvl7pPr marL="3475038" defTabSz="1279525" fontAlgn="base">
              <a:spcBef>
                <a:spcPct val="0"/>
              </a:spcBef>
              <a:spcAft>
                <a:spcPct val="0"/>
              </a:spcAft>
              <a:defRPr sz="2400">
                <a:solidFill>
                  <a:schemeClr val="tx1"/>
                </a:solidFill>
                <a:latin typeface="Times New Roman" charset="0"/>
              </a:defRPr>
            </a:lvl7pPr>
            <a:lvl8pPr marL="3932238" defTabSz="1279525" fontAlgn="base">
              <a:spcBef>
                <a:spcPct val="0"/>
              </a:spcBef>
              <a:spcAft>
                <a:spcPct val="0"/>
              </a:spcAft>
              <a:defRPr sz="2400">
                <a:solidFill>
                  <a:schemeClr val="tx1"/>
                </a:solidFill>
                <a:latin typeface="Times New Roman" charset="0"/>
              </a:defRPr>
            </a:lvl8pPr>
            <a:lvl9pPr marL="4389438" defTabSz="1279525" fontAlgn="base">
              <a:spcBef>
                <a:spcPct val="0"/>
              </a:spcBef>
              <a:spcAft>
                <a:spcPct val="0"/>
              </a:spcAft>
              <a:defRPr sz="2400">
                <a:solidFill>
                  <a:schemeClr val="tx1"/>
                </a:solidFill>
                <a:latin typeface="Times New Roman" charset="0"/>
              </a:defRPr>
            </a:lvl9pPr>
          </a:lstStyle>
          <a:p>
            <a:pPr algn="ctr" eaLnBrk="1" hangingPunct="1">
              <a:defRPr/>
            </a:pPr>
            <a:endParaRPr lang="x-none" altLang="x-none" sz="3258" smtClean="0"/>
          </a:p>
        </p:txBody>
      </p:sp>
      <p:sp>
        <p:nvSpPr>
          <p:cNvPr id="5" name="Rectangle 7"/>
          <p:cNvSpPr>
            <a:spLocks noChangeArrowheads="1"/>
          </p:cNvSpPr>
          <p:nvPr/>
        </p:nvSpPr>
        <p:spPr bwMode="auto">
          <a:xfrm>
            <a:off x="13374736" y="7714607"/>
            <a:ext cx="14945086" cy="2245518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2300" dirty="0">
              <a:latin typeface="Helvetica" charset="0"/>
              <a:ea typeface="Helvetica" charset="0"/>
              <a:cs typeface="Helvetica" charset="0"/>
            </a:endParaRPr>
          </a:p>
        </p:txBody>
      </p:sp>
      <p:sp>
        <p:nvSpPr>
          <p:cNvPr id="6" name="Rectangle 10"/>
          <p:cNvSpPr>
            <a:spLocks noChangeArrowheads="1"/>
          </p:cNvSpPr>
          <p:nvPr/>
        </p:nvSpPr>
        <p:spPr bwMode="auto">
          <a:xfrm>
            <a:off x="29070991" y="7706356"/>
            <a:ext cx="11537950" cy="2245518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2682" tIns="61341" rIns="122682" bIns="61341" anchor="ctr"/>
          <a:lstStyle>
            <a:lvl1pPr defTabSz="1279525">
              <a:defRPr sz="2400">
                <a:solidFill>
                  <a:schemeClr val="tx1"/>
                </a:solidFill>
                <a:latin typeface="Times New Roman" charset="0"/>
              </a:defRPr>
            </a:lvl1pPr>
            <a:lvl2pPr marL="639763" defTabSz="1279525">
              <a:defRPr sz="2400">
                <a:solidFill>
                  <a:schemeClr val="tx1"/>
                </a:solidFill>
                <a:latin typeface="Times New Roman" charset="0"/>
              </a:defRPr>
            </a:lvl2pPr>
            <a:lvl3pPr marL="1279525" defTabSz="1279525">
              <a:defRPr sz="2400">
                <a:solidFill>
                  <a:schemeClr val="tx1"/>
                </a:solidFill>
                <a:latin typeface="Times New Roman" charset="0"/>
              </a:defRPr>
            </a:lvl3pPr>
            <a:lvl4pPr marL="1920875" defTabSz="1279525">
              <a:defRPr sz="2400">
                <a:solidFill>
                  <a:schemeClr val="tx1"/>
                </a:solidFill>
                <a:latin typeface="Times New Roman" charset="0"/>
              </a:defRPr>
            </a:lvl4pPr>
            <a:lvl5pPr marL="2560638" defTabSz="1279525">
              <a:defRPr sz="2400">
                <a:solidFill>
                  <a:schemeClr val="tx1"/>
                </a:solidFill>
                <a:latin typeface="Times New Roman" charset="0"/>
              </a:defRPr>
            </a:lvl5pPr>
            <a:lvl6pPr marL="3017838" defTabSz="1279525" fontAlgn="base">
              <a:spcBef>
                <a:spcPct val="0"/>
              </a:spcBef>
              <a:spcAft>
                <a:spcPct val="0"/>
              </a:spcAft>
              <a:defRPr sz="2400">
                <a:solidFill>
                  <a:schemeClr val="tx1"/>
                </a:solidFill>
                <a:latin typeface="Times New Roman" charset="0"/>
              </a:defRPr>
            </a:lvl6pPr>
            <a:lvl7pPr marL="3475038" defTabSz="1279525" fontAlgn="base">
              <a:spcBef>
                <a:spcPct val="0"/>
              </a:spcBef>
              <a:spcAft>
                <a:spcPct val="0"/>
              </a:spcAft>
              <a:defRPr sz="2400">
                <a:solidFill>
                  <a:schemeClr val="tx1"/>
                </a:solidFill>
                <a:latin typeface="Times New Roman" charset="0"/>
              </a:defRPr>
            </a:lvl7pPr>
            <a:lvl8pPr marL="3932238" defTabSz="1279525" fontAlgn="base">
              <a:spcBef>
                <a:spcPct val="0"/>
              </a:spcBef>
              <a:spcAft>
                <a:spcPct val="0"/>
              </a:spcAft>
              <a:defRPr sz="2400">
                <a:solidFill>
                  <a:schemeClr val="tx1"/>
                </a:solidFill>
                <a:latin typeface="Times New Roman" charset="0"/>
              </a:defRPr>
            </a:lvl8pPr>
            <a:lvl9pPr marL="4389438" defTabSz="1279525" fontAlgn="base">
              <a:spcBef>
                <a:spcPct val="0"/>
              </a:spcBef>
              <a:spcAft>
                <a:spcPct val="0"/>
              </a:spcAft>
              <a:defRPr sz="2400">
                <a:solidFill>
                  <a:schemeClr val="tx1"/>
                </a:solidFill>
                <a:latin typeface="Times New Roman" charset="0"/>
              </a:defRPr>
            </a:lvl9pPr>
          </a:lstStyle>
          <a:p>
            <a:pPr algn="ctr" eaLnBrk="1" hangingPunct="1">
              <a:defRPr/>
            </a:pPr>
            <a:endParaRPr lang="x-none" altLang="x-none" sz="3258" smtClean="0">
              <a:latin typeface="Helvetica" charset="0"/>
              <a:ea typeface="Helvetica" charset="0"/>
              <a:cs typeface="Helvetica" charset="0"/>
            </a:endParaRPr>
          </a:p>
        </p:txBody>
      </p:sp>
      <p:sp>
        <p:nvSpPr>
          <p:cNvPr id="8" name="Rectangle 6"/>
          <p:cNvSpPr>
            <a:spLocks noChangeArrowheads="1"/>
          </p:cNvSpPr>
          <p:nvPr/>
        </p:nvSpPr>
        <p:spPr bwMode="auto">
          <a:xfrm>
            <a:off x="1335216" y="7736836"/>
            <a:ext cx="11281192" cy="22455187"/>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71754" tIns="85877" rIns="171754" bIns="85877" anchor="ctr"/>
          <a:lstStyle>
            <a:lvl1pPr defTabSz="1279525">
              <a:defRPr sz="2400">
                <a:solidFill>
                  <a:schemeClr val="tx1"/>
                </a:solidFill>
                <a:latin typeface="Times New Roman" charset="0"/>
              </a:defRPr>
            </a:lvl1pPr>
            <a:lvl2pPr marL="639763" defTabSz="1279525">
              <a:defRPr sz="2400">
                <a:solidFill>
                  <a:schemeClr val="tx1"/>
                </a:solidFill>
                <a:latin typeface="Times New Roman" charset="0"/>
              </a:defRPr>
            </a:lvl2pPr>
            <a:lvl3pPr marL="1279525" defTabSz="1279525">
              <a:defRPr sz="2400">
                <a:solidFill>
                  <a:schemeClr val="tx1"/>
                </a:solidFill>
                <a:latin typeface="Times New Roman" charset="0"/>
              </a:defRPr>
            </a:lvl3pPr>
            <a:lvl4pPr marL="1920875" defTabSz="1279525">
              <a:defRPr sz="2400">
                <a:solidFill>
                  <a:schemeClr val="tx1"/>
                </a:solidFill>
                <a:latin typeface="Times New Roman" charset="0"/>
              </a:defRPr>
            </a:lvl4pPr>
            <a:lvl5pPr marL="2560638" defTabSz="1279525">
              <a:defRPr sz="2400">
                <a:solidFill>
                  <a:schemeClr val="tx1"/>
                </a:solidFill>
                <a:latin typeface="Times New Roman" charset="0"/>
              </a:defRPr>
            </a:lvl5pPr>
            <a:lvl6pPr marL="3017838" defTabSz="1279525" fontAlgn="base">
              <a:spcBef>
                <a:spcPct val="0"/>
              </a:spcBef>
              <a:spcAft>
                <a:spcPct val="0"/>
              </a:spcAft>
              <a:defRPr sz="2400">
                <a:solidFill>
                  <a:schemeClr val="tx1"/>
                </a:solidFill>
                <a:latin typeface="Times New Roman" charset="0"/>
              </a:defRPr>
            </a:lvl6pPr>
            <a:lvl7pPr marL="3475038" defTabSz="1279525" fontAlgn="base">
              <a:spcBef>
                <a:spcPct val="0"/>
              </a:spcBef>
              <a:spcAft>
                <a:spcPct val="0"/>
              </a:spcAft>
              <a:defRPr sz="2400">
                <a:solidFill>
                  <a:schemeClr val="tx1"/>
                </a:solidFill>
                <a:latin typeface="Times New Roman" charset="0"/>
              </a:defRPr>
            </a:lvl7pPr>
            <a:lvl8pPr marL="3932238" defTabSz="1279525" fontAlgn="base">
              <a:spcBef>
                <a:spcPct val="0"/>
              </a:spcBef>
              <a:spcAft>
                <a:spcPct val="0"/>
              </a:spcAft>
              <a:defRPr sz="2400">
                <a:solidFill>
                  <a:schemeClr val="tx1"/>
                </a:solidFill>
                <a:latin typeface="Times New Roman" charset="0"/>
              </a:defRPr>
            </a:lvl8pPr>
            <a:lvl9pPr marL="4389438" defTabSz="1279525" fontAlgn="base">
              <a:spcBef>
                <a:spcPct val="0"/>
              </a:spcBef>
              <a:spcAft>
                <a:spcPct val="0"/>
              </a:spcAft>
              <a:defRPr sz="2400">
                <a:solidFill>
                  <a:schemeClr val="tx1"/>
                </a:solidFill>
                <a:latin typeface="Times New Roman" charset="0"/>
              </a:defRPr>
            </a:lvl9pPr>
          </a:lstStyle>
          <a:p>
            <a:pPr algn="ctr" eaLnBrk="1" hangingPunct="1">
              <a:defRPr/>
            </a:pPr>
            <a:endParaRPr lang="x-none" altLang="x-none" sz="3258" smtClean="0">
              <a:latin typeface="Helvetica" charset="0"/>
              <a:ea typeface="Helvetica" charset="0"/>
              <a:cs typeface="Helvetica" charset="0"/>
            </a:endParaRPr>
          </a:p>
        </p:txBody>
      </p:sp>
      <p:pic>
        <p:nvPicPr>
          <p:cNvPr id="10" name="Picture 18" descr="RiceLogo_lowR.jpg                                              0059182BMacintosh HD                   C006F5F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33713"/>
            <a:ext cx="5867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63491" y="2322513"/>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1828800" y="8122023"/>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Helvetica" charset="0"/>
                <a:ea typeface="Helvetica" charset="0"/>
                <a:cs typeface="Helvetica" charset="0"/>
              </a:rPr>
              <a:t>ABSTRACT</a:t>
            </a:r>
            <a:endParaRPr lang="en-US" sz="5400" b="1" dirty="0">
              <a:latin typeface="Helvetica" charset="0"/>
              <a:ea typeface="Helvetica" charset="0"/>
              <a:cs typeface="Helvetica" charset="0"/>
            </a:endParaRPr>
          </a:p>
        </p:txBody>
      </p:sp>
      <p:sp>
        <p:nvSpPr>
          <p:cNvPr id="14" name="Rectangle 13"/>
          <p:cNvSpPr/>
          <p:nvPr/>
        </p:nvSpPr>
        <p:spPr>
          <a:xfrm>
            <a:off x="14010650" y="8090509"/>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Helvetica" charset="0"/>
                <a:ea typeface="Helvetica" charset="0"/>
                <a:cs typeface="Helvetica" charset="0"/>
              </a:rPr>
              <a:t>RESULTS</a:t>
            </a:r>
            <a:endParaRPr lang="en-US" sz="5400" b="1" dirty="0">
              <a:latin typeface="Helvetica" charset="0"/>
              <a:ea typeface="Helvetica" charset="0"/>
              <a:cs typeface="Helvetica" charset="0"/>
            </a:endParaRPr>
          </a:p>
        </p:txBody>
      </p:sp>
      <p:sp>
        <p:nvSpPr>
          <p:cNvPr id="15" name="Rectangle 14"/>
          <p:cNvSpPr/>
          <p:nvPr/>
        </p:nvSpPr>
        <p:spPr>
          <a:xfrm>
            <a:off x="29660757" y="8122023"/>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Helvetica" charset="0"/>
                <a:ea typeface="Helvetica" charset="0"/>
                <a:cs typeface="Helvetica" charset="0"/>
              </a:rPr>
              <a:t>RESULTS</a:t>
            </a:r>
            <a:endParaRPr lang="en-US" sz="5400" b="1" dirty="0">
              <a:latin typeface="Helvetica" charset="0"/>
              <a:ea typeface="Helvetica" charset="0"/>
              <a:cs typeface="Helvetica" charset="0"/>
            </a:endParaRPr>
          </a:p>
        </p:txBody>
      </p:sp>
      <p:sp>
        <p:nvSpPr>
          <p:cNvPr id="16" name="Rectangle 15"/>
          <p:cNvSpPr/>
          <p:nvPr/>
        </p:nvSpPr>
        <p:spPr>
          <a:xfrm>
            <a:off x="29659101" y="22542084"/>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Helvetica" charset="0"/>
                <a:ea typeface="Helvetica" charset="0"/>
                <a:cs typeface="Helvetica" charset="0"/>
              </a:rPr>
              <a:t>CONCLUSIONS</a:t>
            </a:r>
            <a:endParaRPr lang="en-US" sz="5400" b="1" dirty="0">
              <a:latin typeface="Helvetica" charset="0"/>
              <a:ea typeface="Helvetica" charset="0"/>
              <a:cs typeface="Helvetica" charset="0"/>
            </a:endParaRPr>
          </a:p>
        </p:txBody>
      </p:sp>
      <p:sp>
        <p:nvSpPr>
          <p:cNvPr id="18" name="Rectangle 17"/>
          <p:cNvSpPr/>
          <p:nvPr/>
        </p:nvSpPr>
        <p:spPr>
          <a:xfrm>
            <a:off x="29759041" y="27400463"/>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Helvetica" charset="0"/>
                <a:ea typeface="Helvetica" charset="0"/>
                <a:cs typeface="Helvetica" charset="0"/>
              </a:rPr>
              <a:t>ACKNOWLEDGEMENT</a:t>
            </a:r>
            <a:endParaRPr lang="en-US" sz="4400" b="1" dirty="0">
              <a:latin typeface="Helvetica" charset="0"/>
              <a:ea typeface="Helvetica" charset="0"/>
              <a:cs typeface="Helvetica" charset="0"/>
            </a:endParaRPr>
          </a:p>
        </p:txBody>
      </p:sp>
      <p:sp>
        <p:nvSpPr>
          <p:cNvPr id="19" name="Rectangle 18"/>
          <p:cNvSpPr/>
          <p:nvPr/>
        </p:nvSpPr>
        <p:spPr>
          <a:xfrm>
            <a:off x="1828800" y="16118547"/>
            <a:ext cx="6508376" cy="11295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Helvetica" charset="0"/>
                <a:ea typeface="Helvetica" charset="0"/>
                <a:cs typeface="Helvetica" charset="0"/>
              </a:rPr>
              <a:t>METHODS</a:t>
            </a:r>
            <a:endParaRPr lang="en-US" sz="5400" b="1" dirty="0">
              <a:latin typeface="Helvetica" charset="0"/>
              <a:ea typeface="Helvetica" charset="0"/>
              <a:cs typeface="Helvetica" charset="0"/>
            </a:endParaRPr>
          </a:p>
        </p:txBody>
      </p:sp>
      <p:sp>
        <p:nvSpPr>
          <p:cNvPr id="20" name="TextBox 19"/>
          <p:cNvSpPr txBox="1"/>
          <p:nvPr/>
        </p:nvSpPr>
        <p:spPr>
          <a:xfrm>
            <a:off x="1884381" y="17400245"/>
            <a:ext cx="10434918" cy="11923777"/>
          </a:xfrm>
          <a:prstGeom prst="rect">
            <a:avLst/>
          </a:prstGeom>
          <a:noFill/>
        </p:spPr>
        <p:txBody>
          <a:bodyPr wrap="square" rtlCol="0">
            <a:spAutoFit/>
          </a:bodyPr>
          <a:lstStyle/>
          <a:p>
            <a:pPr algn="just"/>
            <a:r>
              <a:rPr lang="en-US" sz="3200" b="1" i="1" dirty="0" smtClean="0">
                <a:latin typeface="Helvetica" charset="0"/>
                <a:ea typeface="Helvetica" charset="0"/>
                <a:cs typeface="Helvetica" charset="0"/>
              </a:rPr>
              <a:t>Data Acquisition</a:t>
            </a:r>
          </a:p>
          <a:p>
            <a:pPr algn="just"/>
            <a:endParaRPr lang="en-US" sz="3200" i="1" dirty="0">
              <a:latin typeface="Helvetica" charset="0"/>
              <a:ea typeface="Helvetica" charset="0"/>
              <a:cs typeface="Helvetica" charset="0"/>
            </a:endParaRPr>
          </a:p>
          <a:p>
            <a:pPr algn="just"/>
            <a:endParaRPr lang="en-US" sz="3200" i="1" dirty="0" smtClean="0">
              <a:latin typeface="Helvetica" charset="0"/>
              <a:ea typeface="Helvetica" charset="0"/>
              <a:cs typeface="Helvetica" charset="0"/>
            </a:endParaRPr>
          </a:p>
          <a:p>
            <a:pPr algn="just"/>
            <a:endParaRPr lang="en-US" sz="3200" i="1" dirty="0" smtClean="0">
              <a:latin typeface="Helvetica" charset="0"/>
              <a:ea typeface="Helvetica" charset="0"/>
              <a:cs typeface="Helvetica" charset="0"/>
            </a:endParaRPr>
          </a:p>
          <a:p>
            <a:pPr marL="457200" indent="-457200" algn="just">
              <a:buFontTx/>
              <a:buChar char="-"/>
            </a:pPr>
            <a:r>
              <a:rPr lang="en-US" sz="3200" dirty="0" smtClean="0">
                <a:latin typeface="Helvetica" charset="0"/>
                <a:ea typeface="Helvetica" charset="0"/>
                <a:cs typeface="Helvetica" charset="0"/>
              </a:rPr>
              <a:t>Street </a:t>
            </a:r>
            <a:r>
              <a:rPr lang="en-US" sz="3200" dirty="0">
                <a:latin typeface="Helvetica" charset="0"/>
                <a:ea typeface="Helvetica" charset="0"/>
                <a:cs typeface="Helvetica" charset="0"/>
              </a:rPr>
              <a:t>View House Number (SVHN) </a:t>
            </a:r>
            <a:endParaRPr lang="en-US" sz="3200" b="1" i="1" dirty="0">
              <a:latin typeface="Helvetica" charset="0"/>
              <a:ea typeface="Helvetica" charset="0"/>
              <a:cs typeface="Helvetica" charset="0"/>
            </a:endParaRPr>
          </a:p>
          <a:p>
            <a:pPr marL="457200" indent="-457200" algn="just">
              <a:buFontTx/>
              <a:buChar char="-"/>
            </a:pPr>
            <a:r>
              <a:rPr lang="en-US" sz="3200" dirty="0" smtClean="0">
                <a:latin typeface="Helvetica" charset="0"/>
                <a:ea typeface="Helvetica" charset="0"/>
                <a:cs typeface="Helvetica" charset="0"/>
              </a:rPr>
              <a:t>Small cropped digits in RGB colors</a:t>
            </a:r>
          </a:p>
          <a:p>
            <a:pPr marL="457200" indent="-457200" algn="just">
              <a:buFontTx/>
              <a:buChar char="-"/>
            </a:pPr>
            <a:r>
              <a:rPr lang="en-US" sz="3200" dirty="0">
                <a:latin typeface="Helvetica" charset="0"/>
                <a:ea typeface="Helvetica" charset="0"/>
                <a:cs typeface="Helvetica" charset="0"/>
              </a:rPr>
              <a:t>A training set: 73257 images </a:t>
            </a:r>
            <a:endParaRPr lang="en-US" sz="3200" dirty="0" smtClean="0">
              <a:latin typeface="Helvetica" charset="0"/>
              <a:ea typeface="Helvetica" charset="0"/>
              <a:cs typeface="Helvetica" charset="0"/>
            </a:endParaRPr>
          </a:p>
          <a:p>
            <a:pPr marL="457200" indent="-457200" algn="just">
              <a:buFontTx/>
              <a:buChar char="-"/>
            </a:pPr>
            <a:r>
              <a:rPr lang="en-US" sz="3200" dirty="0">
                <a:latin typeface="Helvetica" charset="0"/>
                <a:ea typeface="Helvetica" charset="0"/>
                <a:cs typeface="Helvetica" charset="0"/>
              </a:rPr>
              <a:t>A test set: </a:t>
            </a:r>
            <a:r>
              <a:rPr lang="en-US" sz="3200" dirty="0" smtClean="0">
                <a:latin typeface="Helvetica" charset="0"/>
                <a:ea typeface="Helvetica" charset="0"/>
                <a:cs typeface="Helvetica" charset="0"/>
              </a:rPr>
              <a:t> </a:t>
            </a:r>
            <a:r>
              <a:rPr lang="en-US" sz="3200" dirty="0">
                <a:latin typeface="Helvetica" charset="0"/>
                <a:ea typeface="Helvetica" charset="0"/>
                <a:cs typeface="Helvetica" charset="0"/>
              </a:rPr>
              <a:t>26032 </a:t>
            </a:r>
            <a:r>
              <a:rPr lang="en-US" sz="3200" dirty="0" smtClean="0">
                <a:latin typeface="Helvetica" charset="0"/>
                <a:ea typeface="Helvetica" charset="0"/>
                <a:cs typeface="Helvetica" charset="0"/>
              </a:rPr>
              <a:t>images</a:t>
            </a:r>
          </a:p>
          <a:p>
            <a:pPr algn="just"/>
            <a:endParaRPr lang="en-US" sz="3200" i="1" dirty="0" smtClean="0">
              <a:latin typeface="Helvetica" charset="0"/>
              <a:ea typeface="Helvetica" charset="0"/>
              <a:cs typeface="Helvetica" charset="0"/>
            </a:endParaRPr>
          </a:p>
          <a:p>
            <a:pPr algn="just"/>
            <a:r>
              <a:rPr lang="en-US" sz="3200" b="1" i="1" dirty="0" smtClean="0">
                <a:latin typeface="Helvetica" charset="0"/>
                <a:ea typeface="Helvetica" charset="0"/>
                <a:cs typeface="Helvetica" charset="0"/>
              </a:rPr>
              <a:t>Image Preprocessing </a:t>
            </a:r>
            <a:endParaRPr lang="en-US" sz="3200" b="1" i="1" dirty="0">
              <a:latin typeface="Helvetica" charset="0"/>
              <a:ea typeface="Helvetica" charset="0"/>
              <a:cs typeface="Helvetica" charset="0"/>
            </a:endParaRPr>
          </a:p>
          <a:p>
            <a:pPr marL="457200" indent="-457200" algn="just">
              <a:buFontTx/>
              <a:buChar char="-"/>
            </a:pPr>
            <a:r>
              <a:rPr lang="en-US" sz="3200" dirty="0" smtClean="0">
                <a:latin typeface="Helvetica" charset="0"/>
                <a:ea typeface="Helvetica" charset="0"/>
                <a:cs typeface="Helvetica" charset="0"/>
              </a:rPr>
              <a:t>Grayscale conversion</a:t>
            </a:r>
          </a:p>
          <a:p>
            <a:pPr marL="457200" indent="-457200" algn="just">
              <a:buFontTx/>
              <a:buChar char="-"/>
            </a:pPr>
            <a:r>
              <a:rPr lang="en-US" sz="3200" dirty="0" smtClean="0">
                <a:latin typeface="Helvetica" charset="0"/>
                <a:ea typeface="Helvetica" charset="0"/>
                <a:cs typeface="Helvetica" charset="0"/>
              </a:rPr>
              <a:t>YUV conversion</a:t>
            </a:r>
          </a:p>
          <a:p>
            <a:pPr marL="457200" indent="-457200" algn="just">
              <a:buFontTx/>
              <a:buChar char="-"/>
            </a:pPr>
            <a:r>
              <a:rPr lang="en-US" sz="3200" dirty="0" smtClean="0">
                <a:latin typeface="Helvetica" charset="0"/>
                <a:ea typeface="Helvetica" charset="0"/>
                <a:cs typeface="Helvetica" charset="0"/>
              </a:rPr>
              <a:t>Histogram equalization</a:t>
            </a:r>
          </a:p>
          <a:p>
            <a:pPr marL="457200" indent="-457200" algn="just">
              <a:buFontTx/>
              <a:buChar char="-"/>
            </a:pPr>
            <a:r>
              <a:rPr lang="en-US" sz="3200" dirty="0" smtClean="0">
                <a:latin typeface="Helvetica" charset="0"/>
                <a:ea typeface="Helvetica" charset="0"/>
                <a:cs typeface="Helvetica" charset="0"/>
              </a:rPr>
              <a:t>Normalization </a:t>
            </a:r>
          </a:p>
          <a:p>
            <a:pPr algn="just"/>
            <a:endParaRPr lang="en-US" sz="3200" dirty="0">
              <a:latin typeface="Helvetica" charset="0"/>
              <a:ea typeface="Helvetica" charset="0"/>
              <a:cs typeface="Helvetica" charset="0"/>
            </a:endParaRPr>
          </a:p>
          <a:p>
            <a:pPr algn="just"/>
            <a:r>
              <a:rPr lang="en-US" sz="3200" b="1" i="1" dirty="0" smtClean="0">
                <a:latin typeface="Helvetica" charset="0"/>
                <a:ea typeface="Helvetica" charset="0"/>
                <a:cs typeface="Helvetica" charset="0"/>
              </a:rPr>
              <a:t>Classifier Algorithms</a:t>
            </a:r>
          </a:p>
          <a:p>
            <a:pPr algn="just"/>
            <a:r>
              <a:rPr lang="en-US" sz="3200" i="1" u="sng" dirty="0" smtClean="0">
                <a:latin typeface="Helvetica" charset="0"/>
                <a:ea typeface="Helvetica" charset="0"/>
                <a:cs typeface="Helvetica" charset="0"/>
              </a:rPr>
              <a:t>Non-neural network approaches:</a:t>
            </a:r>
          </a:p>
          <a:p>
            <a:pPr marL="457200" indent="-457200" algn="just">
              <a:buFontTx/>
              <a:buChar char="-"/>
            </a:pPr>
            <a:r>
              <a:rPr lang="en-US" sz="3200" dirty="0" smtClean="0">
                <a:latin typeface="Helvetica" charset="0"/>
                <a:ea typeface="Helvetica" charset="0"/>
                <a:cs typeface="Helvetica" charset="0"/>
              </a:rPr>
              <a:t>One-vs-All (OVA) logistic regression</a:t>
            </a:r>
          </a:p>
          <a:p>
            <a:pPr marL="457200" indent="-457200" algn="just">
              <a:buFontTx/>
              <a:buChar char="-"/>
            </a:pPr>
            <a:r>
              <a:rPr lang="en-US" sz="3200" dirty="0" smtClean="0">
                <a:latin typeface="Helvetica" charset="0"/>
                <a:ea typeface="Helvetica" charset="0"/>
                <a:cs typeface="Helvetica" charset="0"/>
              </a:rPr>
              <a:t>k-nearest neighbors (KNN)</a:t>
            </a:r>
          </a:p>
          <a:p>
            <a:pPr marL="457200" indent="-457200" algn="just">
              <a:spcBef>
                <a:spcPts val="50"/>
              </a:spcBef>
              <a:buFontTx/>
              <a:buChar char="-"/>
            </a:pPr>
            <a:r>
              <a:rPr lang="en-US" sz="3200" dirty="0" smtClean="0">
                <a:latin typeface="Helvetica" charset="0"/>
                <a:ea typeface="Helvetica" charset="0"/>
                <a:cs typeface="Helvetica" charset="0"/>
              </a:rPr>
              <a:t>Softmax</a:t>
            </a:r>
          </a:p>
          <a:p>
            <a:pPr algn="just"/>
            <a:r>
              <a:rPr lang="en-US" sz="3200" i="1" u="sng" dirty="0" smtClean="0">
                <a:latin typeface="Helvetica" charset="0"/>
                <a:ea typeface="Helvetica" charset="0"/>
                <a:cs typeface="Helvetica" charset="0"/>
              </a:rPr>
              <a:t>Neural network approaches:</a:t>
            </a:r>
          </a:p>
          <a:p>
            <a:pPr marL="457200" indent="-457200" algn="just">
              <a:buFontTx/>
              <a:buChar char="-"/>
            </a:pPr>
            <a:r>
              <a:rPr lang="en-US" sz="3200" dirty="0" smtClean="0">
                <a:latin typeface="Helvetica" charset="0"/>
                <a:ea typeface="Helvetica" charset="0"/>
                <a:cs typeface="Helvetica" charset="0"/>
              </a:rPr>
              <a:t>Fully connected neural networks (FC)</a:t>
            </a:r>
          </a:p>
          <a:p>
            <a:pPr marL="457200" indent="-457200" algn="just">
              <a:buFontTx/>
              <a:buChar char="-"/>
            </a:pPr>
            <a:r>
              <a:rPr lang="en-US" sz="3200" dirty="0" smtClean="0">
                <a:latin typeface="Helvetica" charset="0"/>
                <a:ea typeface="Helvetica" charset="0"/>
                <a:cs typeface="Helvetica" charset="0"/>
              </a:rPr>
              <a:t>Convolutional neural networks (CNN)</a:t>
            </a:r>
          </a:p>
          <a:p>
            <a:pPr algn="just"/>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    (used TensorFlow, an open source software library)</a:t>
            </a:r>
          </a:p>
        </p:txBody>
      </p:sp>
      <p:pic>
        <p:nvPicPr>
          <p:cNvPr id="2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47990" y="18062120"/>
            <a:ext cx="11268418"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Table 22"/>
          <p:cNvGraphicFramePr>
            <a:graphicFrameLocks noGrp="1"/>
          </p:cNvGraphicFramePr>
          <p:nvPr>
            <p:extLst>
              <p:ext uri="{D42A27DB-BD31-4B8C-83A1-F6EECF244321}">
                <p14:modId xmlns:p14="http://schemas.microsoft.com/office/powerpoint/2010/main" val="1219260859"/>
              </p:ext>
            </p:extLst>
          </p:nvPr>
        </p:nvGraphicFramePr>
        <p:xfrm>
          <a:off x="14010650" y="9449766"/>
          <a:ext cx="13210394" cy="6034952"/>
        </p:xfrm>
        <a:graphic>
          <a:graphicData uri="http://schemas.openxmlformats.org/drawingml/2006/table">
            <a:tbl>
              <a:tblPr firstRow="1" bandRow="1">
                <a:tableStyleId>{073A0DAA-6AF3-43AB-8588-CEC1D06C72B9}</a:tableStyleId>
              </a:tblPr>
              <a:tblGrid>
                <a:gridCol w="4262643"/>
                <a:gridCol w="5648713"/>
                <a:gridCol w="3299038"/>
              </a:tblGrid>
              <a:tr h="515630">
                <a:tc>
                  <a:txBody>
                    <a:bodyPr/>
                    <a:lstStyle/>
                    <a:p>
                      <a:pPr algn="ctr"/>
                      <a:r>
                        <a:rPr lang="en-US" sz="3000" dirty="0" smtClean="0"/>
                        <a:t>Classifier</a:t>
                      </a:r>
                      <a:endParaRPr lang="en-US" sz="3000" dirty="0"/>
                    </a:p>
                  </a:txBody>
                  <a:tcPr marL="91445" marR="91445" marT="45716" marB="45716" anchor="ctr"/>
                </a:tc>
                <a:tc>
                  <a:txBody>
                    <a:bodyPr/>
                    <a:lstStyle/>
                    <a:p>
                      <a:pPr algn="ctr"/>
                      <a:r>
                        <a:rPr lang="en-US" sz="3000" dirty="0" smtClean="0"/>
                        <a:t>Preprocessing</a:t>
                      </a:r>
                      <a:endParaRPr lang="en-US" sz="3000" dirty="0"/>
                    </a:p>
                  </a:txBody>
                  <a:tcPr marL="91445" marR="91445" marT="45716" marB="45716" anchor="ctr"/>
                </a:tc>
                <a:tc>
                  <a:txBody>
                    <a:bodyPr/>
                    <a:lstStyle/>
                    <a:p>
                      <a:pPr algn="ctr"/>
                      <a:r>
                        <a:rPr lang="en-US" sz="3000" dirty="0" smtClean="0"/>
                        <a:t>Test</a:t>
                      </a:r>
                      <a:r>
                        <a:rPr lang="en-US" sz="3000" baseline="0" dirty="0" smtClean="0"/>
                        <a:t> Accuracy</a:t>
                      </a:r>
                      <a:endParaRPr lang="en-US" sz="3000" dirty="0"/>
                    </a:p>
                  </a:txBody>
                  <a:tcPr marL="91445" marR="91445" marT="45716" marB="45716" anchor="ctr"/>
                </a:tc>
              </a:tr>
              <a:tr h="495163">
                <a:tc>
                  <a:txBody>
                    <a:bodyPr/>
                    <a:lstStyle/>
                    <a:p>
                      <a:r>
                        <a:rPr lang="en-US" sz="3000" dirty="0" smtClean="0"/>
                        <a:t>Softmax</a:t>
                      </a:r>
                      <a:endParaRPr lang="en-US" sz="3000" dirty="0"/>
                    </a:p>
                  </a:txBody>
                  <a:tcPr marL="91445" marR="91445" marT="45716" marB="45716" anchor="ctr"/>
                </a:tc>
                <a:tc>
                  <a:txBody>
                    <a:bodyPr/>
                    <a:lstStyle/>
                    <a:p>
                      <a:r>
                        <a:rPr lang="en-US" sz="3000" dirty="0" smtClean="0"/>
                        <a:t>Normalized</a:t>
                      </a:r>
                      <a:endParaRPr lang="en-US" sz="3000" dirty="0"/>
                    </a:p>
                  </a:txBody>
                  <a:tcPr marL="91445" marR="91445" marT="45716" marB="45716" anchor="ctr"/>
                </a:tc>
                <a:tc>
                  <a:txBody>
                    <a:bodyPr/>
                    <a:lstStyle/>
                    <a:p>
                      <a:pPr algn="ctr"/>
                      <a:r>
                        <a:rPr lang="en-US" sz="3000" dirty="0" smtClean="0"/>
                        <a:t>0.10</a:t>
                      </a:r>
                      <a:endParaRPr lang="en-US" sz="3000" dirty="0"/>
                    </a:p>
                  </a:txBody>
                  <a:tcPr marL="91445" marR="91445" marT="45716" marB="45716" anchor="ctr"/>
                </a:tc>
              </a:tr>
              <a:tr h="495163">
                <a:tc>
                  <a:txBody>
                    <a:bodyPr/>
                    <a:lstStyle/>
                    <a:p>
                      <a:r>
                        <a:rPr lang="en-US" sz="3000" dirty="0" smtClean="0"/>
                        <a:t>One-vs-All </a:t>
                      </a:r>
                      <a:endParaRPr lang="en-US" sz="3000" dirty="0"/>
                    </a:p>
                  </a:txBody>
                  <a:tcPr marL="91445" marR="91445" marT="45716" marB="45716" anchor="ctr"/>
                </a:tc>
                <a:tc>
                  <a:txBody>
                    <a:bodyPr/>
                    <a:lstStyle/>
                    <a:p>
                      <a:r>
                        <a:rPr lang="en-US" sz="3000" dirty="0" smtClean="0"/>
                        <a:t>None</a:t>
                      </a:r>
                      <a:endParaRPr lang="en-US" sz="3000" dirty="0"/>
                    </a:p>
                  </a:txBody>
                  <a:tcPr marL="91445" marR="91445" marT="45716" marB="45716" anchor="ctr"/>
                </a:tc>
                <a:tc>
                  <a:txBody>
                    <a:bodyPr/>
                    <a:lstStyle/>
                    <a:p>
                      <a:pPr algn="ctr"/>
                      <a:r>
                        <a:rPr lang="en-US" sz="3000" dirty="0" smtClean="0"/>
                        <a:t>0.24</a:t>
                      </a:r>
                      <a:endParaRPr lang="en-US" sz="3000" dirty="0"/>
                    </a:p>
                  </a:txBody>
                  <a:tcPr marL="91445" marR="91445" marT="45716" marB="45716" anchor="ctr"/>
                </a:tc>
              </a:tr>
              <a:tr h="495163">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altLang="x-none" sz="3000" dirty="0" smtClean="0"/>
                        <a:t>KNN</a:t>
                      </a:r>
                    </a:p>
                  </a:txBody>
                  <a:tcPr marL="91445" marR="91445" marT="45716" marB="45716" anchor="ctr"/>
                </a:tc>
                <a:tc>
                  <a:txBody>
                    <a:bodyPr/>
                    <a:lstStyle/>
                    <a:p>
                      <a:r>
                        <a:rPr lang="en-US" sz="3000" dirty="0" smtClean="0"/>
                        <a:t>None</a:t>
                      </a:r>
                      <a:endParaRPr lang="en-US" sz="3000" dirty="0"/>
                    </a:p>
                  </a:txBody>
                  <a:tcPr marL="91445" marR="91445" marT="45716" marB="45716" anchor="ctr"/>
                </a:tc>
                <a:tc>
                  <a:txBody>
                    <a:bodyPr/>
                    <a:lstStyle/>
                    <a:p>
                      <a:pPr algn="ctr"/>
                      <a:r>
                        <a:rPr lang="en-US" sz="3000" dirty="0" smtClean="0"/>
                        <a:t>0.49</a:t>
                      </a:r>
                      <a:endParaRPr lang="en-US" sz="3000" dirty="0"/>
                    </a:p>
                  </a:txBody>
                  <a:tcPr marL="91445" marR="91445" marT="45716" marB="45716" anchor="ctr"/>
                </a:tc>
              </a:tr>
              <a:tr h="495163">
                <a:tc>
                  <a:txBody>
                    <a:bodyPr/>
                    <a:lstStyle/>
                    <a:p>
                      <a:r>
                        <a:rPr lang="en-US" sz="3000" dirty="0" smtClean="0"/>
                        <a:t>KNN</a:t>
                      </a:r>
                      <a:endParaRPr lang="en-US" sz="3000" dirty="0"/>
                    </a:p>
                  </a:txBody>
                  <a:tcPr marL="91445" marR="91445" marT="45716" marB="45716" anchor="ctr"/>
                </a:tc>
                <a:tc>
                  <a:txBody>
                    <a:bodyPr/>
                    <a:lstStyle/>
                    <a:p>
                      <a:r>
                        <a:rPr lang="en-US" sz="3000" dirty="0" smtClean="0"/>
                        <a:t>Grayscale, normalized</a:t>
                      </a:r>
                      <a:endParaRPr lang="en-US" sz="3000" dirty="0"/>
                    </a:p>
                  </a:txBody>
                  <a:tcPr marL="91445" marR="91445" marT="45716" marB="45716" anchor="ctr"/>
                </a:tc>
                <a:tc>
                  <a:txBody>
                    <a:bodyPr/>
                    <a:lstStyle/>
                    <a:p>
                      <a:pPr algn="ctr"/>
                      <a:r>
                        <a:rPr lang="en-US" sz="3000" dirty="0" smtClean="0"/>
                        <a:t>0.52</a:t>
                      </a:r>
                      <a:endParaRPr lang="en-US" sz="3000" dirty="0"/>
                    </a:p>
                  </a:txBody>
                  <a:tcPr marL="91445" marR="91445" marT="45716" marB="45716" anchor="ctr"/>
                </a:tc>
              </a:tr>
              <a:tr h="495163">
                <a:tc>
                  <a:txBody>
                    <a:bodyPr/>
                    <a:lstStyle/>
                    <a:p>
                      <a:r>
                        <a:rPr lang="en-US" sz="3000" dirty="0" smtClean="0"/>
                        <a:t>5-layer</a:t>
                      </a:r>
                      <a:r>
                        <a:rPr lang="en-US" sz="3000" baseline="0" dirty="0" smtClean="0"/>
                        <a:t> FC</a:t>
                      </a:r>
                      <a:endParaRPr lang="en-US" sz="3000" dirty="0"/>
                    </a:p>
                  </a:txBody>
                  <a:tcPr marL="91445" marR="91445" marT="45716" marB="45716" anchor="ctr"/>
                </a:tc>
                <a:tc>
                  <a:txBody>
                    <a:bodyPr/>
                    <a:lstStyle/>
                    <a:p>
                      <a:r>
                        <a:rPr lang="en-US" sz="3000" dirty="0" smtClean="0"/>
                        <a:t>Normalized</a:t>
                      </a:r>
                      <a:endParaRPr lang="en-US" sz="3000" dirty="0"/>
                    </a:p>
                  </a:txBody>
                  <a:tcPr marL="91445" marR="91445" marT="45716" marB="45716" anchor="ctr"/>
                </a:tc>
                <a:tc>
                  <a:txBody>
                    <a:bodyPr/>
                    <a:lstStyle/>
                    <a:p>
                      <a:pPr algn="ctr"/>
                      <a:r>
                        <a:rPr lang="en-US" sz="3000" dirty="0" smtClean="0"/>
                        <a:t>0.73</a:t>
                      </a:r>
                      <a:endParaRPr lang="en-US" sz="3000" dirty="0"/>
                    </a:p>
                  </a:txBody>
                  <a:tcPr marL="91445" marR="91445" marT="45716" marB="45716" anchor="ctr"/>
                </a:tc>
              </a:tr>
              <a:tr h="495163">
                <a:tc>
                  <a:txBody>
                    <a:bodyPr/>
                    <a:lstStyle/>
                    <a:p>
                      <a:r>
                        <a:rPr lang="en-US" sz="3000" dirty="0" smtClean="0"/>
                        <a:t>5-layer</a:t>
                      </a:r>
                      <a:r>
                        <a:rPr lang="en-US" sz="3000" baseline="0" dirty="0" smtClean="0"/>
                        <a:t> FC</a:t>
                      </a:r>
                      <a:endParaRPr lang="en-US" sz="3000" dirty="0"/>
                    </a:p>
                  </a:txBody>
                  <a:tcPr marL="91445" marR="91445" marT="45716" marB="45716" anchor="ctr"/>
                </a:tc>
                <a:tc>
                  <a:txBody>
                    <a:bodyPr/>
                    <a:lstStyle/>
                    <a:p>
                      <a:r>
                        <a:rPr lang="en-US" sz="3000" dirty="0" smtClean="0"/>
                        <a:t>YUV, normalized</a:t>
                      </a:r>
                      <a:endParaRPr lang="en-US" sz="3000" dirty="0"/>
                    </a:p>
                  </a:txBody>
                  <a:tcPr marL="91445" marR="91445" marT="45716" marB="45716" anchor="ctr"/>
                </a:tc>
                <a:tc>
                  <a:txBody>
                    <a:bodyPr/>
                    <a:lstStyle/>
                    <a:p>
                      <a:pPr algn="ctr"/>
                      <a:r>
                        <a:rPr lang="en-US" sz="3000" dirty="0" smtClean="0"/>
                        <a:t>0.78</a:t>
                      </a:r>
                      <a:endParaRPr lang="en-US" sz="3000" dirty="0"/>
                    </a:p>
                  </a:txBody>
                  <a:tcPr marL="91445" marR="91445" marT="45716" marB="45716" anchor="ctr"/>
                </a:tc>
              </a:tr>
              <a:tr h="515630">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2</a:t>
                      </a:r>
                      <a:r>
                        <a:rPr lang="en-US" sz="3000" baseline="0" dirty="0" smtClean="0"/>
                        <a:t> conv + 1 FC CNN</a:t>
                      </a:r>
                      <a:endParaRPr lang="en-US" sz="3000" dirty="0" smtClean="0"/>
                    </a:p>
                  </a:txBody>
                  <a:tcPr marL="91445" marR="91445" marT="45716" marB="45716" anchor="ctr"/>
                </a:tc>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Grayscale, normalized</a:t>
                      </a:r>
                    </a:p>
                  </a:txBody>
                  <a:tcPr marL="91445" marR="91445" marT="45716" marB="45716" anchor="ctr"/>
                </a:tc>
                <a:tc>
                  <a:txBody>
                    <a:bodyPr/>
                    <a:lstStyle/>
                    <a:p>
                      <a:pPr algn="ctr"/>
                      <a:r>
                        <a:rPr lang="en-US" sz="3000" dirty="0" smtClean="0"/>
                        <a:t>0.73</a:t>
                      </a:r>
                      <a:endParaRPr lang="en-US" sz="3000" dirty="0"/>
                    </a:p>
                  </a:txBody>
                  <a:tcPr marL="91445" marR="91445" marT="45716" marB="45716" anchor="ctr"/>
                </a:tc>
              </a:tr>
              <a:tr h="515630">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4 </a:t>
                      </a:r>
                      <a:r>
                        <a:rPr lang="en-US" sz="3000" baseline="0" dirty="0" smtClean="0"/>
                        <a:t>conv + 3 FC CNN</a:t>
                      </a:r>
                      <a:endParaRPr lang="en-US" sz="3000" dirty="0" smtClean="0"/>
                    </a:p>
                  </a:txBody>
                  <a:tcPr marL="91445" marR="91445" marT="45716" marB="45716" anchor="ctr"/>
                </a:tc>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Grayscale, normalized</a:t>
                      </a:r>
                    </a:p>
                  </a:txBody>
                  <a:tcPr marL="91445" marR="91445" marT="45716" marB="45716" anchor="ctr"/>
                </a:tc>
                <a:tc>
                  <a:txBody>
                    <a:bodyPr/>
                    <a:lstStyle/>
                    <a:p>
                      <a:pPr algn="ctr"/>
                      <a:r>
                        <a:rPr lang="en-US" sz="3000" dirty="0" smtClean="0"/>
                        <a:t>0.86</a:t>
                      </a:r>
                      <a:endParaRPr lang="en-US" sz="3000" dirty="0"/>
                    </a:p>
                  </a:txBody>
                  <a:tcPr marL="91445" marR="91445" marT="45716" marB="45716" anchor="ctr"/>
                </a:tc>
              </a:tr>
              <a:tr h="515630">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2</a:t>
                      </a:r>
                      <a:r>
                        <a:rPr lang="en-US" sz="3000" baseline="0" dirty="0" smtClean="0"/>
                        <a:t> conv + 1 FC CNN</a:t>
                      </a:r>
                      <a:endParaRPr lang="en-US" sz="3000" dirty="0" smtClean="0"/>
                    </a:p>
                  </a:txBody>
                  <a:tcPr marL="91445" marR="91445" marT="45716" marB="45716" anchor="ctr"/>
                </a:tc>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Grayscale, </a:t>
                      </a:r>
                      <a:r>
                        <a:rPr lang="en-US" sz="3000" baseline="0" dirty="0" smtClean="0"/>
                        <a:t>equalized</a:t>
                      </a:r>
                      <a:endParaRPr lang="en-US" sz="3000" dirty="0" smtClean="0"/>
                    </a:p>
                  </a:txBody>
                  <a:tcPr marL="91445" marR="91445" marT="45716" marB="45716" anchor="ctr"/>
                </a:tc>
                <a:tc>
                  <a:txBody>
                    <a:bodyPr/>
                    <a:lstStyle/>
                    <a:p>
                      <a:pPr algn="ctr"/>
                      <a:r>
                        <a:rPr lang="en-US" sz="3000" dirty="0" smtClean="0"/>
                        <a:t>0.85</a:t>
                      </a:r>
                      <a:endParaRPr lang="en-US" sz="3000" dirty="0"/>
                    </a:p>
                  </a:txBody>
                  <a:tcPr marL="91445" marR="91445" marT="45716" marB="45716" anchor="ctr"/>
                </a:tc>
              </a:tr>
              <a:tr h="515630">
                <a:tc>
                  <a:txBody>
                    <a:bodyPr/>
                    <a:lstStyle/>
                    <a:p>
                      <a:pPr marL="0" marR="0" indent="0" algn="l" defTabSz="4206240" rtl="0" eaLnBrk="1" fontAlgn="auto" latinLnBrk="0" hangingPunct="1">
                        <a:lnSpc>
                          <a:spcPct val="100000"/>
                        </a:lnSpc>
                        <a:spcBef>
                          <a:spcPts val="0"/>
                        </a:spcBef>
                        <a:spcAft>
                          <a:spcPts val="0"/>
                        </a:spcAft>
                        <a:buClrTx/>
                        <a:buSzTx/>
                        <a:buFontTx/>
                        <a:buNone/>
                        <a:tabLst/>
                        <a:defRPr/>
                      </a:pPr>
                      <a:r>
                        <a:rPr lang="en-US" sz="3000" dirty="0" smtClean="0"/>
                        <a:t>2 conv </a:t>
                      </a:r>
                      <a:r>
                        <a:rPr lang="en-US" sz="3000" baseline="0" dirty="0" smtClean="0"/>
                        <a:t>+ 1 FC CNN</a:t>
                      </a:r>
                      <a:endParaRPr lang="en-US" sz="3000" dirty="0" smtClean="0"/>
                    </a:p>
                  </a:txBody>
                  <a:tcPr marL="91445" marR="91445" marT="45716" marB="45716" anchor="ctr"/>
                </a:tc>
                <a:tc>
                  <a:txBody>
                    <a:bodyPr/>
                    <a:lstStyle/>
                    <a:p>
                      <a:r>
                        <a:rPr lang="en-US" sz="3000" dirty="0" smtClean="0"/>
                        <a:t>Grayscale, normalized</a:t>
                      </a:r>
                      <a:endParaRPr lang="en-US" sz="3000" dirty="0"/>
                    </a:p>
                  </a:txBody>
                  <a:tcPr marL="91445" marR="91445" marT="45716" marB="45716" anchor="ctr"/>
                </a:tc>
                <a:tc>
                  <a:txBody>
                    <a:bodyPr/>
                    <a:lstStyle/>
                    <a:p>
                      <a:pPr algn="ctr"/>
                      <a:r>
                        <a:rPr lang="en-US" sz="3000" dirty="0" smtClean="0"/>
                        <a:t>0.87</a:t>
                      </a:r>
                      <a:endParaRPr lang="en-US" sz="3000" dirty="0"/>
                    </a:p>
                  </a:txBody>
                  <a:tcPr marL="91445" marR="91445" marT="45716" marB="45716" anchor="ctr"/>
                </a:tc>
              </a:tr>
            </a:tbl>
          </a:graphicData>
        </a:graphic>
      </p:graphicFrame>
      <p:sp>
        <p:nvSpPr>
          <p:cNvPr id="25" name="Rectangle 24"/>
          <p:cNvSpPr/>
          <p:nvPr/>
        </p:nvSpPr>
        <p:spPr>
          <a:xfrm>
            <a:off x="13869800" y="15697459"/>
            <a:ext cx="7003185" cy="6124754"/>
          </a:xfrm>
          <a:prstGeom prst="rect">
            <a:avLst/>
          </a:prstGeom>
        </p:spPr>
        <p:txBody>
          <a:bodyPr wrap="square">
            <a:spAutoFit/>
          </a:bodyPr>
          <a:lstStyle/>
          <a:p>
            <a:r>
              <a:rPr lang="en-US" sz="3600" b="1" dirty="0" smtClean="0">
                <a:latin typeface="Helvetica" charset="0"/>
                <a:ea typeface="Helvetica" charset="0"/>
                <a:cs typeface="Helvetica" charset="0"/>
              </a:rPr>
              <a:t>Neural network methods outperformed non-neural ones</a:t>
            </a:r>
          </a:p>
          <a:p>
            <a:pPr algn="just"/>
            <a:r>
              <a:rPr lang="en-US" sz="3200" dirty="0" smtClean="0">
                <a:latin typeface="Helvetica" charset="0"/>
                <a:ea typeface="Helvetica" charset="0"/>
                <a:cs typeface="Helvetica" charset="0"/>
              </a:rPr>
              <a:t>We started with non-neural network methods, namely KNN, OVA, and Softmax. Of them all, KNN was the best performing method, with 0.52 classification accuracy. We moved on to neural networks with FC and CNN. </a:t>
            </a:r>
            <a:r>
              <a:rPr lang="en-US" sz="3200" dirty="0" smtClean="0">
                <a:latin typeface="Helvetica" charset="0"/>
                <a:ea typeface="Helvetica" charset="0"/>
                <a:cs typeface="Helvetica" charset="0"/>
              </a:rPr>
              <a:t>Overall, neural networks yielded </a:t>
            </a:r>
            <a:r>
              <a:rPr lang="en-US" sz="3200" dirty="0" smtClean="0">
                <a:latin typeface="Helvetica" charset="0"/>
                <a:ea typeface="Helvetica" charset="0"/>
                <a:cs typeface="Helvetica" charset="0"/>
              </a:rPr>
              <a:t>higher test </a:t>
            </a:r>
            <a:r>
              <a:rPr lang="en-US" sz="3200" dirty="0" smtClean="0">
                <a:latin typeface="Helvetica" charset="0"/>
                <a:ea typeface="Helvetica" charset="0"/>
                <a:cs typeface="Helvetica" charset="0"/>
              </a:rPr>
              <a:t>accuracies </a:t>
            </a:r>
            <a:r>
              <a:rPr lang="en-US" sz="3200" dirty="0" smtClean="0">
                <a:latin typeface="Helvetica" charset="0"/>
                <a:ea typeface="Helvetica" charset="0"/>
                <a:cs typeface="Helvetica" charset="0"/>
              </a:rPr>
              <a:t>(0.73 - 0.87), although CNN performed slightly better. </a:t>
            </a:r>
            <a:endParaRPr lang="en-US" sz="3200" dirty="0">
              <a:latin typeface="Helvetica" charset="0"/>
              <a:ea typeface="Helvetica" charset="0"/>
              <a:cs typeface="Helvetica" charset="0"/>
            </a:endParaRPr>
          </a:p>
        </p:txBody>
      </p:sp>
      <p:pic>
        <p:nvPicPr>
          <p:cNvPr id="26" name="Picture 25"/>
          <p:cNvPicPr>
            <a:picLocks noChangeAspect="1"/>
          </p:cNvPicPr>
          <p:nvPr/>
        </p:nvPicPr>
        <p:blipFill>
          <a:blip r:embed="rId5"/>
          <a:stretch>
            <a:fillRect/>
          </a:stretch>
        </p:blipFill>
        <p:spPr>
          <a:xfrm>
            <a:off x="20872985" y="15758910"/>
            <a:ext cx="6862855" cy="6217850"/>
          </a:xfrm>
          <a:prstGeom prst="rect">
            <a:avLst/>
          </a:prstGeom>
        </p:spPr>
      </p:pic>
      <p:sp>
        <p:nvSpPr>
          <p:cNvPr id="28" name="Rectangle 27"/>
          <p:cNvSpPr/>
          <p:nvPr/>
        </p:nvSpPr>
        <p:spPr>
          <a:xfrm>
            <a:off x="14010650" y="22783673"/>
            <a:ext cx="1311275" cy="13668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a:latin typeface="Helvetica" charset="0"/>
                <a:ea typeface="Helvetica" charset="0"/>
                <a:cs typeface="Helvetica" charset="0"/>
              </a:rPr>
              <a:t>Input</a:t>
            </a:r>
          </a:p>
        </p:txBody>
      </p:sp>
      <p:grpSp>
        <p:nvGrpSpPr>
          <p:cNvPr id="29" name="Group 7"/>
          <p:cNvGrpSpPr>
            <a:grpSpLocks/>
          </p:cNvGrpSpPr>
          <p:nvPr/>
        </p:nvGrpSpPr>
        <p:grpSpPr bwMode="auto">
          <a:xfrm rot="5400000">
            <a:off x="17353131" y="22443947"/>
            <a:ext cx="1992312" cy="1941513"/>
            <a:chOff x="17591086" y="14445297"/>
            <a:chExt cx="2144714" cy="2262261"/>
          </a:xfrm>
        </p:grpSpPr>
        <p:sp>
          <p:nvSpPr>
            <p:cNvPr id="30" name="Rectangle 29"/>
            <p:cNvSpPr/>
            <p:nvPr/>
          </p:nvSpPr>
          <p:spPr>
            <a:xfrm>
              <a:off x="17587669" y="14448997"/>
              <a:ext cx="1382529" cy="150015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Rectangle 30"/>
            <p:cNvSpPr/>
            <p:nvPr/>
          </p:nvSpPr>
          <p:spPr>
            <a:xfrm>
              <a:off x="17739763" y="14600677"/>
              <a:ext cx="1382530" cy="150015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p:cNvSpPr/>
            <p:nvPr/>
          </p:nvSpPr>
          <p:spPr>
            <a:xfrm>
              <a:off x="17891860" y="14754209"/>
              <a:ext cx="1382529" cy="150015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Rectangle 32"/>
            <p:cNvSpPr/>
            <p:nvPr/>
          </p:nvSpPr>
          <p:spPr>
            <a:xfrm>
              <a:off x="18045664" y="14905890"/>
              <a:ext cx="1382529" cy="15001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Rectangle 33"/>
            <p:cNvSpPr/>
            <p:nvPr/>
          </p:nvSpPr>
          <p:spPr>
            <a:xfrm>
              <a:off x="18197758" y="15059418"/>
              <a:ext cx="1382530" cy="150015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 name="Rectangle 34"/>
            <p:cNvSpPr/>
            <p:nvPr/>
          </p:nvSpPr>
          <p:spPr>
            <a:xfrm>
              <a:off x="18349854" y="15211100"/>
              <a:ext cx="1382529" cy="150015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36" name="Group 30"/>
          <p:cNvGrpSpPr>
            <a:grpSpLocks/>
          </p:cNvGrpSpPr>
          <p:nvPr/>
        </p:nvGrpSpPr>
        <p:grpSpPr bwMode="auto">
          <a:xfrm rot="5400000">
            <a:off x="21281796" y="22673722"/>
            <a:ext cx="1558925" cy="1406525"/>
            <a:chOff x="17591086" y="14445297"/>
            <a:chExt cx="2144714" cy="2262261"/>
          </a:xfrm>
        </p:grpSpPr>
        <p:sp>
          <p:nvSpPr>
            <p:cNvPr id="37" name="Rectangle 36"/>
            <p:cNvSpPr/>
            <p:nvPr/>
          </p:nvSpPr>
          <p:spPr>
            <a:xfrm>
              <a:off x="17586718" y="14450404"/>
              <a:ext cx="1382489" cy="150136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 name="Rectangle 37"/>
            <p:cNvSpPr/>
            <p:nvPr/>
          </p:nvSpPr>
          <p:spPr>
            <a:xfrm>
              <a:off x="17739600" y="14608711"/>
              <a:ext cx="1382489" cy="149881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Rectangle 38"/>
            <p:cNvSpPr/>
            <p:nvPr/>
          </p:nvSpPr>
          <p:spPr>
            <a:xfrm>
              <a:off x="17892482" y="14754251"/>
              <a:ext cx="1382489" cy="150136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Rectangle 39"/>
            <p:cNvSpPr/>
            <p:nvPr/>
          </p:nvSpPr>
          <p:spPr>
            <a:xfrm>
              <a:off x="18043181" y="14907452"/>
              <a:ext cx="1382488" cy="15013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 name="Rectangle 40"/>
            <p:cNvSpPr/>
            <p:nvPr/>
          </p:nvSpPr>
          <p:spPr>
            <a:xfrm>
              <a:off x="18196062" y="15065758"/>
              <a:ext cx="1382488" cy="14988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2" name="Rectangle 41"/>
            <p:cNvSpPr/>
            <p:nvPr/>
          </p:nvSpPr>
          <p:spPr>
            <a:xfrm>
              <a:off x="18348945" y="15211300"/>
              <a:ext cx="1382488" cy="150136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43" name="Group 37"/>
          <p:cNvGrpSpPr>
            <a:grpSpLocks/>
          </p:cNvGrpSpPr>
          <p:nvPr/>
        </p:nvGrpSpPr>
        <p:grpSpPr bwMode="auto">
          <a:xfrm rot="5400000">
            <a:off x="24641281" y="23005129"/>
            <a:ext cx="739775" cy="773113"/>
            <a:chOff x="17591086" y="14445297"/>
            <a:chExt cx="2144714" cy="2262261"/>
          </a:xfrm>
        </p:grpSpPr>
        <p:sp>
          <p:nvSpPr>
            <p:cNvPr id="44" name="Rectangle 43"/>
            <p:cNvSpPr/>
            <p:nvPr/>
          </p:nvSpPr>
          <p:spPr>
            <a:xfrm>
              <a:off x="17581880" y="14454586"/>
              <a:ext cx="1380717" cy="150043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5" name="Rectangle 44"/>
            <p:cNvSpPr/>
            <p:nvPr/>
          </p:nvSpPr>
          <p:spPr>
            <a:xfrm>
              <a:off x="17733759" y="14607884"/>
              <a:ext cx="1385321" cy="15004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6" name="Rectangle 45"/>
            <p:cNvSpPr/>
            <p:nvPr/>
          </p:nvSpPr>
          <p:spPr>
            <a:xfrm>
              <a:off x="17885639" y="14761177"/>
              <a:ext cx="1385318" cy="15004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7" name="Rectangle 46"/>
            <p:cNvSpPr/>
            <p:nvPr/>
          </p:nvSpPr>
          <p:spPr>
            <a:xfrm>
              <a:off x="18037515" y="14909825"/>
              <a:ext cx="1385321" cy="15004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8" name="Rectangle 47"/>
            <p:cNvSpPr/>
            <p:nvPr/>
          </p:nvSpPr>
          <p:spPr>
            <a:xfrm>
              <a:off x="18189398" y="15063124"/>
              <a:ext cx="1385318" cy="1500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9" name="Rectangle 48"/>
            <p:cNvSpPr/>
            <p:nvPr/>
          </p:nvSpPr>
          <p:spPr>
            <a:xfrm>
              <a:off x="18345877" y="15216415"/>
              <a:ext cx="1380717" cy="150043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51" name="TextBox 10"/>
          <p:cNvSpPr txBox="1">
            <a:spLocks noChangeArrowheads="1"/>
          </p:cNvSpPr>
          <p:nvPr/>
        </p:nvSpPr>
        <p:spPr bwMode="auto">
          <a:xfrm>
            <a:off x="14927404" y="24563932"/>
            <a:ext cx="26762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ltLang="en-US" sz="3000" b="1" dirty="0">
                <a:latin typeface="Helvetica" charset="0"/>
                <a:ea typeface="Helvetica" charset="0"/>
                <a:cs typeface="Helvetica" charset="0"/>
              </a:rPr>
              <a:t>5x5 </a:t>
            </a:r>
            <a:r>
              <a:rPr lang="en-US" altLang="en-US" sz="3000" b="1" dirty="0" smtClean="0">
                <a:latin typeface="Helvetica" charset="0"/>
                <a:ea typeface="Helvetica" charset="0"/>
                <a:cs typeface="Helvetica" charset="0"/>
              </a:rPr>
              <a:t>32 filters</a:t>
            </a:r>
            <a:endParaRPr lang="en-US" altLang="en-US" sz="3000" b="1" dirty="0">
              <a:latin typeface="Helvetica" charset="0"/>
              <a:ea typeface="Helvetica" charset="0"/>
              <a:cs typeface="Helvetica" charset="0"/>
            </a:endParaRPr>
          </a:p>
          <a:p>
            <a:pPr algn="ctr"/>
            <a:r>
              <a:rPr lang="en-US" altLang="en-US" sz="3000" b="1" dirty="0">
                <a:latin typeface="Helvetica" charset="0"/>
                <a:ea typeface="Helvetica" charset="0"/>
                <a:cs typeface="Helvetica" charset="0"/>
              </a:rPr>
              <a:t>ReLU</a:t>
            </a:r>
          </a:p>
          <a:p>
            <a:pPr algn="ctr"/>
            <a:r>
              <a:rPr lang="en-US" altLang="en-US" sz="3000" b="1" dirty="0">
                <a:latin typeface="Helvetica" charset="0"/>
                <a:ea typeface="Helvetica" charset="0"/>
                <a:cs typeface="Helvetica" charset="0"/>
              </a:rPr>
              <a:t>2x2 </a:t>
            </a:r>
            <a:r>
              <a:rPr lang="en-US" altLang="en-US" sz="3000" b="1" dirty="0" smtClean="0">
                <a:latin typeface="Helvetica" charset="0"/>
                <a:ea typeface="Helvetica" charset="0"/>
                <a:cs typeface="Helvetica" charset="0"/>
              </a:rPr>
              <a:t>max pooling</a:t>
            </a:r>
          </a:p>
        </p:txBody>
      </p:sp>
      <p:sp>
        <p:nvSpPr>
          <p:cNvPr id="55" name="TextBox 51"/>
          <p:cNvSpPr txBox="1">
            <a:spLocks noChangeArrowheads="1"/>
          </p:cNvSpPr>
          <p:nvPr/>
        </p:nvSpPr>
        <p:spPr bwMode="auto">
          <a:xfrm>
            <a:off x="22081972" y="24407685"/>
            <a:ext cx="302178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ltLang="en-US" sz="3000" b="1" dirty="0" smtClean="0">
                <a:latin typeface="Helvetica" charset="0"/>
                <a:ea typeface="Helvetica" charset="0"/>
                <a:cs typeface="Helvetica" charset="0"/>
              </a:rPr>
              <a:t>FC with </a:t>
            </a:r>
          </a:p>
          <a:p>
            <a:pPr algn="ctr"/>
            <a:r>
              <a:rPr lang="en-US" altLang="en-US" sz="3000" b="1" dirty="0" smtClean="0">
                <a:latin typeface="Helvetica" charset="0"/>
                <a:ea typeface="Helvetica" charset="0"/>
                <a:cs typeface="Helvetica" charset="0"/>
              </a:rPr>
              <a:t>1024 neurons </a:t>
            </a:r>
          </a:p>
          <a:p>
            <a:pPr algn="ctr"/>
            <a:r>
              <a:rPr lang="en-US" altLang="en-US" sz="3000" dirty="0" smtClean="0">
                <a:latin typeface="Helvetica" charset="0"/>
                <a:ea typeface="Helvetica" charset="0"/>
                <a:cs typeface="Helvetica" charset="0"/>
              </a:rPr>
              <a:t>Dropout</a:t>
            </a:r>
            <a:endParaRPr lang="en-US" altLang="en-US" sz="3000" dirty="0">
              <a:latin typeface="Helvetica" charset="0"/>
              <a:ea typeface="Helvetica" charset="0"/>
              <a:cs typeface="Helvetica" charset="0"/>
            </a:endParaRPr>
          </a:p>
          <a:p>
            <a:pPr algn="ctr"/>
            <a:r>
              <a:rPr lang="en-US" altLang="en-US" sz="3000" dirty="0">
                <a:latin typeface="Helvetica" charset="0"/>
                <a:ea typeface="Helvetica" charset="0"/>
                <a:cs typeface="Helvetica" charset="0"/>
              </a:rPr>
              <a:t>ADAM update rule</a:t>
            </a:r>
          </a:p>
        </p:txBody>
      </p:sp>
      <p:sp>
        <p:nvSpPr>
          <p:cNvPr id="58" name="TextBox 57"/>
          <p:cNvSpPr txBox="1">
            <a:spLocks noChangeArrowheads="1"/>
          </p:cNvSpPr>
          <p:nvPr/>
        </p:nvSpPr>
        <p:spPr bwMode="auto">
          <a:xfrm>
            <a:off x="25278613" y="24779860"/>
            <a:ext cx="23034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ltLang="en-US" sz="3000" b="1" dirty="0">
                <a:latin typeface="Helvetica" charset="0"/>
                <a:ea typeface="Helvetica" charset="0"/>
                <a:cs typeface="Helvetica" charset="0"/>
              </a:rPr>
              <a:t>Loss layer</a:t>
            </a:r>
          </a:p>
          <a:p>
            <a:pPr algn="ctr"/>
            <a:r>
              <a:rPr lang="en-US" altLang="en-US" sz="3000" dirty="0">
                <a:latin typeface="Helvetica" charset="0"/>
                <a:ea typeface="Helvetica" charset="0"/>
                <a:cs typeface="Helvetica" charset="0"/>
              </a:rPr>
              <a:t>Softmax</a:t>
            </a:r>
          </a:p>
          <a:p>
            <a:pPr algn="ctr"/>
            <a:r>
              <a:rPr lang="en-US" altLang="en-US" sz="3000" dirty="0">
                <a:latin typeface="Helvetica" charset="0"/>
                <a:ea typeface="Helvetica" charset="0"/>
                <a:cs typeface="Helvetica" charset="0"/>
              </a:rPr>
              <a:t>  </a:t>
            </a:r>
          </a:p>
        </p:txBody>
      </p:sp>
      <p:sp>
        <p:nvSpPr>
          <p:cNvPr id="59" name="TextBox 29"/>
          <p:cNvSpPr txBox="1">
            <a:spLocks noChangeArrowheads="1"/>
          </p:cNvSpPr>
          <p:nvPr/>
        </p:nvSpPr>
        <p:spPr bwMode="auto">
          <a:xfrm rot="16200000">
            <a:off x="26740018" y="23221640"/>
            <a:ext cx="1997075" cy="553998"/>
          </a:xfrm>
          <a:prstGeom prst="rect">
            <a:avLst/>
          </a:prstGeom>
          <a:solidFill>
            <a:schemeClr val="bg2">
              <a:lumMod val="25000"/>
            </a:schemeClr>
          </a:solidFill>
          <a:ln>
            <a:noFill/>
          </a:ln>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ltLang="en-US" sz="3000" dirty="0">
                <a:solidFill>
                  <a:schemeClr val="bg1"/>
                </a:solidFill>
                <a:latin typeface="Helvetica" charset="0"/>
                <a:ea typeface="Helvetica" charset="0"/>
                <a:cs typeface="Helvetica" charset="0"/>
              </a:rPr>
              <a:t>Output</a:t>
            </a:r>
          </a:p>
        </p:txBody>
      </p:sp>
      <p:cxnSp>
        <p:nvCxnSpPr>
          <p:cNvPr id="68" name="Straight Arrow Connector 67"/>
          <p:cNvCxnSpPr/>
          <p:nvPr/>
        </p:nvCxnSpPr>
        <p:spPr>
          <a:xfrm>
            <a:off x="15588048" y="23494873"/>
            <a:ext cx="15081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57334" y="23462574"/>
            <a:ext cx="15081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3033245" y="23462574"/>
            <a:ext cx="13375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5709710" y="23432965"/>
            <a:ext cx="15081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10"/>
          <p:cNvSpPr txBox="1">
            <a:spLocks noChangeArrowheads="1"/>
          </p:cNvSpPr>
          <p:nvPr/>
        </p:nvSpPr>
        <p:spPr bwMode="auto">
          <a:xfrm>
            <a:off x="18830159" y="24607274"/>
            <a:ext cx="26762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ltLang="en-US" sz="3000" b="1" dirty="0" smtClean="0">
                <a:latin typeface="Helvetica" charset="0"/>
                <a:ea typeface="Helvetica" charset="0"/>
                <a:cs typeface="Helvetica" charset="0"/>
              </a:rPr>
              <a:t>3x3 64 filters</a:t>
            </a:r>
            <a:endParaRPr lang="en-US" altLang="en-US" sz="3000" b="1" dirty="0">
              <a:latin typeface="Helvetica" charset="0"/>
              <a:ea typeface="Helvetica" charset="0"/>
              <a:cs typeface="Helvetica" charset="0"/>
            </a:endParaRPr>
          </a:p>
          <a:p>
            <a:pPr algn="ctr"/>
            <a:r>
              <a:rPr lang="en-US" altLang="en-US" sz="3000" b="1" dirty="0">
                <a:latin typeface="Helvetica" charset="0"/>
                <a:ea typeface="Helvetica" charset="0"/>
                <a:cs typeface="Helvetica" charset="0"/>
              </a:rPr>
              <a:t>ReLU</a:t>
            </a:r>
          </a:p>
          <a:p>
            <a:pPr algn="ctr"/>
            <a:r>
              <a:rPr lang="en-US" altLang="en-US" sz="3000" b="1" dirty="0">
                <a:latin typeface="Helvetica" charset="0"/>
                <a:ea typeface="Helvetica" charset="0"/>
                <a:cs typeface="Helvetica" charset="0"/>
              </a:rPr>
              <a:t>2x2 </a:t>
            </a:r>
            <a:r>
              <a:rPr lang="en-US" altLang="en-US" sz="3000" b="1" dirty="0" smtClean="0">
                <a:latin typeface="Helvetica" charset="0"/>
                <a:ea typeface="Helvetica" charset="0"/>
                <a:cs typeface="Helvetica" charset="0"/>
              </a:rPr>
              <a:t>max pooling</a:t>
            </a:r>
          </a:p>
        </p:txBody>
      </p:sp>
      <p:sp>
        <p:nvSpPr>
          <p:cNvPr id="77" name="Rectangle 76"/>
          <p:cNvSpPr/>
          <p:nvPr/>
        </p:nvSpPr>
        <p:spPr>
          <a:xfrm>
            <a:off x="13972089" y="26848579"/>
            <a:ext cx="13763751" cy="3108543"/>
          </a:xfrm>
          <a:prstGeom prst="rect">
            <a:avLst/>
          </a:prstGeom>
        </p:spPr>
        <p:txBody>
          <a:bodyPr wrap="square">
            <a:spAutoFit/>
          </a:bodyPr>
          <a:lstStyle/>
          <a:p>
            <a:pPr algn="just">
              <a:defRPr/>
            </a:pPr>
            <a:r>
              <a:rPr lang="en-US" altLang="x-none" sz="3600" b="1" dirty="0">
                <a:latin typeface="Helvetica" charset="0"/>
                <a:ea typeface="Helvetica" charset="0"/>
                <a:cs typeface="Helvetica" charset="0"/>
              </a:rPr>
              <a:t>Architecture of the best performing </a:t>
            </a:r>
            <a:r>
              <a:rPr lang="en-US" altLang="x-none" sz="3600" b="1" dirty="0" smtClean="0">
                <a:latin typeface="Helvetica" charset="0"/>
                <a:ea typeface="Helvetica" charset="0"/>
                <a:cs typeface="Helvetica" charset="0"/>
              </a:rPr>
              <a:t>CNN</a:t>
            </a:r>
            <a:endParaRPr lang="en-US" altLang="x-none" sz="3600" b="1" dirty="0">
              <a:latin typeface="Helvetica" charset="0"/>
              <a:ea typeface="Helvetica" charset="0"/>
              <a:cs typeface="Helvetica" charset="0"/>
            </a:endParaRPr>
          </a:p>
          <a:p>
            <a:pPr algn="just">
              <a:defRPr/>
            </a:pPr>
            <a:r>
              <a:rPr lang="en-US" altLang="x-none" sz="3200" dirty="0">
                <a:latin typeface="Helvetica" charset="0"/>
                <a:ea typeface="Helvetica" charset="0"/>
                <a:cs typeface="Helvetica" charset="0"/>
              </a:rPr>
              <a:t>Our best network consists of two </a:t>
            </a:r>
            <a:r>
              <a:rPr lang="en-US" altLang="x-none" sz="3200" dirty="0" smtClean="0">
                <a:latin typeface="Helvetica" charset="0"/>
                <a:ea typeface="Helvetica" charset="0"/>
                <a:cs typeface="Helvetica" charset="0"/>
              </a:rPr>
              <a:t>repeats of </a:t>
            </a:r>
            <a:r>
              <a:rPr lang="en-US" altLang="x-none" sz="3200" dirty="0">
                <a:latin typeface="Helvetica" charset="0"/>
                <a:ea typeface="Helvetica" charset="0"/>
                <a:cs typeface="Helvetica" charset="0"/>
              </a:rPr>
              <a:t>[Conv - ReLU - Pool] layers. </a:t>
            </a:r>
            <a:r>
              <a:rPr lang="en-US" altLang="x-none" sz="3200" dirty="0" smtClean="0">
                <a:latin typeface="Helvetica" charset="0"/>
                <a:ea typeface="Helvetica" charset="0"/>
                <a:cs typeface="Helvetica" charset="0"/>
              </a:rPr>
              <a:t>Both of these Conv layers use stride = 1 and automatic zero padding so </a:t>
            </a:r>
            <a:r>
              <a:rPr lang="en-US" altLang="x-none" sz="3200" dirty="0">
                <a:latin typeface="Helvetica" charset="0"/>
                <a:ea typeface="Helvetica" charset="0"/>
                <a:cs typeface="Helvetica" charset="0"/>
              </a:rPr>
              <a:t>that the output size will remain the </a:t>
            </a:r>
            <a:r>
              <a:rPr lang="en-US" altLang="x-none" sz="3200" dirty="0" smtClean="0">
                <a:latin typeface="Helvetica" charset="0"/>
                <a:ea typeface="Helvetica" charset="0"/>
                <a:cs typeface="Helvetica" charset="0"/>
              </a:rPr>
              <a:t>same. After </a:t>
            </a:r>
            <a:r>
              <a:rPr lang="en-US" altLang="x-none" sz="3200" dirty="0">
                <a:latin typeface="Helvetica" charset="0"/>
                <a:ea typeface="Helvetica" charset="0"/>
                <a:cs typeface="Helvetica" charset="0"/>
              </a:rPr>
              <a:t>the two C</a:t>
            </a:r>
            <a:r>
              <a:rPr lang="en-US" altLang="x-none" sz="3200" dirty="0" smtClean="0">
                <a:latin typeface="Helvetica" charset="0"/>
                <a:ea typeface="Helvetica" charset="0"/>
                <a:cs typeface="Helvetica" charset="0"/>
              </a:rPr>
              <a:t>onv layers</a:t>
            </a:r>
            <a:r>
              <a:rPr lang="en-US" altLang="x-none" sz="3200" dirty="0">
                <a:latin typeface="Helvetica" charset="0"/>
                <a:ea typeface="Helvetica" charset="0"/>
                <a:cs typeface="Helvetica" charset="0"/>
              </a:rPr>
              <a:t>, we </a:t>
            </a:r>
            <a:r>
              <a:rPr lang="en-US" altLang="x-none" sz="3200" dirty="0" smtClean="0">
                <a:latin typeface="Helvetica" charset="0"/>
                <a:ea typeface="Helvetica" charset="0"/>
                <a:cs typeface="Helvetica" charset="0"/>
              </a:rPr>
              <a:t>implemented </a:t>
            </a:r>
            <a:r>
              <a:rPr lang="en-US" altLang="x-none" sz="3200" dirty="0">
                <a:latin typeface="Helvetica" charset="0"/>
                <a:ea typeface="Helvetica" charset="0"/>
                <a:cs typeface="Helvetica" charset="0"/>
              </a:rPr>
              <a:t>one </a:t>
            </a:r>
            <a:r>
              <a:rPr lang="en-US" altLang="x-none" sz="3200" dirty="0" smtClean="0">
                <a:latin typeface="Helvetica" charset="0"/>
                <a:ea typeface="Helvetica" charset="0"/>
                <a:cs typeface="Helvetica" charset="0"/>
              </a:rPr>
              <a:t>FC layer</a:t>
            </a:r>
            <a:r>
              <a:rPr lang="en-US" altLang="x-none" sz="3200" dirty="0">
                <a:latin typeface="Helvetica" charset="0"/>
                <a:ea typeface="Helvetica" charset="0"/>
                <a:cs typeface="Helvetica" charset="0"/>
              </a:rPr>
              <a:t>. </a:t>
            </a:r>
            <a:r>
              <a:rPr lang="en-US" altLang="x-none" sz="3200" dirty="0" smtClean="0">
                <a:latin typeface="Helvetica" charset="0"/>
                <a:ea typeface="Helvetica" charset="0"/>
                <a:cs typeface="Helvetica" charset="0"/>
              </a:rPr>
              <a:t>Using </a:t>
            </a:r>
            <a:r>
              <a:rPr lang="en-US" altLang="x-none" sz="3200" dirty="0">
                <a:latin typeface="Helvetica" charset="0"/>
                <a:ea typeface="Helvetica" charset="0"/>
                <a:cs typeface="Helvetica" charset="0"/>
              </a:rPr>
              <a:t>this three-layered CNN allowed us to reach 0.88 </a:t>
            </a:r>
            <a:r>
              <a:rPr lang="en-US" altLang="x-none" sz="3200" dirty="0" smtClean="0">
                <a:latin typeface="Helvetica" charset="0"/>
                <a:ea typeface="Helvetica" charset="0"/>
                <a:cs typeface="Helvetica" charset="0"/>
              </a:rPr>
              <a:t>as validation </a:t>
            </a:r>
            <a:r>
              <a:rPr lang="en-US" altLang="x-none" sz="3200" dirty="0">
                <a:latin typeface="Helvetica" charset="0"/>
                <a:ea typeface="Helvetica" charset="0"/>
                <a:cs typeface="Helvetica" charset="0"/>
              </a:rPr>
              <a:t>accuracy and </a:t>
            </a:r>
            <a:r>
              <a:rPr lang="en-US" altLang="x-none" sz="3200" dirty="0" smtClean="0">
                <a:latin typeface="Helvetica" charset="0"/>
                <a:ea typeface="Helvetica" charset="0"/>
                <a:cs typeface="Helvetica" charset="0"/>
              </a:rPr>
              <a:t>0.87 </a:t>
            </a:r>
            <a:r>
              <a:rPr lang="en-US" altLang="x-none" sz="3200" dirty="0" smtClean="0">
                <a:latin typeface="Helvetica" charset="0"/>
                <a:ea typeface="Helvetica" charset="0"/>
                <a:cs typeface="Helvetica" charset="0"/>
              </a:rPr>
              <a:t>as test </a:t>
            </a:r>
            <a:r>
              <a:rPr lang="en-US" altLang="x-none" sz="3200" dirty="0">
                <a:latin typeface="Helvetica" charset="0"/>
                <a:ea typeface="Helvetica" charset="0"/>
                <a:cs typeface="Helvetica" charset="0"/>
              </a:rPr>
              <a:t>accuracy.</a:t>
            </a:r>
          </a:p>
        </p:txBody>
      </p:sp>
      <p:pic>
        <p:nvPicPr>
          <p:cNvPr id="78" name="Picture 77"/>
          <p:cNvPicPr>
            <a:picLocks noChangeAspect="1"/>
          </p:cNvPicPr>
          <p:nvPr/>
        </p:nvPicPr>
        <p:blipFill rotWithShape="1">
          <a:blip r:embed="rId6">
            <a:extLst>
              <a:ext uri="{28A0092B-C50C-407E-A947-70E740481C1C}">
                <a14:useLocalDpi xmlns:a14="http://schemas.microsoft.com/office/drawing/2010/main" val="0"/>
              </a:ext>
            </a:extLst>
          </a:blip>
          <a:srcRect l="22978" t="34009" r="59392" b="46667"/>
          <a:stretch/>
        </p:blipFill>
        <p:spPr>
          <a:xfrm>
            <a:off x="31284121" y="9607952"/>
            <a:ext cx="5605671" cy="3503541"/>
          </a:xfrm>
          <a:prstGeom prst="rect">
            <a:avLst/>
          </a:prstGeom>
        </p:spPr>
      </p:pic>
      <p:pic>
        <p:nvPicPr>
          <p:cNvPr id="79" name="Picture 78"/>
          <p:cNvPicPr>
            <a:picLocks noChangeAspect="1"/>
          </p:cNvPicPr>
          <p:nvPr/>
        </p:nvPicPr>
        <p:blipFill rotWithShape="1">
          <a:blip r:embed="rId7">
            <a:extLst>
              <a:ext uri="{28A0092B-C50C-407E-A947-70E740481C1C}">
                <a14:useLocalDpi xmlns:a14="http://schemas.microsoft.com/office/drawing/2010/main" val="0"/>
              </a:ext>
            </a:extLst>
          </a:blip>
          <a:srcRect l="27354" t="61836" r="50498" b="14203"/>
          <a:stretch/>
        </p:blipFill>
        <p:spPr>
          <a:xfrm>
            <a:off x="31236581" y="13722642"/>
            <a:ext cx="5604570" cy="3345497"/>
          </a:xfrm>
          <a:prstGeom prst="rect">
            <a:avLst/>
          </a:prstGeom>
        </p:spPr>
      </p:pic>
      <p:sp>
        <p:nvSpPr>
          <p:cNvPr id="82" name="Rectangle 81"/>
          <p:cNvSpPr/>
          <p:nvPr/>
        </p:nvSpPr>
        <p:spPr>
          <a:xfrm>
            <a:off x="29503743" y="18442098"/>
            <a:ext cx="10526806" cy="3662541"/>
          </a:xfrm>
          <a:prstGeom prst="rect">
            <a:avLst/>
          </a:prstGeom>
        </p:spPr>
        <p:txBody>
          <a:bodyPr wrap="square">
            <a:spAutoFit/>
          </a:bodyPr>
          <a:lstStyle/>
          <a:p>
            <a:pPr algn="just"/>
            <a:r>
              <a:rPr lang="en-US" sz="3600" b="1" dirty="0">
                <a:latin typeface="Helvetica" charset="0"/>
                <a:ea typeface="Helvetica" charset="0"/>
                <a:cs typeface="Helvetica" charset="0"/>
              </a:rPr>
              <a:t>L</a:t>
            </a:r>
            <a:r>
              <a:rPr lang="en-US" sz="3600" b="1" dirty="0" smtClean="0">
                <a:latin typeface="Helvetica" charset="0"/>
                <a:ea typeface="Helvetica" charset="0"/>
                <a:cs typeface="Helvetica" charset="0"/>
              </a:rPr>
              <a:t>oss (A) decreased and accuracy (B) increased as the number of iterations increased. </a:t>
            </a:r>
          </a:p>
          <a:p>
            <a:pPr algn="just"/>
            <a:r>
              <a:rPr lang="en-US" sz="3200" dirty="0" smtClean="0">
                <a:latin typeface="Helvetica" charset="0"/>
                <a:ea typeface="Helvetica" charset="0"/>
                <a:cs typeface="Helvetica" charset="0"/>
              </a:rPr>
              <a:t>Plotting the training loss </a:t>
            </a:r>
            <a:r>
              <a:rPr lang="en-US" sz="3200" b="1" dirty="0" smtClean="0">
                <a:latin typeface="Helvetica" charset="0"/>
                <a:ea typeface="Helvetica" charset="0"/>
                <a:cs typeface="Helvetica" charset="0"/>
              </a:rPr>
              <a:t>(A</a:t>
            </a:r>
            <a:r>
              <a:rPr lang="en-US" sz="3200" b="1" dirty="0">
                <a:latin typeface="Helvetica" charset="0"/>
                <a:ea typeface="Helvetica" charset="0"/>
                <a:cs typeface="Helvetica" charset="0"/>
              </a:rPr>
              <a:t>) </a:t>
            </a:r>
            <a:r>
              <a:rPr lang="en-US" sz="3200" dirty="0" smtClean="0">
                <a:latin typeface="Helvetica" charset="0"/>
                <a:ea typeface="Helvetica" charset="0"/>
                <a:cs typeface="Helvetica" charset="0"/>
              </a:rPr>
              <a:t>and accuracy </a:t>
            </a:r>
            <a:r>
              <a:rPr lang="en-US" sz="3200" b="1" dirty="0">
                <a:latin typeface="Helvetica" charset="0"/>
                <a:ea typeface="Helvetica" charset="0"/>
                <a:cs typeface="Helvetica" charset="0"/>
              </a:rPr>
              <a:t>(B) </a:t>
            </a:r>
            <a:r>
              <a:rPr lang="en-US" sz="3200" dirty="0">
                <a:latin typeface="Helvetica" charset="0"/>
                <a:ea typeface="Helvetica" charset="0"/>
                <a:cs typeface="Helvetica" charset="0"/>
              </a:rPr>
              <a:t>(blue </a:t>
            </a:r>
            <a:r>
              <a:rPr lang="en-US" sz="3200" dirty="0" smtClean="0">
                <a:latin typeface="Helvetica" charset="0"/>
                <a:ea typeface="Helvetica" charset="0"/>
                <a:cs typeface="Helvetica" charset="0"/>
              </a:rPr>
              <a:t>lines) </a:t>
            </a:r>
            <a:r>
              <a:rPr lang="en-US" sz="3200" dirty="0">
                <a:latin typeface="Helvetica" charset="0"/>
                <a:ea typeface="Helvetica" charset="0"/>
                <a:cs typeface="Helvetica" charset="0"/>
              </a:rPr>
              <a:t>showed </a:t>
            </a:r>
            <a:r>
              <a:rPr lang="en-US" sz="3200" dirty="0" smtClean="0">
                <a:latin typeface="Helvetica" charset="0"/>
                <a:ea typeface="Helvetica" charset="0"/>
                <a:cs typeface="Helvetica" charset="0"/>
              </a:rPr>
              <a:t>that the model was indeed learning over the training set. Validation accuracy </a:t>
            </a:r>
            <a:r>
              <a:rPr lang="en-US" sz="3200" b="1" dirty="0" smtClean="0">
                <a:latin typeface="Helvetica" charset="0"/>
                <a:ea typeface="Helvetica" charset="0"/>
                <a:cs typeface="Helvetica" charset="0"/>
              </a:rPr>
              <a:t>(</a:t>
            </a:r>
            <a:r>
              <a:rPr lang="en-US" sz="3200" b="1" dirty="0" smtClean="0">
                <a:latin typeface="Helvetica" charset="0"/>
                <a:ea typeface="Helvetica" charset="0"/>
                <a:cs typeface="Helvetica" charset="0"/>
              </a:rPr>
              <a:t>B) </a:t>
            </a:r>
            <a:r>
              <a:rPr lang="en-US" sz="3200" dirty="0">
                <a:latin typeface="Helvetica" charset="0"/>
                <a:ea typeface="Helvetica" charset="0"/>
                <a:cs typeface="Helvetica" charset="0"/>
              </a:rPr>
              <a:t>(orange dot) of </a:t>
            </a:r>
            <a:r>
              <a:rPr lang="en-US" sz="3200" dirty="0" smtClean="0">
                <a:latin typeface="Helvetica" charset="0"/>
                <a:ea typeface="Helvetica" charset="0"/>
                <a:cs typeface="Helvetica" charset="0"/>
              </a:rPr>
              <a:t>0.88 suggests that the model had high predictive power on unseen samples.</a:t>
            </a:r>
            <a:endParaRPr lang="en-US" sz="3600" b="1" dirty="0" smtClean="0">
              <a:latin typeface="Helvetica" charset="0"/>
              <a:ea typeface="Helvetica" charset="0"/>
              <a:cs typeface="Helvetica" charset="0"/>
            </a:endParaRPr>
          </a:p>
        </p:txBody>
      </p:sp>
      <p:sp>
        <p:nvSpPr>
          <p:cNvPr id="57" name="TextBox 8"/>
          <p:cNvSpPr txBox="1">
            <a:spLocks noChangeArrowheads="1"/>
          </p:cNvSpPr>
          <p:nvPr/>
        </p:nvSpPr>
        <p:spPr bwMode="auto">
          <a:xfrm>
            <a:off x="29525627" y="23871725"/>
            <a:ext cx="1048303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buFontTx/>
              <a:buChar char="-"/>
            </a:pPr>
            <a:r>
              <a:rPr lang="en-US" altLang="x-none" sz="3200" dirty="0">
                <a:latin typeface="Helvetica" charset="0"/>
                <a:ea typeface="Helvetica" charset="0"/>
                <a:cs typeface="Helvetica" charset="0"/>
              </a:rPr>
              <a:t>Data preprocessing </a:t>
            </a:r>
            <a:r>
              <a:rPr lang="en-US" altLang="x-none" sz="3200" dirty="0" smtClean="0">
                <a:latin typeface="Helvetica" charset="0"/>
                <a:ea typeface="Helvetica" charset="0"/>
                <a:cs typeface="Helvetica" charset="0"/>
              </a:rPr>
              <a:t>improved classification </a:t>
            </a:r>
            <a:r>
              <a:rPr lang="en-US" altLang="x-none" sz="3200" dirty="0">
                <a:latin typeface="Helvetica" charset="0"/>
                <a:ea typeface="Helvetica" charset="0"/>
                <a:cs typeface="Helvetica" charset="0"/>
              </a:rPr>
              <a:t>accuracy</a:t>
            </a:r>
          </a:p>
          <a:p>
            <a:pPr>
              <a:buFontTx/>
              <a:buChar char="-"/>
            </a:pPr>
            <a:r>
              <a:rPr lang="en-US" altLang="x-none" sz="3200" dirty="0">
                <a:latin typeface="Helvetica" charset="0"/>
                <a:ea typeface="Helvetica" charset="0"/>
                <a:cs typeface="Helvetica" charset="0"/>
              </a:rPr>
              <a:t>Neural network approaches </a:t>
            </a:r>
            <a:r>
              <a:rPr lang="en-US" altLang="x-none" sz="3200" dirty="0" smtClean="0">
                <a:latin typeface="Helvetica" charset="0"/>
                <a:ea typeface="Helvetica" charset="0"/>
                <a:cs typeface="Helvetica" charset="0"/>
              </a:rPr>
              <a:t>outperformed non-neural </a:t>
            </a:r>
            <a:r>
              <a:rPr lang="en-US" altLang="x-none" sz="3200" dirty="0">
                <a:latin typeface="Helvetica" charset="0"/>
                <a:ea typeface="Helvetica" charset="0"/>
                <a:cs typeface="Helvetica" charset="0"/>
              </a:rPr>
              <a:t>network methods in classifying digit images in SVHN</a:t>
            </a:r>
          </a:p>
          <a:p>
            <a:pPr>
              <a:buFontTx/>
              <a:buChar char="-"/>
            </a:pPr>
            <a:r>
              <a:rPr lang="en-US" altLang="x-none" sz="3200" dirty="0" smtClean="0">
                <a:latin typeface="Helvetica" charset="0"/>
                <a:ea typeface="Helvetica" charset="0"/>
                <a:cs typeface="Helvetica" charset="0"/>
              </a:rPr>
              <a:t>Architecture choices and hyperparameter tuning in CNN are crucial </a:t>
            </a:r>
            <a:r>
              <a:rPr lang="en-US" altLang="x-none" sz="3200" dirty="0">
                <a:latin typeface="Helvetica" charset="0"/>
                <a:ea typeface="Helvetica" charset="0"/>
                <a:cs typeface="Helvetica" charset="0"/>
              </a:rPr>
              <a:t>for classification success</a:t>
            </a:r>
          </a:p>
        </p:txBody>
      </p:sp>
      <p:sp>
        <p:nvSpPr>
          <p:cNvPr id="60" name="TextBox 2"/>
          <p:cNvSpPr txBox="1">
            <a:spLocks noChangeArrowheads="1"/>
          </p:cNvSpPr>
          <p:nvPr/>
        </p:nvSpPr>
        <p:spPr bwMode="auto">
          <a:xfrm>
            <a:off x="1892300" y="9120188"/>
            <a:ext cx="10426999"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x-none" sz="3200" dirty="0" smtClean="0"/>
          </a:p>
          <a:p>
            <a:pPr algn="just"/>
            <a:r>
              <a:rPr lang="en-US" altLang="x-none" sz="3200" dirty="0" smtClean="0">
                <a:latin typeface="Helvetica" charset="0"/>
                <a:ea typeface="Helvetica" charset="0"/>
                <a:cs typeface="Helvetica" charset="0"/>
              </a:rPr>
              <a:t>While r</a:t>
            </a:r>
            <a:r>
              <a:rPr lang="en-US" altLang="x-none" sz="3200" dirty="0" smtClean="0">
                <a:latin typeface="Helvetica" charset="0"/>
                <a:ea typeface="Helvetica" charset="0"/>
                <a:cs typeface="Helvetica" charset="0"/>
              </a:rPr>
              <a:t>ecognizing </a:t>
            </a:r>
            <a:r>
              <a:rPr lang="en-US" altLang="x-none" sz="3200" dirty="0">
                <a:latin typeface="Helvetica" charset="0"/>
                <a:ea typeface="Helvetica" charset="0"/>
                <a:cs typeface="Helvetica" charset="0"/>
              </a:rPr>
              <a:t>texts and digits from photographs has practical real world </a:t>
            </a:r>
            <a:r>
              <a:rPr lang="en-US" altLang="x-none" sz="3200" dirty="0" smtClean="0">
                <a:latin typeface="Helvetica" charset="0"/>
                <a:ea typeface="Helvetica" charset="0"/>
                <a:cs typeface="Helvetica" charset="0"/>
              </a:rPr>
              <a:t>applications, it </a:t>
            </a:r>
            <a:r>
              <a:rPr lang="en-US" altLang="x-none" sz="3200" dirty="0" smtClean="0">
                <a:latin typeface="Helvetica" charset="0"/>
                <a:ea typeface="Helvetica" charset="0"/>
                <a:cs typeface="Helvetica" charset="0"/>
              </a:rPr>
              <a:t>is </a:t>
            </a:r>
            <a:r>
              <a:rPr lang="en-US" altLang="x-none" sz="3200" dirty="0">
                <a:latin typeface="Helvetica" charset="0"/>
                <a:ea typeface="Helvetica" charset="0"/>
                <a:cs typeface="Helvetica" charset="0"/>
              </a:rPr>
              <a:t>still a challenging computer vision problem. Machine learning, which utilizes statistical reasoning to approximate solutions for different problems, has been shown to accurately extract meaningful data from images. In this project, we </a:t>
            </a:r>
            <a:r>
              <a:rPr lang="en-US" altLang="x-none" sz="3200" dirty="0" smtClean="0">
                <a:latin typeface="Helvetica" charset="0"/>
                <a:ea typeface="Helvetica" charset="0"/>
                <a:cs typeface="Helvetica" charset="0"/>
              </a:rPr>
              <a:t>attempted </a:t>
            </a:r>
            <a:r>
              <a:rPr lang="en-US" altLang="x-none" sz="3200" dirty="0">
                <a:latin typeface="Helvetica" charset="0"/>
                <a:ea typeface="Helvetica" charset="0"/>
                <a:cs typeface="Helvetica" charset="0"/>
              </a:rPr>
              <a:t>to classify images of house numbers from the Street View House Number dataset using different machine learning approaches. </a:t>
            </a:r>
            <a:r>
              <a:rPr lang="en-US" altLang="x-none" sz="3200" dirty="0" smtClean="0">
                <a:latin typeface="Helvetica" charset="0"/>
                <a:ea typeface="Helvetica" charset="0"/>
                <a:cs typeface="Helvetica" charset="0"/>
              </a:rPr>
              <a:t>We were able to achieve high classification accuracy with neural </a:t>
            </a:r>
            <a:r>
              <a:rPr lang="en-US" altLang="x-none" sz="3200" dirty="0" smtClean="0">
                <a:latin typeface="Helvetica" charset="0"/>
                <a:ea typeface="Helvetica" charset="0"/>
                <a:cs typeface="Helvetica" charset="0"/>
              </a:rPr>
              <a:t>networks, </a:t>
            </a:r>
            <a:r>
              <a:rPr lang="en-US" altLang="x-none" sz="3200" dirty="0" smtClean="0">
                <a:latin typeface="Helvetica" charset="0"/>
                <a:ea typeface="Helvetica" charset="0"/>
                <a:cs typeface="Helvetica" charset="0"/>
              </a:rPr>
              <a:t>suggesting that these methods can capture crucial information from </a:t>
            </a:r>
            <a:r>
              <a:rPr lang="en-US" altLang="x-none" sz="3200" dirty="0" smtClean="0">
                <a:latin typeface="Helvetica" charset="0"/>
                <a:ea typeface="Helvetica" charset="0"/>
                <a:cs typeface="Helvetica" charset="0"/>
              </a:rPr>
              <a:t>images</a:t>
            </a:r>
            <a:r>
              <a:rPr lang="en-US" altLang="x-none" sz="3200" dirty="0" smtClean="0">
                <a:latin typeface="Helvetica" charset="0"/>
                <a:ea typeface="Helvetica" charset="0"/>
                <a:cs typeface="Helvetica" charset="0"/>
              </a:rPr>
              <a:t>. </a:t>
            </a:r>
            <a:endParaRPr lang="en-US" altLang="x-none" sz="3200" dirty="0">
              <a:latin typeface="Helvetica" charset="0"/>
              <a:ea typeface="Helvetica" charset="0"/>
              <a:cs typeface="Helvetica" charset="0"/>
            </a:endParaRPr>
          </a:p>
        </p:txBody>
      </p:sp>
      <p:sp>
        <p:nvSpPr>
          <p:cNvPr id="2" name="TextBox 1"/>
          <p:cNvSpPr txBox="1"/>
          <p:nvPr/>
        </p:nvSpPr>
        <p:spPr>
          <a:xfrm>
            <a:off x="30598406" y="9880424"/>
            <a:ext cx="677108" cy="1938992"/>
          </a:xfrm>
          <a:prstGeom prst="rect">
            <a:avLst/>
          </a:prstGeom>
          <a:noFill/>
        </p:spPr>
        <p:txBody>
          <a:bodyPr vert="vert270" wrap="square" rtlCol="0">
            <a:spAutoFit/>
          </a:bodyPr>
          <a:lstStyle/>
          <a:p>
            <a:r>
              <a:rPr lang="en-US" sz="3200" b="1" dirty="0" smtClean="0">
                <a:latin typeface="Helvetica" charset="0"/>
                <a:ea typeface="Helvetica" charset="0"/>
                <a:cs typeface="Helvetica" charset="0"/>
              </a:rPr>
              <a:t>Loss</a:t>
            </a:r>
            <a:endParaRPr lang="en-US" sz="3200" b="1" dirty="0">
              <a:latin typeface="Helvetica" charset="0"/>
              <a:ea typeface="Helvetica" charset="0"/>
              <a:cs typeface="Helvetica" charset="0"/>
            </a:endParaRPr>
          </a:p>
        </p:txBody>
      </p:sp>
      <p:sp>
        <p:nvSpPr>
          <p:cNvPr id="61" name="TextBox 60"/>
          <p:cNvSpPr txBox="1"/>
          <p:nvPr/>
        </p:nvSpPr>
        <p:spPr>
          <a:xfrm>
            <a:off x="30638450" y="14285799"/>
            <a:ext cx="677108" cy="1938992"/>
          </a:xfrm>
          <a:prstGeom prst="rect">
            <a:avLst/>
          </a:prstGeom>
          <a:noFill/>
        </p:spPr>
        <p:txBody>
          <a:bodyPr vert="vert270" wrap="square" rtlCol="0">
            <a:spAutoFit/>
          </a:bodyPr>
          <a:lstStyle/>
          <a:p>
            <a:r>
              <a:rPr lang="en-US" sz="3200" b="1" dirty="0" smtClean="0">
                <a:latin typeface="Helvetica" charset="0"/>
                <a:ea typeface="Helvetica" charset="0"/>
                <a:cs typeface="Helvetica" charset="0"/>
              </a:rPr>
              <a:t>Accuracy</a:t>
            </a:r>
            <a:endParaRPr lang="en-US" sz="3200" b="1" dirty="0">
              <a:latin typeface="Helvetica" charset="0"/>
              <a:ea typeface="Helvetica" charset="0"/>
              <a:cs typeface="Helvetica" charset="0"/>
            </a:endParaRPr>
          </a:p>
        </p:txBody>
      </p:sp>
      <p:sp>
        <p:nvSpPr>
          <p:cNvPr id="3" name="TextBox 2"/>
          <p:cNvSpPr txBox="1"/>
          <p:nvPr/>
        </p:nvSpPr>
        <p:spPr>
          <a:xfrm>
            <a:off x="33271580" y="13015396"/>
            <a:ext cx="2371253" cy="584775"/>
          </a:xfrm>
          <a:prstGeom prst="rect">
            <a:avLst/>
          </a:prstGeom>
          <a:noFill/>
        </p:spPr>
        <p:txBody>
          <a:bodyPr wrap="square" rtlCol="0">
            <a:spAutoFit/>
          </a:bodyPr>
          <a:lstStyle/>
          <a:p>
            <a:r>
              <a:rPr lang="en-US" sz="3200" b="1" dirty="0" smtClean="0">
                <a:latin typeface="Helvetica" charset="0"/>
                <a:ea typeface="Helvetica" charset="0"/>
                <a:cs typeface="Helvetica" charset="0"/>
              </a:rPr>
              <a:t>Iterations</a:t>
            </a:r>
            <a:endParaRPr lang="en-US" sz="3200" b="1" dirty="0">
              <a:latin typeface="Helvetica" charset="0"/>
              <a:ea typeface="Helvetica" charset="0"/>
              <a:cs typeface="Helvetica" charset="0"/>
            </a:endParaRPr>
          </a:p>
        </p:txBody>
      </p:sp>
      <p:sp>
        <p:nvSpPr>
          <p:cNvPr id="62" name="TextBox 61"/>
          <p:cNvSpPr txBox="1"/>
          <p:nvPr/>
        </p:nvSpPr>
        <p:spPr>
          <a:xfrm>
            <a:off x="33271579" y="16933130"/>
            <a:ext cx="2371253" cy="584775"/>
          </a:xfrm>
          <a:prstGeom prst="rect">
            <a:avLst/>
          </a:prstGeom>
          <a:noFill/>
        </p:spPr>
        <p:txBody>
          <a:bodyPr wrap="square" rtlCol="0">
            <a:spAutoFit/>
          </a:bodyPr>
          <a:lstStyle/>
          <a:p>
            <a:r>
              <a:rPr lang="en-US" sz="3200" b="1" dirty="0" smtClean="0">
                <a:latin typeface="Helvetica" charset="0"/>
                <a:ea typeface="Helvetica" charset="0"/>
                <a:cs typeface="Helvetica" charset="0"/>
              </a:rPr>
              <a:t>Iterations</a:t>
            </a:r>
            <a:endParaRPr lang="en-US" sz="3200" b="1" dirty="0">
              <a:latin typeface="Helvetica" charset="0"/>
              <a:ea typeface="Helvetica" charset="0"/>
              <a:cs typeface="Helvetica" charset="0"/>
            </a:endParaRPr>
          </a:p>
        </p:txBody>
      </p:sp>
      <p:sp>
        <p:nvSpPr>
          <p:cNvPr id="7" name="TextBox 6"/>
          <p:cNvSpPr txBox="1"/>
          <p:nvPr/>
        </p:nvSpPr>
        <p:spPr>
          <a:xfrm>
            <a:off x="29759041" y="11067336"/>
            <a:ext cx="887129" cy="584775"/>
          </a:xfrm>
          <a:prstGeom prst="rect">
            <a:avLst/>
          </a:prstGeom>
          <a:noFill/>
        </p:spPr>
        <p:txBody>
          <a:bodyPr wrap="square" rtlCol="0">
            <a:spAutoFit/>
          </a:bodyPr>
          <a:lstStyle/>
          <a:p>
            <a:r>
              <a:rPr lang="en-US" sz="3200" b="1" dirty="0" smtClean="0">
                <a:latin typeface="Helvetica" charset="0"/>
                <a:ea typeface="Helvetica" charset="0"/>
                <a:cs typeface="Helvetica" charset="0"/>
              </a:rPr>
              <a:t>A.</a:t>
            </a:r>
            <a:endParaRPr lang="en-US" sz="3200" b="1" dirty="0">
              <a:latin typeface="Helvetica" charset="0"/>
              <a:ea typeface="Helvetica" charset="0"/>
              <a:cs typeface="Helvetica" charset="0"/>
            </a:endParaRPr>
          </a:p>
        </p:txBody>
      </p:sp>
      <p:sp>
        <p:nvSpPr>
          <p:cNvPr id="63" name="TextBox 62"/>
          <p:cNvSpPr txBox="1"/>
          <p:nvPr/>
        </p:nvSpPr>
        <p:spPr>
          <a:xfrm>
            <a:off x="29770204" y="14670520"/>
            <a:ext cx="868246" cy="584775"/>
          </a:xfrm>
          <a:prstGeom prst="rect">
            <a:avLst/>
          </a:prstGeom>
          <a:noFill/>
        </p:spPr>
        <p:txBody>
          <a:bodyPr wrap="square" rtlCol="0">
            <a:spAutoFit/>
          </a:bodyPr>
          <a:lstStyle/>
          <a:p>
            <a:r>
              <a:rPr lang="en-US" sz="3200" b="1" dirty="0" smtClean="0">
                <a:latin typeface="Helvetica" charset="0"/>
                <a:ea typeface="Helvetica" charset="0"/>
                <a:cs typeface="Helvetica" charset="0"/>
              </a:rPr>
              <a:t>B.</a:t>
            </a:r>
            <a:endParaRPr lang="en-US" sz="3200" b="1" dirty="0">
              <a:latin typeface="Helvetica" charset="0"/>
              <a:ea typeface="Helvetica" charset="0"/>
              <a:cs typeface="Helvetica" charset="0"/>
            </a:endParaRPr>
          </a:p>
        </p:txBody>
      </p:sp>
      <p:sp>
        <p:nvSpPr>
          <p:cNvPr id="13" name="Oval 12"/>
          <p:cNvSpPr/>
          <p:nvPr/>
        </p:nvSpPr>
        <p:spPr>
          <a:xfrm>
            <a:off x="37478129" y="10206715"/>
            <a:ext cx="130628" cy="148889"/>
          </a:xfrm>
          <a:prstGeom prst="ellipse">
            <a:avLst/>
          </a:prstGeom>
          <a:solidFill>
            <a:schemeClr val="accent2"/>
          </a:solidFill>
          <a:ln>
            <a:solidFill>
              <a:srgbClr val="FF70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p:nvPr/>
        </p:nvCxnSpPr>
        <p:spPr>
          <a:xfrm>
            <a:off x="37326916" y="11090716"/>
            <a:ext cx="546265" cy="11876"/>
          </a:xfrm>
          <a:prstGeom prst="line">
            <a:avLst/>
          </a:prstGeom>
          <a:ln w="38100">
            <a:solidFill>
              <a:srgbClr val="00ACC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085025" y="9893188"/>
            <a:ext cx="2053469" cy="1569660"/>
          </a:xfrm>
          <a:prstGeom prst="rect">
            <a:avLst/>
          </a:prstGeom>
          <a:noFill/>
        </p:spPr>
        <p:txBody>
          <a:bodyPr wrap="square" rtlCol="0">
            <a:spAutoFit/>
          </a:bodyPr>
          <a:lstStyle/>
          <a:p>
            <a:r>
              <a:rPr lang="en-US" sz="3200" dirty="0" smtClean="0">
                <a:latin typeface="Helvetica" charset="0"/>
                <a:ea typeface="Helvetica" charset="0"/>
                <a:cs typeface="Helvetica" charset="0"/>
              </a:rPr>
              <a:t>Validation</a:t>
            </a:r>
          </a:p>
          <a:p>
            <a:endParaRPr lang="en-US" sz="3200" dirty="0" smtClean="0">
              <a:latin typeface="Helvetica" charset="0"/>
              <a:ea typeface="Helvetica" charset="0"/>
              <a:cs typeface="Helvetica" charset="0"/>
            </a:endParaRPr>
          </a:p>
          <a:p>
            <a:r>
              <a:rPr lang="en-US" sz="3200" dirty="0" smtClean="0">
                <a:latin typeface="Helvetica" charset="0"/>
                <a:ea typeface="Helvetica" charset="0"/>
                <a:cs typeface="Helvetica" charset="0"/>
              </a:rPr>
              <a:t>Training</a:t>
            </a:r>
            <a:endParaRPr lang="en-US" sz="3200" dirty="0">
              <a:latin typeface="Helvetica" charset="0"/>
              <a:ea typeface="Helvetica" charset="0"/>
              <a:cs typeface="Helvetica" charset="0"/>
            </a:endParaRPr>
          </a:p>
        </p:txBody>
      </p:sp>
      <p:sp>
        <p:nvSpPr>
          <p:cNvPr id="74" name="Oval 73"/>
          <p:cNvSpPr/>
          <p:nvPr/>
        </p:nvSpPr>
        <p:spPr>
          <a:xfrm>
            <a:off x="37392068" y="14044920"/>
            <a:ext cx="130628" cy="148889"/>
          </a:xfrm>
          <a:prstGeom prst="ellipse">
            <a:avLst/>
          </a:prstGeom>
          <a:solidFill>
            <a:schemeClr val="accent2"/>
          </a:solidFill>
          <a:ln>
            <a:solidFill>
              <a:srgbClr val="FF70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p:cNvCxnSpPr/>
          <p:nvPr/>
        </p:nvCxnSpPr>
        <p:spPr>
          <a:xfrm>
            <a:off x="37240855" y="14928921"/>
            <a:ext cx="546265" cy="11876"/>
          </a:xfrm>
          <a:prstGeom prst="line">
            <a:avLst/>
          </a:prstGeom>
          <a:ln w="38100">
            <a:solidFill>
              <a:srgbClr val="00ACC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998964" y="13731393"/>
            <a:ext cx="2053469" cy="1569660"/>
          </a:xfrm>
          <a:prstGeom prst="rect">
            <a:avLst/>
          </a:prstGeom>
          <a:noFill/>
        </p:spPr>
        <p:txBody>
          <a:bodyPr wrap="square" rtlCol="0">
            <a:spAutoFit/>
          </a:bodyPr>
          <a:lstStyle/>
          <a:p>
            <a:r>
              <a:rPr lang="en-US" sz="3200" dirty="0" smtClean="0">
                <a:latin typeface="Helvetica" charset="0"/>
                <a:ea typeface="Helvetica" charset="0"/>
                <a:cs typeface="Helvetica" charset="0"/>
              </a:rPr>
              <a:t>Validation</a:t>
            </a:r>
          </a:p>
          <a:p>
            <a:endParaRPr lang="en-US" sz="3200" dirty="0" smtClean="0">
              <a:latin typeface="Helvetica" charset="0"/>
              <a:ea typeface="Helvetica" charset="0"/>
              <a:cs typeface="Helvetica" charset="0"/>
            </a:endParaRPr>
          </a:p>
          <a:p>
            <a:r>
              <a:rPr lang="en-US" sz="3200" dirty="0" smtClean="0">
                <a:latin typeface="Helvetica" charset="0"/>
                <a:ea typeface="Helvetica" charset="0"/>
                <a:cs typeface="Helvetica" charset="0"/>
              </a:rPr>
              <a:t>Training</a:t>
            </a:r>
            <a:endParaRPr lang="en-US" sz="3200" dirty="0">
              <a:latin typeface="Helvetica" charset="0"/>
              <a:ea typeface="Helvetica" charset="0"/>
              <a:cs typeface="Helvetica" charset="0"/>
            </a:endParaRPr>
          </a:p>
        </p:txBody>
      </p:sp>
      <p:sp>
        <p:nvSpPr>
          <p:cNvPr id="83" name="Rectangle 4"/>
          <p:cNvSpPr>
            <a:spLocks noChangeArrowheads="1"/>
          </p:cNvSpPr>
          <p:nvPr/>
        </p:nvSpPr>
        <p:spPr bwMode="auto">
          <a:xfrm>
            <a:off x="6475532" y="3115223"/>
            <a:ext cx="30961013"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2682" tIns="61341" rIns="122682" bIns="61341">
            <a:spAutoFit/>
          </a:bodyPr>
          <a:lstStyle>
            <a:lvl1pPr defTabSz="1279525">
              <a:defRPr sz="2400">
                <a:solidFill>
                  <a:schemeClr val="tx1"/>
                </a:solidFill>
                <a:latin typeface="Times New Roman" charset="0"/>
              </a:defRPr>
            </a:lvl1pPr>
            <a:lvl2pPr marL="639763" defTabSz="1279525">
              <a:defRPr sz="2400">
                <a:solidFill>
                  <a:schemeClr val="tx1"/>
                </a:solidFill>
                <a:latin typeface="Times New Roman" charset="0"/>
              </a:defRPr>
            </a:lvl2pPr>
            <a:lvl3pPr marL="1279525" defTabSz="1279525">
              <a:defRPr sz="2400">
                <a:solidFill>
                  <a:schemeClr val="tx1"/>
                </a:solidFill>
                <a:latin typeface="Times New Roman" charset="0"/>
              </a:defRPr>
            </a:lvl3pPr>
            <a:lvl4pPr marL="1920875" defTabSz="1279525">
              <a:defRPr sz="2400">
                <a:solidFill>
                  <a:schemeClr val="tx1"/>
                </a:solidFill>
                <a:latin typeface="Times New Roman" charset="0"/>
              </a:defRPr>
            </a:lvl4pPr>
            <a:lvl5pPr marL="2560638" defTabSz="1279525">
              <a:defRPr sz="2400">
                <a:solidFill>
                  <a:schemeClr val="tx1"/>
                </a:solidFill>
                <a:latin typeface="Times New Roman" charset="0"/>
              </a:defRPr>
            </a:lvl5pPr>
            <a:lvl6pPr marL="3017838" defTabSz="1279525" fontAlgn="base">
              <a:spcBef>
                <a:spcPct val="0"/>
              </a:spcBef>
              <a:spcAft>
                <a:spcPct val="0"/>
              </a:spcAft>
              <a:defRPr sz="2400">
                <a:solidFill>
                  <a:schemeClr val="tx1"/>
                </a:solidFill>
                <a:latin typeface="Times New Roman" charset="0"/>
              </a:defRPr>
            </a:lvl6pPr>
            <a:lvl7pPr marL="3475038" defTabSz="1279525" fontAlgn="base">
              <a:spcBef>
                <a:spcPct val="0"/>
              </a:spcBef>
              <a:spcAft>
                <a:spcPct val="0"/>
              </a:spcAft>
              <a:defRPr sz="2400">
                <a:solidFill>
                  <a:schemeClr val="tx1"/>
                </a:solidFill>
                <a:latin typeface="Times New Roman" charset="0"/>
              </a:defRPr>
            </a:lvl7pPr>
            <a:lvl8pPr marL="3932238" defTabSz="1279525" fontAlgn="base">
              <a:spcBef>
                <a:spcPct val="0"/>
              </a:spcBef>
              <a:spcAft>
                <a:spcPct val="0"/>
              </a:spcAft>
              <a:defRPr sz="2400">
                <a:solidFill>
                  <a:schemeClr val="tx1"/>
                </a:solidFill>
                <a:latin typeface="Times New Roman" charset="0"/>
              </a:defRPr>
            </a:lvl8pPr>
            <a:lvl9pPr marL="4389438" defTabSz="1279525" fontAlgn="base">
              <a:spcBef>
                <a:spcPct val="0"/>
              </a:spcBef>
              <a:spcAft>
                <a:spcPct val="0"/>
              </a:spcAft>
              <a:defRPr sz="2400">
                <a:solidFill>
                  <a:schemeClr val="tx1"/>
                </a:solidFill>
                <a:latin typeface="Times New Roman" charset="0"/>
              </a:defRPr>
            </a:lvl9pPr>
          </a:lstStyle>
          <a:p>
            <a:pPr algn="ctr" eaLnBrk="1" hangingPunct="1">
              <a:spcBef>
                <a:spcPct val="50000"/>
              </a:spcBef>
              <a:defRPr/>
            </a:pPr>
            <a:r>
              <a:rPr lang="en-US" altLang="x-none" sz="9000" dirty="0"/>
              <a:t>M</a:t>
            </a:r>
            <a:r>
              <a:rPr lang="en-US" altLang="x-none" sz="9000" dirty="0" smtClean="0"/>
              <a:t>achine learning on Street View House Numbers Dataset</a:t>
            </a:r>
          </a:p>
          <a:p>
            <a:pPr algn="ctr" eaLnBrk="1" hangingPunct="1">
              <a:spcBef>
                <a:spcPts val="0"/>
              </a:spcBef>
              <a:defRPr/>
            </a:pPr>
            <a:r>
              <a:rPr lang="en-US" altLang="x-none" sz="5000" dirty="0" smtClean="0"/>
              <a:t>Young Won Kim &amp; Minh Pham (</a:t>
            </a:r>
            <a:r>
              <a:rPr lang="en-US" sz="5000" dirty="0"/>
              <a:t>Team </a:t>
            </a:r>
            <a:r>
              <a:rPr lang="en-US" sz="5000" dirty="0" smtClean="0"/>
              <a:t>‘Les </a:t>
            </a:r>
            <a:r>
              <a:rPr lang="en-US" sz="5000" dirty="0"/>
              <a:t>Mignonnes</a:t>
            </a:r>
            <a:r>
              <a:rPr lang="en-US" sz="5000" dirty="0" smtClean="0"/>
              <a:t>’)</a:t>
            </a:r>
            <a:r>
              <a:rPr lang="en-US" altLang="x-none" sz="5000" dirty="0" smtClean="0"/>
              <a:t> </a:t>
            </a:r>
          </a:p>
        </p:txBody>
      </p:sp>
      <p:sp>
        <p:nvSpPr>
          <p:cNvPr id="71" name="TextBox 8"/>
          <p:cNvSpPr txBox="1">
            <a:spLocks noChangeArrowheads="1"/>
          </p:cNvSpPr>
          <p:nvPr/>
        </p:nvSpPr>
        <p:spPr bwMode="auto">
          <a:xfrm>
            <a:off x="29659101" y="28897459"/>
            <a:ext cx="104830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buFontTx/>
              <a:buChar char="-"/>
            </a:pPr>
            <a:r>
              <a:rPr lang="en-US" altLang="x-none" sz="3200" dirty="0" smtClean="0">
                <a:latin typeface="Helvetica" charset="0"/>
                <a:ea typeface="Helvetica" charset="0"/>
                <a:cs typeface="Helvetica" charset="0"/>
              </a:rPr>
              <a:t>TensorFlow</a:t>
            </a:r>
          </a:p>
          <a:p>
            <a:pPr>
              <a:buFontTx/>
              <a:buChar char="-"/>
            </a:pPr>
            <a:r>
              <a:rPr lang="en-US" altLang="x-none" sz="3200" dirty="0" smtClean="0">
                <a:latin typeface="Helvetica" charset="0"/>
                <a:ea typeface="Helvetica" charset="0"/>
                <a:cs typeface="Helvetica" charset="0"/>
              </a:rPr>
              <a:t>CS540: Statistical Machine Learning course materials</a:t>
            </a:r>
          </a:p>
          <a:p>
            <a:pPr marL="0" indent="0"/>
            <a:endParaRPr lang="en-US" altLang="x-none" sz="3200" dirty="0">
              <a:latin typeface="Helvetica" charset="0"/>
              <a:ea typeface="Helvetica" charset="0"/>
              <a:cs typeface="Helvetica" charset="0"/>
            </a:endParaRPr>
          </a:p>
        </p:txBody>
      </p:sp>
    </p:spTree>
    <p:extLst>
      <p:ext uri="{BB962C8B-B14F-4D97-AF65-F5344CB8AC3E}">
        <p14:creationId xmlns:p14="http://schemas.microsoft.com/office/powerpoint/2010/main" val="794876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1998</TotalTime>
  <Words>561</Words>
  <Application>Microsoft Macintosh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Helvetica</vt:lpstr>
      <vt:lpstr>Times New Roman</vt:lpstr>
      <vt:lpstr>Arial</vt:lpstr>
      <vt:lpstr>Office Theme</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Young Won</dc:creator>
  <cp:lastModifiedBy>Kim, Young Won</cp:lastModifiedBy>
  <cp:revision>48</cp:revision>
  <dcterms:created xsi:type="dcterms:W3CDTF">2017-04-17T16:30:06Z</dcterms:created>
  <dcterms:modified xsi:type="dcterms:W3CDTF">2017-04-19T03:12:18Z</dcterms:modified>
</cp:coreProperties>
</file>