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  <p:sldId id="274" r:id="rId11"/>
    <p:sldId id="273" r:id="rId12"/>
    <p:sldId id="265" r:id="rId13"/>
    <p:sldId id="266" r:id="rId14"/>
    <p:sldId id="267" r:id="rId15"/>
    <p:sldId id="272" r:id="rId16"/>
    <p:sldId id="268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3E-4FB3-BADC-D6F548A529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3E-4FB3-BADC-D6F548A529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3E-4FB3-BADC-D6F548A529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3E-4FB3-BADC-D6F548A529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3E-4FB3-BADC-D6F548A529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13E-4FB3-BADC-D6F548A529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13E-4FB3-BADC-D6F548A529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13E-4FB3-BADC-D6F548A529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13E-4FB3-BADC-D6F548A529CC}"/>
              </c:ext>
            </c:extLst>
          </c:dPt>
          <c:dLbls>
            <c:spPr>
              <a:noFill/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Лист1!$A$1:$A$9</c:f>
              <c:strCache>
                <c:ptCount val="9"/>
                <c:pt idx="0">
                  <c:v>happy</c:v>
                </c:pt>
                <c:pt idx="1">
                  <c:v>neutral</c:v>
                </c:pt>
                <c:pt idx="2">
                  <c:v>surprise</c:v>
                </c:pt>
                <c:pt idx="3">
                  <c:v>uncertain</c:v>
                </c:pt>
                <c:pt idx="4">
                  <c:v>anger</c:v>
                </c:pt>
                <c:pt idx="5">
                  <c:v>sad</c:v>
                </c:pt>
                <c:pt idx="6">
                  <c:v>fear</c:v>
                </c:pt>
                <c:pt idx="7">
                  <c:v>contempt</c:v>
                </c:pt>
                <c:pt idx="8">
                  <c:v>disgust</c:v>
                </c:pt>
              </c:strCache>
            </c:strRef>
          </c:cat>
          <c:val>
            <c:numRef>
              <c:f>Лист1!$B$1:$B$9</c:f>
              <c:numCache>
                <c:formatCode>General</c:formatCode>
                <c:ptCount val="9"/>
                <c:pt idx="0">
                  <c:v>319.14999999999998</c:v>
                </c:pt>
                <c:pt idx="1">
                  <c:v>303.98</c:v>
                </c:pt>
                <c:pt idx="2">
                  <c:v>292.67</c:v>
                </c:pt>
                <c:pt idx="3">
                  <c:v>279.35000000000002</c:v>
                </c:pt>
                <c:pt idx="4">
                  <c:v>278.77</c:v>
                </c:pt>
                <c:pt idx="5">
                  <c:v>260.64999999999998</c:v>
                </c:pt>
                <c:pt idx="6">
                  <c:v>176.22</c:v>
                </c:pt>
                <c:pt idx="7">
                  <c:v>157.16</c:v>
                </c:pt>
                <c:pt idx="8">
                  <c:v>121.42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13E-4FB3-BADC-D6F548A52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1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malli/keras-vggfa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47B11-AB78-458F-BE00-65D7C64BE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4400" y="753765"/>
            <a:ext cx="5435600" cy="3056235"/>
          </a:xfrm>
        </p:spPr>
        <p:txBody>
          <a:bodyPr>
            <a:normAutofit/>
          </a:bodyPr>
          <a:lstStyle/>
          <a:p>
            <a:pPr algn="l"/>
            <a:endParaRPr lang="ru-RU" sz="4400"/>
          </a:p>
          <a:p>
            <a:r>
              <a:rPr lang="ru-RU" sz="3200"/>
              <a:t>Профессия </a:t>
            </a:r>
            <a:r>
              <a:rPr lang="en-US" sz="3200"/>
              <a:t>Data Scientist:</a:t>
            </a:r>
            <a:r>
              <a:rPr lang="ru-RU" sz="3200"/>
              <a:t> машинное обучение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8B9E7B-EEF7-427B-ABFD-7815FB19C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6200" y="4368799"/>
            <a:ext cx="4571999" cy="1524000"/>
          </a:xfrm>
        </p:spPr>
        <p:txBody>
          <a:bodyPr>
            <a:normAutofit lnSpcReduction="10000"/>
          </a:bodyPr>
          <a:lstStyle/>
          <a:p>
            <a:r>
              <a:rPr lang="ru-RU" sz="1800"/>
              <a:t>Дипломный проект (нейронные сети)</a:t>
            </a:r>
            <a:br>
              <a:rPr lang="ru-RU" sz="1800"/>
            </a:br>
            <a:br>
              <a:rPr lang="ru-RU" sz="1800"/>
            </a:br>
            <a:endParaRPr lang="ru-RU" sz="1800"/>
          </a:p>
          <a:p>
            <a:r>
              <a:rPr lang="ru-RU" sz="1800"/>
              <a:t>Александр Бобченков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A7A3D362-CF96-450C-833A-CCEFA1000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2" r="22855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285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F28F2-6751-42C8-A9BE-E0C528B2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Немного о </a:t>
            </a:r>
            <a:r>
              <a:rPr lang="en-US" sz="2800"/>
              <a:t>RESNET-50 </a:t>
            </a:r>
            <a:r>
              <a:rPr lang="ru-RU" sz="2800"/>
              <a:t>(устройство)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57D5A9-6397-418A-8C13-9F4B57E30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61" y="2175934"/>
            <a:ext cx="8761678" cy="3817938"/>
          </a:xfrm>
        </p:spPr>
      </p:pic>
    </p:spTree>
    <p:extLst>
      <p:ext uri="{BB962C8B-B14F-4D97-AF65-F5344CB8AC3E}">
        <p14:creationId xmlns:p14="http://schemas.microsoft.com/office/powerpoint/2010/main" val="12563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9887C-27B9-49D7-8875-FA662E65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Еще сравнительные результаты по архитектурам</a:t>
            </a:r>
            <a:br>
              <a:rPr lang="ru-RU" sz="2800"/>
            </a:br>
            <a:r>
              <a:rPr lang="ru-RU" sz="2800"/>
              <a:t>(</a:t>
            </a:r>
            <a:r>
              <a:rPr lang="en-US" sz="2000"/>
              <a:t>https://www.liip.ch/en/blog/zoo-pokedex-part-2-hands-on-with-keras-and-resnet50</a:t>
            </a:r>
            <a:r>
              <a:rPr lang="ru-RU" sz="200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CFD0EA-527A-4C25-9C69-CA6F5D91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7" y="2286000"/>
            <a:ext cx="5435025" cy="3817938"/>
          </a:xfrm>
        </p:spPr>
      </p:pic>
    </p:spTree>
    <p:extLst>
      <p:ext uri="{BB962C8B-B14F-4D97-AF65-F5344CB8AC3E}">
        <p14:creationId xmlns:p14="http://schemas.microsoft.com/office/powerpoint/2010/main" val="38146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A03D4-4B6D-48C9-B023-79AB4E80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en-US" sz="2800"/>
              <a:t>1. </a:t>
            </a:r>
            <a:r>
              <a:rPr lang="ru-RU" sz="2800"/>
              <a:t>Аугментация датасета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16E81-A413-4CC4-A5C9-DE9037C8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Как было сказано ранее, обучающая выборка </a:t>
            </a:r>
            <a:r>
              <a:rPr lang="ru-RU" sz="1800" b="1"/>
              <a:t>уже</a:t>
            </a:r>
            <a:r>
              <a:rPr lang="ru-RU" sz="1800"/>
              <a:t> достаточно разнообразна по изображениям, есть как черно-белые, так и цветные, с разной контрастностью, с лицами в разных ракурсах и т.п. Для проверки работы архитектуры на датасете с аугментацией данных были применены следующие техники:</a:t>
            </a:r>
          </a:p>
          <a:p>
            <a:r>
              <a:rPr lang="ru-RU" sz="1800"/>
              <a:t>увеличение</a:t>
            </a:r>
            <a:r>
              <a:rPr lang="en-US" sz="1800"/>
              <a:t>/</a:t>
            </a:r>
            <a:r>
              <a:rPr lang="ru-RU" sz="1800"/>
              <a:t>уменьшение размеров на </a:t>
            </a:r>
            <a:r>
              <a:rPr lang="en-US" sz="1800"/>
              <a:t>20% </a:t>
            </a:r>
            <a:r>
              <a:rPr lang="ru-RU" sz="1800"/>
              <a:t>(</a:t>
            </a:r>
            <a:r>
              <a:rPr lang="en-US" sz="1800"/>
              <a:t>zoom)</a:t>
            </a:r>
            <a:r>
              <a:rPr lang="ru-RU" sz="1800"/>
              <a:t>;</a:t>
            </a:r>
            <a:endParaRPr lang="en-US" sz="1800"/>
          </a:p>
          <a:p>
            <a:r>
              <a:rPr lang="ru-RU" sz="1800"/>
              <a:t>вращение на угол </a:t>
            </a:r>
            <a:r>
              <a:rPr lang="en-US" sz="1800"/>
              <a:t>±10°</a:t>
            </a:r>
            <a:r>
              <a:rPr lang="ru-RU" sz="1800"/>
              <a:t> </a:t>
            </a:r>
            <a:r>
              <a:rPr lang="en-US" sz="1800"/>
              <a:t>(rotation</a:t>
            </a:r>
            <a:r>
              <a:rPr lang="ru-RU" sz="1800"/>
              <a:t>_</a:t>
            </a:r>
            <a:r>
              <a:rPr lang="en-US" sz="1800"/>
              <a:t>range)</a:t>
            </a:r>
            <a:r>
              <a:rPr lang="ru-RU" sz="1800"/>
              <a:t>.</a:t>
            </a:r>
            <a:endParaRPr lang="ru-RU" sz="1800">
              <a:latin typeface="MS Shell Dlg 2" panose="020B0604030504040204" pitchFamily="34" charset="0"/>
            </a:endParaRPr>
          </a:p>
          <a:p>
            <a:pPr marL="0" indent="0">
              <a:buNone/>
            </a:pPr>
            <a:r>
              <a:rPr lang="ru-RU" sz="1800"/>
              <a:t>Обучение проводилось на сети, полученной на предыдущем этапе, в течение 5 эпох. В результате точность на тренировочном сете возросла до 0,534, точность на валидационном сете точность составила 0,4407 против 0,4451 при обучении без аугментации. </a:t>
            </a:r>
            <a:r>
              <a:rPr lang="ru-RU" sz="1800" b="1"/>
              <a:t>Время обучения возрастает вдвое!</a:t>
            </a:r>
          </a:p>
        </p:txBody>
      </p:sp>
    </p:spTree>
    <p:extLst>
      <p:ext uri="{BB962C8B-B14F-4D97-AF65-F5344CB8AC3E}">
        <p14:creationId xmlns:p14="http://schemas.microsoft.com/office/powerpoint/2010/main" val="232453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E570F-F471-49DD-842A-998321B7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ru-RU" sz="2800"/>
              <a:t>2</a:t>
            </a:r>
            <a:r>
              <a:rPr lang="en-US" sz="2800"/>
              <a:t>. </a:t>
            </a:r>
            <a:r>
              <a:rPr lang="ru-RU" sz="2800"/>
              <a:t>Разморозка последних двух слоев архитектуры </a:t>
            </a:r>
            <a:r>
              <a:rPr lang="en-US" sz="2800"/>
              <a:t>RESNET-50</a:t>
            </a:r>
            <a:endParaRPr lang="ru-RU" sz="28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FA8893-E529-47C5-B67F-E8D72B72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950" y="2286000"/>
            <a:ext cx="6496050" cy="37334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C619C-05A3-4516-AD9A-A9AAF9192C2F}"/>
              </a:ext>
            </a:extLst>
          </p:cNvPr>
          <p:cNvSpPr txBox="1"/>
          <p:nvPr/>
        </p:nvSpPr>
        <p:spPr>
          <a:xfrm>
            <a:off x="762000" y="2201334"/>
            <a:ext cx="3707633" cy="3528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ru-RU">
                <a:solidFill>
                  <a:schemeClr val="tx1">
                    <a:alpha val="70000"/>
                  </a:schemeClr>
                </a:solidFill>
              </a:rPr>
              <a:t>Разморозка двух слоев с наибольшим числом фильтров (2048), а также уменьшение коэффициента скорости обучения в 10 раз привела к существенному улучшению результатов на тренировочной выборке (0,6804), но совсем небольшому на валидационной (0,4533). Сеть быстро переобучается.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2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E570F-F471-49DD-842A-998321B7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ru-RU" sz="2800"/>
              <a:t>3</a:t>
            </a:r>
            <a:r>
              <a:rPr lang="en-US" sz="2800"/>
              <a:t>. </a:t>
            </a:r>
            <a:r>
              <a:rPr lang="ru-RU" sz="2800"/>
              <a:t>Разморозка последних двух слоев архитектуры </a:t>
            </a:r>
            <a:r>
              <a:rPr lang="en-US" sz="2800"/>
              <a:t>RESNET-50</a:t>
            </a:r>
            <a:r>
              <a:rPr lang="ru-RU" sz="2800"/>
              <a:t> + дропаут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D5B097-F15E-4555-B616-46A67A82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4199467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Сеть, полученная в эксперименте 2, дообучается еще в течение 5 эпох с тем изменением, что между выходными полносвязными слоями добавляется слой дропаута </a:t>
            </a:r>
            <a:r>
              <a:rPr lang="en-US" sz="1800"/>
              <a:t>c </a:t>
            </a:r>
            <a:r>
              <a:rPr lang="ru-RU" sz="1800"/>
              <a:t>параметром 0</a:t>
            </a:r>
            <a:r>
              <a:rPr lang="en-US" sz="1800"/>
              <a:t>,</a:t>
            </a:r>
            <a:r>
              <a:rPr lang="ru-RU" sz="1800"/>
              <a:t>3.</a:t>
            </a:r>
          </a:p>
          <a:p>
            <a:pPr marL="0" indent="0">
              <a:buNone/>
            </a:pPr>
            <a:r>
              <a:rPr lang="ru-RU" sz="1800"/>
              <a:t>В результате точность на тренировочной выборке падает до 0,617, точность на валидационной остается на прежнем уровне</a:t>
            </a:r>
            <a:r>
              <a:rPr lang="en-US" sz="1800"/>
              <a:t> 0,4503</a:t>
            </a:r>
            <a:r>
              <a:rPr lang="ru-RU" sz="1800"/>
              <a:t>.</a:t>
            </a: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2A90DF-1D6D-4C62-8014-E753C286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06" y="2467521"/>
            <a:ext cx="5922962" cy="10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1AF4B-07A5-4FD4-ABFC-8699E89E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Эксперименты по файн-тюнингу </a:t>
            </a:r>
            <a:r>
              <a:rPr lang="en-US" sz="2800"/>
              <a:t>RESNET-50.</a:t>
            </a:r>
            <a:br>
              <a:rPr lang="en-US" sz="2800"/>
            </a:br>
            <a:r>
              <a:rPr lang="en-US" sz="2800"/>
              <a:t>4. </a:t>
            </a:r>
            <a:r>
              <a:rPr lang="ru-RU" sz="2800"/>
              <a:t>Добавление промежуточного </a:t>
            </a:r>
            <a:r>
              <a:rPr lang="en-US" sz="2800"/>
              <a:t>Dense </a:t>
            </a:r>
            <a:r>
              <a:rPr lang="ru-RU" sz="2800"/>
              <a:t>слоя на 512 нейронов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6749ED-74BB-4E9C-B12F-ACBB842DC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75" y="2286000"/>
            <a:ext cx="6181725" cy="3220663"/>
          </a:xfrm>
        </p:spPr>
      </p:pic>
      <p:sp>
        <p:nvSpPr>
          <p:cNvPr id="6" name="Объект 3">
            <a:extLst>
              <a:ext uri="{FF2B5EF4-FFF2-40B4-BE49-F238E27FC236}">
                <a16:creationId xmlns:a16="http://schemas.microsoft.com/office/drawing/2014/main" id="{32040003-9C25-40B7-9EE0-80C8FF703E56}"/>
              </a:ext>
            </a:extLst>
          </p:cNvPr>
          <p:cNvSpPr txBox="1">
            <a:spLocks/>
          </p:cNvSpPr>
          <p:nvPr/>
        </p:nvSpPr>
        <p:spPr>
          <a:xfrm>
            <a:off x="762000" y="2286000"/>
            <a:ext cx="4199467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/>
              <a:t>Модифицируем исходную архитектуру добавлением промежуточного полносвязного слоя на 512 нейронов (активация – </a:t>
            </a:r>
            <a:r>
              <a:rPr lang="en-US" sz="1800"/>
              <a:t>relu)</a:t>
            </a:r>
            <a:r>
              <a:rPr lang="ru-RU" sz="1800"/>
              <a:t> между 2048 и 9.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/>
              <a:t>В результате точность на валидационном наборе не превышает бейслайн (0,4433), но достигается уже на 2 эпохе, затем падает.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80680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F9CFE-FB78-4ACA-B378-B6434D90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Тестирование и оценка всех моделей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F423C024-00BD-4D8F-AF1F-8C9EFA0DA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48925"/>
              </p:ext>
            </p:extLst>
          </p:nvPr>
        </p:nvGraphicFramePr>
        <p:xfrm>
          <a:off x="762000" y="2057400"/>
          <a:ext cx="106680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0463344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72429616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238401766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407511656"/>
                    </a:ext>
                  </a:extLst>
                </a:gridCol>
                <a:gridCol w="2599267">
                  <a:extLst>
                    <a:ext uri="{9D8B030D-6E8A-4147-A177-3AD203B41FA5}">
                      <a16:colId xmlns:a16="http://schemas.microsoft.com/office/drawing/2014/main" val="2105579075"/>
                    </a:ext>
                  </a:extLst>
                </a:gridCol>
                <a:gridCol w="1744133">
                  <a:extLst>
                    <a:ext uri="{9D8B030D-6E8A-4147-A177-3AD203B41FA5}">
                      <a16:colId xmlns:a16="http://schemas.microsoft.com/office/drawing/2014/main" val="1787111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b="1"/>
                        <a:t>Архитектура</a:t>
                      </a:r>
                      <a:r>
                        <a:rPr lang="en-US" sz="1400" b="1"/>
                        <a:t>/</a:t>
                      </a:r>
                      <a:r>
                        <a:rPr lang="ru-RU" sz="1400" b="1"/>
                        <a:t>модификация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train_accuracy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val_accuracy</a:t>
                      </a:r>
                      <a:endParaRPr lang="ru-RU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val_loss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Точность на тестовой выборке</a:t>
                      </a:r>
                      <a:br>
                        <a:rPr lang="en-US" sz="1400"/>
                      </a:br>
                      <a:r>
                        <a:rPr lang="ru-RU" sz="1400" b="1"/>
                        <a:t>(согласно </a:t>
                      </a:r>
                      <a:r>
                        <a:rPr lang="en-US" sz="1400" b="1"/>
                        <a:t>Kaggle)</a:t>
                      </a:r>
                      <a:endParaRPr lang="ru-RU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/>
                        <a:t>Время инференса модели, 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0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VGG</a:t>
                      </a:r>
                      <a:r>
                        <a:rPr lang="ru-RU" sz="1400"/>
                        <a:t>-</a:t>
                      </a:r>
                      <a:r>
                        <a:rPr lang="en-US" sz="1400"/>
                        <a:t>16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0,3719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0,3466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1,7812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0,354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76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0,4451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1,616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0,4544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1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SENET-50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0,</a:t>
                      </a:r>
                      <a:r>
                        <a:rPr lang="ru-RU" sz="1400"/>
                        <a:t>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/>
                        <a:t>0,3852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1,7684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3808</a:t>
                      </a:r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0,13</a:t>
                      </a:r>
                      <a:endParaRPr lang="ru-RU" sz="1400"/>
                    </a:p>
                    <a:p>
                      <a:endParaRPr lang="ru-R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 + </a:t>
                      </a:r>
                      <a:r>
                        <a:rPr lang="ru-RU" sz="1400"/>
                        <a:t>аугментация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0,5340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0,4407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1,7023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0,4488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 + </a:t>
                      </a:r>
                      <a:r>
                        <a:rPr lang="ru-RU" sz="1400"/>
                        <a:t>разморозка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0,6804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0,4533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1,8196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0,452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5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RESNET-50+ </a:t>
                      </a:r>
                      <a:r>
                        <a:rPr lang="ru-RU" sz="1400"/>
                        <a:t>разморозка+</a:t>
                      </a:r>
                      <a:br>
                        <a:rPr lang="en-US" sz="1400"/>
                      </a:br>
                      <a:r>
                        <a:rPr lang="ru-RU" sz="1400"/>
                        <a:t>дропаут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0,617</a:t>
                      </a:r>
                      <a:r>
                        <a:rPr lang="ru-RU" sz="1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0,4503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1,7782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0,4408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0,09</a:t>
                      </a:r>
                      <a:endParaRPr lang="ru-RU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1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RESNET-50 + </a:t>
                      </a:r>
                      <a:r>
                        <a:rPr lang="ru-RU" sz="1400"/>
                        <a:t>3 слоя </a:t>
                      </a:r>
                      <a:r>
                        <a:rPr lang="en-US" sz="1400"/>
                        <a:t>Dense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0,4488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0,4433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1,5649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0,4400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2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77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4E4B7-11EB-4E96-A336-04792A2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Выводы по результатам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E25F0-39EF-40AC-B031-7FA45259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Архитектура </a:t>
            </a:r>
            <a:r>
              <a:rPr lang="en-US" sz="1800"/>
              <a:t>RESNET-50</a:t>
            </a:r>
            <a:r>
              <a:rPr lang="ru-RU" sz="1800"/>
              <a:t>, обученная на лицах датасета </a:t>
            </a:r>
            <a:r>
              <a:rPr lang="en-US" sz="1800"/>
              <a:t>VGGFace2</a:t>
            </a:r>
            <a:r>
              <a:rPr lang="ru-RU" sz="1800"/>
              <a:t>,</a:t>
            </a:r>
            <a:r>
              <a:rPr lang="en-US" sz="1800"/>
              <a:t> </a:t>
            </a:r>
            <a:r>
              <a:rPr lang="ru-RU" sz="1800"/>
              <a:t>достаточно хороша сама по себе для задач </a:t>
            </a:r>
            <a:r>
              <a:rPr lang="en-US" sz="1800"/>
              <a:t>transfer learning</a:t>
            </a:r>
            <a:r>
              <a:rPr lang="ru-RU" sz="1800"/>
              <a:t>, связанных с человеческими лицами.</a:t>
            </a:r>
            <a:r>
              <a:rPr lang="en-US" sz="1800"/>
              <a:t> </a:t>
            </a:r>
            <a:r>
              <a:rPr lang="ru-RU" sz="1800"/>
              <a:t>Эксперименты с аугментацией и прочим не принесли существенного улучшения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98462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1C8A8-5ACA-4917-AB64-F4B4BFA2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Примеры распознавания эмоций с веб-камеры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D534F5-7685-4713-8842-EEE36DF74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29" y="2379134"/>
            <a:ext cx="1698188" cy="20557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4DA261-5ADF-4EA0-A847-E20713F7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401" y="2412463"/>
            <a:ext cx="1852770" cy="2033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F3A3C3-E89A-48CA-99CD-02F668BC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547" y="2373710"/>
            <a:ext cx="1776907" cy="20502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5689A4-86F6-420F-BEEE-E0103AC5B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138" y="2392314"/>
            <a:ext cx="1858662" cy="20502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02092A-4AAE-498D-9811-0B02BE49F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280" y="2392314"/>
            <a:ext cx="1787545" cy="2054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F25A6F-3045-4596-8B31-55B4F7BB1DC7}"/>
              </a:ext>
            </a:extLst>
          </p:cNvPr>
          <p:cNvSpPr txBox="1"/>
          <p:nvPr/>
        </p:nvSpPr>
        <p:spPr>
          <a:xfrm>
            <a:off x="1456267" y="5020733"/>
            <a:ext cx="86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Время инференса модели при использовании </a:t>
            </a:r>
            <a:r>
              <a:rPr lang="en-US"/>
              <a:t>GPU </a:t>
            </a:r>
            <a:r>
              <a:rPr lang="ru-RU"/>
              <a:t>ноутбука с </a:t>
            </a:r>
            <a:r>
              <a:rPr lang="en-US"/>
              <a:t>GT 1050 – </a:t>
            </a:r>
            <a:r>
              <a:rPr lang="ru-RU"/>
              <a:t>менее 0,1 с</a:t>
            </a:r>
          </a:p>
        </p:txBody>
      </p:sp>
    </p:spTree>
    <p:extLst>
      <p:ext uri="{BB962C8B-B14F-4D97-AF65-F5344CB8AC3E}">
        <p14:creationId xmlns:p14="http://schemas.microsoft.com/office/powerpoint/2010/main" val="305333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D9A36-D28E-47C2-BEB8-B517BFDF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C9D95-B785-4EEC-A792-4BEB8B10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48224-F319-451C-A265-DDDA830D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Немного об авторе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FA02A-3C21-4764-8F10-87A86F8B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магистр (2008), МЭИ (ТУ), к.т.н. (2011), тема диссертации – планирование ресурсов в распределенных вычислениях, точнее – здесь: </a:t>
            </a:r>
            <a:r>
              <a:rPr lang="en-US" sz="1200"/>
              <a:t>https://www.dissercat.com/content/razrabotka-modeli-i-metodov-upravleniya-resursami-v-virtualnykh-organizatsiyakh-raspredelenn</a:t>
            </a:r>
            <a:r>
              <a:rPr lang="ru-RU" sz="1200"/>
              <a:t>;</a:t>
            </a:r>
          </a:p>
          <a:p>
            <a:r>
              <a:rPr lang="ru-RU" sz="1800"/>
              <a:t>работает разработчиком с 2006 года; языки </a:t>
            </a:r>
            <a:r>
              <a:rPr lang="en-US" sz="1800"/>
              <a:t>C#, JS</a:t>
            </a:r>
            <a:r>
              <a:rPr lang="ru-RU" sz="1800"/>
              <a:t>, веб-приложения и</a:t>
            </a:r>
            <a:r>
              <a:rPr lang="en-US" sz="1800"/>
              <a:t> </a:t>
            </a:r>
            <a:r>
              <a:rPr lang="ru-RU" sz="1800"/>
              <a:t>приложения </a:t>
            </a:r>
            <a:r>
              <a:rPr lang="en-US" sz="1800"/>
              <a:t>Windows</a:t>
            </a:r>
            <a:r>
              <a:rPr lang="ru-RU" sz="1800"/>
              <a:t>;</a:t>
            </a:r>
            <a:endParaRPr lang="en-US" sz="1800"/>
          </a:p>
          <a:p>
            <a:r>
              <a:rPr lang="ru-RU" sz="1800"/>
              <a:t>в </a:t>
            </a:r>
            <a:r>
              <a:rPr lang="en-US" sz="1800" err="1"/>
              <a:t>Skillbox</a:t>
            </a:r>
            <a:r>
              <a:rPr lang="en-US" sz="1800"/>
              <a:t> </a:t>
            </a:r>
            <a:r>
              <a:rPr lang="ru-RU" sz="1800"/>
              <a:t>пришел по совету друзей, до этого занимался курсами по </a:t>
            </a:r>
            <a:r>
              <a:rPr lang="en-US" sz="1800"/>
              <a:t>ML </a:t>
            </a:r>
            <a:r>
              <a:rPr lang="ru-RU" sz="1800"/>
              <a:t>на </a:t>
            </a:r>
            <a:r>
              <a:rPr lang="en-US" sz="1800"/>
              <a:t>coursera.org;</a:t>
            </a:r>
          </a:p>
          <a:p>
            <a:r>
              <a:rPr lang="ru-RU" sz="1800"/>
              <a:t>тема машинного обучения восхищала всегда, но не хватало достаточно времени им заняться;</a:t>
            </a:r>
          </a:p>
          <a:p>
            <a:r>
              <a:rPr lang="ru-RU" sz="1800"/>
              <a:t>цель обучения – повышение квалификации и трудоустройство в сферу </a:t>
            </a:r>
            <a:r>
              <a:rPr lang="en-US" sz="1800"/>
              <a:t>ML.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2276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ADDE7-289E-4E00-B90D-FDB3F060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Постановка задачи и проект ее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504C5-1FAC-4C5A-8999-82B0724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/>
              <a:t>Постановка задачи - построить нейронную сеть для классификации эмоций на лице человека, а также использовать обученную сеть для разработки приложения для определения эмоций на видеопотоке с веб-камеры.</a:t>
            </a:r>
          </a:p>
          <a:p>
            <a:r>
              <a:rPr lang="ru-RU" sz="1600"/>
              <a:t>За основу взяты работы </a:t>
            </a:r>
            <a:r>
              <a:rPr lang="en-US" sz="1400"/>
              <a:t>Deep Face Recognition. Omkar M. </a:t>
            </a:r>
            <a:r>
              <a:rPr lang="en-US" sz="1400" err="1"/>
              <a:t>Parkhi</a:t>
            </a:r>
            <a:r>
              <a:rPr lang="en-US" sz="1400"/>
              <a:t> et al</a:t>
            </a:r>
            <a:r>
              <a:rPr lang="ru-RU" sz="1400"/>
              <a:t>.</a:t>
            </a:r>
            <a:r>
              <a:rPr lang="en-US" sz="1400"/>
              <a:t> (2015)</a:t>
            </a:r>
            <a:r>
              <a:rPr lang="ru-RU" sz="1600"/>
              <a:t>, </a:t>
            </a:r>
            <a:r>
              <a:rPr lang="en-US" sz="1400"/>
              <a:t>VGGFace2: A dataset for recognising faces across pose and age. Qiong Cao et al.</a:t>
            </a:r>
            <a:r>
              <a:rPr lang="ru-RU" sz="1400"/>
              <a:t> (2017), </a:t>
            </a:r>
            <a:r>
              <a:rPr lang="ru-RU" sz="1600"/>
              <a:t>авторы которых обучили различные архитектуры </a:t>
            </a:r>
            <a:r>
              <a:rPr lang="ru-RU" sz="1600" err="1"/>
              <a:t>сверточных</a:t>
            </a:r>
            <a:r>
              <a:rPr lang="ru-RU" sz="1600"/>
              <a:t> сетей на датасетах </a:t>
            </a:r>
            <a:r>
              <a:rPr lang="en-US" sz="1600"/>
              <a:t>VGGFace</a:t>
            </a:r>
            <a:r>
              <a:rPr lang="ru-RU" sz="1600"/>
              <a:t> и </a:t>
            </a:r>
            <a:r>
              <a:rPr lang="en-US" sz="1600"/>
              <a:t>VGGFace2</a:t>
            </a:r>
            <a:r>
              <a:rPr lang="ru-RU" sz="1600"/>
              <a:t>, состоящих из лиц</a:t>
            </a:r>
            <a:r>
              <a:rPr lang="en-US" sz="1600"/>
              <a:t> </a:t>
            </a:r>
            <a:r>
              <a:rPr lang="ru-RU" sz="1600"/>
              <a:t>для задачи идентификации конкретных людей (знаменитостей).</a:t>
            </a:r>
          </a:p>
          <a:p>
            <a:r>
              <a:rPr lang="ru-RU" sz="1600"/>
              <a:t>Готовая обертка для </a:t>
            </a:r>
            <a:r>
              <a:rPr lang="en-US" sz="1600" err="1"/>
              <a:t>keras</a:t>
            </a:r>
            <a:r>
              <a:rPr lang="en-US" sz="1600"/>
              <a:t> </a:t>
            </a:r>
            <a:r>
              <a:rPr lang="ru-RU" sz="1600"/>
              <a:t>с тремя различными архитектурами и уже обученными весами доступна в проекте </a:t>
            </a:r>
            <a:r>
              <a:rPr lang="en-US" sz="1600" err="1"/>
              <a:t>keras-vggface</a:t>
            </a:r>
            <a:r>
              <a:rPr lang="ru-RU" sz="1600"/>
              <a:t> </a:t>
            </a:r>
            <a:r>
              <a:rPr lang="en-US" sz="1600">
                <a:hlinkClick r:id="rId2"/>
              </a:rPr>
              <a:t>https://github.com/rcmalli/keras-vggface</a:t>
            </a:r>
            <a:r>
              <a:rPr lang="ru-RU" sz="1600"/>
              <a:t>.</a:t>
            </a:r>
            <a:endParaRPr lang="en-US" sz="1600"/>
          </a:p>
          <a:p>
            <a:r>
              <a:rPr lang="ru-RU" sz="1600"/>
              <a:t>Было решено сравнительно изучить архитектуры, предлагаемые </a:t>
            </a:r>
            <a:r>
              <a:rPr lang="en-US" sz="1600"/>
              <a:t>keras-vggface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осуществить </a:t>
            </a:r>
            <a:r>
              <a:rPr lang="en-US" sz="1600"/>
              <a:t>transfer learning</a:t>
            </a:r>
            <a:r>
              <a:rPr lang="ru-RU" sz="1600"/>
              <a:t>,</a:t>
            </a:r>
            <a:r>
              <a:rPr lang="en-US" sz="1600"/>
              <a:t> </a:t>
            </a:r>
            <a:r>
              <a:rPr lang="ru-RU" sz="1600"/>
              <a:t>и подвергнуть файн-тюнингу наиболее перспективный вариант для решения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7694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E70DC-470B-4DEF-9BA1-69855B3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Данные и их классы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21EAD66-519A-49D1-A5E5-51CEB16F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Обучающая и тестовая выборка даны, обучающая содержит 50000 изображений различных размеров, тестовая 5000.</a:t>
            </a:r>
          </a:p>
          <a:p>
            <a:r>
              <a:rPr lang="ru-RU" sz="1800"/>
              <a:t>Обучающая выборка разбита на 9 классов</a:t>
            </a:r>
            <a:r>
              <a:rPr lang="en-US" sz="1800"/>
              <a:t>: </a:t>
            </a:r>
            <a:r>
              <a:rPr lang="en-US" sz="1800" b="1"/>
              <a:t>anger, contempt, disgust, </a:t>
            </a:r>
            <a:br>
              <a:rPr lang="en-US" sz="1800" b="1"/>
            </a:br>
            <a:r>
              <a:rPr lang="en-US" sz="1800" b="1"/>
              <a:t>fear, happy, neutral, sad, surprise </a:t>
            </a:r>
            <a:r>
              <a:rPr lang="ru-RU" sz="1800"/>
              <a:t>и</a:t>
            </a:r>
            <a:r>
              <a:rPr lang="ru-RU" sz="1800" b="1"/>
              <a:t> </a:t>
            </a:r>
            <a:r>
              <a:rPr lang="en-US" sz="1800" b="1"/>
              <a:t>uncertain</a:t>
            </a:r>
            <a:r>
              <a:rPr lang="ru-RU" sz="1800"/>
              <a:t>.</a:t>
            </a:r>
            <a:endParaRPr lang="en-US" sz="1800"/>
          </a:p>
          <a:p>
            <a:r>
              <a:rPr lang="ru-RU" sz="1800"/>
              <a:t>Классы достаточно хорошо сбалансированы.</a:t>
            </a:r>
          </a:p>
          <a:p>
            <a:r>
              <a:rPr lang="ru-RU" sz="1800"/>
              <a:t>Изображения квадратные, однородны по содержанию, </a:t>
            </a:r>
            <a:br>
              <a:rPr lang="ru-RU" sz="1800"/>
            </a:br>
            <a:r>
              <a:rPr lang="ru-RU" sz="1800"/>
              <a:t>в кадре человеческое лицо, ярко выражающее эмоцию,</a:t>
            </a:r>
            <a:br>
              <a:rPr lang="ru-RU" sz="1800"/>
            </a:br>
            <a:r>
              <a:rPr lang="ru-RU" sz="1800"/>
              <a:t>изображения содержат разные ракурсы лиц, разнородны </a:t>
            </a:r>
            <a:br>
              <a:rPr lang="ru-RU" sz="1800"/>
            </a:br>
            <a:r>
              <a:rPr lang="ru-RU" sz="1800"/>
              <a:t>по цветности, контрастности и другим характеристикам.</a:t>
            </a:r>
          </a:p>
          <a:p>
            <a:endParaRPr lang="ru-RU" sz="180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61AC40B4-7766-4967-A2F8-D416D83763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91313"/>
              </p:ext>
            </p:extLst>
          </p:nvPr>
        </p:nvGraphicFramePr>
        <p:xfrm>
          <a:off x="7267575" y="2990850"/>
          <a:ext cx="4763559" cy="286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30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12F1-D9D0-4B3C-BA4A-6A99D6E9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1026"/>
            <a:ext cx="10668000" cy="1524000"/>
          </a:xfrm>
        </p:spPr>
        <p:txBody>
          <a:bodyPr>
            <a:normAutofit/>
          </a:bodyPr>
          <a:lstStyle/>
          <a:p>
            <a:r>
              <a:rPr lang="ru-RU" sz="2800"/>
              <a:t>Примеры</a:t>
            </a:r>
            <a:r>
              <a:rPr lang="en-US" sz="2800"/>
              <a:t> </a:t>
            </a:r>
            <a:r>
              <a:rPr lang="ru-RU" sz="2800"/>
              <a:t>из</a:t>
            </a:r>
            <a:r>
              <a:rPr lang="en-US" sz="2800"/>
              <a:t> </a:t>
            </a:r>
            <a:r>
              <a:rPr lang="ru-RU" sz="2800"/>
              <a:t>обучающей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A7495-3A9B-445C-AA30-84D5B453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597" y="2897762"/>
            <a:ext cx="830795" cy="409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anger</a:t>
            </a:r>
            <a:endParaRPr lang="ru-RU" sz="1800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FF121E-D3B4-46F5-BD9B-936878E9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82" y="2746760"/>
            <a:ext cx="3717510" cy="682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B5E865-0B34-43AF-B67E-AC868DCB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92" y="3622803"/>
            <a:ext cx="3561290" cy="6822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BFAF8D-A6D8-4267-BD98-41736BAB4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000" y="4446610"/>
            <a:ext cx="3561290" cy="6304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B54D5A-2A8F-4D0A-8D22-926C2D3FB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191" y="5218613"/>
            <a:ext cx="3626908" cy="7157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183C96-B752-461C-82B8-17355B675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504" y="1833190"/>
            <a:ext cx="3691466" cy="73265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E5E723-DEEF-4296-B1D1-E4E9F738D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680" y="2746760"/>
            <a:ext cx="3894668" cy="7407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09EA91-6C8C-47E0-A4C9-9DF69908B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819" y="3586328"/>
            <a:ext cx="3894668" cy="75095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A6523B1-1107-412C-8EB7-AC728C5E6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7875" y="4427930"/>
            <a:ext cx="3960278" cy="73227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0E8A2F6-CE0C-4CD1-A66D-092787171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7875" y="5277662"/>
            <a:ext cx="3937856" cy="732278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44E4468B-3A5E-4202-B769-BF611D722C30}"/>
              </a:ext>
            </a:extLst>
          </p:cNvPr>
          <p:cNvSpPr txBox="1">
            <a:spLocks/>
          </p:cNvSpPr>
          <p:nvPr/>
        </p:nvSpPr>
        <p:spPr>
          <a:xfrm>
            <a:off x="519517" y="3756671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contempt</a:t>
            </a:r>
            <a:endParaRPr lang="ru-RU" sz="1800" b="1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387F6AC8-BAAC-43B5-A0D1-A5C37A46B339}"/>
              </a:ext>
            </a:extLst>
          </p:cNvPr>
          <p:cNvSpPr txBox="1">
            <a:spLocks/>
          </p:cNvSpPr>
          <p:nvPr/>
        </p:nvSpPr>
        <p:spPr>
          <a:xfrm>
            <a:off x="802945" y="4557230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disgust</a:t>
            </a:r>
            <a:endParaRPr lang="ru-RU" sz="1800" b="1"/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6E6AFA96-EB89-49F7-A4D6-2C81E352BAA5}"/>
              </a:ext>
            </a:extLst>
          </p:cNvPr>
          <p:cNvSpPr txBox="1">
            <a:spLocks/>
          </p:cNvSpPr>
          <p:nvPr/>
        </p:nvSpPr>
        <p:spPr>
          <a:xfrm>
            <a:off x="1093460" y="5371888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fear</a:t>
            </a:r>
            <a:endParaRPr lang="ru-RU" sz="1800" b="1"/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16A621E-7C37-449E-A635-7E82BA8806ED}"/>
              </a:ext>
            </a:extLst>
          </p:cNvPr>
          <p:cNvSpPr txBox="1">
            <a:spLocks/>
          </p:cNvSpPr>
          <p:nvPr/>
        </p:nvSpPr>
        <p:spPr>
          <a:xfrm>
            <a:off x="3540528" y="1992080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happy</a:t>
            </a:r>
            <a:endParaRPr lang="ru-RU" sz="1800" b="1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F91983B8-6F81-4686-8E79-FDB99E867487}"/>
              </a:ext>
            </a:extLst>
          </p:cNvPr>
          <p:cNvSpPr txBox="1">
            <a:spLocks/>
          </p:cNvSpPr>
          <p:nvPr/>
        </p:nvSpPr>
        <p:spPr>
          <a:xfrm>
            <a:off x="6190403" y="2845536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neutral</a:t>
            </a:r>
            <a:endParaRPr lang="ru-RU" sz="1800" b="1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E706CEE3-1B57-4ED4-872F-E8CD49317C85}"/>
              </a:ext>
            </a:extLst>
          </p:cNvPr>
          <p:cNvSpPr txBox="1">
            <a:spLocks/>
          </p:cNvSpPr>
          <p:nvPr/>
        </p:nvSpPr>
        <p:spPr>
          <a:xfrm>
            <a:off x="6576167" y="3768815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sad</a:t>
            </a:r>
            <a:endParaRPr lang="ru-RU" sz="1800" b="1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4051116-A602-4DC0-BFA1-90139AAAFF7D}"/>
              </a:ext>
            </a:extLst>
          </p:cNvPr>
          <p:cNvSpPr txBox="1">
            <a:spLocks/>
          </p:cNvSpPr>
          <p:nvPr/>
        </p:nvSpPr>
        <p:spPr>
          <a:xfrm>
            <a:off x="6080020" y="4600668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surprise</a:t>
            </a:r>
            <a:endParaRPr lang="ru-RU" sz="1800" b="1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7EB29824-E68C-4516-8E98-B0D4F6CDD4EE}"/>
              </a:ext>
            </a:extLst>
          </p:cNvPr>
          <p:cNvSpPr txBox="1">
            <a:spLocks/>
          </p:cNvSpPr>
          <p:nvPr/>
        </p:nvSpPr>
        <p:spPr>
          <a:xfrm>
            <a:off x="5944010" y="5422784"/>
            <a:ext cx="1303865" cy="409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/>
              <a:t>uncertain</a:t>
            </a:r>
            <a:endParaRPr lang="ru-RU" sz="1800" b="1"/>
          </a:p>
        </p:txBody>
      </p:sp>
    </p:spTree>
    <p:extLst>
      <p:ext uri="{BB962C8B-B14F-4D97-AF65-F5344CB8AC3E}">
        <p14:creationId xmlns:p14="http://schemas.microsoft.com/office/powerpoint/2010/main" val="187374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20EFF-54E8-4A88-A55B-EA1E279A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Примеры из тестовой выборки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C8B251-079F-4C78-9254-C3B4E060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932" y="2152650"/>
            <a:ext cx="6244135" cy="3817938"/>
          </a:xfrm>
        </p:spPr>
      </p:pic>
    </p:spTree>
    <p:extLst>
      <p:ext uri="{BB962C8B-B14F-4D97-AF65-F5344CB8AC3E}">
        <p14:creationId xmlns:p14="http://schemas.microsoft.com/office/powerpoint/2010/main" val="21378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E8650-AA52-457A-BA56-8A03E40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Сравнительный анализ архитектур</a:t>
            </a:r>
            <a:r>
              <a:rPr lang="en-US" sz="2800"/>
              <a:t> keras-vggface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C6A12-50B0-4997-8D6E-0B8CE535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keras-vggface </a:t>
            </a:r>
            <a:r>
              <a:rPr lang="ru-RU" sz="1800"/>
              <a:t>предлагает готовые модели трех архитектур</a:t>
            </a:r>
            <a:r>
              <a:rPr lang="en-US" sz="1800"/>
              <a:t>: VGG</a:t>
            </a:r>
            <a:r>
              <a:rPr lang="ru-RU" sz="1800"/>
              <a:t>-</a:t>
            </a:r>
            <a:r>
              <a:rPr lang="en-US" sz="1800"/>
              <a:t>16, RESNET</a:t>
            </a:r>
            <a:r>
              <a:rPr lang="ru-RU" sz="1800"/>
              <a:t>-</a:t>
            </a:r>
            <a:r>
              <a:rPr lang="en-US" sz="1800"/>
              <a:t>50, SENET</a:t>
            </a:r>
            <a:r>
              <a:rPr lang="ru-RU" sz="1800"/>
              <a:t>-</a:t>
            </a:r>
            <a:r>
              <a:rPr lang="en-US" sz="1800"/>
              <a:t>50</a:t>
            </a:r>
            <a:r>
              <a:rPr lang="ru-RU" sz="1800"/>
              <a:t>.</a:t>
            </a:r>
            <a:endParaRPr lang="en-US" sz="1800"/>
          </a:p>
          <a:p>
            <a:r>
              <a:rPr lang="ru-RU" sz="1800"/>
              <a:t>Входные изображения были приведены к одному размеру 224</a:t>
            </a:r>
            <a:r>
              <a:rPr lang="en-US" sz="1800"/>
              <a:t>x224.</a:t>
            </a:r>
            <a:endParaRPr lang="ru-RU" sz="1800"/>
          </a:p>
          <a:p>
            <a:r>
              <a:rPr lang="ru-RU" sz="1800"/>
              <a:t>Веса моделей были заморожены.</a:t>
            </a:r>
            <a:endParaRPr lang="en-US" sz="1800"/>
          </a:p>
          <a:p>
            <a:r>
              <a:rPr lang="ru-RU" sz="1800"/>
              <a:t>Их последние слои</a:t>
            </a:r>
            <a:r>
              <a:rPr lang="en-US" sz="1800"/>
              <a:t>-</a:t>
            </a:r>
            <a:r>
              <a:rPr lang="ru-RU" sz="1800"/>
              <a:t>классификаторы </a:t>
            </a:r>
            <a:r>
              <a:rPr lang="en-US" sz="1800"/>
              <a:t>(top) </a:t>
            </a:r>
            <a:r>
              <a:rPr lang="ru-RU" sz="1800"/>
              <a:t>были заменены на </a:t>
            </a:r>
            <a:r>
              <a:rPr lang="en-US" sz="1800"/>
              <a:t>Flatten</a:t>
            </a:r>
            <a:r>
              <a:rPr lang="ru-RU" sz="1800"/>
              <a:t> + два последовательных </a:t>
            </a:r>
            <a:r>
              <a:rPr lang="en-US" sz="1800"/>
              <a:t>Dense </a:t>
            </a:r>
            <a:r>
              <a:rPr lang="ru-RU" sz="1800"/>
              <a:t>слоя: на </a:t>
            </a:r>
            <a:r>
              <a:rPr lang="en-US" sz="1800"/>
              <a:t>2048 </a:t>
            </a:r>
            <a:r>
              <a:rPr lang="ru-RU" sz="1800"/>
              <a:t>и 9 нейронов.</a:t>
            </a:r>
          </a:p>
          <a:p>
            <a:r>
              <a:rPr lang="ru-RU" sz="1800"/>
              <a:t>Обучающая выборка была разделена на тренировочный сет и </a:t>
            </a:r>
            <a:r>
              <a:rPr lang="ru-RU" sz="1800" err="1"/>
              <a:t>валидационный</a:t>
            </a:r>
            <a:r>
              <a:rPr lang="ru-RU" sz="1800"/>
              <a:t> сет 45000</a:t>
            </a:r>
            <a:r>
              <a:rPr lang="en-US" sz="1800"/>
              <a:t>/5000</a:t>
            </a:r>
            <a:r>
              <a:rPr lang="ru-RU" sz="1800"/>
              <a:t>.</a:t>
            </a:r>
          </a:p>
          <a:p>
            <a:r>
              <a:rPr lang="ru-RU" sz="1800"/>
              <a:t>Сеть обучалась в течение 5 эпох.</a:t>
            </a:r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43963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836D8-FC0A-4065-B949-45159F60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4546600"/>
            <a:ext cx="9203267" cy="965200"/>
          </a:xfrm>
        </p:spPr>
        <p:txBody>
          <a:bodyPr>
            <a:normAutofit/>
          </a:bodyPr>
          <a:lstStyle/>
          <a:p>
            <a:r>
              <a:rPr lang="ru-RU" sz="18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Исходя из результатов выше, архитектурой для решения задачи была выбрана </a:t>
            </a:r>
            <a:r>
              <a:rPr lang="en-US" sz="18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RESNET-50</a:t>
            </a:r>
            <a:r>
              <a:rPr lang="ru-RU" sz="18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, как наиболее экономичная по параметрам и показавшая наивысший результат.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46F2DC6-C409-4E0C-AAA8-48132A265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598716"/>
              </p:ext>
            </p:extLst>
          </p:nvPr>
        </p:nvGraphicFramePr>
        <p:xfrm>
          <a:off x="1041399" y="2500341"/>
          <a:ext cx="9131301" cy="19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37">
                  <a:extLst>
                    <a:ext uri="{9D8B030D-6E8A-4147-A177-3AD203B41FA5}">
                      <a16:colId xmlns:a16="http://schemas.microsoft.com/office/drawing/2014/main" val="1199469206"/>
                    </a:ext>
                  </a:extLst>
                </a:gridCol>
                <a:gridCol w="869973">
                  <a:extLst>
                    <a:ext uri="{9D8B030D-6E8A-4147-A177-3AD203B41FA5}">
                      <a16:colId xmlns:a16="http://schemas.microsoft.com/office/drawing/2014/main" val="525510949"/>
                    </a:ext>
                  </a:extLst>
                </a:gridCol>
                <a:gridCol w="2375748">
                  <a:extLst>
                    <a:ext uri="{9D8B030D-6E8A-4147-A177-3AD203B41FA5}">
                      <a16:colId xmlns:a16="http://schemas.microsoft.com/office/drawing/2014/main" val="2709994504"/>
                    </a:ext>
                  </a:extLst>
                </a:gridCol>
                <a:gridCol w="1583916">
                  <a:extLst>
                    <a:ext uri="{9D8B030D-6E8A-4147-A177-3AD203B41FA5}">
                      <a16:colId xmlns:a16="http://schemas.microsoft.com/office/drawing/2014/main" val="3554176127"/>
                    </a:ext>
                  </a:extLst>
                </a:gridCol>
                <a:gridCol w="1583912">
                  <a:extLst>
                    <a:ext uri="{9D8B030D-6E8A-4147-A177-3AD203B41FA5}">
                      <a16:colId xmlns:a16="http://schemas.microsoft.com/office/drawing/2014/main" val="3182259589"/>
                    </a:ext>
                  </a:extLst>
                </a:gridCol>
                <a:gridCol w="1506015">
                  <a:extLst>
                    <a:ext uri="{9D8B030D-6E8A-4147-A177-3AD203B41FA5}">
                      <a16:colId xmlns:a16="http://schemas.microsoft.com/office/drawing/2014/main" val="303464001"/>
                    </a:ext>
                  </a:extLst>
                </a:gridCol>
              </a:tblGrid>
              <a:tr h="642757">
                <a:tc>
                  <a:txBody>
                    <a:bodyPr/>
                    <a:lstStyle/>
                    <a:p>
                      <a:r>
                        <a:rPr lang="ru-RU" sz="1400"/>
                        <a:t>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Кол-во слоев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Кол-во параметров </a:t>
                      </a:r>
                      <a:br>
                        <a:rPr lang="ru-RU" sz="1400"/>
                      </a:br>
                      <a:r>
                        <a:rPr lang="ru-RU" sz="1400"/>
                        <a:t>(всего </a:t>
                      </a:r>
                      <a:r>
                        <a:rPr lang="en-US" sz="1400"/>
                        <a:t>/</a:t>
                      </a:r>
                      <a:r>
                        <a:rPr lang="ru-RU" sz="1400"/>
                        <a:t> обучаемых)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Время обучения одной эпохи,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Точность на тренировочном сете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Точность на валидационном сете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36918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r>
                        <a:rPr lang="en-US" sz="1400"/>
                        <a:t>VGG</a:t>
                      </a:r>
                      <a:r>
                        <a:rPr lang="ru-RU" sz="1400"/>
                        <a:t>-</a:t>
                      </a:r>
                      <a:r>
                        <a:rPr lang="en-US" sz="1400"/>
                        <a:t>16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19+3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66115401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51400713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0,3719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0,3466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06066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r>
                        <a:rPr lang="en-US" sz="1400"/>
                        <a:t>RESNET-50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174+3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27775945 / 4214793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432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0,4451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71883"/>
                  </a:ext>
                </a:extLst>
              </a:tr>
              <a:tr h="417599">
                <a:tc>
                  <a:txBody>
                    <a:bodyPr/>
                    <a:lstStyle/>
                    <a:p>
                      <a:r>
                        <a:rPr lang="en-US" sz="1400"/>
                        <a:t>SENET-50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286+3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30306937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4214793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431</a:t>
                      </a:r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0,</a:t>
                      </a:r>
                      <a:r>
                        <a:rPr lang="ru-RU" sz="1400"/>
                        <a:t>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0,3852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83654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067E3BF-D57A-4901-A35C-2DF6630465DE}"/>
              </a:ext>
            </a:extLst>
          </p:cNvPr>
          <p:cNvSpPr txBox="1">
            <a:spLocks/>
          </p:cNvSpPr>
          <p:nvPr/>
        </p:nvSpPr>
        <p:spPr>
          <a:xfrm>
            <a:off x="914400" y="9144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/>
              <a:t>Результаты по архитектурам</a:t>
            </a:r>
          </a:p>
        </p:txBody>
      </p:sp>
    </p:spTree>
    <p:extLst>
      <p:ext uri="{BB962C8B-B14F-4D97-AF65-F5344CB8AC3E}">
        <p14:creationId xmlns:p14="http://schemas.microsoft.com/office/powerpoint/2010/main" val="227152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7206F-C1FB-45F5-871A-92C1E6C9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/>
              <a:t>Немного о </a:t>
            </a:r>
            <a:r>
              <a:rPr lang="en-US" sz="2800"/>
              <a:t>RESNET</a:t>
            </a:r>
            <a:r>
              <a:rPr lang="ru-RU" sz="2800"/>
              <a:t>-</a:t>
            </a:r>
            <a:r>
              <a:rPr lang="en-US" sz="2800"/>
              <a:t>50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2BA23-08A6-49B6-A0B9-252C8903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6534"/>
            <a:ext cx="10668000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/>
              <a:t>Архитектура, ставшая известной из работы</a:t>
            </a:r>
            <a:r>
              <a:rPr lang="en-US" sz="1400"/>
              <a:t> Deep Residual Learning for Image Recognition, Kaiming He et al. (2015). </a:t>
            </a:r>
            <a:r>
              <a:rPr lang="ru-RU" sz="1400"/>
              <a:t>Новация в виде прямых связей </a:t>
            </a:r>
            <a:r>
              <a:rPr lang="en-US" sz="1400"/>
              <a:t>(shortcut connections) </a:t>
            </a:r>
            <a:r>
              <a:rPr lang="ru-RU" sz="1400"/>
              <a:t>между блоками остаточной сети</a:t>
            </a:r>
            <a:r>
              <a:rPr lang="en-US" sz="1400"/>
              <a:t> </a:t>
            </a:r>
            <a:r>
              <a:rPr lang="ru-RU" sz="1400"/>
              <a:t>(</a:t>
            </a:r>
            <a:r>
              <a:rPr lang="en-US" sz="1400"/>
              <a:t>residual network)</a:t>
            </a:r>
            <a:r>
              <a:rPr lang="ru-RU" sz="1400"/>
              <a:t> позволила обучать чрезвычайно глубокие сверточные сети. </a:t>
            </a:r>
            <a:r>
              <a:rPr lang="en-US" sz="1400"/>
              <a:t> ResNet </a:t>
            </a:r>
            <a:r>
              <a:rPr lang="ru-RU" sz="1400"/>
              <a:t>сравнительно легко оптимизировать и увеличивать ее точность. Притом даже 152-слойная вариация имеет меньше параметров, чем прежние архитектуры вроде </a:t>
            </a:r>
            <a:r>
              <a:rPr lang="en-US" sz="1400"/>
              <a:t>VGG-16.</a:t>
            </a:r>
            <a:endParaRPr lang="en-US" sz="1050" b="1" i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8AF472-FDD9-401C-B680-805AB8AA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8" y="3139229"/>
            <a:ext cx="6525684" cy="25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8437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055C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1090</Words>
  <Application>Microsoft Office PowerPoint</Application>
  <PresentationFormat>Широкоэкранный</PresentationFormat>
  <Paragraphs>136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Avenir Next LT Pro Light</vt:lpstr>
      <vt:lpstr>Lucida Grande</vt:lpstr>
      <vt:lpstr>MS Shell Dlg 2</vt:lpstr>
      <vt:lpstr>Sitka Subheading</vt:lpstr>
      <vt:lpstr>PebbleVTI</vt:lpstr>
      <vt:lpstr> Профессия Data Scientist: машинное обучение </vt:lpstr>
      <vt:lpstr>Немного об авторе</vt:lpstr>
      <vt:lpstr>Постановка задачи и проект ее решения</vt:lpstr>
      <vt:lpstr>Данные и их классы</vt:lpstr>
      <vt:lpstr>Примеры из обучающей выборки</vt:lpstr>
      <vt:lpstr>Примеры из тестовой выборки</vt:lpstr>
      <vt:lpstr>Сравнительный анализ архитектур keras-vggface</vt:lpstr>
      <vt:lpstr>Исходя из результатов выше, архитектурой для решения задачи была выбрана RESNET-50, как наиболее экономичная по параметрам и показавшая наивысший результат.</vt:lpstr>
      <vt:lpstr>Немного о RESNET-50</vt:lpstr>
      <vt:lpstr>Немного о RESNET-50 (устройство)</vt:lpstr>
      <vt:lpstr>Еще сравнительные результаты по архитектурам (https://www.liip.ch/en/blog/zoo-pokedex-part-2-hands-on-with-keras-and-resnet50)</vt:lpstr>
      <vt:lpstr>Эксперименты по файн-тюнингу RESNET-50. 1. Аугментация датасета</vt:lpstr>
      <vt:lpstr>Эксперименты по файн-тюнингу RESNET-50. 2. Разморозка последних двух слоев архитектуры RESNET-50</vt:lpstr>
      <vt:lpstr>Эксперименты по файн-тюнингу RESNET-50. 3. Разморозка последних двух слоев архитектуры RESNET-50 + дропаут</vt:lpstr>
      <vt:lpstr>Эксперименты по файн-тюнингу RESNET-50. 4. Добавление промежуточного Dense слоя на 512 нейронов</vt:lpstr>
      <vt:lpstr>Тестирование и оценка всех моделей</vt:lpstr>
      <vt:lpstr>Выводы по результатам</vt:lpstr>
      <vt:lpstr>Примеры распознавания эмоций с веб-камеры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Профессия Data Scientist: машинное обучение</dc:title>
  <dc:creator>Aleksandr Bobchenkov</dc:creator>
  <cp:lastModifiedBy>Aleksandr Bobchenkov</cp:lastModifiedBy>
  <cp:revision>45</cp:revision>
  <dcterms:created xsi:type="dcterms:W3CDTF">2020-12-16T14:23:46Z</dcterms:created>
  <dcterms:modified xsi:type="dcterms:W3CDTF">2020-12-29T10:52:04Z</dcterms:modified>
</cp:coreProperties>
</file>