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4"/>
  </p:notesMasterIdLst>
  <p:sldIdLst>
    <p:sldId id="299" r:id="rId2"/>
    <p:sldId id="305" r:id="rId3"/>
    <p:sldId id="304" r:id="rId4"/>
    <p:sldId id="306" r:id="rId5"/>
    <p:sldId id="309" r:id="rId6"/>
    <p:sldId id="310" r:id="rId7"/>
    <p:sldId id="311" r:id="rId8"/>
    <p:sldId id="313" r:id="rId9"/>
    <p:sldId id="312" r:id="rId10"/>
    <p:sldId id="314" r:id="rId11"/>
    <p:sldId id="315" r:id="rId12"/>
    <p:sldId id="316" r:id="rId13"/>
    <p:sldId id="307" r:id="rId14"/>
    <p:sldId id="320" r:id="rId15"/>
    <p:sldId id="308" r:id="rId16"/>
    <p:sldId id="319" r:id="rId17"/>
    <p:sldId id="317" r:id="rId18"/>
    <p:sldId id="318" r:id="rId19"/>
    <p:sldId id="321" r:id="rId20"/>
    <p:sldId id="303" r:id="rId21"/>
    <p:sldId id="300" r:id="rId22"/>
    <p:sldId id="301" r:id="rId23"/>
    <p:sldId id="302" r:id="rId24"/>
    <p:sldId id="257" r:id="rId25"/>
    <p:sldId id="291" r:id="rId26"/>
    <p:sldId id="292" r:id="rId27"/>
    <p:sldId id="289" r:id="rId28"/>
    <p:sldId id="290" r:id="rId29"/>
    <p:sldId id="263" r:id="rId30"/>
    <p:sldId id="264" r:id="rId31"/>
    <p:sldId id="258" r:id="rId32"/>
    <p:sldId id="259" r:id="rId33"/>
    <p:sldId id="261" r:id="rId34"/>
    <p:sldId id="266" r:id="rId35"/>
    <p:sldId id="270" r:id="rId36"/>
    <p:sldId id="272" r:id="rId37"/>
    <p:sldId id="294" r:id="rId38"/>
    <p:sldId id="296" r:id="rId39"/>
    <p:sldId id="293" r:id="rId40"/>
    <p:sldId id="297" r:id="rId41"/>
    <p:sldId id="269" r:id="rId42"/>
    <p:sldId id="278" r:id="rId43"/>
    <p:sldId id="279" r:id="rId44"/>
    <p:sldId id="298" r:id="rId45"/>
    <p:sldId id="283" r:id="rId46"/>
    <p:sldId id="284" r:id="rId47"/>
    <p:sldId id="285" r:id="rId48"/>
    <p:sldId id="286" r:id="rId49"/>
    <p:sldId id="287" r:id="rId50"/>
    <p:sldId id="274" r:id="rId51"/>
    <p:sldId id="277" r:id="rId52"/>
    <p:sldId id="280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6A0F93B-4765-48F2-B1CC-AD45E8B8F275}">
          <p14:sldIdLst>
            <p14:sldId id="299"/>
          </p14:sldIdLst>
        </p14:section>
        <p14:section name="Atomic" id="{05A2EFFE-EAD3-4965-A918-DF4C5ED6DCF3}">
          <p14:sldIdLst>
            <p14:sldId id="305"/>
            <p14:sldId id="304"/>
            <p14:sldId id="306"/>
          </p14:sldIdLst>
        </p14:section>
        <p14:section name="Executors" id="{64ECF9F2-8C33-4575-AE0E-8CDE6868CC5D}">
          <p14:sldIdLst>
            <p14:sldId id="309"/>
            <p14:sldId id="310"/>
            <p14:sldId id="311"/>
            <p14:sldId id="313"/>
            <p14:sldId id="312"/>
            <p14:sldId id="314"/>
            <p14:sldId id="315"/>
            <p14:sldId id="316"/>
          </p14:sldIdLst>
        </p14:section>
        <p14:section name="Queue" id="{C36D3DE3-1D12-4C1F-910F-598A915B1704}">
          <p14:sldIdLst>
            <p14:sldId id="307"/>
            <p14:sldId id="320"/>
            <p14:sldId id="308"/>
            <p14:sldId id="319"/>
            <p14:sldId id="317"/>
            <p14:sldId id="318"/>
            <p14:sldId id="321"/>
          </p14:sldIdLst>
        </p14:section>
        <p14:section name="Базовые концепции" id="{F58B88C2-C97E-4EA5-BECB-DA88DE9DFF01}">
          <p14:sldIdLst>
            <p14:sldId id="303"/>
            <p14:sldId id="300"/>
            <p14:sldId id="301"/>
            <p14:sldId id="302"/>
            <p14:sldId id="257"/>
            <p14:sldId id="291"/>
            <p14:sldId id="292"/>
            <p14:sldId id="289"/>
            <p14:sldId id="290"/>
          </p14:sldIdLst>
        </p14:section>
        <p14:section name="ArrayList" id="{9A8C8A2F-6059-4797-BBD1-7A543937F51D}">
          <p14:sldIdLst>
            <p14:sldId id="263"/>
            <p14:sldId id="264"/>
            <p14:sldId id="258"/>
            <p14:sldId id="259"/>
            <p14:sldId id="261"/>
          </p14:sldIdLst>
        </p14:section>
        <p14:section name="Generics" id="{2050C396-FE81-4EC8-AF77-42FEE9FA3014}">
          <p14:sldIdLst>
            <p14:sldId id="266"/>
            <p14:sldId id="270"/>
            <p14:sldId id="272"/>
            <p14:sldId id="294"/>
            <p14:sldId id="296"/>
            <p14:sldId id="293"/>
            <p14:sldId id="297"/>
            <p14:sldId id="269"/>
          </p14:sldIdLst>
        </p14:section>
        <p14:section name="Итератор" id="{A5E59607-38BF-4F56-91B0-5CF75B625E99}">
          <p14:sldIdLst>
            <p14:sldId id="278"/>
            <p14:sldId id="279"/>
          </p14:sldIdLst>
        </p14:section>
        <p14:section name="LinkedList" id="{CE6DC093-DD4A-4E09-B93A-05895A1662FA}">
          <p14:sldIdLst>
            <p14:sldId id="298"/>
          </p14:sldIdLst>
        </p14:section>
        <p14:section name="Stack" id="{32465DE7-77FC-49F4-9A9E-F62356151C56}">
          <p14:sldIdLst>
            <p14:sldId id="283"/>
          </p14:sldIdLst>
        </p14:section>
        <p14:section name="Hashmap" id="{5A0EDEE5-56B8-4DE5-B4EA-DB0880CAA066}">
          <p14:sldIdLst>
            <p14:sldId id="284"/>
            <p14:sldId id="285"/>
            <p14:sldId id="286"/>
            <p14:sldId id="287"/>
          </p14:sldIdLst>
        </p14:section>
        <p14:section name="HashSet" id="{C089EEEF-4FCC-4B9B-AF40-C722EFC1649C}">
          <p14:sldIdLst>
            <p14:sldId id="274"/>
            <p14:sldId id="277"/>
          </p14:sldIdLst>
        </p14:section>
        <p14:section name="Класс Collections" id="{1BD23794-E779-4BD1-9425-FB93ECB27084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832"/>
    <a:srgbClr val="FF423F"/>
    <a:srgbClr val="BC5CFF"/>
    <a:srgbClr val="2CA433"/>
    <a:srgbClr val="DDDDDD"/>
    <a:srgbClr val="6FADC3"/>
    <a:srgbClr val="4795CA"/>
    <a:srgbClr val="3399FF"/>
    <a:srgbClr val="BEFFBB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8585" autoAdjust="0"/>
  </p:normalViewPr>
  <p:slideViewPr>
    <p:cSldViewPr snapToGrid="0">
      <p:cViewPr varScale="1">
        <p:scale>
          <a:sx n="76" d="100"/>
          <a:sy n="76" d="100"/>
        </p:scale>
        <p:origin x="1950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99C5-9E73-4D85-8495-5EC431CC6481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9189-23CE-4022-A357-B9239DF82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yandex.ru/homepage/java/mnogopoto/executeservice/cachedthreadpool/#kogda-ne-ispolzova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142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Как работает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DeepSeek-CJK-patch"/>
              </a:rPr>
              <a:t>ScheduledThreadPool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Создаётся пул с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фиксированным числом потоков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(например,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Executors.newScheduledThreadPool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(3)).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Поддерживает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очередь задач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(но не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LinkedBlockingQueue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, а специализированную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DelayedWorkQueue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Позволяет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планировать выполнение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с помощью методов: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schedule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() – однократный запуск с задержкой.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scheduleAtFixedRate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() – периодическое выполнение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с фиксированной частотой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scheduleWithFixedDelay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() – периодическое выполнение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с фиксированной задержкой между окончаниями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</a:p>
          <a:p>
            <a:pPr algn="l"/>
            <a:endParaRPr lang="en-US" sz="12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/>
            <a:endParaRPr lang="en-US" sz="12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/>
            <a:endParaRPr lang="en-US" sz="12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7. Когда использовать?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Таймеры и отложенные задачи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(например,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автосохранение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 через 5 минут).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Периодические фоновые процессы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(синхронизация данных, логирование).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Пул для задач с задержкой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(например, отложенная отправка уведомлений).</a:t>
            </a:r>
          </a:p>
          <a:p>
            <a:pPr algn="l"/>
            <a:endParaRPr lang="ru-RU" sz="1200" b="0" i="0" dirty="0">
              <a:solidFill>
                <a:srgbClr val="F8FAFF"/>
              </a:solidFill>
              <a:effectLst/>
              <a:latin typeface="DeepSeek-CJK-patch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721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 err="1">
                <a:effectLst/>
                <a:latin typeface="YS Text"/>
              </a:rPr>
              <a:t>ScheduledThreadPool</a:t>
            </a:r>
            <a:r>
              <a:rPr lang="ru-RU" b="0" i="0" dirty="0">
                <a:effectLst/>
                <a:latin typeface="YS Text"/>
              </a:rPr>
              <a:t> — это мощный инструмент для: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YS Text"/>
              </a:rPr>
              <a:t>отложенного выполнения</a:t>
            </a:r>
            <a:r>
              <a:rPr lang="ru-RU" b="0" i="0" dirty="0">
                <a:effectLst/>
                <a:latin typeface="YS Text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YS Text"/>
              </a:rPr>
              <a:t>периодических задач</a:t>
            </a:r>
            <a:r>
              <a:rPr lang="ru-RU" b="0" i="0" dirty="0">
                <a:effectLst/>
                <a:latin typeface="YS Text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YS Text"/>
              </a:rPr>
              <a:t>управляемого многопоточного планирования</a:t>
            </a:r>
            <a:r>
              <a:rPr lang="ru-RU" b="0" i="0" dirty="0">
                <a:effectLst/>
                <a:latin typeface="YS Tex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1" i="0" dirty="0">
                <a:effectLst/>
                <a:latin typeface="YS Text"/>
              </a:rPr>
              <a:t>Лучше, чем </a:t>
            </a:r>
            <a:r>
              <a:rPr lang="ru-RU" b="1" i="0" dirty="0" err="1">
                <a:effectLst/>
                <a:latin typeface="YS Text"/>
              </a:rPr>
              <a:t>Timer</a:t>
            </a:r>
            <a:r>
              <a:rPr lang="ru-RU" b="0" i="0" dirty="0">
                <a:effectLst/>
                <a:latin typeface="YS Text"/>
              </a:rPr>
              <a:t>, потому что: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Использует пул потоков (а не один поток).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Устойчив к исключениям.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Гибче в настройке.</a:t>
            </a:r>
          </a:p>
          <a:p>
            <a:pPr algn="l">
              <a:buFont typeface="Arial" panose="020B0604020202020204" pitchFamily="34" charset="0"/>
              <a:buNone/>
            </a:pPr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1" i="0" dirty="0">
                <a:effectLst/>
                <a:latin typeface="YS Text"/>
              </a:rPr>
              <a:t>Когда не использовать?</a:t>
            </a:r>
            <a:endParaRPr lang="ru-RU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Если нужна </a:t>
            </a:r>
            <a:r>
              <a:rPr lang="ru-RU" b="1" i="0" dirty="0">
                <a:effectLst/>
                <a:latin typeface="YS Text"/>
              </a:rPr>
              <a:t>наносекундная точность</a:t>
            </a:r>
            <a:r>
              <a:rPr lang="ru-RU" b="0" i="0" dirty="0">
                <a:effectLst/>
                <a:latin typeface="YS Text"/>
              </a:rPr>
              <a:t> (лучше </a:t>
            </a:r>
            <a:r>
              <a:rPr lang="ru-RU" b="0" i="0" dirty="0" err="1">
                <a:effectLst/>
                <a:latin typeface="YS Text"/>
              </a:rPr>
              <a:t>ScheduledThreadPool</a:t>
            </a:r>
            <a:r>
              <a:rPr lang="ru-RU" b="0" i="0" dirty="0">
                <a:effectLst/>
                <a:latin typeface="YS Text"/>
              </a:rPr>
              <a:t> + ручная корректировка).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Если задачи </a:t>
            </a:r>
            <a:r>
              <a:rPr lang="ru-RU" b="1" i="0" dirty="0">
                <a:effectLst/>
                <a:latin typeface="YS Text"/>
              </a:rPr>
              <a:t>очень долгие</a:t>
            </a:r>
            <a:r>
              <a:rPr lang="ru-RU" b="0" i="0" dirty="0">
                <a:effectLst/>
                <a:latin typeface="YS Text"/>
              </a:rPr>
              <a:t> и могут блокировать очередь.</a:t>
            </a:r>
          </a:p>
          <a:p>
            <a:pPr algn="l">
              <a:buFont typeface="Arial" panose="020B0604020202020204" pitchFamily="34" charset="0"/>
              <a:buNone/>
            </a:pPr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1" i="0" dirty="0">
                <a:effectLst/>
                <a:latin typeface="YS Text"/>
              </a:rPr>
              <a:t>Рекомендации:</a:t>
            </a:r>
            <a:endParaRPr lang="ru-RU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Для </a:t>
            </a:r>
            <a:r>
              <a:rPr lang="ru-RU" b="1" i="0" dirty="0">
                <a:effectLst/>
                <a:latin typeface="YS Text"/>
              </a:rPr>
              <a:t>строгой периодичности</a:t>
            </a:r>
            <a:r>
              <a:rPr lang="ru-RU" b="0" i="0" dirty="0">
                <a:effectLst/>
                <a:latin typeface="YS Text"/>
              </a:rPr>
              <a:t> → </a:t>
            </a:r>
            <a:r>
              <a:rPr lang="ru-RU" b="0" i="0" dirty="0" err="1">
                <a:effectLst/>
                <a:latin typeface="YS Text"/>
              </a:rPr>
              <a:t>scheduleAtFixedRate</a:t>
            </a:r>
            <a:r>
              <a:rPr lang="ru-RU" b="0" i="0" dirty="0">
                <a:effectLst/>
                <a:latin typeface="YS Tex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Для </a:t>
            </a:r>
            <a:r>
              <a:rPr lang="ru-RU" b="1" i="0" dirty="0">
                <a:effectLst/>
                <a:latin typeface="YS Text"/>
              </a:rPr>
              <a:t>гарантированных пауз</a:t>
            </a:r>
            <a:r>
              <a:rPr lang="ru-RU" b="0" i="0" dirty="0">
                <a:effectLst/>
                <a:latin typeface="YS Text"/>
              </a:rPr>
              <a:t> → </a:t>
            </a:r>
            <a:r>
              <a:rPr lang="ru-RU" b="0" i="0" dirty="0" err="1">
                <a:effectLst/>
                <a:latin typeface="YS Text"/>
              </a:rPr>
              <a:t>scheduleWithFixedDelay</a:t>
            </a:r>
            <a:r>
              <a:rPr lang="ru-RU" b="0" i="0" dirty="0">
                <a:effectLst/>
                <a:latin typeface="YS Tex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Всегда </a:t>
            </a:r>
            <a:r>
              <a:rPr lang="ru-RU" b="1" i="0" dirty="0">
                <a:effectLst/>
                <a:latin typeface="YS Text"/>
              </a:rPr>
              <a:t>закрывать пул</a:t>
            </a:r>
            <a:r>
              <a:rPr lang="ru-RU" b="0" i="0" dirty="0">
                <a:effectLst/>
                <a:latin typeface="YS Text"/>
              </a:rPr>
              <a:t> через </a:t>
            </a:r>
            <a:r>
              <a:rPr lang="ru-RU" b="0" i="0" dirty="0" err="1">
                <a:effectLst/>
                <a:latin typeface="YS Text"/>
              </a:rPr>
              <a:t>shutdown</a:t>
            </a:r>
            <a:r>
              <a:rPr lang="ru-RU" b="0" i="0" dirty="0">
                <a:effectLst/>
                <a:latin typeface="YS Text"/>
              </a:rPr>
              <a:t>().</a:t>
            </a:r>
          </a:p>
          <a:p>
            <a:pPr algn="l"/>
            <a:endParaRPr lang="ru-RU" sz="1200" b="0" i="0" dirty="0">
              <a:solidFill>
                <a:srgbClr val="F8FAFF"/>
              </a:solidFill>
              <a:effectLst/>
              <a:latin typeface="DeepSeek-CJK-patch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559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Интерфейс </a:t>
            </a:r>
            <a:r>
              <a:rPr lang="ru-RU" dirty="0" err="1">
                <a:solidFill>
                  <a:srgbClr val="BC5CFF"/>
                </a:solidFill>
              </a:rPr>
              <a:t>BlockingQueue</a:t>
            </a:r>
            <a:r>
              <a:rPr lang="ru-RU" dirty="0">
                <a:solidFill>
                  <a:srgbClr val="DDDDDD"/>
                </a:solidFill>
              </a:rPr>
              <a:t> определяет блокирующую очередь, наследующую свойства интерфейса </a:t>
            </a:r>
            <a:r>
              <a:rPr lang="ru-RU" dirty="0" err="1">
                <a:solidFill>
                  <a:srgbClr val="BC5CFF"/>
                </a:solidFill>
              </a:rPr>
              <a:t>Queue</a:t>
            </a:r>
            <a:r>
              <a:rPr lang="ru-RU" dirty="0">
                <a:solidFill>
                  <a:srgbClr val="DDDDDD"/>
                </a:solidFill>
              </a:rPr>
              <a:t>, в которой элементы хранятся в порядке «первый пришел, первый вышел» (</a:t>
            </a:r>
            <a:r>
              <a:rPr lang="ru-RU" dirty="0">
                <a:solidFill>
                  <a:srgbClr val="BC5CFF"/>
                </a:solidFill>
              </a:rPr>
              <a:t>FIFO – </a:t>
            </a:r>
            <a:r>
              <a:rPr lang="ru-RU" dirty="0" err="1">
                <a:solidFill>
                  <a:srgbClr val="BC5CFF"/>
                </a:solidFill>
              </a:rPr>
              <a:t>first</a:t>
            </a:r>
            <a:r>
              <a:rPr lang="ru-RU" dirty="0">
                <a:solidFill>
                  <a:srgbClr val="BC5CFF"/>
                </a:solidFill>
              </a:rPr>
              <a:t> </a:t>
            </a:r>
            <a:r>
              <a:rPr lang="ru-RU" dirty="0" err="1">
                <a:solidFill>
                  <a:srgbClr val="BC5CFF"/>
                </a:solidFill>
              </a:rPr>
              <a:t>in</a:t>
            </a:r>
            <a:r>
              <a:rPr lang="ru-RU" dirty="0">
                <a:solidFill>
                  <a:srgbClr val="BC5CFF"/>
                </a:solidFill>
              </a:rPr>
              <a:t>, </a:t>
            </a:r>
            <a:r>
              <a:rPr lang="ru-RU" dirty="0" err="1">
                <a:solidFill>
                  <a:srgbClr val="BC5CFF"/>
                </a:solidFill>
              </a:rPr>
              <a:t>first</a:t>
            </a:r>
            <a:r>
              <a:rPr lang="ru-RU" dirty="0">
                <a:solidFill>
                  <a:srgbClr val="BC5CFF"/>
                </a:solidFill>
              </a:rPr>
              <a:t> </a:t>
            </a:r>
            <a:r>
              <a:rPr lang="ru-RU" dirty="0" err="1">
                <a:solidFill>
                  <a:srgbClr val="BC5CFF"/>
                </a:solidFill>
              </a:rPr>
              <a:t>out</a:t>
            </a:r>
            <a:r>
              <a:rPr lang="ru-RU" dirty="0">
                <a:solidFill>
                  <a:srgbClr val="DDDDDD"/>
                </a:solidFill>
              </a:rPr>
              <a:t>). Реализация данного интерфейса обеспечивает блокировку потока в двух случаях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DDDDDD"/>
                </a:solidFill>
              </a:rPr>
              <a:t>при попытке получения элемента из пустой очереди;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DDDDDD"/>
                </a:solidFill>
              </a:rPr>
              <a:t>при попытке размещения элемента в полной очереди.</a:t>
            </a:r>
          </a:p>
          <a:p>
            <a:endParaRPr lang="ru-RU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Когда поток пытается получить элемент из пустой очереди, то он переводится в состояние ожидания до тех пор, пока какой-либо другой поток не разместит элемент в очереди. Аналогично при попытке положить элемент в полную очередь; поток ставится в ожидание до тех пор, пока другой поток не заберет элемент из очереди и, таким образом, не освободит место в ней. Естественно, понятие "полная очередь" подразумевает ограничение размера очереди.</a:t>
            </a:r>
          </a:p>
          <a:p>
            <a:endParaRPr lang="ru-RU" dirty="0"/>
          </a:p>
          <a:p>
            <a:r>
              <a:rPr lang="ru-RU" dirty="0"/>
              <a:t>Критерий		Блокирующая очередь (</a:t>
            </a:r>
            <a:r>
              <a:rPr lang="ru-RU" dirty="0" err="1"/>
              <a:t>BlockingQueue</a:t>
            </a:r>
            <a:r>
              <a:rPr lang="ru-RU" dirty="0"/>
              <a:t>)		Неблокирующая очередь (</a:t>
            </a:r>
            <a:r>
              <a:rPr lang="ru-RU" dirty="0" err="1"/>
              <a:t>ConcurrentLinkedQueue</a:t>
            </a:r>
            <a:r>
              <a:rPr lang="ru-RU" dirty="0"/>
              <a:t>)</a:t>
            </a:r>
          </a:p>
          <a:p>
            <a:r>
              <a:rPr lang="ru-RU" dirty="0"/>
              <a:t>Блокировка потоков	Да (</a:t>
            </a:r>
            <a:r>
              <a:rPr lang="ru-RU" dirty="0" err="1"/>
              <a:t>put</a:t>
            </a:r>
            <a:r>
              <a:rPr lang="ru-RU" dirty="0"/>
              <a:t>, </a:t>
            </a:r>
            <a:r>
              <a:rPr lang="ru-RU" dirty="0" err="1"/>
              <a:t>take</a:t>
            </a:r>
            <a:r>
              <a:rPr lang="ru-RU" dirty="0"/>
              <a:t>)				Нет (CAS-операции)</a:t>
            </a:r>
          </a:p>
          <a:p>
            <a:r>
              <a:rPr lang="ru-RU" dirty="0"/>
              <a:t>Производительность	Ниже (из-за блокировок)			Выше</a:t>
            </a:r>
          </a:p>
          <a:p>
            <a:r>
              <a:rPr lang="ru-RU" dirty="0"/>
              <a:t>Размер очереди	Может быть ограничен (</a:t>
            </a:r>
            <a:r>
              <a:rPr lang="ru-RU" dirty="0" err="1"/>
              <a:t>ArrayBlockingQueue</a:t>
            </a:r>
            <a:r>
              <a:rPr lang="ru-RU" dirty="0"/>
              <a:t>)	Неограничен</a:t>
            </a:r>
          </a:p>
          <a:p>
            <a:r>
              <a:rPr lang="ru-RU" dirty="0"/>
              <a:t>Использование	Когда нужны строгие гарантии		Когда важна скорость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81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Executor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— базовый интерфейс для классов, который реализует запуск </a:t>
            </a:r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Runnable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задач. Тем самым обеспечивается помощь с добавлением задачи и способом ее запуска.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ExecutorService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— интерфейс, который расширяет свойства </a:t>
            </a:r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Executor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который описывает сервис для запуска </a:t>
            </a:r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Runnable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или </a:t>
            </a:r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Callable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задач. Методы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submit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на вход принимают задачу в виде </a:t>
            </a:r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Callable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или </a:t>
            </a:r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Runnable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в качестве возвращаемого значения идет Future, через который ты можешь получить результат.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Метод </a:t>
            </a:r>
            <a:r>
              <a:rPr lang="ru-RU" b="0" i="0" dirty="0" err="1">
                <a:solidFill>
                  <a:srgbClr val="FF6726"/>
                </a:solidFill>
                <a:effectLst/>
                <a:latin typeface="Menlo"/>
              </a:rPr>
              <a:t>invokeAll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отвечает за выполнение задач с возвращением списка задач с их статусом и результатами завершения.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Метод </a:t>
            </a:r>
            <a:r>
              <a:rPr lang="ru-RU" b="0" i="0" dirty="0" err="1">
                <a:solidFill>
                  <a:srgbClr val="FF6726"/>
                </a:solidFill>
                <a:effectLst/>
                <a:latin typeface="Menlo"/>
              </a:rPr>
              <a:t>invokeAny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отвечает за выполнение задач с возвращением результата успешно выполненной задачи (то есть без создания исключения), если таковые имеются.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ScheduledExecutorService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— данный интерфейс добавляет возможность запускать отложенные задачи с определенной задержкой или определенным периодом.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 err="1">
                <a:solidFill>
                  <a:srgbClr val="2CA433"/>
                </a:solidFill>
                <a:effectLst/>
                <a:latin typeface="Menlo"/>
              </a:rPr>
              <a:t>AbstractExecutorService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— 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абстрактный класс для построения </a:t>
            </a:r>
            <a:r>
              <a:rPr lang="en-US" b="1" i="1" dirty="0" err="1">
                <a:effectLst/>
                <a:latin typeface="Arial" panose="020B0604020202020204" pitchFamily="34" charset="0"/>
              </a:rPr>
              <a:t>ExecutorService</a:t>
            </a:r>
            <a:r>
              <a:rPr lang="en-US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'a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есть имплементация методов </a:t>
            </a:r>
            <a:r>
              <a:rPr lang="en-US" b="0" i="0" dirty="0">
                <a:solidFill>
                  <a:srgbClr val="FF6726"/>
                </a:solidFill>
                <a:effectLst/>
                <a:latin typeface="Menlo"/>
              </a:rPr>
              <a:t>submit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dirty="0" err="1">
                <a:solidFill>
                  <a:srgbClr val="FF6726"/>
                </a:solidFill>
                <a:effectLst/>
                <a:latin typeface="Menlo"/>
              </a:rPr>
              <a:t>invokeAll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dirty="0" err="1">
                <a:solidFill>
                  <a:srgbClr val="FF6726"/>
                </a:solidFill>
                <a:effectLst/>
                <a:latin typeface="Menlo"/>
              </a:rPr>
              <a:t>invokeAny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От этого класса наследуются </a:t>
            </a:r>
            <a:r>
              <a:rPr lang="en-US" b="1" i="1" dirty="0" err="1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ThreadPoolExecutor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1" dirty="0" err="1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ScheduledThreadPoolExecutor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 </a:t>
            </a:r>
            <a:r>
              <a:rPr lang="en-US" b="1" i="1" dirty="0" err="1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ForkJoinPool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47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18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4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93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616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Предыстория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Начну с небольшой предыстории. Программистам очень не нравилось одно свойство массива — его размер нельзя изменять. Что делать, если нужно сохранить в массиве ещё три элемента, а свободное место только одно?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Единственным решением проблемы нехватки места в массиве было создание массива очень большого размера, чтобы все элементы туда точно поместились. Но это часто приводило к нерациональному расходу памяти. Если обычно в массиве хранилось два-три элемента, но был хотя бы мизерный шанс, что там их будет 100, приходилось создавать массив на 100 элементов.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Коллекции, в отличие от массивов, не могут хранить примитивные типы: только </a:t>
            </a:r>
            <a:r>
              <a:rPr lang="ru-RU" b="0" i="1" dirty="0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типы-классы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Поэтому если вам нужна коллекция с типом </a:t>
            </a:r>
            <a:r>
              <a:rPr lang="ru-RU" dirty="0" err="1"/>
              <a:t>int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используйте вместо него тип-обертку — </a:t>
            </a:r>
            <a:r>
              <a:rPr lang="ru-RU" dirty="0" err="1"/>
              <a:t>Integer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 — самый распространённый класс в Java для хранения элементов. Так как же устроен этот ArrayList и почему он так всем нравится?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Устройство ArrayList простое и гениальное по своей сути. Внутри каждого объекта ArrayList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объекта ArrayList содержится самый обычный массив! Но не только. Там есть еще переменная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которая хранит длину списка. Вот как это работает: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Изначально длина массива внутри списка — 10 элементов. А переменная size равна 0.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 список добавить элемент, он будет сохранен в 0-ю ячейку массива, а size увеличится до 1.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24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 — самый распространённый класс в Java для хранения элементов. Так как же устроен этот ArrayList и почему он так всем нравится?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Устройство ArrayList простое и гениальное по своей сути. Внутри каждого объекта ArrayList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объекта ArrayList содержится самый обычный массив! Но не только. Там есть еще переменная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которая хранит длину списка. Вот как это работает: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Изначально длина массива внутри списка — 10 элементов. А переменная size равна 0.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 список добавить элемент, он будет сохранен в 0-ю ячейку массива, а size увеличится до 1.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465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885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Предыстория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Начну с небольшой предыстории. Программистам очень не нравилось одно свойство массива — его размер нельзя изменять. Что делать, если нужно сохранить в массиве ещё три элемента, а свободное место только одно?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Единственным решением проблемы нехватки места в массиве было создание массива очень большого размера, чтобы все элементы туда точно поместились. Но это часто приводило к нерациональному расходу памяти. Если обычно в массиве хранилось два-три элемента, но был хотя бы мизерный шанс, что там их будет 100, приходилось создавать массив на 100 элементов.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409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принципе можно провести четкую аналогию. Причем в массиве все даже как-то короче и понятнее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что-ли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Но и в ArrayList не сильно сложно: получить элемент — метод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(), изменить элемент — метод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(), получить длину списка — метод size().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 зачем программисты используют класс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Конечно же, все дело в остальных методах, которых у массива нет и не будет: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Добавление элемента в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Вставка элемента в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Поиск элемента в списке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Удаление элемента из списка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890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4. Как работают </a:t>
            </a:r>
            <a:r>
              <a:rPr lang="ru-RU" b="1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Generics</a:t>
            </a:r>
            <a:endParaRPr lang="ru-RU" b="1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самом деле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Generics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работают до ужаса примитивно.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Компилятор просто заменяет тип с параметром на него же, только без параметра. А при взаимодействии с его методами добавляет операцию приведения типа к типу-параметру:</a:t>
            </a:r>
          </a:p>
          <a:p>
            <a:pPr algn="l"/>
            <a:br>
              <a:rPr lang="ru-RU" dirty="0"/>
            </a:b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Т.е. по сути дженерики — это такая разновидность синтаксического сахара, как 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autoboxing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только побольше. При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autoboxing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компилятор за нас добавляет методы для преобразования типа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к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обратно, а для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generics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добавляет операторы приведения типа.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После того, как компилятор скомпилировал ваш код с дженериками, в нем все классы с параметрами были преобразованы просто в классы и операторы приведения типа. Информация о том, какие изначально были типы-параметры у переменных сложных типов, потерялась. Этот эффект еще называют </a:t>
            </a:r>
            <a:r>
              <a:rPr lang="ru-RU" b="0" i="1" dirty="0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стиранием типов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классов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может быть не один тип параметр, а несколько.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сложные типы тоже можно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использовать в качестве параметров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157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, когда объявляется параметр типа, он указывается в угловых скобках.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790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В Java можно создавать 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generic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-конструкторы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, которые позволяют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параметризовать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 конструктор типами, даже если сам класс не является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generic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.</a:t>
            </a:r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 Это полезно, когда нужно создать объект с гибкими типами данных, не делая весь класс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generic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.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727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В Java 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wildcard (джокер)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 — это специальный символ </a:t>
            </a:r>
            <a:r>
              <a:rPr lang="ru-RU" dirty="0"/>
              <a:t>?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, который используется в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generics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 для представления неизвестного типа. Wildcard позволяет создавать более гибкие и универсальные конструкции, особенно когда вы работаете с коллекциями или методами, которые должны принимать или возвращать объекты разных типов.</a:t>
            </a:r>
            <a:endParaRPr lang="en-US" dirty="0"/>
          </a:p>
          <a:p>
            <a:endParaRPr lang="en-US" dirty="0"/>
          </a:p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Основные виды Wildcard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&lt;?&gt; — неограниченный wildcard</a:t>
            </a:r>
            <a:br>
              <a:rPr lang="ru-RU" b="0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Представляет любой тип. Полезен, когда тип не важен, или вы хотите работать с коллекцией, содержащей объекты любого типа.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&lt;? extends T&gt; —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upper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bounded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 wildcard (ограничение сверху)</a:t>
            </a:r>
            <a:br>
              <a:rPr lang="ru-RU" b="0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Представляет любой тип, который является подклассом T (включая сам T). Полезен для чтения данных из коллекции.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&lt;? super T&gt; —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lower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bounded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 wildcard (ограничение снизу)</a:t>
            </a:r>
            <a:br>
              <a:rPr lang="ru-RU" b="0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Представляет любой тип, который является суперклассом T (включая сам T). Полезен для записи данных в коллекцию.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Можно порассуждать,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E5C07B"/>
                </a:solidFill>
                <a:effectLst/>
              </a:rPr>
              <a:t>List</a:t>
            </a:r>
            <a:r>
              <a:rPr lang="en-US" dirty="0">
                <a:solidFill>
                  <a:srgbClr val="359FF4"/>
                </a:solidFill>
                <a:effectLst/>
              </a:rPr>
              <a:t>&lt;</a:t>
            </a:r>
            <a:r>
              <a:rPr lang="en-US" dirty="0">
                <a:solidFill>
                  <a:srgbClr val="ABB2BF"/>
                </a:solidFill>
                <a:effectLst/>
              </a:rPr>
              <a:t>? </a:t>
            </a:r>
            <a:r>
              <a:rPr lang="en-US" dirty="0">
                <a:solidFill>
                  <a:srgbClr val="C678DD"/>
                </a:solidFill>
                <a:effectLst/>
              </a:rPr>
              <a:t>extends </a:t>
            </a:r>
            <a:r>
              <a:rPr lang="en-US" dirty="0">
                <a:solidFill>
                  <a:srgbClr val="E5C07B"/>
                </a:solidFill>
                <a:effectLst/>
              </a:rPr>
              <a:t>Number</a:t>
            </a:r>
            <a:r>
              <a:rPr lang="en-US" dirty="0">
                <a:solidFill>
                  <a:srgbClr val="359FF4"/>
                </a:solidFill>
                <a:effectLst/>
              </a:rPr>
              <a:t>&gt; </a:t>
            </a:r>
            <a:r>
              <a:rPr lang="en-US" dirty="0">
                <a:solidFill>
                  <a:srgbClr val="D19A66"/>
                </a:solidFill>
                <a:effectLst/>
              </a:rPr>
              <a:t>list</a:t>
            </a:r>
            <a:r>
              <a:rPr lang="ru-RU" dirty="0">
                <a:solidFill>
                  <a:srgbClr val="D19A66"/>
                </a:solidFill>
                <a:effectLst/>
              </a:rPr>
              <a:t> – означает что может приехать любой </a:t>
            </a:r>
            <a:r>
              <a:rPr lang="ru-RU" dirty="0" err="1">
                <a:solidFill>
                  <a:srgbClr val="D19A66"/>
                </a:solidFill>
                <a:effectLst/>
              </a:rPr>
              <a:t>типо</a:t>
            </a:r>
            <a:r>
              <a:rPr lang="ru-RU" dirty="0">
                <a:solidFill>
                  <a:srgbClr val="D19A66"/>
                </a:solidFill>
                <a:effectLst/>
              </a:rPr>
              <a:t> начиная от </a:t>
            </a:r>
            <a:r>
              <a:rPr lang="en-US" dirty="0">
                <a:solidFill>
                  <a:srgbClr val="D19A66"/>
                </a:solidFill>
                <a:effectLst/>
              </a:rPr>
              <a:t>Number </a:t>
            </a:r>
            <a:r>
              <a:rPr lang="ru-RU" dirty="0">
                <a:solidFill>
                  <a:srgbClr val="D19A66"/>
                </a:solidFill>
                <a:effectLst/>
              </a:rPr>
              <a:t> и дальше по дереву наследования. А это значит, что можно вполне себе использовать методы </a:t>
            </a:r>
            <a:r>
              <a:rPr lang="en-US" dirty="0">
                <a:solidFill>
                  <a:srgbClr val="D19A66"/>
                </a:solidFill>
                <a:effectLst/>
              </a:rPr>
              <a:t>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D19A66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List&lt;? extends Number&gt;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Это список, который может содержать объекты любого типа, являющегося подтипом Number (например,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Integer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, Double,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Float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 и т.д.).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Однако компилятор не знает точный тип элементов в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src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. Он знает только, что это какой-то подтип Number.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ABB2BF"/>
              </a:solidFill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9424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Нужно порассуждать.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Если </a:t>
            </a:r>
            <a:r>
              <a:rPr lang="en-US" dirty="0">
                <a:solidFill>
                  <a:srgbClr val="E5C07B"/>
                </a:solidFill>
                <a:effectLst/>
              </a:rPr>
              <a:t>List</a:t>
            </a:r>
            <a:r>
              <a:rPr lang="en-US" dirty="0">
                <a:solidFill>
                  <a:srgbClr val="359FF4"/>
                </a:solidFill>
                <a:effectLst/>
              </a:rPr>
              <a:t>&lt;</a:t>
            </a:r>
            <a:r>
              <a:rPr lang="en-US" dirty="0">
                <a:solidFill>
                  <a:srgbClr val="ABB2BF"/>
                </a:solidFill>
                <a:effectLst/>
              </a:rPr>
              <a:t>? </a:t>
            </a:r>
            <a:r>
              <a:rPr lang="en-US" dirty="0">
                <a:solidFill>
                  <a:srgbClr val="C678DD"/>
                </a:solidFill>
                <a:effectLst/>
              </a:rPr>
              <a:t>super </a:t>
            </a:r>
            <a:r>
              <a:rPr lang="en-US" dirty="0">
                <a:solidFill>
                  <a:srgbClr val="E5C07B"/>
                </a:solidFill>
                <a:effectLst/>
              </a:rPr>
              <a:t>Integer</a:t>
            </a:r>
            <a:r>
              <a:rPr lang="en-US" dirty="0">
                <a:solidFill>
                  <a:srgbClr val="359FF4"/>
                </a:solidFill>
                <a:effectLst/>
              </a:rPr>
              <a:t>&gt; </a:t>
            </a:r>
            <a:r>
              <a:rPr lang="en-US" dirty="0">
                <a:solidFill>
                  <a:srgbClr val="D19A66"/>
                </a:solidFill>
                <a:effectLst/>
              </a:rPr>
              <a:t>list</a:t>
            </a:r>
            <a:r>
              <a:rPr lang="ru-RU" dirty="0">
                <a:solidFill>
                  <a:srgbClr val="D19A66"/>
                </a:solidFill>
                <a:effectLst/>
              </a:rPr>
              <a:t>, значит это может быть лист в том числе и объектов, а значит любой элемент, который мы добавляем должен без проблем </a:t>
            </a:r>
            <a:r>
              <a:rPr lang="ru-RU" dirty="0" err="1">
                <a:solidFill>
                  <a:srgbClr val="D19A66"/>
                </a:solidFill>
                <a:effectLst/>
              </a:rPr>
              <a:t>каститься</a:t>
            </a:r>
            <a:r>
              <a:rPr lang="ru-RU" dirty="0">
                <a:solidFill>
                  <a:srgbClr val="D19A66"/>
                </a:solidFill>
                <a:effectLst/>
              </a:rPr>
              <a:t> в цепочку зависимости от </a:t>
            </a:r>
            <a:r>
              <a:rPr lang="en-US" dirty="0">
                <a:solidFill>
                  <a:srgbClr val="D19A66"/>
                </a:solidFill>
                <a:effectLst/>
              </a:rPr>
              <a:t>INTEGER</a:t>
            </a:r>
            <a:endParaRPr lang="en-US" dirty="0">
              <a:solidFill>
                <a:srgbClr val="ABB2BF"/>
              </a:solidFill>
              <a:effectLst/>
            </a:endParaRPr>
          </a:p>
          <a:p>
            <a:endParaRPr lang="en-US" dirty="0"/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List&lt;? super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Integer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&gt;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Это список, который может содержать объекты типа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Integer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 или любого его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супертипа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 (например, Number, Object).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Компилятор гарантирует, что в такой список можно безопасно добавлять только объекты типа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Integer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 или его подтипов.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094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Если контейнер объявлен с wildcard </a:t>
            </a:r>
            <a:r>
              <a:rPr lang="ru-RU" dirty="0"/>
              <a:t>? extends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то можно только читать значения.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список нельзя ничего добавить, кроме </a:t>
            </a:r>
            <a:r>
              <a:rPr lang="ru-RU" dirty="0" err="1"/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Для того чтобы добавить объект в список нам нужен другой тип wildcard — </a:t>
            </a:r>
            <a:r>
              <a:rPr lang="ru-RU" dirty="0"/>
              <a:t>? </a:t>
            </a:r>
            <a:r>
              <a:rPr lang="en-US" dirty="0"/>
              <a:t>S</a:t>
            </a:r>
            <a:r>
              <a:rPr lang="ru-RU" dirty="0" err="1"/>
              <a:t>uper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Нельзя прочитать элемент из контейнера с wildcard </a:t>
            </a:r>
            <a:r>
              <a:rPr lang="ru-RU" dirty="0"/>
              <a:t>? super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кроме объекта класса </a:t>
            </a:r>
            <a:r>
              <a:rPr lang="ru-RU" dirty="0"/>
              <a:t>Object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Можно заменить на </a:t>
            </a:r>
            <a:r>
              <a:rPr lang="en-US" dirty="0"/>
              <a:t>OBJECT</a:t>
            </a:r>
            <a:r>
              <a:rPr lang="ru-RU" dirty="0"/>
              <a:t> </a:t>
            </a:r>
            <a:r>
              <a:rPr lang="ru-RU" dirty="0" err="1"/>
              <a:t>вовращаемый</a:t>
            </a:r>
            <a:r>
              <a:rPr lang="ru-RU" dirty="0"/>
              <a:t> тип, и тогда норм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8959A8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static</a:t>
            </a:r>
            <a:r>
              <a:rPr lang="en-US" dirty="0"/>
              <a:t> </a:t>
            </a:r>
            <a:r>
              <a:rPr lang="en-US" dirty="0">
                <a:effectLst/>
              </a:rPr>
              <a:t>&lt;T&gt;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Object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getFirst</a:t>
            </a:r>
            <a:r>
              <a:rPr lang="en-US" dirty="0"/>
              <a:t>(</a:t>
            </a:r>
            <a:r>
              <a:rPr lang="en-US" dirty="0">
                <a:effectLst/>
              </a:rPr>
              <a:t>List&lt;?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super</a:t>
            </a:r>
            <a:r>
              <a:rPr lang="en-US" dirty="0"/>
              <a:t> </a:t>
            </a:r>
            <a:r>
              <a:rPr lang="en-US" dirty="0">
                <a:effectLst/>
              </a:rPr>
              <a:t>T&gt;</a:t>
            </a:r>
            <a:r>
              <a:rPr lang="en-US" dirty="0"/>
              <a:t> </a:t>
            </a:r>
            <a:r>
              <a:rPr lang="en-US" dirty="0">
                <a:effectLst/>
              </a:rPr>
              <a:t>list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>
                <a:solidFill>
                  <a:srgbClr val="8959A8"/>
                </a:solidFill>
                <a:effectLst/>
              </a:rPr>
              <a:t>return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list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get</a:t>
            </a:r>
            <a:r>
              <a:rPr lang="en-US" dirty="0"/>
              <a:t>(</a:t>
            </a:r>
            <a:r>
              <a:rPr lang="en-US" dirty="0">
                <a:effectLst/>
              </a:rPr>
              <a:t>0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16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CAS (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DeepSeek-CJK-patch"/>
              </a:rPr>
              <a:t>Compare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-And-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DeepSeek-CJK-patch"/>
              </a:rPr>
              <a:t>Swap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)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— это низкоуровневый процессорный механизм, который позволяет безопасно изменять значение переменной в многопоточной среде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без блокировок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lock-free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). Он используется в Java в атомарных классах (</a:t>
            </a:r>
            <a:r>
              <a:rPr lang="ru-RU" dirty="0" err="1"/>
              <a:t>AtomicInteger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, </a:t>
            </a:r>
            <a:r>
              <a:rPr lang="ru-RU" dirty="0" err="1"/>
              <a:t>AtomicReference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, </a:t>
            </a:r>
            <a:r>
              <a:rPr lang="ru-RU" dirty="0" err="1"/>
              <a:t>AtomicLong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и др.) для реализации неблокирующих алгоритмов.</a:t>
            </a: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В 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Java CAS 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реализован в классах пакета 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java.util.concurrent.atomic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 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через методы: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compareAndSet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(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expectedValue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,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newValue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weakCompareAndSet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() (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менее строгие гарантии)</a:t>
            </a:r>
          </a:p>
          <a:p>
            <a:endParaRPr lang="ru-RU" dirty="0"/>
          </a:p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 Плюсы CAS</a:t>
            </a:r>
          </a:p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✅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Отсутствие блокировок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non-blocking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) → лучше масштабируемость</a:t>
            </a:r>
            <a:b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✅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Избегание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DeepSeek-CJK-patch"/>
              </a:rPr>
              <a:t>deadlock’ов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(нет взаимных блокировок)</a:t>
            </a:r>
            <a:b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✅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Высокая скорость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в условиях низкой конкуренции</a:t>
            </a:r>
          </a:p>
          <a:p>
            <a:pPr algn="l"/>
            <a:endParaRPr lang="ru-RU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🔹 Минусы CAS</a:t>
            </a:r>
          </a:p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❌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Проблема ABA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(если значение менялось, но вернулось к исходному, CAS все равно выполнится)</a:t>
            </a:r>
            <a:b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❌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Бесконечные повторения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(если много потоков конкурируют, некоторые могут долго повторять CAS)</a:t>
            </a:r>
            <a:b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❌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Сложность реализации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для сложных структур данных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9380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Реализация интерфейса предполагает, что с помощью вызова метода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получить следующий элемент.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 помощью метода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узнать, есть ли следующий элемент, и не достигнут ли конец коллекции.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если элементы еще имеются, то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вернет значение </a:t>
            </a:r>
            <a:r>
              <a:rPr lang="ru-RU" dirty="0" err="1"/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Метод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следует вызывать перед методом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так как при достижении конца коллекции метод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выбрасывает исключение </a:t>
            </a:r>
            <a:r>
              <a:rPr lang="ru-RU" dirty="0" err="1"/>
              <a:t>NoSuchElementException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метод </a:t>
            </a:r>
            <a:r>
              <a:rPr lang="ru-RU" dirty="0" err="1"/>
              <a:t>remove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удаляет текущий элемент, который был получен последним вызовом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Когда компилятор встретит в вашем коде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он просто заменит его на код справа: добавит метод получения итератора и все недостающие вызовы методов.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Программисты очень любят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практически всегда используют его, когда нужно обойти все элементы коллекции.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899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Реализация интерфейса предполагает, что с помощью вызова метода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получить следующий элемент.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 помощью метода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узнать, есть ли следующий элемент, и не достигнут ли конец коллекции.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если элементы еще имеются, то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вернет значение </a:t>
            </a:r>
            <a:r>
              <a:rPr lang="ru-RU" dirty="0" err="1"/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Метод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следует вызывать перед методом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так как при достижении конца коллекции метод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выбрасывает исключение </a:t>
            </a:r>
            <a:r>
              <a:rPr lang="ru-RU" dirty="0" err="1"/>
              <a:t>NoSuchElementException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метод </a:t>
            </a:r>
            <a:r>
              <a:rPr lang="ru-RU" dirty="0" err="1"/>
              <a:t>remove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удаляет текущий элемент, который был получен последним вызовом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Когда компилятор встретит в вашем коде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он просто заменит его на код справа: добавит метод получения итератора и все недостающие вызовы методов.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Программисты очень любят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практически всегда используют его, когда нужно обойти все элементы коллекции.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7767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988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1506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Хеш-таблицей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называется структура данных, реализующая интерфейс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ассоциативного массива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(абстрактная модель «ключ – значение» или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entry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), которая обеспечивает очень быструю вставку и поиск: независимо от количества элементов вставка и поиск (а иногда и удаление) выполняются за время, близкое к константе – O(1). По сути, это обычный массив, где местоположение элемента зависит от значения самого элемента.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Связь между значением элемента и его позицией в хеш-таблице задает хеш-функция.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Хеш-функция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получает входную часть данных, которую мы называем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ключом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на выходе она выдает целое число, известное как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 (или хеш-код)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Затем,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привязывает наш ключ к определенному индексу хеш-таблицы. Для основных операций: вставки, поиска и удаления мы используем одну и ту же хеш-функцию, поэтому эти операции осуществляются довольно быстро. По этой причине важно, чтобы хеш-функция вела себя последовательно и выводила один и тот же индекс для одинаковых входных данных.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Стоит отметить, что полученный хеш-код может быть огромным числовым значением, а исходный массив условно рассчитан только на 16 элементов. Не создавать же массив на миллиард элементов, чтобы добавить туда всего десять? Поэтому мы этот хеш-код должны как-то трансформировать в значения от 0 до 15 (если размер массива 16). И вот для этого используются дополнительные преобразования. Таким образом, мы генерируем индекс для минимизации размера массива.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Например, в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 Java 8 использовался вот такой дополнительный метод для нахождения нужной ячейки: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dirty="0" err="1">
                <a:solidFill>
                  <a:srgbClr val="CC7832"/>
                </a:solidFill>
                <a:effectLst/>
              </a:rPr>
              <a:t>static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>
                <a:solidFill>
                  <a:srgbClr val="FFC66D"/>
                </a:solidFill>
                <a:effectLst/>
              </a:rPr>
              <a:t>indexFor</a:t>
            </a:r>
            <a:r>
              <a:rPr lang="ru-RU" dirty="0">
                <a:effectLst/>
              </a:rPr>
              <a:t>(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h</a:t>
            </a:r>
            <a:r>
              <a:rPr lang="ru-RU" dirty="0">
                <a:effectLst/>
              </a:rPr>
              <a:t>,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/>
              <a:t>length</a:t>
            </a:r>
            <a:r>
              <a:rPr lang="ru-RU" dirty="0">
                <a:effectLst/>
              </a:rPr>
              <a:t>)</a:t>
            </a:r>
            <a:r>
              <a:rPr lang="ru-RU" dirty="0"/>
              <a:t> </a:t>
            </a:r>
            <a:r>
              <a:rPr lang="ru-RU" dirty="0">
                <a:effectLst/>
              </a:rPr>
              <a:t>{</a:t>
            </a:r>
            <a:r>
              <a:rPr lang="ru-RU" dirty="0"/>
              <a:t> </a:t>
            </a:r>
            <a:endParaRPr lang="en-US" dirty="0"/>
          </a:p>
          <a:p>
            <a:r>
              <a:rPr lang="en-US" b="1" dirty="0">
                <a:solidFill>
                  <a:srgbClr val="CC7832"/>
                </a:solidFill>
                <a:effectLst/>
              </a:rPr>
              <a:t>    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return</a:t>
            </a:r>
            <a:r>
              <a:rPr lang="ru-RU" dirty="0"/>
              <a:t> h </a:t>
            </a:r>
            <a:r>
              <a:rPr lang="ru-RU" dirty="0">
                <a:solidFill>
                  <a:srgbClr val="C3CBD2"/>
                </a:solidFill>
                <a:effectLst/>
              </a:rPr>
              <a:t>&amp;</a:t>
            </a:r>
            <a:r>
              <a:rPr lang="ru-RU" dirty="0"/>
              <a:t> </a:t>
            </a:r>
            <a:r>
              <a:rPr lang="ru-RU" dirty="0">
                <a:effectLst/>
              </a:rPr>
              <a:t>(</a:t>
            </a:r>
            <a:r>
              <a:rPr lang="ru-RU" dirty="0"/>
              <a:t>length</a:t>
            </a:r>
            <a:r>
              <a:rPr lang="ru-RU" dirty="0">
                <a:solidFill>
                  <a:srgbClr val="C3CBD2"/>
                </a:solidFill>
                <a:effectLst/>
              </a:rPr>
              <a:t>-</a:t>
            </a:r>
            <a:r>
              <a:rPr lang="ru-RU" dirty="0">
                <a:solidFill>
                  <a:srgbClr val="56B7FF"/>
                </a:solidFill>
                <a:effectLst/>
              </a:rPr>
              <a:t>1</a:t>
            </a:r>
            <a:r>
              <a:rPr lang="ru-RU" dirty="0">
                <a:effectLst/>
              </a:rPr>
              <a:t>);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>
                <a:effectLst/>
              </a:rPr>
              <a:t>}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вход он принимал хеш-код полученный в результате работы </a:t>
            </a:r>
            <a:r>
              <a:rPr lang="ru-RU" dirty="0" err="1"/>
              <a:t>hashCode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длину внутреннего массива (количество ячеек). А возвращал результат «хеш-код» –&gt; побитовое «И» –&gt; (длина массива – 1).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4959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3040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6477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3222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Класс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реализует интерфейс </a:t>
            </a:r>
            <a:r>
              <a:rPr lang="ru-RU" dirty="0" err="1"/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основан на хэш-таблице, а также поддерживается с помощью экземпляра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элементы не упорядочены, нет никаких гарантий, что элементы будут в том же порядке спустя какое-то время.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Операции добавления, удаления и поиска будут выполняться за константное время при условии, что хэш-функция правильно распределяет элементы по «корзинам».</a:t>
            </a:r>
          </a:p>
          <a:p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Все классы, реализующие интерфейс </a:t>
            </a:r>
            <a:r>
              <a:rPr lang="ru-RU" dirty="0" err="1"/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внутренне поддерживаются реализациями 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хранит элементы с помощью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Хоть и для добавления элемента в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он должен быть представлен в виде пары «ключ-значение», 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добавляется только значение. </a:t>
            </a:r>
          </a:p>
          <a:p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самом деле значение, которые мы передаем 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является ключом к объекту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в качестве значения в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используется константа. Таким образом, в каждой паре «ключ-значение» все ключи будут иметь одинаковые значения.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6482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66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633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56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effectLst/>
                <a:latin typeface="YS Text"/>
              </a:rPr>
              <a:t> Ограничения Future</a:t>
            </a:r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0" i="0" dirty="0">
                <a:effectLst/>
                <a:latin typeface="YS Text"/>
              </a:rPr>
              <a:t>❌ </a:t>
            </a:r>
            <a:r>
              <a:rPr lang="ru-RU" b="1" i="0" dirty="0">
                <a:effectLst/>
                <a:latin typeface="YS Text"/>
              </a:rPr>
              <a:t>Нет цепочек вызовов</a:t>
            </a:r>
            <a:r>
              <a:rPr lang="ru-RU" b="0" i="0" dirty="0">
                <a:effectLst/>
                <a:latin typeface="YS Text"/>
              </a:rPr>
              <a:t> (нельзя сказать: "когда задача завершится, сделай то-то").</a:t>
            </a:r>
            <a:br>
              <a:rPr lang="ru-RU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❌ </a:t>
            </a:r>
            <a:r>
              <a:rPr lang="ru-RU" b="1" i="0" dirty="0">
                <a:effectLst/>
                <a:latin typeface="YS Text"/>
              </a:rPr>
              <a:t>Только один результат</a:t>
            </a:r>
            <a:r>
              <a:rPr lang="ru-RU" b="0" i="0" dirty="0">
                <a:effectLst/>
                <a:latin typeface="YS Text"/>
              </a:rPr>
              <a:t> (не поддерживает комбинацию нескольких Future).</a:t>
            </a:r>
          </a:p>
          <a:p>
            <a:pPr algn="l"/>
            <a:r>
              <a:rPr lang="ru-RU" b="0" i="0" dirty="0">
                <a:effectLst/>
                <a:latin typeface="YS Text"/>
              </a:rPr>
              <a:t>Для более сложных сценариев используйте </a:t>
            </a:r>
            <a:r>
              <a:rPr lang="ru-RU" b="1" i="0" dirty="0" err="1">
                <a:effectLst/>
                <a:latin typeface="YS Text"/>
              </a:rPr>
              <a:t>CompletableFuture</a:t>
            </a:r>
            <a:r>
              <a:rPr lang="ru-RU" b="0" i="0" dirty="0">
                <a:effectLst/>
                <a:latin typeface="YS Text"/>
              </a:rPr>
              <a:t> (тема для отдельной лекции).</a:t>
            </a:r>
          </a:p>
          <a:p>
            <a:pPr algn="l"/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1" i="0" dirty="0">
                <a:effectLst/>
                <a:latin typeface="YS Text"/>
              </a:rPr>
              <a:t>Вывод</a:t>
            </a:r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0" i="0" dirty="0">
                <a:effectLst/>
                <a:latin typeface="YS Text"/>
              </a:rPr>
              <a:t>✅ </a:t>
            </a:r>
            <a:r>
              <a:rPr lang="en-US" b="1" i="0" dirty="0">
                <a:effectLst/>
                <a:latin typeface="YS Text"/>
              </a:rPr>
              <a:t>Callable</a:t>
            </a:r>
            <a:r>
              <a:rPr lang="en-US" b="0" i="0" dirty="0">
                <a:effectLst/>
                <a:latin typeface="YS Text"/>
              </a:rPr>
              <a:t> — </a:t>
            </a:r>
            <a:r>
              <a:rPr lang="ru-RU" b="0" i="0" dirty="0">
                <a:effectLst/>
                <a:latin typeface="YS Text"/>
              </a:rPr>
              <a:t>задача, которая возвращает результат.</a:t>
            </a:r>
            <a:br>
              <a:rPr lang="ru-RU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✅ </a:t>
            </a:r>
            <a:r>
              <a:rPr lang="en-US" b="1" i="0" dirty="0">
                <a:effectLst/>
                <a:latin typeface="YS Text"/>
              </a:rPr>
              <a:t>Future</a:t>
            </a:r>
            <a:r>
              <a:rPr lang="en-US" b="0" i="0" dirty="0">
                <a:effectLst/>
                <a:latin typeface="YS Text"/>
              </a:rPr>
              <a:t> — </a:t>
            </a:r>
            <a:r>
              <a:rPr lang="ru-RU" b="0" i="0" dirty="0">
                <a:effectLst/>
                <a:latin typeface="YS Text"/>
              </a:rPr>
              <a:t>механизм для асинхронного получения результата.</a:t>
            </a:r>
            <a:br>
              <a:rPr lang="ru-RU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✅ </a:t>
            </a:r>
            <a:r>
              <a:rPr lang="ru-RU" b="1" i="0" dirty="0">
                <a:effectLst/>
                <a:latin typeface="YS Text"/>
              </a:rPr>
              <a:t>Основные методы</a:t>
            </a:r>
            <a:r>
              <a:rPr lang="ru-RU" b="0" i="0" dirty="0">
                <a:effectLst/>
                <a:latin typeface="YS Text"/>
              </a:rPr>
              <a:t>: </a:t>
            </a:r>
            <a:r>
              <a:rPr lang="en-US" b="0" i="0" dirty="0">
                <a:effectLst/>
                <a:latin typeface="YS Text"/>
              </a:rPr>
              <a:t>get(), </a:t>
            </a:r>
            <a:r>
              <a:rPr lang="en-US" b="0" i="0" dirty="0" err="1">
                <a:effectLst/>
                <a:latin typeface="YS Text"/>
              </a:rPr>
              <a:t>isDone</a:t>
            </a:r>
            <a:r>
              <a:rPr lang="en-US" b="0" i="0" dirty="0">
                <a:effectLst/>
                <a:latin typeface="YS Text"/>
              </a:rPr>
              <a:t>(), cancel().</a:t>
            </a:r>
            <a:br>
              <a:rPr lang="en-US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🚀 </a:t>
            </a:r>
            <a:r>
              <a:rPr lang="ru-RU" b="1" i="0" dirty="0">
                <a:effectLst/>
                <a:latin typeface="YS Text"/>
              </a:rPr>
              <a:t>Используйте </a:t>
            </a:r>
            <a:r>
              <a:rPr lang="en-US" b="1" i="0" dirty="0">
                <a:effectLst/>
                <a:latin typeface="YS Text"/>
              </a:rPr>
              <a:t>Future </a:t>
            </a:r>
            <a:r>
              <a:rPr lang="ru-RU" b="1" i="0" dirty="0">
                <a:effectLst/>
                <a:latin typeface="YS Text"/>
              </a:rPr>
              <a:t>для простых асинхронных операций.</a:t>
            </a:r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1" i="0" dirty="0">
                <a:effectLst/>
                <a:latin typeface="YS Text"/>
              </a:rPr>
              <a:t>Что дальше?</a:t>
            </a:r>
            <a:endParaRPr lang="ru-RU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YS Text"/>
              </a:rPr>
              <a:t>CompletableFuture</a:t>
            </a:r>
            <a:r>
              <a:rPr lang="en-US" b="0" i="0" dirty="0">
                <a:effectLst/>
                <a:latin typeface="YS Text"/>
              </a:rPr>
              <a:t> (</a:t>
            </a:r>
            <a:r>
              <a:rPr lang="ru-RU" b="0" i="0" dirty="0">
                <a:effectLst/>
                <a:latin typeface="YS Text"/>
              </a:rPr>
              <a:t>асинхронные цепочки)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YS Text"/>
              </a:rPr>
              <a:t>ForkJoinPool</a:t>
            </a:r>
            <a:r>
              <a:rPr lang="en-US" b="0" i="0" dirty="0">
                <a:effectLst/>
                <a:latin typeface="YS Text"/>
              </a:rPr>
              <a:t> (</a:t>
            </a:r>
            <a:r>
              <a:rPr lang="ru-RU" b="0" i="0" dirty="0">
                <a:effectLst/>
                <a:latin typeface="YS Text"/>
              </a:rPr>
              <a:t>параллельные вычисления)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Реактивное программирование (</a:t>
            </a:r>
            <a:r>
              <a:rPr lang="en-US" b="0" i="0" dirty="0">
                <a:effectLst/>
                <a:latin typeface="YS Text"/>
              </a:rPr>
              <a:t>Flow API, </a:t>
            </a:r>
            <a:r>
              <a:rPr lang="en-US" b="0" i="0" dirty="0" err="1">
                <a:effectLst/>
                <a:latin typeface="YS Text"/>
              </a:rPr>
              <a:t>RxJava</a:t>
            </a:r>
            <a:r>
              <a:rPr lang="en-US" b="0" i="0" dirty="0">
                <a:effectLst/>
                <a:latin typeface="YS Text"/>
              </a:rPr>
              <a:t>)</a:t>
            </a:r>
          </a:p>
          <a:p>
            <a:pPr algn="l"/>
            <a:r>
              <a:rPr lang="ru-RU" b="0" i="0" dirty="0">
                <a:effectLst/>
                <a:latin typeface="YS Text"/>
              </a:rPr>
              <a:t>Хотите углубиться в какую-то тему? 😊</a:t>
            </a:r>
          </a:p>
          <a:p>
            <a:pPr algn="l"/>
            <a:endParaRPr lang="ru-RU" b="0" i="0" dirty="0">
              <a:effectLst/>
              <a:latin typeface="YS Text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237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Когда использовать?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Ограниченные ресурсы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 (например, сервер с фиксированным числом ядер CPU).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Долгие задачи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 (обработка файлов, запросы к БД, сложные вычисления).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Когда нужно строгое управление параллелизмом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 (например, не более 10 одновременных соединений).</a:t>
            </a:r>
            <a:endParaRPr lang="en-US" sz="12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12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/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Когда НЕ использовать?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Если нагрузка </a:t>
            </a:r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непредсказуема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 и может резко возрастать (лучше </a:t>
            </a:r>
            <a:r>
              <a:rPr lang="ru-RU" sz="1200" b="0" i="0" dirty="0" err="1">
                <a:solidFill>
                  <a:srgbClr val="F8FAFF"/>
                </a:solidFill>
                <a:effectLst/>
                <a:latin typeface="DeepSeek-CJK-patch"/>
              </a:rPr>
              <a:t>CachedThreadPool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 или </a:t>
            </a:r>
            <a:r>
              <a:rPr lang="ru-RU" sz="1200" b="0" i="0" dirty="0" err="1">
                <a:solidFill>
                  <a:srgbClr val="F8FAFF"/>
                </a:solidFill>
                <a:effectLst/>
                <a:latin typeface="DeepSeek-CJK-patch"/>
              </a:rPr>
              <a:t>ScheduledThreadPool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Если задачи </a:t>
            </a:r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очень короткие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, а потоков слишком мало (очередь будет расти).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020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sz="1000" b="1" i="0" dirty="0">
                <a:effectLst/>
                <a:latin typeface="YS Text"/>
              </a:rPr>
              <a:t>Когда использовать?</a:t>
            </a:r>
            <a:endParaRPr lang="ru-RU" sz="1000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000" b="0" i="0" dirty="0">
                <a:effectLst/>
                <a:latin typeface="YS Text"/>
              </a:rPr>
              <a:t>Много коротких асинхронных задач (например, обработка HTTP-запросов, быстрые вычисления).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000" b="0" i="0" dirty="0">
                <a:effectLst/>
                <a:latin typeface="YS Text"/>
              </a:rPr>
              <a:t>Нагрузка непредсказуема, и нужно гибкое масштабирование.</a:t>
            </a:r>
          </a:p>
          <a:p>
            <a:pPr algn="ctr"/>
            <a:r>
              <a:rPr lang="ru-RU" sz="1000" b="0" i="0" u="none" strike="noStrike" dirty="0">
                <a:effectLst/>
                <a:latin typeface="YS Text"/>
                <a:hlinkClick r:id="rId3"/>
              </a:rPr>
              <a:t>Когда НЕ использовать?</a:t>
            </a:r>
          </a:p>
          <a:p>
            <a:pPr algn="l"/>
            <a:r>
              <a:rPr lang="ru-RU" sz="1000" b="1" i="0" dirty="0">
                <a:effectLst/>
                <a:latin typeface="YS Text"/>
              </a:rPr>
              <a:t>Когда НЕ использовать?</a:t>
            </a:r>
            <a:endParaRPr lang="ru-RU" sz="1000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000" b="0" i="0" dirty="0">
                <a:effectLst/>
                <a:latin typeface="YS Text"/>
              </a:rPr>
              <a:t>Если задачи долгие (например, обработка больших файлов).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000" b="0" i="0" dirty="0">
                <a:effectLst/>
                <a:latin typeface="YS Text"/>
              </a:rPr>
              <a:t>Если нужно строго ограничить число потоков (лучше </a:t>
            </a:r>
            <a:r>
              <a:rPr lang="ru-RU" sz="1000" b="0" i="0" dirty="0" err="1">
                <a:effectLst/>
                <a:latin typeface="YS Text"/>
              </a:rPr>
              <a:t>FixedThreadPool</a:t>
            </a:r>
            <a:r>
              <a:rPr lang="ru-RU" sz="1000" b="0" i="0" dirty="0">
                <a:effectLst/>
                <a:latin typeface="YS Text"/>
              </a:rPr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239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rgbClr val="F8FAFF"/>
                </a:solidFill>
                <a:effectLst/>
              </a:rPr>
              <a:t>Вывод:</a:t>
            </a:r>
          </a:p>
          <a:p>
            <a:r>
              <a:rPr lang="ru-RU" dirty="0" err="1">
                <a:solidFill>
                  <a:srgbClr val="F8FAFF"/>
                </a:solidFill>
                <a:effectLst/>
              </a:rPr>
              <a:t>FixedThreadPool</a:t>
            </a:r>
            <a:r>
              <a:rPr lang="ru-RU" dirty="0">
                <a:solidFill>
                  <a:srgbClr val="F8FAFF"/>
                </a:solidFill>
                <a:effectLst/>
              </a:rPr>
              <a:t> лучше использовать, когда: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8FAFF"/>
                </a:solidFill>
                <a:effectLst/>
              </a:rPr>
              <a:t>Нужен </a:t>
            </a:r>
            <a:r>
              <a:rPr lang="ru-RU" b="1" dirty="0">
                <a:solidFill>
                  <a:srgbClr val="F8FAFF"/>
                </a:solidFill>
                <a:effectLst/>
              </a:rPr>
              <a:t>строгий контроль</a:t>
            </a:r>
            <a:r>
              <a:rPr lang="ru-RU" dirty="0">
                <a:solidFill>
                  <a:srgbClr val="F8FAFF"/>
                </a:solidFill>
                <a:effectLst/>
              </a:rPr>
              <a:t> за числом потоков.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8FAFF"/>
                </a:solidFill>
                <a:effectLst/>
              </a:rPr>
              <a:t>Задачи </a:t>
            </a:r>
            <a:r>
              <a:rPr lang="ru-RU" b="1" dirty="0">
                <a:solidFill>
                  <a:srgbClr val="F8FAFF"/>
                </a:solidFill>
                <a:effectLst/>
              </a:rPr>
              <a:t>долгие</a:t>
            </a:r>
            <a:r>
              <a:rPr lang="ru-RU" dirty="0">
                <a:solidFill>
                  <a:srgbClr val="F8FAFF"/>
                </a:solidFill>
                <a:effectLst/>
              </a:rPr>
              <a:t> или </a:t>
            </a:r>
            <a:r>
              <a:rPr lang="ru-RU" b="1" dirty="0">
                <a:solidFill>
                  <a:srgbClr val="F8FAFF"/>
                </a:solidFill>
                <a:effectLst/>
              </a:rPr>
              <a:t>ресурсоёмкие</a:t>
            </a:r>
            <a:r>
              <a:rPr lang="ru-RU" dirty="0">
                <a:solidFill>
                  <a:srgbClr val="F8FAFF"/>
                </a:solidFill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8FAFF"/>
                </a:solidFill>
                <a:effectLst/>
              </a:rPr>
              <a:t>Важно </a:t>
            </a:r>
            <a:r>
              <a:rPr lang="ru-RU" b="1" dirty="0">
                <a:solidFill>
                  <a:srgbClr val="F8FAFF"/>
                </a:solidFill>
                <a:effectLst/>
              </a:rPr>
              <a:t>избегать перегрузки</a:t>
            </a:r>
            <a:r>
              <a:rPr lang="ru-RU" dirty="0">
                <a:solidFill>
                  <a:srgbClr val="F8FAFF"/>
                </a:solidFill>
                <a:effectLst/>
              </a:rPr>
              <a:t> системы.</a:t>
            </a:r>
          </a:p>
          <a:p>
            <a:r>
              <a:rPr lang="ru-RU" dirty="0">
                <a:solidFill>
                  <a:srgbClr val="F8FAFF"/>
                </a:solidFill>
                <a:effectLst/>
              </a:rPr>
              <a:t>Для сценариев с </a:t>
            </a:r>
            <a:r>
              <a:rPr lang="ru-RU" b="1" dirty="0">
                <a:solidFill>
                  <a:srgbClr val="F8FAFF"/>
                </a:solidFill>
                <a:effectLst/>
              </a:rPr>
              <a:t>кратковременными задачами</a:t>
            </a:r>
            <a:r>
              <a:rPr lang="ru-RU" dirty="0">
                <a:solidFill>
                  <a:srgbClr val="F8FAFF"/>
                </a:solidFill>
                <a:effectLst/>
              </a:rPr>
              <a:t> и </a:t>
            </a:r>
            <a:r>
              <a:rPr lang="ru-RU" b="1" dirty="0">
                <a:solidFill>
                  <a:srgbClr val="F8FAFF"/>
                </a:solidFill>
                <a:effectLst/>
              </a:rPr>
              <a:t>переменной нагрузкой</a:t>
            </a:r>
            <a:r>
              <a:rPr lang="ru-RU" dirty="0">
                <a:solidFill>
                  <a:srgbClr val="F8FAFF"/>
                </a:solidFill>
                <a:effectLst/>
              </a:rPr>
              <a:t> лучше подходит </a:t>
            </a:r>
            <a:r>
              <a:rPr lang="ru-RU" dirty="0" err="1">
                <a:solidFill>
                  <a:srgbClr val="F8FAFF"/>
                </a:solidFill>
                <a:effectLst/>
              </a:rPr>
              <a:t>CachedThreadPool</a:t>
            </a:r>
            <a:r>
              <a:rPr lang="ru-RU" dirty="0">
                <a:solidFill>
                  <a:srgbClr val="F8FAFF"/>
                </a:solidFill>
                <a:effectLst/>
              </a:rPr>
              <a:t>.</a:t>
            </a:r>
          </a:p>
          <a:p>
            <a:br>
              <a:rPr lang="ru-RU" dirty="0">
                <a:solidFill>
                  <a:srgbClr val="F8FAFF"/>
                </a:solidFill>
                <a:effectLst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64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8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0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423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5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8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3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7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4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754" y="128671"/>
            <a:ext cx="11922492" cy="365125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60968"/>
            <a:ext cx="10515600" cy="43513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CBBA-D782-497D-B3B5-452762B3B9E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1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4A330C-F99C-0B38-ED4C-6A31A48097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836" t="14232" r="14011" b="16920"/>
          <a:stretch/>
        </p:blipFill>
        <p:spPr>
          <a:xfrm>
            <a:off x="2434280" y="657225"/>
            <a:ext cx="7006281" cy="393531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C3E9B6-D5A6-0DE1-C7AC-75729C12F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124" y="4592538"/>
            <a:ext cx="9440592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5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C9DDB-6FD2-F8FC-BDC7-12AC35DC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</a:t>
            </a:r>
            <a:r>
              <a:rPr lang="ru-RU" dirty="0" err="1"/>
              <a:t>FixedThreadPool</a:t>
            </a:r>
            <a:r>
              <a:rPr lang="ru-RU" dirty="0"/>
              <a:t> и </a:t>
            </a:r>
            <a:r>
              <a:rPr lang="en-US" dirty="0" err="1"/>
              <a:t>CachedThreadPool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5A15C8-0A10-2CF6-7CD8-749483109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683" y="2690729"/>
            <a:ext cx="7772634" cy="3709667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3C83591B-E6A7-D9FA-709F-D8721435E967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18700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 err="1">
                <a:solidFill>
                  <a:srgbClr val="BC5CFF"/>
                </a:solidFill>
              </a:rPr>
              <a:t>FixedThreadPool</a:t>
            </a:r>
            <a:r>
              <a:rPr lang="ru-RU" dirty="0">
                <a:solidFill>
                  <a:srgbClr val="DDDDDD"/>
                </a:solidFill>
              </a:rPr>
              <a:t> лучше использовать, когда:</a:t>
            </a:r>
          </a:p>
          <a:p>
            <a:r>
              <a:rPr lang="ru-RU" dirty="0">
                <a:solidFill>
                  <a:srgbClr val="DDDDDD"/>
                </a:solidFill>
              </a:rPr>
              <a:t>Нужен строгий контроль за числом потоков.</a:t>
            </a:r>
          </a:p>
          <a:p>
            <a:r>
              <a:rPr lang="ru-RU" dirty="0">
                <a:solidFill>
                  <a:srgbClr val="DDDDDD"/>
                </a:solidFill>
              </a:rPr>
              <a:t>Задачи долгие или ресурсоёмкие.</a:t>
            </a:r>
          </a:p>
          <a:p>
            <a:r>
              <a:rPr lang="ru-RU" dirty="0">
                <a:solidFill>
                  <a:srgbClr val="DDDDDD"/>
                </a:solidFill>
              </a:rPr>
              <a:t>Важно избегать перегрузки системы.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Для сценариев с кратковременными задачами и переменной нагрузкой лучше подходит </a:t>
            </a:r>
            <a:r>
              <a:rPr lang="ru-RU" dirty="0" err="1">
                <a:solidFill>
                  <a:srgbClr val="BC5CFF"/>
                </a:solidFill>
              </a:rPr>
              <a:t>CachedThreadPool</a:t>
            </a:r>
            <a:r>
              <a:rPr lang="ru-RU" dirty="0">
                <a:solidFill>
                  <a:srgbClr val="DDDDDD"/>
                </a:solidFill>
              </a:rPr>
              <a:t>.</a:t>
            </a:r>
            <a:endParaRPr lang="en-US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3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14F18F3-9F99-4604-DBBD-A67F65CE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ScheduledThreadPool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20EC45A8-DF9A-189F-72DF-88BD027B2CE1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39782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Основные цели</a:t>
            </a:r>
            <a:r>
              <a:rPr lang="en-US" dirty="0">
                <a:solidFill>
                  <a:srgbClr val="BC5CFF"/>
                </a:solidFill>
              </a:rPr>
              <a:t> </a:t>
            </a:r>
            <a:r>
              <a:rPr lang="en-US" dirty="0" err="1">
                <a:solidFill>
                  <a:srgbClr val="BC5CFF"/>
                </a:solidFill>
              </a:rPr>
              <a:t>ScheduledThreadPool</a:t>
            </a:r>
            <a:r>
              <a:rPr lang="en-US" dirty="0">
                <a:solidFill>
                  <a:srgbClr val="BC5CFF"/>
                </a:solidFill>
              </a:rPr>
              <a:t> </a:t>
            </a:r>
            <a:r>
              <a:rPr lang="ru-RU" dirty="0">
                <a:solidFill>
                  <a:srgbClr val="BC5CFF"/>
                </a:solidFill>
              </a:rPr>
              <a:t> :</a:t>
            </a:r>
          </a:p>
          <a:p>
            <a:r>
              <a:rPr lang="ru-RU" dirty="0">
                <a:solidFill>
                  <a:srgbClr val="DDDDDD"/>
                </a:solidFill>
              </a:rPr>
              <a:t>Запуск задачи с задержкой (например, через 5 секунд).</a:t>
            </a:r>
          </a:p>
          <a:p>
            <a:r>
              <a:rPr lang="ru-RU" dirty="0">
                <a:solidFill>
                  <a:srgbClr val="DDDDDD"/>
                </a:solidFill>
              </a:rPr>
              <a:t>Периодическое выполнение (каждые 10 секунд, с фиксированной задержкой или фиксированной частотой).</a:t>
            </a:r>
          </a:p>
          <a:p>
            <a:r>
              <a:rPr lang="ru-RU" dirty="0">
                <a:solidFill>
                  <a:srgbClr val="DDDDDD"/>
                </a:solidFill>
              </a:rPr>
              <a:t>Планирование фоновых задач (например, </a:t>
            </a:r>
            <a:r>
              <a:rPr lang="ru-RU" dirty="0" err="1">
                <a:solidFill>
                  <a:srgbClr val="DDDDDD"/>
                </a:solidFill>
              </a:rPr>
              <a:t>автосохранение</a:t>
            </a:r>
            <a:r>
              <a:rPr lang="ru-RU" dirty="0">
                <a:solidFill>
                  <a:srgbClr val="DDDDDD"/>
                </a:solidFill>
              </a:rPr>
              <a:t>, опрос сервера, кэширование).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2CA433"/>
                </a:solidFill>
              </a:rPr>
              <a:t>Плюсы:</a:t>
            </a:r>
          </a:p>
          <a:p>
            <a:r>
              <a:rPr lang="ru-RU" dirty="0">
                <a:solidFill>
                  <a:srgbClr val="DDDDDD"/>
                </a:solidFill>
              </a:rPr>
              <a:t>Гибкое планирование – можно запускать задачи с задержкой или периодически.</a:t>
            </a:r>
          </a:p>
          <a:p>
            <a:r>
              <a:rPr lang="ru-RU" dirty="0">
                <a:solidFill>
                  <a:srgbClr val="DDDDDD"/>
                </a:solidFill>
              </a:rPr>
              <a:t>Контроль за числом потоков – в отличие от </a:t>
            </a:r>
            <a:r>
              <a:rPr lang="ru-RU" dirty="0" err="1">
                <a:solidFill>
                  <a:srgbClr val="DDDDDD"/>
                </a:solidFill>
              </a:rPr>
              <a:t>Timer</a:t>
            </a:r>
            <a:r>
              <a:rPr lang="ru-RU" dirty="0">
                <a:solidFill>
                  <a:srgbClr val="DDDDDD"/>
                </a:solidFill>
              </a:rPr>
              <a:t>, использует пул потоков.</a:t>
            </a:r>
          </a:p>
          <a:p>
            <a:r>
              <a:rPr lang="ru-RU" dirty="0">
                <a:solidFill>
                  <a:srgbClr val="DDDDDD"/>
                </a:solidFill>
              </a:rPr>
              <a:t>Устойчивость к исключениям – если задача выбросит исключение, пул продолжит работу.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FF423F"/>
                </a:solidFill>
              </a:rPr>
              <a:t>Минусы:</a:t>
            </a:r>
            <a:endParaRPr lang="en-US" dirty="0">
              <a:solidFill>
                <a:srgbClr val="FF423F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DDDDDD"/>
                </a:solidFill>
              </a:rPr>
              <a:t>Нет гарантии точного времени – из-за работы GC, перегрузки CPU или очереди задачи могут задерживаться.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DDDDDD"/>
                </a:solidFill>
              </a:rPr>
              <a:t>Не подходит для очень точных таймеров (лучше </a:t>
            </a:r>
            <a:r>
              <a:rPr lang="ru-RU" dirty="0" err="1">
                <a:solidFill>
                  <a:srgbClr val="DDDDDD"/>
                </a:solidFill>
              </a:rPr>
              <a:t>java.util.Timer</a:t>
            </a:r>
            <a:r>
              <a:rPr lang="ru-RU" dirty="0">
                <a:solidFill>
                  <a:srgbClr val="DDDDDD"/>
                </a:solidFill>
              </a:rPr>
              <a:t> или специализированные библиотеки).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4F6C77-974A-90C1-FC77-BE0B41EF95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876"/>
          <a:stretch/>
        </p:blipFill>
        <p:spPr>
          <a:xfrm>
            <a:off x="515938" y="4635500"/>
            <a:ext cx="11160125" cy="10383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B202525-7315-9EDA-7E23-E5CE8D28A1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391"/>
          <a:stretch/>
        </p:blipFill>
        <p:spPr>
          <a:xfrm>
            <a:off x="515938" y="5814958"/>
            <a:ext cx="11160125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14F18F3-9F99-4604-DBBD-A67F65CE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ScheduledThreadPool</a:t>
            </a:r>
            <a:r>
              <a:rPr lang="en-US" dirty="0"/>
              <a:t> – </a:t>
            </a:r>
            <a:r>
              <a:rPr lang="ru-RU" dirty="0"/>
              <a:t>основные методы</a:t>
            </a:r>
            <a:r>
              <a:rPr lang="en-US" dirty="0"/>
              <a:t>  </a:t>
            </a:r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20EC45A8-DF9A-189F-72DF-88BD027B2CE1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schedule</a:t>
            </a:r>
            <a:r>
              <a:rPr lang="en-US" dirty="0">
                <a:solidFill>
                  <a:srgbClr val="DDDDDD"/>
                </a:solidFill>
              </a:rPr>
              <a:t>(</a:t>
            </a:r>
            <a:r>
              <a:rPr lang="en-US" dirty="0">
                <a:solidFill>
                  <a:srgbClr val="CC7832"/>
                </a:solidFill>
              </a:rPr>
              <a:t>Runnable</a:t>
            </a:r>
            <a:r>
              <a:rPr lang="en-US" dirty="0">
                <a:solidFill>
                  <a:srgbClr val="DDDDDD"/>
                </a:solidFill>
              </a:rPr>
              <a:t> task, </a:t>
            </a:r>
            <a:r>
              <a:rPr lang="en-US" dirty="0">
                <a:solidFill>
                  <a:srgbClr val="CC7832"/>
                </a:solidFill>
              </a:rPr>
              <a:t>long</a:t>
            </a:r>
            <a:r>
              <a:rPr lang="en-US" dirty="0">
                <a:solidFill>
                  <a:srgbClr val="DDDDDD"/>
                </a:solidFill>
              </a:rPr>
              <a:t> delay, </a:t>
            </a:r>
            <a:r>
              <a:rPr lang="en-US" dirty="0" err="1">
                <a:solidFill>
                  <a:srgbClr val="CC7832"/>
                </a:solidFill>
              </a:rPr>
              <a:t>TimeUnit</a:t>
            </a:r>
            <a:r>
              <a:rPr lang="en-US" dirty="0">
                <a:solidFill>
                  <a:srgbClr val="DDDDDD"/>
                </a:solidFill>
              </a:rPr>
              <a:t> unit)</a:t>
            </a:r>
            <a:r>
              <a:rPr lang="ru-RU" dirty="0">
                <a:solidFill>
                  <a:srgbClr val="DDDDDD"/>
                </a:solidFill>
              </a:rPr>
              <a:t> - Запускает задачу один раз через указанное время.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402AF0-6E03-6B76-BC26-5238510F4D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876"/>
          <a:stretch/>
        </p:blipFill>
        <p:spPr>
          <a:xfrm>
            <a:off x="515938" y="1025396"/>
            <a:ext cx="11160125" cy="10383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1D87C0-674B-320D-E934-04A6870388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391"/>
          <a:stretch/>
        </p:blipFill>
        <p:spPr>
          <a:xfrm>
            <a:off x="515943" y="3809878"/>
            <a:ext cx="11160125" cy="771633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A9779BBD-9A51-B8B2-72C7-2D84AE759C62}"/>
              </a:ext>
            </a:extLst>
          </p:cNvPr>
          <p:cNvSpPr txBox="1">
            <a:spLocks/>
          </p:cNvSpPr>
          <p:nvPr/>
        </p:nvSpPr>
        <p:spPr>
          <a:xfrm>
            <a:off x="515939" y="2239908"/>
            <a:ext cx="11160124" cy="158279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 err="1">
                <a:solidFill>
                  <a:srgbClr val="BC5CFF"/>
                </a:solidFill>
              </a:rPr>
              <a:t>scheduleAtFixedRate</a:t>
            </a:r>
            <a:r>
              <a:rPr lang="en-US" dirty="0">
                <a:solidFill>
                  <a:srgbClr val="DDDDDD"/>
                </a:solidFill>
              </a:rPr>
              <a:t>(</a:t>
            </a:r>
            <a:r>
              <a:rPr lang="en-US" dirty="0">
                <a:solidFill>
                  <a:srgbClr val="CC7832"/>
                </a:solidFill>
              </a:rPr>
              <a:t>Runnable</a:t>
            </a:r>
            <a:r>
              <a:rPr lang="en-US" dirty="0">
                <a:solidFill>
                  <a:srgbClr val="DDDDDD"/>
                </a:solidFill>
              </a:rPr>
              <a:t> task, </a:t>
            </a:r>
            <a:r>
              <a:rPr lang="en-US" dirty="0">
                <a:solidFill>
                  <a:srgbClr val="CC7832"/>
                </a:solidFill>
              </a:rPr>
              <a:t>long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 err="1">
                <a:solidFill>
                  <a:srgbClr val="DDDDDD"/>
                </a:solidFill>
              </a:rPr>
              <a:t>initialDelay</a:t>
            </a:r>
            <a:r>
              <a:rPr lang="en-US" dirty="0">
                <a:solidFill>
                  <a:srgbClr val="DDDDDD"/>
                </a:solidFill>
              </a:rPr>
              <a:t>, </a:t>
            </a:r>
            <a:r>
              <a:rPr lang="en-US" dirty="0">
                <a:solidFill>
                  <a:srgbClr val="CC7832"/>
                </a:solidFill>
              </a:rPr>
              <a:t>long</a:t>
            </a:r>
            <a:r>
              <a:rPr lang="en-US" dirty="0">
                <a:solidFill>
                  <a:srgbClr val="DDDDDD"/>
                </a:solidFill>
              </a:rPr>
              <a:t> period, </a:t>
            </a:r>
            <a:r>
              <a:rPr lang="en-US" dirty="0" err="1">
                <a:solidFill>
                  <a:srgbClr val="CC7832"/>
                </a:solidFill>
              </a:rPr>
              <a:t>TimeUnit</a:t>
            </a:r>
            <a:r>
              <a:rPr lang="en-US" dirty="0">
                <a:solidFill>
                  <a:srgbClr val="DDDDDD"/>
                </a:solidFill>
              </a:rPr>
              <a:t> unit)</a:t>
            </a:r>
            <a:r>
              <a:rPr lang="ru-RU" dirty="0">
                <a:solidFill>
                  <a:srgbClr val="DDDDDD"/>
                </a:solidFill>
              </a:rPr>
              <a:t> – Запускает задачу периодически с фиксированной частотой (независимо от времени выполнения задачи).</a:t>
            </a:r>
          </a:p>
          <a:p>
            <a:r>
              <a:rPr lang="ru-RU" dirty="0">
                <a:solidFill>
                  <a:srgbClr val="DDDDDD"/>
                </a:solidFill>
              </a:rPr>
              <a:t>Первый запуск через </a:t>
            </a:r>
            <a:r>
              <a:rPr lang="ru-RU" dirty="0" err="1">
                <a:solidFill>
                  <a:srgbClr val="FF423F"/>
                </a:solidFill>
              </a:rPr>
              <a:t>initialDelay</a:t>
            </a:r>
            <a:r>
              <a:rPr lang="ru-RU" dirty="0">
                <a:solidFill>
                  <a:srgbClr val="DDDDDD"/>
                </a:solidFill>
              </a:rPr>
              <a:t> (например, 0 = сразу).</a:t>
            </a:r>
          </a:p>
          <a:p>
            <a:r>
              <a:rPr lang="ru-RU" dirty="0">
                <a:solidFill>
                  <a:srgbClr val="DDDDDD"/>
                </a:solidFill>
              </a:rPr>
              <a:t>Следующие запуски строго каждые </a:t>
            </a:r>
            <a:r>
              <a:rPr lang="ru-RU" dirty="0" err="1">
                <a:solidFill>
                  <a:srgbClr val="FF423F"/>
                </a:solidFill>
              </a:rPr>
              <a:t>period</a:t>
            </a:r>
            <a:r>
              <a:rPr lang="ru-RU" dirty="0">
                <a:solidFill>
                  <a:srgbClr val="DDDDDD"/>
                </a:solidFill>
              </a:rPr>
              <a:t>, даже если задача выполняется дольше.</a:t>
            </a:r>
          </a:p>
          <a:p>
            <a:r>
              <a:rPr lang="ru-RU" dirty="0">
                <a:solidFill>
                  <a:srgbClr val="DDDDDD"/>
                </a:solidFill>
              </a:rPr>
              <a:t>Если задача выполняется дольше </a:t>
            </a:r>
            <a:r>
              <a:rPr lang="ru-RU" dirty="0" err="1">
                <a:solidFill>
                  <a:srgbClr val="FF423F"/>
                </a:solidFill>
              </a:rPr>
              <a:t>period</a:t>
            </a:r>
            <a:r>
              <a:rPr lang="ru-RU" dirty="0">
                <a:solidFill>
                  <a:srgbClr val="DDDDDD"/>
                </a:solidFill>
              </a:rPr>
              <a:t>, следующий запуск начнётся сразу после завершения предыдущего.</a:t>
            </a:r>
          </a:p>
          <a:p>
            <a:pPr marL="0" indent="0" algn="l">
              <a:buNone/>
            </a:pP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AC1801D3-C63D-0B76-6F16-5B937A0D446A}"/>
              </a:ext>
            </a:extLst>
          </p:cNvPr>
          <p:cNvSpPr txBox="1">
            <a:spLocks/>
          </p:cNvSpPr>
          <p:nvPr/>
        </p:nvSpPr>
        <p:spPr>
          <a:xfrm>
            <a:off x="515939" y="4811506"/>
            <a:ext cx="11160124" cy="13399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 err="1">
                <a:solidFill>
                  <a:srgbClr val="BC5CFF"/>
                </a:solidFill>
              </a:rPr>
              <a:t>scheduleWithFixedDelay</a:t>
            </a:r>
            <a:r>
              <a:rPr lang="en-US" dirty="0">
                <a:solidFill>
                  <a:srgbClr val="DDDDDD"/>
                </a:solidFill>
              </a:rPr>
              <a:t>(</a:t>
            </a:r>
            <a:r>
              <a:rPr lang="en-US" dirty="0">
                <a:solidFill>
                  <a:srgbClr val="CC7832"/>
                </a:solidFill>
              </a:rPr>
              <a:t>Runnable</a:t>
            </a:r>
            <a:r>
              <a:rPr lang="en-US" dirty="0">
                <a:solidFill>
                  <a:srgbClr val="DDDDDD"/>
                </a:solidFill>
              </a:rPr>
              <a:t> task, </a:t>
            </a:r>
            <a:r>
              <a:rPr lang="en-US" dirty="0">
                <a:solidFill>
                  <a:srgbClr val="CC7832"/>
                </a:solidFill>
              </a:rPr>
              <a:t>long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 err="1">
                <a:solidFill>
                  <a:srgbClr val="DDDDDD"/>
                </a:solidFill>
              </a:rPr>
              <a:t>initialDelay</a:t>
            </a:r>
            <a:r>
              <a:rPr lang="en-US" dirty="0">
                <a:solidFill>
                  <a:srgbClr val="DDDDDD"/>
                </a:solidFill>
              </a:rPr>
              <a:t>, </a:t>
            </a:r>
            <a:r>
              <a:rPr lang="en-US" dirty="0">
                <a:solidFill>
                  <a:srgbClr val="CC7832"/>
                </a:solidFill>
              </a:rPr>
              <a:t>long</a:t>
            </a:r>
            <a:r>
              <a:rPr lang="en-US" dirty="0">
                <a:solidFill>
                  <a:srgbClr val="DDDDDD"/>
                </a:solidFill>
              </a:rPr>
              <a:t> delay, </a:t>
            </a:r>
            <a:r>
              <a:rPr lang="en-US" dirty="0" err="1">
                <a:solidFill>
                  <a:srgbClr val="CC7832"/>
                </a:solidFill>
              </a:rPr>
              <a:t>TimeUnit</a:t>
            </a:r>
            <a:r>
              <a:rPr lang="en-US" dirty="0">
                <a:solidFill>
                  <a:srgbClr val="DDDDDD"/>
                </a:solidFill>
              </a:rPr>
              <a:t> unit)</a:t>
            </a:r>
            <a:r>
              <a:rPr lang="ru-RU" dirty="0">
                <a:solidFill>
                  <a:srgbClr val="DDDDDD"/>
                </a:solidFill>
              </a:rPr>
              <a:t> – Запускает задачу периодически, но с фиксированной задержкой между окончанием одной задачи и началом следующей.</a:t>
            </a:r>
          </a:p>
          <a:p>
            <a:r>
              <a:rPr lang="ru-RU" dirty="0">
                <a:solidFill>
                  <a:srgbClr val="DDDDDD"/>
                </a:solidFill>
              </a:rPr>
              <a:t> Следующая задача запускается через </a:t>
            </a:r>
            <a:r>
              <a:rPr lang="ru-RU" dirty="0" err="1">
                <a:solidFill>
                  <a:srgbClr val="DDDDDD"/>
                </a:solidFill>
              </a:rPr>
              <a:t>delay</a:t>
            </a:r>
            <a:r>
              <a:rPr lang="ru-RU" dirty="0">
                <a:solidFill>
                  <a:srgbClr val="DDDDDD"/>
                </a:solidFill>
              </a:rPr>
              <a:t> после завершения предыдущей.</a:t>
            </a:r>
          </a:p>
          <a:p>
            <a:r>
              <a:rPr lang="ru-RU" dirty="0">
                <a:solidFill>
                  <a:srgbClr val="DDDDDD"/>
                </a:solidFill>
              </a:rPr>
              <a:t>Подходит, если важно гарантировать паузу между выполнениями.</a:t>
            </a:r>
          </a:p>
        </p:txBody>
      </p:sp>
    </p:spTree>
    <p:extLst>
      <p:ext uri="{BB962C8B-B14F-4D97-AF65-F5344CB8AC3E}">
        <p14:creationId xmlns:p14="http://schemas.microsoft.com/office/powerpoint/2010/main" val="234921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4D0A9-46FB-8DB9-1023-EDF89075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Очереди</a:t>
            </a:r>
          </a:p>
        </p:txBody>
      </p:sp>
      <p:pic>
        <p:nvPicPr>
          <p:cNvPr id="4098" name="Picture 2" descr="Producer Consumer Illustration">
            <a:extLst>
              <a:ext uri="{FF2B5EF4-FFF2-40B4-BE49-F238E27FC236}">
                <a16:creationId xmlns:a16="http://schemas.microsoft.com/office/drawing/2014/main" id="{B1F56A84-CD6C-3209-3F6B-02BDB1A8B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59" y="3746887"/>
            <a:ext cx="7975772" cy="265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EBA1B5A3-42FC-EE8C-53E2-34081F2383BF}"/>
              </a:ext>
            </a:extLst>
          </p:cNvPr>
          <p:cNvSpPr txBox="1">
            <a:spLocks/>
          </p:cNvSpPr>
          <p:nvPr/>
        </p:nvSpPr>
        <p:spPr>
          <a:xfrm>
            <a:off x="515938" y="657224"/>
            <a:ext cx="11160125" cy="292623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Очереди в Java </a:t>
            </a:r>
            <a:r>
              <a:rPr lang="ru-RU" dirty="0">
                <a:solidFill>
                  <a:srgbClr val="DDDDDD"/>
                </a:solidFill>
              </a:rPr>
              <a:t>— мощный инструмент для:</a:t>
            </a:r>
          </a:p>
          <a:p>
            <a:r>
              <a:rPr lang="ru-RU" dirty="0">
                <a:solidFill>
                  <a:srgbClr val="DDDDDD"/>
                </a:solidFill>
              </a:rPr>
              <a:t>Управления данными между потоками</a:t>
            </a:r>
          </a:p>
          <a:p>
            <a:r>
              <a:rPr lang="ru-RU" dirty="0">
                <a:solidFill>
                  <a:srgbClr val="DDDDDD"/>
                </a:solidFill>
              </a:rPr>
              <a:t>Реализации паттерна </a:t>
            </a:r>
            <a:r>
              <a:rPr lang="ru-RU" dirty="0" err="1">
                <a:solidFill>
                  <a:srgbClr val="DDDDDD"/>
                </a:solidFill>
              </a:rPr>
              <a:t>Producer</a:t>
            </a:r>
            <a:r>
              <a:rPr lang="ru-RU" dirty="0">
                <a:solidFill>
                  <a:srgbClr val="DDDDDD"/>
                </a:solidFill>
              </a:rPr>
              <a:t>-Consumer</a:t>
            </a:r>
          </a:p>
          <a:p>
            <a:r>
              <a:rPr lang="ru-RU" dirty="0">
                <a:solidFill>
                  <a:srgbClr val="DDDDDD"/>
                </a:solidFill>
              </a:rPr>
              <a:t>Обработки задач в порядке очереди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Выбор реализации зависит от требований:</a:t>
            </a:r>
          </a:p>
          <a:p>
            <a:r>
              <a:rPr lang="ru-RU" dirty="0">
                <a:solidFill>
                  <a:srgbClr val="CC7832"/>
                </a:solidFill>
              </a:rPr>
              <a:t>Блокирующие</a:t>
            </a:r>
            <a:r>
              <a:rPr lang="ru-RU" dirty="0">
                <a:solidFill>
                  <a:srgbClr val="DDDDDD"/>
                </a:solidFill>
              </a:rPr>
              <a:t> (</a:t>
            </a:r>
            <a:r>
              <a:rPr lang="ru-RU" dirty="0" err="1">
                <a:solidFill>
                  <a:srgbClr val="FF423F"/>
                </a:solidFill>
              </a:rPr>
              <a:t>BlockingQueue</a:t>
            </a:r>
            <a:r>
              <a:rPr lang="ru-RU" dirty="0">
                <a:solidFill>
                  <a:srgbClr val="DDDDDD"/>
                </a:solidFill>
              </a:rPr>
              <a:t>) — для строгой синхронизации</a:t>
            </a:r>
          </a:p>
          <a:p>
            <a:r>
              <a:rPr lang="ru-RU" dirty="0">
                <a:solidFill>
                  <a:srgbClr val="CC7832"/>
                </a:solidFill>
              </a:rPr>
              <a:t>Неблокирующие</a:t>
            </a:r>
            <a:r>
              <a:rPr lang="ru-RU" dirty="0">
                <a:solidFill>
                  <a:srgbClr val="DDDDDD"/>
                </a:solidFill>
              </a:rPr>
              <a:t> (</a:t>
            </a:r>
            <a:r>
              <a:rPr lang="ru-RU" dirty="0" err="1">
                <a:solidFill>
                  <a:srgbClr val="FF423F"/>
                </a:solidFill>
              </a:rPr>
              <a:t>ConcurrentLinkedQueue</a:t>
            </a:r>
            <a:r>
              <a:rPr lang="ru-RU" dirty="0">
                <a:solidFill>
                  <a:srgbClr val="DDDDDD"/>
                </a:solidFill>
              </a:rPr>
              <a:t>) — для высокой производительности</a:t>
            </a:r>
          </a:p>
          <a:p>
            <a:r>
              <a:rPr lang="ru-RU" dirty="0">
                <a:solidFill>
                  <a:srgbClr val="CC7832"/>
                </a:solidFill>
              </a:rPr>
              <a:t>Двусторонние</a:t>
            </a:r>
            <a:r>
              <a:rPr lang="ru-RU" dirty="0">
                <a:solidFill>
                  <a:srgbClr val="DDDDDD"/>
                </a:solidFill>
              </a:rPr>
              <a:t> (</a:t>
            </a:r>
            <a:r>
              <a:rPr lang="ru-RU" dirty="0" err="1">
                <a:solidFill>
                  <a:srgbClr val="FF423F"/>
                </a:solidFill>
              </a:rPr>
              <a:t>Deque</a:t>
            </a:r>
            <a:r>
              <a:rPr lang="ru-RU" dirty="0">
                <a:solidFill>
                  <a:srgbClr val="DDDDDD"/>
                </a:solidFill>
              </a:rPr>
              <a:t>) — когда нужен доступ с обоих концов</a:t>
            </a:r>
            <a:endParaRPr lang="en-US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5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4D0A9-46FB-8DB9-1023-EDF89075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/>
              <a:t>Queue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02882B3-0614-5C12-D491-D5D51B29E65E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5" cy="223837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Неблокирующие очереди (</a:t>
            </a:r>
            <a:r>
              <a:rPr lang="ru-RU" dirty="0" err="1">
                <a:solidFill>
                  <a:srgbClr val="BC5CFF"/>
                </a:solidFill>
              </a:rPr>
              <a:t>ConcurrentLinkedQueue</a:t>
            </a:r>
            <a:r>
              <a:rPr lang="ru-RU" dirty="0">
                <a:solidFill>
                  <a:srgbClr val="DDDDDD"/>
                </a:solidFill>
              </a:rPr>
              <a:t>, </a:t>
            </a:r>
            <a:r>
              <a:rPr lang="ru-RU" dirty="0" err="1">
                <a:solidFill>
                  <a:srgbClr val="BC5CFF"/>
                </a:solidFill>
              </a:rPr>
              <a:t>ConcurrentLinkedDeque</a:t>
            </a:r>
            <a:r>
              <a:rPr lang="ru-RU" dirty="0">
                <a:solidFill>
                  <a:srgbClr val="DDDDDD"/>
                </a:solidFill>
              </a:rPr>
              <a:t>) — это </a:t>
            </a:r>
            <a:r>
              <a:rPr lang="ru-RU" dirty="0" err="1">
                <a:solidFill>
                  <a:srgbClr val="DDDDDD"/>
                </a:solidFill>
              </a:rPr>
              <a:t>потокобезопасные</a:t>
            </a:r>
            <a:r>
              <a:rPr lang="ru-RU" dirty="0">
                <a:solidFill>
                  <a:srgbClr val="DDDDDD"/>
                </a:solidFill>
              </a:rPr>
              <a:t> структуры данных, которые обеспечивают высокую производительность в многопоточной среде без использования блокировок (</a:t>
            </a:r>
            <a:r>
              <a:rPr lang="ru-RU" dirty="0" err="1">
                <a:solidFill>
                  <a:srgbClr val="CC7832"/>
                </a:solidFill>
              </a:rPr>
              <a:t>synchronized</a:t>
            </a:r>
            <a:r>
              <a:rPr lang="ru-RU" dirty="0">
                <a:solidFill>
                  <a:srgbClr val="DDDDDD"/>
                </a:solidFill>
              </a:rPr>
              <a:t>, </a:t>
            </a:r>
            <a:r>
              <a:rPr lang="ru-RU" dirty="0">
                <a:solidFill>
                  <a:srgbClr val="CC7832"/>
                </a:solidFill>
              </a:rPr>
              <a:t>Lock</a:t>
            </a:r>
            <a:r>
              <a:rPr lang="ru-RU" dirty="0">
                <a:solidFill>
                  <a:srgbClr val="DDDDDD"/>
                </a:solidFill>
              </a:rPr>
              <a:t>).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Отсутствие блокировок – вместо </a:t>
            </a:r>
            <a:r>
              <a:rPr lang="ru-RU" dirty="0" err="1">
                <a:solidFill>
                  <a:srgbClr val="CC7832"/>
                </a:solidFill>
              </a:rPr>
              <a:t>synchronized</a:t>
            </a:r>
            <a:r>
              <a:rPr lang="ru-RU" dirty="0">
                <a:solidFill>
                  <a:srgbClr val="DDDDDD"/>
                </a:solidFill>
              </a:rPr>
              <a:t> используется </a:t>
            </a:r>
            <a:r>
              <a:rPr lang="ru-RU" dirty="0">
                <a:solidFill>
                  <a:srgbClr val="FF423F"/>
                </a:solidFill>
              </a:rPr>
              <a:t>CAS (</a:t>
            </a:r>
            <a:r>
              <a:rPr lang="ru-RU" dirty="0" err="1">
                <a:solidFill>
                  <a:srgbClr val="FF423F"/>
                </a:solidFill>
              </a:rPr>
              <a:t>Compare</a:t>
            </a:r>
            <a:r>
              <a:rPr lang="ru-RU" dirty="0">
                <a:solidFill>
                  <a:srgbClr val="FF423F"/>
                </a:solidFill>
              </a:rPr>
              <a:t>-And-</a:t>
            </a:r>
            <a:r>
              <a:rPr lang="ru-RU" dirty="0" err="1">
                <a:solidFill>
                  <a:srgbClr val="FF423F"/>
                </a:solidFill>
              </a:rPr>
              <a:t>Swap</a:t>
            </a:r>
            <a:r>
              <a:rPr lang="ru-RU" dirty="0">
                <a:solidFill>
                  <a:srgbClr val="FF423F"/>
                </a:solidFill>
              </a:rPr>
              <a:t>)</a:t>
            </a:r>
            <a:r>
              <a:rPr lang="ru-RU" dirty="0">
                <a:solidFill>
                  <a:srgbClr val="DDDDDD"/>
                </a:solidFill>
              </a:rPr>
              <a:t>.</a:t>
            </a:r>
          </a:p>
          <a:p>
            <a:r>
              <a:rPr lang="ru-RU" dirty="0">
                <a:solidFill>
                  <a:srgbClr val="DDDDDD"/>
                </a:solidFill>
              </a:rPr>
              <a:t>Высокая параллельность – несколько потоков могут одновременно читать и изменять очередь.</a:t>
            </a:r>
          </a:p>
          <a:p>
            <a:r>
              <a:rPr lang="ru-RU" dirty="0">
                <a:solidFill>
                  <a:srgbClr val="DDDDDD"/>
                </a:solidFill>
              </a:rPr>
              <a:t>Атомарные операции – вставка (</a:t>
            </a:r>
            <a:r>
              <a:rPr lang="ru-RU" dirty="0" err="1">
                <a:solidFill>
                  <a:srgbClr val="FF423F"/>
                </a:solidFill>
              </a:rPr>
              <a:t>offer</a:t>
            </a:r>
            <a:r>
              <a:rPr lang="ru-RU" dirty="0">
                <a:solidFill>
                  <a:srgbClr val="FF423F"/>
                </a:solidFill>
              </a:rPr>
              <a:t>()</a:t>
            </a:r>
            <a:r>
              <a:rPr lang="ru-RU" dirty="0">
                <a:solidFill>
                  <a:srgbClr val="DDDDDD"/>
                </a:solidFill>
              </a:rPr>
              <a:t>) и извлечение (</a:t>
            </a:r>
            <a:r>
              <a:rPr lang="ru-RU" dirty="0" err="1">
                <a:solidFill>
                  <a:srgbClr val="FF423F"/>
                </a:solidFill>
              </a:rPr>
              <a:t>poll</a:t>
            </a:r>
            <a:r>
              <a:rPr lang="ru-RU" dirty="0">
                <a:solidFill>
                  <a:srgbClr val="FF423F"/>
                </a:solidFill>
              </a:rPr>
              <a:t>()</a:t>
            </a:r>
            <a:r>
              <a:rPr lang="ru-RU" dirty="0">
                <a:solidFill>
                  <a:srgbClr val="DDDDDD"/>
                </a:solidFill>
              </a:rPr>
              <a:t>) выполняются за одну атомарную операцию.</a:t>
            </a:r>
          </a:p>
          <a:p>
            <a:r>
              <a:rPr lang="ru-RU" dirty="0">
                <a:solidFill>
                  <a:srgbClr val="DDDDDD"/>
                </a:solidFill>
              </a:rPr>
              <a:t>Нет ограничения на размер (в отличие </a:t>
            </a:r>
            <a:r>
              <a:rPr lang="ru-RU" dirty="0">
                <a:solidFill>
                  <a:srgbClr val="FF423F"/>
                </a:solidFill>
              </a:rPr>
              <a:t>от </a:t>
            </a:r>
            <a:r>
              <a:rPr lang="ru-RU" dirty="0" err="1">
                <a:solidFill>
                  <a:srgbClr val="FF423F"/>
                </a:solidFill>
              </a:rPr>
              <a:t>ArrayBlockingQueue</a:t>
            </a:r>
            <a:r>
              <a:rPr lang="ru-RU" dirty="0">
                <a:solidFill>
                  <a:srgbClr val="DDDDDD"/>
                </a:solidFill>
              </a:rPr>
              <a:t>).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7F764E8-6C74-7FB7-C84C-21352CD52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18" y="2897953"/>
            <a:ext cx="10317163" cy="396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8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4D0A9-46FB-8DB9-1023-EDF89075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Неблокирующие очереди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BA1B5A3-42FC-EE8C-53E2-34081F2383BF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5" cy="14681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1.</a:t>
            </a:r>
            <a:r>
              <a:rPr lang="ru-RU" dirty="0" err="1">
                <a:solidFill>
                  <a:srgbClr val="BC5CFF"/>
                </a:solidFill>
              </a:rPr>
              <a:t>ConcurrentLinkedQueue</a:t>
            </a:r>
            <a:endParaRPr lang="ru-RU" dirty="0">
              <a:solidFill>
                <a:srgbClr val="BC5CFF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Неограниченная </a:t>
            </a:r>
            <a:r>
              <a:rPr lang="ru-RU" dirty="0" err="1">
                <a:solidFill>
                  <a:srgbClr val="DDDDDD"/>
                </a:solidFill>
              </a:rPr>
              <a:t>потокобезопасная</a:t>
            </a:r>
            <a:r>
              <a:rPr lang="ru-RU" dirty="0">
                <a:solidFill>
                  <a:srgbClr val="DDDDDD"/>
                </a:solidFill>
              </a:rPr>
              <a:t> FIFO-очередь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DDDDDD"/>
                </a:solidFill>
              </a:rPr>
              <a:t>Высокая производительность в многопоточной среде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DDDDDD"/>
                </a:solidFill>
              </a:rPr>
              <a:t>Подходит для сценариев «один производитель — много потребителей»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79DE7E-7F81-C220-40C5-B4934FA071F4}"/>
              </a:ext>
            </a:extLst>
          </p:cNvPr>
          <p:cNvSpPr txBox="1">
            <a:spLocks/>
          </p:cNvSpPr>
          <p:nvPr/>
        </p:nvSpPr>
        <p:spPr>
          <a:xfrm>
            <a:off x="515937" y="3482289"/>
            <a:ext cx="11160125" cy="14681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2.ConcurrentLinkedDeque</a:t>
            </a:r>
          </a:p>
          <a:p>
            <a:r>
              <a:rPr lang="ru-RU" dirty="0">
                <a:solidFill>
                  <a:srgbClr val="DDDDDD"/>
                </a:solidFill>
              </a:rPr>
              <a:t>Двусторонняя очередь (поддерживает </a:t>
            </a:r>
            <a:r>
              <a:rPr lang="en-US" dirty="0" err="1">
                <a:solidFill>
                  <a:srgbClr val="DDDDDD"/>
                </a:solidFill>
              </a:rPr>
              <a:t>addFirst</a:t>
            </a:r>
            <a:r>
              <a:rPr lang="en-US" dirty="0">
                <a:solidFill>
                  <a:srgbClr val="DDDDDD"/>
                </a:solidFill>
              </a:rPr>
              <a:t>, </a:t>
            </a:r>
            <a:r>
              <a:rPr lang="en-US" dirty="0" err="1">
                <a:solidFill>
                  <a:srgbClr val="DDDDDD"/>
                </a:solidFill>
              </a:rPr>
              <a:t>removeLast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и т.д.)</a:t>
            </a:r>
          </a:p>
          <a:p>
            <a:r>
              <a:rPr lang="ru-RU" dirty="0">
                <a:solidFill>
                  <a:srgbClr val="DDDDDD"/>
                </a:solidFill>
              </a:rPr>
              <a:t>Неблокирующая реализация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D28B11B-036D-2FF5-AACB-ECA757D746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611"/>
          <a:stretch/>
        </p:blipFill>
        <p:spPr>
          <a:xfrm>
            <a:off x="515938" y="2215357"/>
            <a:ext cx="11160125" cy="80021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2676DD5-FB47-E8A3-B6FC-682EE1BE11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538"/>
          <a:stretch/>
        </p:blipFill>
        <p:spPr>
          <a:xfrm>
            <a:off x="515939" y="5086194"/>
            <a:ext cx="11160124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37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676A1-AB0F-42F8-729E-F6553001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BlockingQueue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0F23E3-386B-6DBE-B88D-FCA53E13B730}"/>
              </a:ext>
            </a:extLst>
          </p:cNvPr>
          <p:cNvSpPr txBox="1">
            <a:spLocks/>
          </p:cNvSpPr>
          <p:nvPr/>
        </p:nvSpPr>
        <p:spPr>
          <a:xfrm>
            <a:off x="515937" y="657224"/>
            <a:ext cx="11160125" cy="277177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Интерфейс </a:t>
            </a:r>
            <a:r>
              <a:rPr lang="ru-RU" dirty="0" err="1">
                <a:solidFill>
                  <a:srgbClr val="BC5CFF"/>
                </a:solidFill>
              </a:rPr>
              <a:t>BlockingQueue</a:t>
            </a:r>
            <a:r>
              <a:rPr lang="ru-RU" dirty="0">
                <a:solidFill>
                  <a:srgbClr val="DDDDDD"/>
                </a:solidFill>
              </a:rPr>
              <a:t> определяет блокирующую очередь, наследующую свойства интерфейса </a:t>
            </a:r>
            <a:r>
              <a:rPr lang="ru-RU" dirty="0" err="1">
                <a:solidFill>
                  <a:srgbClr val="BC5CFF"/>
                </a:solidFill>
              </a:rPr>
              <a:t>Queue</a:t>
            </a:r>
            <a:r>
              <a:rPr lang="ru-RU" dirty="0">
                <a:solidFill>
                  <a:srgbClr val="DDDDDD"/>
                </a:solidFill>
              </a:rPr>
              <a:t>, в которой элементы хранятся в порядке «первый пришел, первый вышел» (</a:t>
            </a:r>
            <a:r>
              <a:rPr lang="ru-RU" dirty="0">
                <a:solidFill>
                  <a:srgbClr val="BC5CFF"/>
                </a:solidFill>
              </a:rPr>
              <a:t>FIFO – </a:t>
            </a:r>
            <a:r>
              <a:rPr lang="ru-RU" dirty="0" err="1">
                <a:solidFill>
                  <a:srgbClr val="BC5CFF"/>
                </a:solidFill>
              </a:rPr>
              <a:t>first</a:t>
            </a:r>
            <a:r>
              <a:rPr lang="ru-RU" dirty="0">
                <a:solidFill>
                  <a:srgbClr val="BC5CFF"/>
                </a:solidFill>
              </a:rPr>
              <a:t> </a:t>
            </a:r>
            <a:r>
              <a:rPr lang="ru-RU" dirty="0" err="1">
                <a:solidFill>
                  <a:srgbClr val="BC5CFF"/>
                </a:solidFill>
              </a:rPr>
              <a:t>in</a:t>
            </a:r>
            <a:r>
              <a:rPr lang="ru-RU" dirty="0">
                <a:solidFill>
                  <a:srgbClr val="BC5CFF"/>
                </a:solidFill>
              </a:rPr>
              <a:t>, </a:t>
            </a:r>
            <a:r>
              <a:rPr lang="ru-RU" dirty="0" err="1">
                <a:solidFill>
                  <a:srgbClr val="BC5CFF"/>
                </a:solidFill>
              </a:rPr>
              <a:t>first</a:t>
            </a:r>
            <a:r>
              <a:rPr lang="ru-RU" dirty="0">
                <a:solidFill>
                  <a:srgbClr val="BC5CFF"/>
                </a:solidFill>
              </a:rPr>
              <a:t> </a:t>
            </a:r>
            <a:r>
              <a:rPr lang="ru-RU" dirty="0" err="1">
                <a:solidFill>
                  <a:srgbClr val="BC5CFF"/>
                </a:solidFill>
              </a:rPr>
              <a:t>out</a:t>
            </a:r>
            <a:r>
              <a:rPr lang="ru-RU" dirty="0">
                <a:solidFill>
                  <a:srgbClr val="DDDDDD"/>
                </a:solidFill>
              </a:rPr>
              <a:t>). Реализация данного интерфейса обеспечивает блокировку потока в двух случаях :</a:t>
            </a:r>
          </a:p>
          <a:p>
            <a:r>
              <a:rPr lang="ru-RU" dirty="0">
                <a:solidFill>
                  <a:srgbClr val="DDDDDD"/>
                </a:solidFill>
              </a:rPr>
              <a:t>при попытке получения элемента из пустой очереди;</a:t>
            </a:r>
          </a:p>
          <a:p>
            <a:r>
              <a:rPr lang="ru-RU" dirty="0">
                <a:solidFill>
                  <a:srgbClr val="DDDDDD"/>
                </a:solidFill>
              </a:rPr>
              <a:t>при попытке размещения элемента в полной очереди.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Когда поток пытается получить элемент из пустой очереди, то он переводится в состояние ожидания до тех пор, пока какой-либо другой поток не разместит элемент в очереди. Аналогично при попытке положить элемент в полную очередь; поток ставится в ожидание до тех пор, пока другой поток не заберет элемент из очереди и, таким образом, не освободит место в ней. Естественно, понятие "полная очередь" подразумевает ограничение размера очереди.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2D6947E-08C7-B480-2F9E-8216DFA33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53" y="3429000"/>
            <a:ext cx="10952092" cy="311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28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676A1-AB0F-42F8-729E-F6553001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Блокирующие очереди </a:t>
            </a:r>
            <a:r>
              <a:rPr lang="en-US" dirty="0"/>
              <a:t>#1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E779858-FD22-2BA8-2335-77F0117CAD00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5" cy="14681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1.</a:t>
            </a:r>
            <a:r>
              <a:rPr lang="ru-RU" dirty="0">
                <a:solidFill>
                  <a:srgbClr val="BC5CFF"/>
                </a:solidFill>
              </a:rPr>
              <a:t> </a:t>
            </a:r>
            <a:r>
              <a:rPr lang="en-US" dirty="0" err="1">
                <a:solidFill>
                  <a:srgbClr val="BC5CFF"/>
                </a:solidFill>
              </a:rPr>
              <a:t>ArrayBlockingQueue</a:t>
            </a:r>
            <a:endParaRPr lang="ru-RU" dirty="0">
              <a:solidFill>
                <a:srgbClr val="BC5CFF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Фиксированный размер (</a:t>
            </a:r>
            <a:r>
              <a:rPr lang="ru-RU" dirty="0" err="1">
                <a:solidFill>
                  <a:srgbClr val="DDDDDD"/>
                </a:solidFill>
              </a:rPr>
              <a:t>capacity</a:t>
            </a:r>
            <a:r>
              <a:rPr lang="ru-RU" dirty="0">
                <a:solidFill>
                  <a:srgbClr val="DDDDDD"/>
                </a:solidFill>
              </a:rPr>
              <a:t>)</a:t>
            </a:r>
          </a:p>
          <a:p>
            <a:r>
              <a:rPr lang="ru-RU" dirty="0">
                <a:solidFill>
                  <a:srgbClr val="DDDDDD"/>
                </a:solidFill>
              </a:rPr>
              <a:t>Основана на массиве</a:t>
            </a:r>
          </a:p>
          <a:p>
            <a:r>
              <a:rPr lang="ru-RU" dirty="0" err="1">
                <a:solidFill>
                  <a:srgbClr val="DDDDDD"/>
                </a:solidFill>
              </a:rPr>
              <a:t>Потокобезопасность</a:t>
            </a:r>
            <a:r>
              <a:rPr lang="ru-RU" dirty="0">
                <a:solidFill>
                  <a:srgbClr val="DDDDDD"/>
                </a:solidFill>
              </a:rPr>
              <a:t> через </a:t>
            </a:r>
            <a:r>
              <a:rPr lang="ru-RU" dirty="0" err="1">
                <a:solidFill>
                  <a:srgbClr val="DDDDDD"/>
                </a:solidFill>
              </a:rPr>
              <a:t>ReentrantLock</a:t>
            </a:r>
            <a:endParaRPr lang="ru-RU" dirty="0">
              <a:solidFill>
                <a:srgbClr val="DDDDDD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46ADA6-6B82-0318-DCC9-8105488D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76"/>
          <a:stretch/>
        </p:blipFill>
        <p:spPr>
          <a:xfrm>
            <a:off x="515938" y="2125363"/>
            <a:ext cx="11160124" cy="1409897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BD0CD93A-CE8D-7678-9DC1-EF97C379E2A6}"/>
              </a:ext>
            </a:extLst>
          </p:cNvPr>
          <p:cNvSpPr txBox="1">
            <a:spLocks/>
          </p:cNvSpPr>
          <p:nvPr/>
        </p:nvSpPr>
        <p:spPr>
          <a:xfrm>
            <a:off x="515936" y="3915035"/>
            <a:ext cx="11160125" cy="14681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2.</a:t>
            </a:r>
            <a:r>
              <a:rPr lang="ru-RU" dirty="0">
                <a:solidFill>
                  <a:srgbClr val="BC5CFF"/>
                </a:solidFill>
              </a:rPr>
              <a:t> </a:t>
            </a:r>
            <a:r>
              <a:rPr lang="en-US" dirty="0" err="1">
                <a:solidFill>
                  <a:srgbClr val="BC5CFF"/>
                </a:solidFill>
              </a:rPr>
              <a:t>LinkedBlockingQueue</a:t>
            </a:r>
            <a:endParaRPr lang="ru-RU" dirty="0">
              <a:solidFill>
                <a:srgbClr val="BC5CFF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Может быть ограниченной или неограниченной (по умолчанию: </a:t>
            </a:r>
            <a:r>
              <a:rPr lang="ru-RU" dirty="0" err="1">
                <a:solidFill>
                  <a:srgbClr val="CC7832"/>
                </a:solidFill>
              </a:rPr>
              <a:t>Integer.MAX_VALUE</a:t>
            </a:r>
            <a:r>
              <a:rPr lang="ru-RU" dirty="0">
                <a:solidFill>
                  <a:srgbClr val="DDDDDD"/>
                </a:solidFill>
              </a:rPr>
              <a:t>)</a:t>
            </a:r>
          </a:p>
          <a:p>
            <a:r>
              <a:rPr lang="ru-RU" dirty="0">
                <a:solidFill>
                  <a:srgbClr val="DDDDDD"/>
                </a:solidFill>
              </a:rPr>
              <a:t>Основана на связном списке</a:t>
            </a:r>
          </a:p>
          <a:p>
            <a:r>
              <a:rPr lang="ru-RU" dirty="0">
                <a:solidFill>
                  <a:srgbClr val="DDDDDD"/>
                </a:solidFill>
              </a:rPr>
              <a:t>Высокая пропускная способность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89EC97-E868-7CB6-3FF5-7F1ACCA3B8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r="8262" b="4808"/>
          <a:stretch/>
        </p:blipFill>
        <p:spPr>
          <a:xfrm>
            <a:off x="515939" y="5383173"/>
            <a:ext cx="11160124" cy="5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0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676A1-AB0F-42F8-729E-F6553001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Блокирующие очереди</a:t>
            </a:r>
            <a:r>
              <a:rPr lang="en-US" dirty="0"/>
              <a:t> #2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E779858-FD22-2BA8-2335-77F0117CAD00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5" cy="14681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3. </a:t>
            </a:r>
            <a:r>
              <a:rPr lang="en-US" dirty="0" err="1">
                <a:solidFill>
                  <a:srgbClr val="BC5CFF"/>
                </a:solidFill>
              </a:rPr>
              <a:t>PriorityBlockingQueue</a:t>
            </a:r>
            <a:endParaRPr lang="en-US" dirty="0">
              <a:solidFill>
                <a:srgbClr val="BC5CFF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Аналог </a:t>
            </a:r>
            <a:r>
              <a:rPr lang="en-US" dirty="0" err="1">
                <a:solidFill>
                  <a:srgbClr val="CC7832"/>
                </a:solidFill>
              </a:rPr>
              <a:t>PriorityQueue</a:t>
            </a:r>
            <a:r>
              <a:rPr lang="en-US" dirty="0">
                <a:solidFill>
                  <a:srgbClr val="DDDDDD"/>
                </a:solidFill>
              </a:rPr>
              <a:t>, </a:t>
            </a:r>
            <a:r>
              <a:rPr lang="ru-RU" dirty="0">
                <a:solidFill>
                  <a:srgbClr val="DDDDDD"/>
                </a:solidFill>
              </a:rPr>
              <a:t>но </a:t>
            </a:r>
            <a:r>
              <a:rPr lang="ru-RU" dirty="0" err="1">
                <a:solidFill>
                  <a:srgbClr val="DDDDDD"/>
                </a:solidFill>
              </a:rPr>
              <a:t>потокобезопасный</a:t>
            </a:r>
            <a:endParaRPr lang="ru-RU" dirty="0">
              <a:solidFill>
                <a:srgbClr val="DDDDDD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Элементы упорядочиваются через </a:t>
            </a:r>
            <a:r>
              <a:rPr lang="en-US" dirty="0">
                <a:solidFill>
                  <a:srgbClr val="CC7832"/>
                </a:solidFill>
              </a:rPr>
              <a:t>Comparator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или </a:t>
            </a:r>
            <a:r>
              <a:rPr lang="en-US" dirty="0">
                <a:solidFill>
                  <a:srgbClr val="CC7832"/>
                </a:solidFill>
              </a:rPr>
              <a:t>Comparable</a:t>
            </a:r>
          </a:p>
          <a:p>
            <a:r>
              <a:rPr lang="ru-RU" dirty="0">
                <a:solidFill>
                  <a:srgbClr val="DDDDDD"/>
                </a:solidFill>
              </a:rPr>
              <a:t>Неограниченная емкость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BD0CD93A-CE8D-7678-9DC1-EF97C379E2A6}"/>
              </a:ext>
            </a:extLst>
          </p:cNvPr>
          <p:cNvSpPr txBox="1">
            <a:spLocks/>
          </p:cNvSpPr>
          <p:nvPr/>
        </p:nvSpPr>
        <p:spPr>
          <a:xfrm>
            <a:off x="515934" y="3386481"/>
            <a:ext cx="11160125" cy="14681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4. </a:t>
            </a:r>
            <a:r>
              <a:rPr lang="ru-RU" dirty="0" err="1">
                <a:solidFill>
                  <a:srgbClr val="BC5CFF"/>
                </a:solidFill>
              </a:rPr>
              <a:t>SynchronousQueue</a:t>
            </a:r>
            <a:endParaRPr lang="ru-RU" dirty="0">
              <a:solidFill>
                <a:srgbClr val="BC5CFF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Очередь без емкости (размер = 0)</a:t>
            </a:r>
          </a:p>
          <a:p>
            <a:r>
              <a:rPr lang="ru-RU" dirty="0">
                <a:solidFill>
                  <a:srgbClr val="DDDDDD"/>
                </a:solidFill>
              </a:rPr>
              <a:t>Элемент передается напрямую от производителя к потребителю</a:t>
            </a:r>
          </a:p>
          <a:p>
            <a:r>
              <a:rPr lang="ru-RU" dirty="0">
                <a:solidFill>
                  <a:srgbClr val="DDDDDD"/>
                </a:solidFill>
              </a:rPr>
              <a:t>Полезно для обмена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одиночными данными между потоками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091779-219B-8051-836A-6EE966589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463"/>
          <a:stretch/>
        </p:blipFill>
        <p:spPr>
          <a:xfrm>
            <a:off x="515936" y="2125363"/>
            <a:ext cx="11160124" cy="8368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48D033-739F-A621-D896-001493D540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262"/>
          <a:stretch/>
        </p:blipFill>
        <p:spPr>
          <a:xfrm>
            <a:off x="515936" y="4867089"/>
            <a:ext cx="11160127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04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676A1-AB0F-42F8-729E-F6553001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Блокирующие очереди</a:t>
            </a:r>
            <a:r>
              <a:rPr lang="en-US" dirty="0"/>
              <a:t> #3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E779858-FD22-2BA8-2335-77F0117CAD00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5" cy="14681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3. </a:t>
            </a:r>
            <a:r>
              <a:rPr lang="en-US" dirty="0" err="1">
                <a:solidFill>
                  <a:srgbClr val="BC5CFF"/>
                </a:solidFill>
              </a:rPr>
              <a:t>LinkedTransferQueue</a:t>
            </a:r>
            <a:endParaRPr lang="en-US" dirty="0">
              <a:solidFill>
                <a:srgbClr val="BC5CFF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Расширяет </a:t>
            </a:r>
            <a:r>
              <a:rPr lang="ru-RU" dirty="0" err="1">
                <a:solidFill>
                  <a:srgbClr val="CC7832"/>
                </a:solidFill>
              </a:rPr>
              <a:t>BlockingQueue</a:t>
            </a:r>
            <a:r>
              <a:rPr lang="ru-RU" dirty="0">
                <a:solidFill>
                  <a:srgbClr val="DDDDDD"/>
                </a:solidFill>
              </a:rPr>
              <a:t> с гарантией, что элемент будет передан потребителю.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Гибрид </a:t>
            </a:r>
            <a:r>
              <a:rPr lang="ru-RU" dirty="0" err="1">
                <a:solidFill>
                  <a:srgbClr val="CC7832"/>
                </a:solidFill>
              </a:rPr>
              <a:t>SynchronousQueue</a:t>
            </a:r>
            <a:r>
              <a:rPr lang="ru-RU" dirty="0">
                <a:solidFill>
                  <a:srgbClr val="DDDDDD"/>
                </a:solidFill>
              </a:rPr>
              <a:t> и обычной очереди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Метод </a:t>
            </a:r>
            <a:r>
              <a:rPr lang="ru-RU" dirty="0" err="1">
                <a:solidFill>
                  <a:srgbClr val="FF423F"/>
                </a:solidFill>
              </a:rPr>
              <a:t>transfer</a:t>
            </a:r>
            <a:r>
              <a:rPr lang="ru-RU" dirty="0">
                <a:solidFill>
                  <a:srgbClr val="DDDDDD"/>
                </a:solidFill>
              </a:rPr>
              <a:t>() блокируется, пока элемент не будет получен</a:t>
            </a:r>
            <a:r>
              <a:rPr lang="en-US" dirty="0">
                <a:solidFill>
                  <a:srgbClr val="DDDDDD"/>
                </a:solidFill>
              </a:rPr>
              <a:t>,</a:t>
            </a:r>
          </a:p>
          <a:p>
            <a:pPr marL="0" indent="0" algn="l">
              <a:buNone/>
            </a:pPr>
            <a:endParaRPr lang="en-US" dirty="0">
              <a:solidFill>
                <a:srgbClr val="DDDDDD"/>
              </a:solidFill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BD0CD93A-CE8D-7678-9DC1-EF97C379E2A6}"/>
              </a:ext>
            </a:extLst>
          </p:cNvPr>
          <p:cNvSpPr txBox="1">
            <a:spLocks/>
          </p:cNvSpPr>
          <p:nvPr/>
        </p:nvSpPr>
        <p:spPr>
          <a:xfrm>
            <a:off x="515934" y="3386481"/>
            <a:ext cx="11160125" cy="14681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4. </a:t>
            </a:r>
            <a:r>
              <a:rPr lang="ru-RU" dirty="0" err="1">
                <a:solidFill>
                  <a:srgbClr val="BC5CFF"/>
                </a:solidFill>
              </a:rPr>
              <a:t>SynchronousQueue</a:t>
            </a:r>
            <a:endParaRPr lang="ru-RU" dirty="0">
              <a:solidFill>
                <a:srgbClr val="BC5CFF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Очередь без емкости (размер = 0)</a:t>
            </a:r>
          </a:p>
          <a:p>
            <a:r>
              <a:rPr lang="ru-RU" dirty="0">
                <a:solidFill>
                  <a:srgbClr val="DDDDDD"/>
                </a:solidFill>
              </a:rPr>
              <a:t>Элемент передается напрямую от производителя к потребителю</a:t>
            </a:r>
          </a:p>
          <a:p>
            <a:r>
              <a:rPr lang="ru-RU" dirty="0">
                <a:solidFill>
                  <a:srgbClr val="DDDDDD"/>
                </a:solidFill>
              </a:rPr>
              <a:t>Полезно для обмена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одиночными данными между потоками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091779-219B-8051-836A-6EE966589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463"/>
          <a:stretch/>
        </p:blipFill>
        <p:spPr>
          <a:xfrm>
            <a:off x="515936" y="2125363"/>
            <a:ext cx="11160124" cy="8368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48D033-739F-A621-D896-001493D540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262"/>
          <a:stretch/>
        </p:blipFill>
        <p:spPr>
          <a:xfrm>
            <a:off x="515936" y="4867089"/>
            <a:ext cx="11160127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3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CC6DCA-561B-6891-A112-0EDC0EBA0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657225"/>
            <a:ext cx="4636830" cy="5561554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12FEF9AD-14F0-66AC-5FE5-D90BD2339C71}"/>
              </a:ext>
            </a:extLst>
          </p:cNvPr>
          <p:cNvSpPr txBox="1">
            <a:spLocks/>
          </p:cNvSpPr>
          <p:nvPr/>
        </p:nvSpPr>
        <p:spPr>
          <a:xfrm>
            <a:off x="5381553" y="657225"/>
            <a:ext cx="6196727" cy="556155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Atomic-</a:t>
            </a:r>
            <a:r>
              <a:rPr lang="ru-RU" dirty="0">
                <a:solidFill>
                  <a:srgbClr val="BC5CFF"/>
                </a:solidFill>
              </a:rPr>
              <a:t>классы </a:t>
            </a:r>
            <a:r>
              <a:rPr lang="ru-RU" dirty="0">
                <a:solidFill>
                  <a:srgbClr val="DDDDDD"/>
                </a:solidFill>
              </a:rPr>
              <a:t>в </a:t>
            </a:r>
            <a:r>
              <a:rPr lang="en-US" dirty="0">
                <a:solidFill>
                  <a:srgbClr val="DDDDDD"/>
                </a:solidFill>
              </a:rPr>
              <a:t>Java </a:t>
            </a:r>
            <a:r>
              <a:rPr lang="ru-RU" dirty="0">
                <a:solidFill>
                  <a:srgbClr val="DDDDDD"/>
                </a:solidFill>
              </a:rPr>
              <a:t>предоставляют возможность выполнять атомарные (неразрывные) операции над переменными в многопоточной среде без использования явных блокировок (</a:t>
            </a:r>
            <a:r>
              <a:rPr lang="en-US" dirty="0">
                <a:solidFill>
                  <a:srgbClr val="DDDDDD"/>
                </a:solidFill>
              </a:rPr>
              <a:t>synchronized). </a:t>
            </a:r>
            <a:r>
              <a:rPr lang="ru-RU" dirty="0">
                <a:solidFill>
                  <a:srgbClr val="DDDDDD"/>
                </a:solidFill>
              </a:rPr>
              <a:t>Они находятся в пакете </a:t>
            </a:r>
            <a:r>
              <a:rPr lang="en-US" dirty="0" err="1">
                <a:solidFill>
                  <a:srgbClr val="DDDDDD"/>
                </a:solidFill>
              </a:rPr>
              <a:t>java.util.concurrent.atomic</a:t>
            </a:r>
            <a:r>
              <a:rPr lang="en-US" dirty="0">
                <a:solidFill>
                  <a:srgbClr val="DDDDDD"/>
                </a:solidFill>
              </a:rPr>
              <a:t>.</a:t>
            </a:r>
          </a:p>
          <a:p>
            <a:pPr marL="0" indent="0" algn="l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Основные </a:t>
            </a:r>
            <a:r>
              <a:rPr lang="en-US" dirty="0">
                <a:solidFill>
                  <a:srgbClr val="DDDDDD"/>
                </a:solidFill>
              </a:rPr>
              <a:t>Atomic-</a:t>
            </a:r>
            <a:r>
              <a:rPr lang="ru-RU" dirty="0">
                <a:solidFill>
                  <a:srgbClr val="DDDDDD"/>
                </a:solidFill>
              </a:rPr>
              <a:t>классы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BC5CFF"/>
                </a:solidFill>
              </a:rPr>
              <a:t>AtomicBoolean</a:t>
            </a:r>
            <a:r>
              <a:rPr lang="en-US" dirty="0">
                <a:solidFill>
                  <a:srgbClr val="BC5CFF"/>
                </a:solidFill>
              </a:rPr>
              <a:t>, </a:t>
            </a:r>
            <a:r>
              <a:rPr lang="en-US" dirty="0" err="1">
                <a:solidFill>
                  <a:srgbClr val="BC5CFF"/>
                </a:solidFill>
              </a:rPr>
              <a:t>AtomicInteger</a:t>
            </a:r>
            <a:r>
              <a:rPr lang="en-US" dirty="0">
                <a:solidFill>
                  <a:srgbClr val="BC5CFF"/>
                </a:solidFill>
              </a:rPr>
              <a:t>, </a:t>
            </a:r>
            <a:r>
              <a:rPr lang="en-US" dirty="0" err="1">
                <a:solidFill>
                  <a:srgbClr val="BC5CFF"/>
                </a:solidFill>
              </a:rPr>
              <a:t>AtomicLong</a:t>
            </a:r>
            <a:r>
              <a:rPr lang="en-US" dirty="0">
                <a:solidFill>
                  <a:srgbClr val="DDDDDD"/>
                </a:solidFill>
              </a:rPr>
              <a:t> - </a:t>
            </a:r>
            <a:r>
              <a:rPr lang="ru-RU" dirty="0">
                <a:solidFill>
                  <a:srgbClr val="DDDDDD"/>
                </a:solidFill>
              </a:rPr>
              <a:t>для примитивных типов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BC5CFF"/>
                </a:solidFill>
              </a:rPr>
              <a:t>AtomicReference</a:t>
            </a:r>
            <a:r>
              <a:rPr lang="en-US" dirty="0">
                <a:solidFill>
                  <a:srgbClr val="DDDDDD"/>
                </a:solidFill>
              </a:rPr>
              <a:t> - </a:t>
            </a:r>
            <a:r>
              <a:rPr lang="ru-RU" dirty="0">
                <a:solidFill>
                  <a:srgbClr val="DDDDDD"/>
                </a:solidFill>
              </a:rPr>
              <a:t>для ссылочных типов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BC5CFF"/>
                </a:solidFill>
              </a:rPr>
              <a:t>AtomicIntegerArray</a:t>
            </a:r>
            <a:r>
              <a:rPr lang="en-US" dirty="0">
                <a:solidFill>
                  <a:srgbClr val="BC5CFF"/>
                </a:solidFill>
              </a:rPr>
              <a:t>, </a:t>
            </a:r>
            <a:r>
              <a:rPr lang="en-US" dirty="0" err="1">
                <a:solidFill>
                  <a:srgbClr val="BC5CFF"/>
                </a:solidFill>
              </a:rPr>
              <a:t>AtomicLongArray</a:t>
            </a:r>
            <a:r>
              <a:rPr lang="en-US" dirty="0">
                <a:solidFill>
                  <a:srgbClr val="BC5CFF"/>
                </a:solidFill>
              </a:rPr>
              <a:t>, </a:t>
            </a:r>
            <a:r>
              <a:rPr lang="en-US" dirty="0" err="1">
                <a:solidFill>
                  <a:srgbClr val="BC5CFF"/>
                </a:solidFill>
              </a:rPr>
              <a:t>AtomicReferenceArray</a:t>
            </a:r>
            <a:r>
              <a:rPr lang="en-US" dirty="0">
                <a:solidFill>
                  <a:srgbClr val="BC5CFF"/>
                </a:solidFill>
              </a:rPr>
              <a:t> </a:t>
            </a:r>
            <a:r>
              <a:rPr lang="en-US" dirty="0">
                <a:solidFill>
                  <a:srgbClr val="DDDDDD"/>
                </a:solidFill>
              </a:rPr>
              <a:t>- </a:t>
            </a:r>
            <a:r>
              <a:rPr lang="ru-RU" dirty="0">
                <a:solidFill>
                  <a:srgbClr val="DDDDDD"/>
                </a:solidFill>
              </a:rPr>
              <a:t>для массивов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BC5CFF"/>
                </a:solidFill>
              </a:rPr>
              <a:t>AtomicStampedReference</a:t>
            </a:r>
            <a:r>
              <a:rPr lang="en-US" dirty="0">
                <a:solidFill>
                  <a:srgbClr val="BC5CFF"/>
                </a:solidFill>
              </a:rPr>
              <a:t>, </a:t>
            </a:r>
            <a:r>
              <a:rPr lang="en-US" dirty="0" err="1">
                <a:solidFill>
                  <a:srgbClr val="BC5CFF"/>
                </a:solidFill>
              </a:rPr>
              <a:t>AtomicMarkableReference</a:t>
            </a:r>
            <a:r>
              <a:rPr lang="en-US" dirty="0">
                <a:solidFill>
                  <a:srgbClr val="BC5CFF"/>
                </a:solidFill>
              </a:rPr>
              <a:t> </a:t>
            </a:r>
            <a:r>
              <a:rPr lang="en-US" dirty="0">
                <a:solidFill>
                  <a:srgbClr val="DDDDDD"/>
                </a:solidFill>
              </a:rPr>
              <a:t>- </a:t>
            </a:r>
            <a:r>
              <a:rPr lang="ru-RU" dirty="0">
                <a:solidFill>
                  <a:srgbClr val="DDDDDD"/>
                </a:solidFill>
              </a:rPr>
              <a:t>для решения проблемы </a:t>
            </a:r>
            <a:r>
              <a:rPr lang="en-US" dirty="0">
                <a:solidFill>
                  <a:srgbClr val="DDDDDD"/>
                </a:solidFill>
              </a:rPr>
              <a:t>ABA</a:t>
            </a:r>
          </a:p>
        </p:txBody>
      </p:sp>
    </p:spTree>
    <p:extLst>
      <p:ext uri="{BB962C8B-B14F-4D97-AF65-F5344CB8AC3E}">
        <p14:creationId xmlns:p14="http://schemas.microsoft.com/office/powerpoint/2010/main" val="2868307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Executor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B670FE-5FD5-60F1-0007-7820D430C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657225"/>
            <a:ext cx="6601746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3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0FB53-4203-506F-E34F-FA812323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429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0FB53-4203-506F-E34F-FA812323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309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0FB53-4203-506F-E34F-FA812323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053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B21E27-E3EF-29BD-6FC6-130144280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657225"/>
            <a:ext cx="97155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5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A83A64-C258-0A07-618A-452317BF4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966787"/>
            <a:ext cx="96488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47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 - сложность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4C2AE7-D54B-4D2E-DEEF-C6D9A6A5C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8" y="1115681"/>
            <a:ext cx="10811064" cy="480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372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4326FF-8AA8-7BC5-4377-3439ACBAD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657224"/>
            <a:ext cx="4287416" cy="617642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8DCA8FD-DEE1-D21A-9C28-032E0B28901D}"/>
              </a:ext>
            </a:extLst>
          </p:cNvPr>
          <p:cNvSpPr txBox="1">
            <a:spLocks/>
          </p:cNvSpPr>
          <p:nvPr/>
        </p:nvSpPr>
        <p:spPr>
          <a:xfrm>
            <a:off x="5012675" y="657225"/>
            <a:ext cx="6663387" cy="264783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 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size(),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isEmpty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др.). Интерфейс был слегка доработан с приходом дженериков в Java 1.5.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Также, в версии Java 8, было добавлено несколько новых методов для работы с лямбдами (такие как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stream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parallelStream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removeIf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Predicate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&lt;? super E&gt;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filter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др.).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Важно также отметить, что эти методы были реализованы непосредственно в интерфейсе как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default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-методы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8625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List&lt;&gt;</a:t>
            </a: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92699E5-E536-8C32-9E23-B6078FCA316C}"/>
              </a:ext>
            </a:extLst>
          </p:cNvPr>
          <p:cNvSpPr txBox="1">
            <a:spLocks/>
          </p:cNvSpPr>
          <p:nvPr/>
        </p:nvSpPr>
        <p:spPr>
          <a:xfrm>
            <a:off x="5001657" y="657225"/>
            <a:ext cx="6674405" cy="390375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Упорядоченная коллекция (последовательность), которая позволяет хранить дубликаты элементов. Элементы доступны по индексу.</a:t>
            </a:r>
          </a:p>
          <a:p>
            <a:pPr marL="0" indent="0" algn="l">
              <a:buNone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Основные реализации: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Реализация на основе динамического массива. Быстрый доступ по индексу, но медленные вставка и удаление в середине списка.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Реализация на основе двусвязного списка. Быстрые вставка и удаление в начале и конце списка, но медленный доступ по индексу.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Устаревшая синхронизированная версия ArrayList.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Наследует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реализует структуру данных "стек" (LIFO).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2275685-5E34-DB69-A644-C66CD7B4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207"/>
          <a:stretch/>
        </p:blipFill>
        <p:spPr>
          <a:xfrm>
            <a:off x="515938" y="657225"/>
            <a:ext cx="4078096" cy="617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2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C973-55B4-2E37-09A5-8645F3BD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</a:t>
            </a:r>
            <a:r>
              <a:rPr lang="ru-RU" dirty="0"/>
              <a:t>устройство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94B5D5E-7937-FA5F-96D3-C887EAB0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493452"/>
            <a:ext cx="5104220" cy="5094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каждого объекта 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Если при добавлении очередного элемента в список в массиве уже нет места, в методе </a:t>
            </a:r>
            <a:r>
              <a:rPr lang="ru-RU" dirty="0">
                <a:solidFill>
                  <a:srgbClr val="BC5CFF"/>
                </a:solidFill>
              </a:rPr>
              <a:t>add</a:t>
            </a:r>
            <a:r>
              <a:rPr lang="ru-RU" dirty="0">
                <a:solidFill>
                  <a:srgbClr val="DDDDDD"/>
                </a:solidFill>
              </a:rPr>
              <a:t>() происходит следующее: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создается новый массив в полтора раза длиннее предыдущего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него копируются все элементы из существующего массива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объекте ArrayList вместо старого массива сохраняется ссылка на новый.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10-ю ячейку нового массива записывается переданный элемент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size увеличивается на 1 и теперь будет равняться 11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0BF074-BA30-0359-30BB-6425B52F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78" y="1498460"/>
            <a:ext cx="5623184" cy="38610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3FF668-57E2-1770-3D73-E958D396D9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615"/>
          <a:stretch/>
        </p:blipFill>
        <p:spPr>
          <a:xfrm>
            <a:off x="515938" y="657225"/>
            <a:ext cx="5115639" cy="7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1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 (Compare-And-Swap) 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955B486-B609-4A1B-BEAB-14F9CBD39354}"/>
              </a:ext>
            </a:extLst>
          </p:cNvPr>
          <p:cNvSpPr txBox="1">
            <a:spLocks/>
          </p:cNvSpPr>
          <p:nvPr/>
        </p:nvSpPr>
        <p:spPr>
          <a:xfrm>
            <a:off x="515938" y="657224"/>
            <a:ext cx="6675693" cy="3209043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CAS (Compare-And-Swap) 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это низкоуровневый процессорный механизм, который позволяет безопасно изменять значение переменной в многопоточной среде без блокировок (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lock-free). 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CAS выполняет три действия атомарно (как одна неделимая операция):</a:t>
            </a:r>
          </a:p>
          <a:p>
            <a:r>
              <a:rPr lang="ru-RU" dirty="0">
                <a:solidFill>
                  <a:srgbClr val="FF423F"/>
                </a:solidFill>
              </a:rPr>
              <a:t>Сравнивает текущее значение </a:t>
            </a:r>
            <a:r>
              <a:rPr lang="ru-RU" dirty="0">
                <a:solidFill>
                  <a:srgbClr val="DDDDDD"/>
                </a:solidFill>
              </a:rPr>
              <a:t>переменной с ожидаемым (</a:t>
            </a:r>
            <a:r>
              <a:rPr lang="ru-RU" dirty="0" err="1">
                <a:solidFill>
                  <a:srgbClr val="BC5CFF"/>
                </a:solidFill>
              </a:rPr>
              <a:t>expected</a:t>
            </a:r>
            <a:r>
              <a:rPr lang="ru-RU" dirty="0">
                <a:solidFill>
                  <a:srgbClr val="DDDDDD"/>
                </a:solidFill>
              </a:rPr>
              <a:t>).</a:t>
            </a:r>
          </a:p>
          <a:p>
            <a:r>
              <a:rPr lang="ru-RU" dirty="0">
                <a:solidFill>
                  <a:srgbClr val="FF423F"/>
                </a:solidFill>
              </a:rPr>
              <a:t>Если значения совпадают</a:t>
            </a:r>
            <a:r>
              <a:rPr lang="ru-RU" dirty="0">
                <a:solidFill>
                  <a:srgbClr val="DDDDDD"/>
                </a:solidFill>
              </a:rPr>
              <a:t>, устанавливает новое значение (</a:t>
            </a:r>
            <a:r>
              <a:rPr lang="ru-RU" dirty="0" err="1">
                <a:solidFill>
                  <a:srgbClr val="BC5CFF"/>
                </a:solidFill>
              </a:rPr>
              <a:t>new</a:t>
            </a:r>
            <a:r>
              <a:rPr lang="ru-RU" dirty="0">
                <a:solidFill>
                  <a:srgbClr val="BC5CFF"/>
                </a:solidFill>
              </a:rPr>
              <a:t> </a:t>
            </a:r>
            <a:r>
              <a:rPr lang="ru-RU" dirty="0" err="1">
                <a:solidFill>
                  <a:srgbClr val="BC5CFF"/>
                </a:solidFill>
              </a:rPr>
              <a:t>value</a:t>
            </a:r>
            <a:r>
              <a:rPr lang="ru-RU" dirty="0">
                <a:solidFill>
                  <a:srgbClr val="DDDDDD"/>
                </a:solidFill>
              </a:rPr>
              <a:t>).</a:t>
            </a:r>
          </a:p>
          <a:p>
            <a:r>
              <a:rPr lang="ru-RU" dirty="0">
                <a:solidFill>
                  <a:srgbClr val="FF423F"/>
                </a:solidFill>
              </a:rPr>
              <a:t>Если не совпадают</a:t>
            </a:r>
            <a:r>
              <a:rPr lang="ru-RU" dirty="0">
                <a:solidFill>
                  <a:srgbClr val="DDDDDD"/>
                </a:solidFill>
              </a:rPr>
              <a:t>, операция завершается неудачей (</a:t>
            </a:r>
            <a:r>
              <a:rPr lang="ru-RU" dirty="0">
                <a:solidFill>
                  <a:srgbClr val="BC5CFF"/>
                </a:solidFill>
              </a:rPr>
              <a:t>без изменения значения</a:t>
            </a:r>
            <a:r>
              <a:rPr lang="ru-RU" dirty="0">
                <a:solidFill>
                  <a:srgbClr val="DDDDDD"/>
                </a:solidFill>
              </a:rPr>
              <a:t>).</a:t>
            </a:r>
            <a:endParaRPr lang="en-US" dirty="0">
              <a:solidFill>
                <a:srgbClr val="DDDDDD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C208B4A-4FF5-1FDD-BB1A-2413743129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903"/>
          <a:stretch/>
        </p:blipFill>
        <p:spPr>
          <a:xfrm>
            <a:off x="524850" y="3971522"/>
            <a:ext cx="11151212" cy="28864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6C90CB-1CDD-5456-C82D-8D54D6446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631" y="657225"/>
            <a:ext cx="4484431" cy="320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6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C973-55B4-2E37-09A5-8645F3BD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</a:t>
            </a:r>
            <a:r>
              <a:rPr lang="ru-RU" dirty="0"/>
              <a:t>устройство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94B5D5E-7937-FA5F-96D3-C887EAB0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296970"/>
            <a:ext cx="5104220" cy="2996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При вставке в середину 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се элементы массива начиная с 5-го будут сдвинуты (скопированы) на 1 элемент к концу массива.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записывается в 5-ю ячейку значение 10,000.</a:t>
            </a:r>
          </a:p>
          <a:p>
            <a:pPr marL="342900" indent="-342900" algn="l">
              <a:buFont typeface="+mj-lt"/>
              <a:buAutoNum type="arabicPeriod"/>
            </a:pPr>
            <a:endParaRPr lang="ru-RU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Операция удаления аналогична вставке, только процесс обратный.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6E98D3-9381-8F71-34D4-5554B34F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758" y="1296970"/>
            <a:ext cx="5623184" cy="38825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9EBB4D-85E1-D30D-0389-F9A93CA20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8" y="657225"/>
            <a:ext cx="598253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75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Операции </a:t>
            </a:r>
            <a:r>
              <a:rPr lang="en-US" dirty="0">
                <a:solidFill>
                  <a:srgbClr val="DDDDDD"/>
                </a:solidFill>
              </a:rPr>
              <a:t>ArrayList</a:t>
            </a: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42E6B-4235-928F-1205-446DEFD4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60968"/>
            <a:ext cx="11160125" cy="114631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Внутри каждого объекта типа </a:t>
            </a:r>
            <a:r>
              <a:rPr lang="ru-RU" dirty="0">
                <a:solidFill>
                  <a:srgbClr val="BC5CFF"/>
                </a:solidFill>
              </a:rPr>
              <a:t>ArrayList</a:t>
            </a:r>
            <a:r>
              <a:rPr lang="ru-RU" dirty="0">
                <a:solidFill>
                  <a:srgbClr val="DDDDDD"/>
                </a:solidFill>
              </a:rPr>
              <a:t> хранится обычный массив элементов. </a:t>
            </a: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Когда вы считываете элементы из ArrayList, он считывает их со своего внутреннего массива. Когда записываете — записывает их во внутренний массив.</a:t>
            </a: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C32AFE7-1C1F-C0AF-7C6A-8525B7956029}"/>
              </a:ext>
            </a:extLst>
          </p:cNvPr>
          <p:cNvSpPr txBox="1">
            <a:spLocks/>
          </p:cNvSpPr>
          <p:nvPr/>
        </p:nvSpPr>
        <p:spPr>
          <a:xfrm>
            <a:off x="515937" y="1974457"/>
            <a:ext cx="11160125" cy="2167237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класса 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отсутствуют все недостатки, которые есть у массивов. Он умеет: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Хранить элементы определенного типа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Динамически менять размер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Добавлять элементы в конец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Вставлять элементы в начало и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Удалять элементы из любого места списка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583773-286B-893F-A703-6F14D586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4409697"/>
            <a:ext cx="5210902" cy="211484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72CBB0C-97EB-1D6C-D0F3-BAF9642C7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409697"/>
            <a:ext cx="3048425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57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Операции </a:t>
            </a:r>
            <a:r>
              <a:rPr lang="en-US" dirty="0">
                <a:solidFill>
                  <a:srgbClr val="DDDDDD"/>
                </a:solidFill>
              </a:rPr>
              <a:t>ArrayList</a:t>
            </a:r>
            <a:endParaRPr lang="ru-RU" dirty="0">
              <a:solidFill>
                <a:srgbClr val="DDDDDD"/>
              </a:solidFill>
            </a:endParaRPr>
          </a:p>
        </p:txBody>
      </p:sp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AED19ED8-705C-A760-6D81-2C211836B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101413"/>
              </p:ext>
            </p:extLst>
          </p:nvPr>
        </p:nvGraphicFramePr>
        <p:xfrm>
          <a:off x="515937" y="657225"/>
          <a:ext cx="11160125" cy="5215126"/>
        </p:xfrm>
        <a:graphic>
          <a:graphicData uri="http://schemas.openxmlformats.org/drawingml/2006/table">
            <a:tbl>
              <a:tblPr/>
              <a:tblGrid>
                <a:gridCol w="3177688">
                  <a:extLst>
                    <a:ext uri="{9D8B030D-6E8A-4147-A177-3AD203B41FA5}">
                      <a16:colId xmlns:a16="http://schemas.microsoft.com/office/drawing/2014/main" val="240497195"/>
                    </a:ext>
                  </a:extLst>
                </a:gridCol>
                <a:gridCol w="7982437">
                  <a:extLst>
                    <a:ext uri="{9D8B030D-6E8A-4147-A177-3AD203B41FA5}">
                      <a16:colId xmlns:a16="http://schemas.microsoft.com/office/drawing/2014/main" val="3159503313"/>
                    </a:ext>
                  </a:extLst>
                </a:gridCol>
              </a:tblGrid>
              <a:tr h="2231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>
                          <a:solidFill>
                            <a:srgbClr val="FFFFFF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FFFFFF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45084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в список переданный элемент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64999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en-US" sz="1600" dirty="0">
                          <a:solidFill>
                            <a:srgbClr val="BC5CFF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элемент в определенное место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7656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get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элемент, который находится под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endParaRPr lang="ru-RU" sz="160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289077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set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en-US" sz="1600" dirty="0">
                          <a:solidFill>
                            <a:srgbClr val="BC5CFF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Меняет значение элемента с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r>
                        <a:rPr lang="ru-RU" sz="1600">
                          <a:effectLst/>
                        </a:rPr>
                        <a:t> на 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endParaRPr lang="ru-RU" sz="160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58862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Удаляет элемент под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r>
                        <a:rPr lang="ru-RU" sz="1600">
                          <a:effectLst/>
                        </a:rPr>
                        <a:t>. Возвращает удаленный элемент.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069597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Удаляет элемент: нужно передать сам элемент в список. Если таких элементов несколько, будет удален первый из них.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79500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Очищает список — удаляет все элементы из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157983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contains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Проверяет, содержится ли в списке элемент 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sz="1600">
                          <a:effectLst/>
                        </a:rPr>
                        <a:t>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48723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isEmpty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Проверяет, пустой список или нет. Равна ли длина списка нулю.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302648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размер списка — количество элементов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911615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тип[]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toArray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тип[]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array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массив, содержащий те же элементы, что и список.</a:t>
                      </a:r>
                      <a:br>
                        <a:rPr lang="ru-RU" sz="1600" dirty="0">
                          <a:effectLst/>
                        </a:rPr>
                      </a:br>
                      <a:r>
                        <a:rPr lang="ru-RU" sz="1600" dirty="0">
                          <a:effectLst/>
                        </a:rPr>
                        <a:t>Массив нужно передать в метод.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27824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CC783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sort(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Comparator&lt;? super E&gt; </a:t>
                      </a:r>
                      <a:r>
                        <a:rPr lang="en-US" sz="1600" kern="1200" dirty="0">
                          <a:solidFill>
                            <a:srgbClr val="2CA4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endParaRPr lang="en-US" sz="1600" kern="1200" dirty="0">
                        <a:solidFill>
                          <a:srgbClr val="FF423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Выполняет сортировка в соответствии с переданным </a:t>
                      </a:r>
                      <a:r>
                        <a:rPr lang="ru-RU" sz="1600" dirty="0" err="1">
                          <a:effectLst/>
                        </a:rPr>
                        <a:t>компоратором</a:t>
                      </a:r>
                      <a:endParaRPr lang="ru-RU" sz="1600" dirty="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2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104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B1584-EC57-F332-EF19-5577450E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действия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45FC4E8-841C-EF51-7325-8432820A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853" y="657226"/>
            <a:ext cx="4346209" cy="1876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Ключевые отличия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>
                <a:solidFill>
                  <a:srgbClr val="BC5CFF"/>
                </a:solidFill>
              </a:rPr>
              <a:t>ArrayList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от массивов</a:t>
            </a:r>
            <a:r>
              <a:rPr lang="en-US" dirty="0">
                <a:solidFill>
                  <a:srgbClr val="DDDDDD"/>
                </a:solidFill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Добавление элемента в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Вставка элемента в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Поиск элемента в списке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Удаление элемента из списка</a:t>
            </a: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752FE6-881F-D68A-8603-B7BABF185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" y="657226"/>
            <a:ext cx="6722145" cy="46220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9AA4A2-72A3-B578-D436-01E78C4DB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853" y="2754773"/>
            <a:ext cx="3248478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– </a:t>
            </a:r>
            <a:r>
              <a:rPr lang="ru-RU" dirty="0"/>
              <a:t>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3FCC0-3AF1-EB34-A18F-6E0FF83A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83167"/>
            <a:ext cx="11160125" cy="67290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Под дженериками в Java подразумевают возможность добавлять к типам типы-параметры. Таким образом получаются сложные составные типы. </a:t>
            </a:r>
            <a:endParaRPr lang="ru-RU" dirty="0">
              <a:solidFill>
                <a:srgbClr val="DDDDDD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725273-9AC3-DCC7-ACB6-1F3E40C2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195"/>
          <a:stretch/>
        </p:blipFill>
        <p:spPr>
          <a:xfrm>
            <a:off x="4384455" y="1476543"/>
            <a:ext cx="3629532" cy="4506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1B2549-D48D-6BBD-CC02-4E7750C21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40" y="2047682"/>
            <a:ext cx="10431331" cy="276263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7705E63-8032-06B4-1054-146ADC953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364" y="5571642"/>
            <a:ext cx="6249272" cy="5334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DB66475-30F2-5324-BFA8-F080E50C9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638" y="6174833"/>
            <a:ext cx="5487166" cy="543001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53878F5C-B3C8-24FF-A358-CCCFB6B069F4}"/>
              </a:ext>
            </a:extLst>
          </p:cNvPr>
          <p:cNvSpPr txBox="1">
            <a:spLocks/>
          </p:cNvSpPr>
          <p:nvPr/>
        </p:nvSpPr>
        <p:spPr>
          <a:xfrm>
            <a:off x="515936" y="4829017"/>
            <a:ext cx="11160125" cy="67290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классов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может быть не один тип параметр, а несколько.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сложные типы тоже можно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использовать в качестве параметров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7646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Параметризованные классы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80FCED1C-9D13-E31F-34C6-B66750E881AE}"/>
              </a:ext>
            </a:extLst>
          </p:cNvPr>
          <p:cNvSpPr txBox="1">
            <a:spLocks/>
          </p:cNvSpPr>
          <p:nvPr/>
        </p:nvSpPr>
        <p:spPr>
          <a:xfrm>
            <a:off x="534185" y="3451381"/>
            <a:ext cx="11123629" cy="299728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Для обозначения дженерик-типа в классе Box мы использовали латинскую букву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Это необязательно, то есть можно было бы использовать любую другую букву или даже слово — </a:t>
            </a:r>
            <a:r>
              <a:rPr lang="ru-RU" b="1" i="0" dirty="0">
                <a:solidFill>
                  <a:srgbClr val="FF423F"/>
                </a:solidFill>
                <a:effectLst/>
                <a:latin typeface="-apple-system"/>
              </a:rPr>
              <a:t>Box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MyType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&gt;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Аналогично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параметризуются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</a:t>
            </a:r>
            <a:r>
              <a:rPr lang="ru-RU" b="1" i="0" dirty="0">
                <a:solidFill>
                  <a:srgbClr val="FF423F"/>
                </a:solidFill>
                <a:effectLst/>
                <a:latin typeface="-apple-system"/>
              </a:rPr>
              <a:t>интерфейсы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Тем не менее есть набор рекомендаций от Oracle о том, когда какие обозначения лучше использовать в дженериках. Вот они: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element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элементов параметризованных коллекций;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key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ключей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-структур;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V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value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значений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-структур;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number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чисел;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type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обозначения типа параметра в произвольных классах;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S, U, V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так далее — применяются, когда в дженерик-классе несколько параметров.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E951B9-BABC-02FA-637D-EB6C073E9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777034"/>
            <a:ext cx="1116012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40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Параметризованные методы и конструкторы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3223779-FD08-B67F-E190-53921CC0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40" y="3938468"/>
            <a:ext cx="11160123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</a:rPr>
              <a:t>Параметризованные методы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4C46708-E10C-515A-4E39-E280D2ACCC80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3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Параметризованные конструкторы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ADFC0D8-44D9-CD8D-963E-A6D65B5125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295"/>
          <a:stretch/>
        </p:blipFill>
        <p:spPr>
          <a:xfrm>
            <a:off x="515939" y="4357273"/>
            <a:ext cx="10707594" cy="237205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3D7DAFC-EA2A-CC60-039B-904E4954CD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935"/>
          <a:stretch/>
        </p:blipFill>
        <p:spPr>
          <a:xfrm>
            <a:off x="515938" y="1105757"/>
            <a:ext cx="10707594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24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Bounded Wildcard (? extends T)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BC5CFF"/>
                </a:solidFill>
              </a:rPr>
              <a:t>Wildcard с верхней </a:t>
            </a:r>
            <a:r>
              <a:rPr lang="ru-RU" dirty="0"/>
              <a:t>границей означает, что тип может быть T или любым его подтипом. Это полезно для чтения элементов из коллекции.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  <a:endParaRPr lang="en-US" dirty="0"/>
          </a:p>
          <a:p>
            <a:r>
              <a:rPr lang="ru-RU" dirty="0"/>
              <a:t>Можно читать элементы как </a:t>
            </a:r>
            <a:r>
              <a:rPr lang="ru-RU" dirty="0">
                <a:solidFill>
                  <a:srgbClr val="FF423F"/>
                </a:solidFill>
              </a:rPr>
              <a:t>T</a:t>
            </a:r>
            <a:r>
              <a:rPr lang="ru-RU" dirty="0"/>
              <a:t> (в данном случае </a:t>
            </a:r>
            <a:r>
              <a:rPr lang="ru-RU" dirty="0">
                <a:solidFill>
                  <a:srgbClr val="FF423F"/>
                </a:solidFill>
              </a:rPr>
              <a:t>Number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использовать методы и т.д..</a:t>
            </a:r>
          </a:p>
          <a:p>
            <a:r>
              <a:rPr lang="ru-RU" dirty="0"/>
              <a:t>Нельзя добавлять элементы (кроме </a:t>
            </a:r>
            <a:r>
              <a:rPr lang="ru-RU" dirty="0" err="1">
                <a:solidFill>
                  <a:srgbClr val="FF423F"/>
                </a:solidFill>
              </a:rPr>
              <a:t>null</a:t>
            </a:r>
            <a:r>
              <a:rPr lang="ru-RU" dirty="0"/>
              <a:t>), так как точный тип неизвестен.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AE32CF-1338-7CDF-3E12-004ED00A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35" y="1392154"/>
            <a:ext cx="844032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7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Bounded Wildcard (? super T)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BC5CFF"/>
                </a:solidFill>
              </a:rPr>
              <a:t>Wildcard с нижней границей </a:t>
            </a:r>
            <a:r>
              <a:rPr lang="ru-RU" dirty="0"/>
              <a:t>означает, что тип может быть T или любым его </a:t>
            </a:r>
            <a:r>
              <a:rPr lang="ru-RU" dirty="0" err="1"/>
              <a:t>супертипом</a:t>
            </a:r>
            <a:r>
              <a:rPr lang="ru-RU" dirty="0"/>
              <a:t>. Это полезно для записи элементов в коллекцию.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  <a:endParaRPr lang="en-US" dirty="0"/>
          </a:p>
          <a:p>
            <a:r>
              <a:rPr lang="ru-RU" dirty="0"/>
              <a:t>Можно добавлять элементы типа </a:t>
            </a:r>
            <a:r>
              <a:rPr lang="ru-RU" dirty="0">
                <a:solidFill>
                  <a:srgbClr val="FF423F"/>
                </a:solidFill>
              </a:rPr>
              <a:t>T</a:t>
            </a:r>
            <a:r>
              <a:rPr lang="ru-RU" dirty="0"/>
              <a:t> (в данном случае </a:t>
            </a:r>
            <a:r>
              <a:rPr lang="ru-RU" dirty="0" err="1">
                <a:solidFill>
                  <a:srgbClr val="FF423F"/>
                </a:solidFill>
              </a:rPr>
              <a:t>Integer</a:t>
            </a:r>
            <a:r>
              <a:rPr lang="ru-RU" dirty="0"/>
              <a:t>).</a:t>
            </a:r>
          </a:p>
          <a:p>
            <a:r>
              <a:rPr lang="ru-RU" dirty="0"/>
              <a:t>Можно читать элементы только как </a:t>
            </a:r>
            <a:r>
              <a:rPr lang="ru-RU" dirty="0">
                <a:solidFill>
                  <a:srgbClr val="FF423F"/>
                </a:solidFill>
              </a:rPr>
              <a:t>Object</a:t>
            </a:r>
            <a:r>
              <a:rPr lang="ru-RU" dirty="0"/>
              <a:t>, так как точный тип неизвестен.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6FCA0-3FE0-F9FE-680E-6CE243CD8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62" y="1431452"/>
            <a:ext cx="7516274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Unbounded Wildcard (?)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0" i="0" dirty="0">
                <a:solidFill>
                  <a:srgbClr val="BC5CFF"/>
                </a:solidFill>
                <a:effectLst/>
              </a:rPr>
              <a:t>Неограниченный wildcard </a:t>
            </a:r>
            <a:r>
              <a:rPr lang="ru-RU" b="0" i="0" dirty="0">
                <a:solidFill>
                  <a:srgbClr val="F8FAFF"/>
                </a:solidFill>
                <a:effectLst/>
              </a:rPr>
              <a:t>означает, что тип может быть любым. Это полезно, когда вы хотите работать с коллекцией, но тип элементов не важен.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54C4DF-4660-5839-907D-F373A19D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93" y="1373187"/>
            <a:ext cx="6419893" cy="4040105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</a:p>
          <a:p>
            <a:r>
              <a:rPr lang="ru-RU" dirty="0"/>
              <a:t>Можно читать элементы как </a:t>
            </a:r>
            <a:r>
              <a:rPr lang="ru-RU" dirty="0">
                <a:solidFill>
                  <a:srgbClr val="FF423F"/>
                </a:solidFill>
              </a:rPr>
              <a:t>Object</a:t>
            </a:r>
            <a:r>
              <a:rPr lang="ru-RU" dirty="0"/>
              <a:t>.</a:t>
            </a:r>
          </a:p>
          <a:p>
            <a:r>
              <a:rPr lang="ru-RU" dirty="0"/>
              <a:t>Нельзя добавлять элементы (кроме </a:t>
            </a:r>
            <a:r>
              <a:rPr lang="ru-RU" dirty="0" err="1">
                <a:solidFill>
                  <a:srgbClr val="FF423F"/>
                </a:solidFill>
              </a:rPr>
              <a:t>null</a:t>
            </a:r>
            <a:r>
              <a:rPr lang="ru-RU" dirty="0"/>
              <a:t>), так как тип неизвестен.</a:t>
            </a:r>
          </a:p>
        </p:txBody>
      </p:sp>
    </p:spTree>
    <p:extLst>
      <p:ext uri="{BB962C8B-B14F-4D97-AF65-F5344CB8AC3E}">
        <p14:creationId xmlns:p14="http://schemas.microsoft.com/office/powerpoint/2010/main" val="218764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ABA-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проблема в 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CAS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955B486-B609-4A1B-BEAB-14F9CBD39354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576829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ABA-проблема </a:t>
            </a:r>
            <a:r>
              <a:rPr lang="ru-RU" dirty="0">
                <a:solidFill>
                  <a:srgbClr val="DDDDDD"/>
                </a:solidFill>
              </a:rPr>
              <a:t>— это классическая ситуация в многопоточном программировании, когда механизм </a:t>
            </a:r>
            <a:r>
              <a:rPr lang="ru-RU" dirty="0">
                <a:solidFill>
                  <a:srgbClr val="BC5CFF"/>
                </a:solidFill>
              </a:rPr>
              <a:t>CAS (</a:t>
            </a:r>
            <a:r>
              <a:rPr lang="ru-RU" dirty="0" err="1">
                <a:solidFill>
                  <a:srgbClr val="BC5CFF"/>
                </a:solidFill>
              </a:rPr>
              <a:t>Compare</a:t>
            </a:r>
            <a:r>
              <a:rPr lang="ru-RU" dirty="0">
                <a:solidFill>
                  <a:srgbClr val="BC5CFF"/>
                </a:solidFill>
              </a:rPr>
              <a:t>-And-</a:t>
            </a:r>
            <a:r>
              <a:rPr lang="ru-RU" dirty="0" err="1">
                <a:solidFill>
                  <a:srgbClr val="BC5CFF"/>
                </a:solidFill>
              </a:rPr>
              <a:t>Swap</a:t>
            </a:r>
            <a:r>
              <a:rPr lang="ru-RU" dirty="0">
                <a:solidFill>
                  <a:srgbClr val="BC5CFF"/>
                </a:solidFill>
              </a:rPr>
              <a:t>) </a:t>
            </a:r>
            <a:r>
              <a:rPr lang="ru-RU" dirty="0">
                <a:solidFill>
                  <a:srgbClr val="DDDDDD"/>
                </a:solidFill>
              </a:rPr>
              <a:t>ошибочно считает операцию успешной, даже если состояние системы изменилось.</a:t>
            </a: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Суть проблемы</a:t>
            </a:r>
          </a:p>
          <a:p>
            <a:r>
              <a:rPr lang="ru-RU" dirty="0">
                <a:solidFill>
                  <a:srgbClr val="BC5CFF"/>
                </a:solidFill>
              </a:rPr>
              <a:t>Поток 1</a:t>
            </a:r>
            <a:r>
              <a:rPr lang="ru-RU" dirty="0">
                <a:solidFill>
                  <a:srgbClr val="DDDDDD"/>
                </a:solidFill>
              </a:rPr>
              <a:t> читает значение переменной: </a:t>
            </a:r>
            <a:r>
              <a:rPr lang="ru-RU" dirty="0">
                <a:solidFill>
                  <a:srgbClr val="FF423F"/>
                </a:solidFill>
              </a:rPr>
              <a:t>A</a:t>
            </a:r>
            <a:r>
              <a:rPr lang="ru-RU" dirty="0">
                <a:solidFill>
                  <a:srgbClr val="DDDDDD"/>
                </a:solidFill>
              </a:rPr>
              <a:t>.</a:t>
            </a:r>
          </a:p>
          <a:p>
            <a:r>
              <a:rPr lang="ru-RU" dirty="0">
                <a:solidFill>
                  <a:srgbClr val="BC5CFF"/>
                </a:solidFill>
              </a:rPr>
              <a:t>Поток 2 </a:t>
            </a:r>
            <a:r>
              <a:rPr lang="ru-RU" dirty="0">
                <a:solidFill>
                  <a:srgbClr val="DDDDDD"/>
                </a:solidFill>
              </a:rPr>
              <a:t>изменяет значение:</a:t>
            </a:r>
          </a:p>
          <a:p>
            <a:pPr lvl="1"/>
            <a:r>
              <a:rPr lang="ru-RU" dirty="0">
                <a:solidFill>
                  <a:srgbClr val="DDDDDD"/>
                </a:solidFill>
              </a:rPr>
              <a:t>Сначала </a:t>
            </a:r>
            <a:r>
              <a:rPr lang="ru-RU" dirty="0">
                <a:solidFill>
                  <a:srgbClr val="FF423F"/>
                </a:solidFill>
              </a:rPr>
              <a:t>A → B </a:t>
            </a:r>
            <a:r>
              <a:rPr lang="ru-RU" dirty="0">
                <a:solidFill>
                  <a:srgbClr val="DDDDDD"/>
                </a:solidFill>
              </a:rPr>
              <a:t>(первое изменение).</a:t>
            </a:r>
          </a:p>
          <a:p>
            <a:pPr lvl="1"/>
            <a:r>
              <a:rPr lang="ru-RU" dirty="0">
                <a:solidFill>
                  <a:srgbClr val="DDDDDD"/>
                </a:solidFill>
              </a:rPr>
              <a:t>Затем </a:t>
            </a:r>
            <a:r>
              <a:rPr lang="ru-RU" dirty="0">
                <a:solidFill>
                  <a:srgbClr val="FF423F"/>
                </a:solidFill>
              </a:rPr>
              <a:t>B → A </a:t>
            </a:r>
            <a:r>
              <a:rPr lang="ru-RU" dirty="0">
                <a:solidFill>
                  <a:srgbClr val="DDDDDD"/>
                </a:solidFill>
              </a:rPr>
              <a:t>(возвращает старое значение).</a:t>
            </a:r>
          </a:p>
          <a:p>
            <a:r>
              <a:rPr lang="ru-RU" dirty="0">
                <a:solidFill>
                  <a:srgbClr val="BC5CFF"/>
                </a:solidFill>
              </a:rPr>
              <a:t>Поток 1 </a:t>
            </a:r>
            <a:r>
              <a:rPr lang="ru-RU" dirty="0">
                <a:solidFill>
                  <a:srgbClr val="DDDDDD"/>
                </a:solidFill>
              </a:rPr>
              <a:t>выполняет CAS:</a:t>
            </a:r>
          </a:p>
          <a:p>
            <a:pPr lvl="1"/>
            <a:r>
              <a:rPr lang="ru-RU" dirty="0">
                <a:solidFill>
                  <a:srgbClr val="DDDDDD"/>
                </a:solidFill>
              </a:rPr>
              <a:t>Ожидаемое значение: </a:t>
            </a:r>
            <a:r>
              <a:rPr lang="ru-RU" dirty="0">
                <a:solidFill>
                  <a:srgbClr val="FF423F"/>
                </a:solidFill>
              </a:rPr>
              <a:t>A</a:t>
            </a:r>
          </a:p>
          <a:p>
            <a:pPr lvl="1"/>
            <a:r>
              <a:rPr lang="ru-RU" dirty="0">
                <a:solidFill>
                  <a:srgbClr val="DDDDDD"/>
                </a:solidFill>
              </a:rPr>
              <a:t>Текущее значение: A (хотя между чтением и CAS-операцией оно успело побывать </a:t>
            </a:r>
            <a:r>
              <a:rPr lang="ru-RU" dirty="0">
                <a:solidFill>
                  <a:srgbClr val="FF423F"/>
                </a:solidFill>
              </a:rPr>
              <a:t>B</a:t>
            </a:r>
            <a:r>
              <a:rPr lang="ru-RU" dirty="0">
                <a:solidFill>
                  <a:srgbClr val="DDDDDD"/>
                </a:solidFill>
              </a:rPr>
              <a:t>) → </a:t>
            </a:r>
            <a:r>
              <a:rPr lang="ru-RU" dirty="0">
                <a:solidFill>
                  <a:srgbClr val="FF423F"/>
                </a:solidFill>
              </a:rPr>
              <a:t>CAS проходит успешно</a:t>
            </a:r>
            <a:r>
              <a:rPr lang="ru-RU" dirty="0">
                <a:solidFill>
                  <a:srgbClr val="DDDDDD"/>
                </a:solidFill>
              </a:rPr>
              <a:t>, хотя состояние системы изменилось!</a:t>
            </a:r>
          </a:p>
          <a:p>
            <a:pPr marL="0" indent="0" algn="l">
              <a:buNone/>
            </a:pPr>
            <a:endParaRPr lang="ru-RU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Решения ABA-проблемы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1. </a:t>
            </a:r>
            <a:r>
              <a:rPr lang="ru-RU" dirty="0" err="1">
                <a:solidFill>
                  <a:srgbClr val="CC7832"/>
                </a:solidFill>
              </a:rPr>
              <a:t>AtomicStampedReference</a:t>
            </a:r>
            <a:r>
              <a:rPr lang="ru-RU" dirty="0">
                <a:solidFill>
                  <a:srgbClr val="CC7832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(метка версии). Хранит значение + счётчик изменений (</a:t>
            </a:r>
            <a:r>
              <a:rPr lang="ru-RU" dirty="0" err="1">
                <a:solidFill>
                  <a:srgbClr val="DDDDDD"/>
                </a:solidFill>
              </a:rPr>
              <a:t>stamp</a:t>
            </a:r>
            <a:r>
              <a:rPr lang="ru-RU" dirty="0">
                <a:solidFill>
                  <a:srgbClr val="DDDDDD"/>
                </a:solidFill>
              </a:rPr>
              <a:t>).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DDDDDD"/>
                </a:solidFill>
              </a:rPr>
              <a:t>2. </a:t>
            </a:r>
            <a:r>
              <a:rPr lang="en-US" dirty="0" err="1">
                <a:solidFill>
                  <a:srgbClr val="CC7832"/>
                </a:solidFill>
              </a:rPr>
              <a:t>AtomicMarkableReference</a:t>
            </a:r>
            <a:r>
              <a:rPr lang="en-US" dirty="0">
                <a:solidFill>
                  <a:srgbClr val="DDDDDD"/>
                </a:solidFill>
              </a:rPr>
              <a:t> (</a:t>
            </a:r>
            <a:r>
              <a:rPr lang="ru-RU" dirty="0">
                <a:solidFill>
                  <a:srgbClr val="DDDDDD"/>
                </a:solidFill>
              </a:rPr>
              <a:t>флажок). Хранит значение + </a:t>
            </a:r>
            <a:r>
              <a:rPr lang="en-US" dirty="0" err="1">
                <a:solidFill>
                  <a:srgbClr val="DDDDDD"/>
                </a:solidFill>
              </a:rPr>
              <a:t>boolean</a:t>
            </a:r>
            <a:r>
              <a:rPr lang="en-US" dirty="0">
                <a:solidFill>
                  <a:srgbClr val="DDDDDD"/>
                </a:solidFill>
              </a:rPr>
              <a:t>-</a:t>
            </a:r>
            <a:r>
              <a:rPr lang="ru-RU" dirty="0">
                <a:solidFill>
                  <a:srgbClr val="DDDDDD"/>
                </a:solidFill>
              </a:rPr>
              <a:t>флаг.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3</a:t>
            </a:r>
            <a:r>
              <a:rPr lang="ru-RU" dirty="0">
                <a:solidFill>
                  <a:srgbClr val="CC7832"/>
                </a:solidFill>
              </a:rPr>
              <a:t>. Использование неизменяемых объектов </a:t>
            </a:r>
            <a:r>
              <a:rPr lang="ru-RU" dirty="0">
                <a:solidFill>
                  <a:srgbClr val="DDDDDD"/>
                </a:solidFill>
              </a:rPr>
              <a:t>(</a:t>
            </a:r>
            <a:r>
              <a:rPr lang="ru-RU" dirty="0" err="1">
                <a:solidFill>
                  <a:srgbClr val="DDDDDD"/>
                </a:solidFill>
              </a:rPr>
              <a:t>Immutable</a:t>
            </a:r>
            <a:r>
              <a:rPr lang="ru-RU" dirty="0">
                <a:solidFill>
                  <a:srgbClr val="DDDDDD"/>
                </a:solidFill>
              </a:rPr>
              <a:t>). Если объект нельзя изменить, то ABA невозможна.</a:t>
            </a:r>
          </a:p>
          <a:p>
            <a:pPr marL="0" indent="0" algn="l">
              <a:buNone/>
            </a:pPr>
            <a:endParaRPr lang="ru-RU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marL="0" indent="0" algn="l">
              <a:buNone/>
            </a:pPr>
            <a:endParaRPr lang="en-US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671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  <a:r>
              <a:rPr lang="en-US" dirty="0"/>
              <a:t> Wildcard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381B9C-926C-693E-22C4-147F3BD1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15" y="657225"/>
            <a:ext cx="7478169" cy="381053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DC4BCB0-E2A0-7277-5DD6-DBED72E2D6FA}"/>
              </a:ext>
            </a:extLst>
          </p:cNvPr>
          <p:cNvSpPr txBox="1">
            <a:spLocks/>
          </p:cNvSpPr>
          <p:nvPr/>
        </p:nvSpPr>
        <p:spPr>
          <a:xfrm>
            <a:off x="515936" y="4700504"/>
            <a:ext cx="11160125" cy="171934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Итог: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</a:t>
            </a:r>
            <a:r>
              <a:rPr lang="ru-RU" dirty="0"/>
              <a:t> — неограниченный wildcard, подходит для универсальной обработки коллекций.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 extends T </a:t>
            </a:r>
            <a:r>
              <a:rPr lang="ru-RU" dirty="0"/>
              <a:t>— wildcard с верхней границей, подходит для чтения элементов.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 super T </a:t>
            </a:r>
            <a:r>
              <a:rPr lang="ru-RU" dirty="0"/>
              <a:t>— wildcard с нижней границей, подходит для записи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3572374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</a:t>
            </a:r>
            <a:r>
              <a:rPr lang="en-US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Wildcards </a:t>
            </a: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PECS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3FCC0-3AF1-EB34-A18F-6E0FF83A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680918"/>
            <a:ext cx="11160123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</a:rPr>
              <a:t>Почему в примере ниже compile-time </a:t>
            </a:r>
            <a:r>
              <a:rPr lang="ru-RU" i="0" dirty="0" err="1">
                <a:effectLst/>
              </a:rPr>
              <a:t>error</a:t>
            </a:r>
            <a:r>
              <a:rPr lang="ru-RU" i="0" dirty="0">
                <a:effectLst/>
              </a:rPr>
              <a:t>? Какое значение можно добавить в список </a:t>
            </a:r>
            <a:r>
              <a:rPr lang="ru-RU" i="0" dirty="0" err="1">
                <a:effectLst/>
              </a:rPr>
              <a:t>nums</a:t>
            </a:r>
            <a:r>
              <a:rPr lang="ru-RU" i="0" dirty="0">
                <a:effectLst/>
              </a:rPr>
              <a:t>?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58C2254-F344-DE0D-0E3C-53BAC826B20E}"/>
              </a:ext>
            </a:extLst>
          </p:cNvPr>
          <p:cNvSpPr txBox="1">
            <a:spLocks/>
          </p:cNvSpPr>
          <p:nvPr/>
        </p:nvSpPr>
        <p:spPr>
          <a:xfrm>
            <a:off x="515938" y="2876753"/>
            <a:ext cx="11160125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Почему в примере ниже compile-time </a:t>
            </a:r>
            <a:r>
              <a:rPr lang="ru-RU" dirty="0" err="1"/>
              <a:t>error</a:t>
            </a:r>
            <a:r>
              <a:rPr lang="ru-RU" dirty="0"/>
              <a:t>? Какое значение можно добавить в список </a:t>
            </a:r>
            <a:r>
              <a:rPr lang="ru-RU" dirty="0" err="1"/>
              <a:t>nums</a:t>
            </a:r>
            <a:r>
              <a:rPr lang="ru-RU" dirty="0"/>
              <a:t>?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80FCED1C-9D13-E31F-34C6-B66750E881AE}"/>
              </a:ext>
            </a:extLst>
          </p:cNvPr>
          <p:cNvSpPr txBox="1">
            <a:spLocks/>
          </p:cNvSpPr>
          <p:nvPr/>
        </p:nvSpPr>
        <p:spPr>
          <a:xfrm>
            <a:off x="515938" y="4479570"/>
            <a:ext cx="11160125" cy="151818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</a:rPr>
              <a:t>Чтобы было легче запомнить, когда какой wildcard использовать, существует принцип </a:t>
            </a:r>
            <a:r>
              <a:rPr lang="ru-RU" b="0" i="0" dirty="0">
                <a:solidFill>
                  <a:srgbClr val="BC5CFF"/>
                </a:solidFill>
                <a:effectLst/>
              </a:rPr>
              <a:t>PECS </a:t>
            </a:r>
            <a:r>
              <a:rPr lang="ru-RU" b="0" i="0" dirty="0">
                <a:solidFill>
                  <a:srgbClr val="DDDDDD"/>
                </a:solidFill>
                <a:effectLst/>
              </a:rPr>
              <a:t>— </a:t>
            </a:r>
            <a:r>
              <a:rPr lang="ru-RU" b="0" i="0" dirty="0" err="1">
                <a:solidFill>
                  <a:srgbClr val="BC5CFF"/>
                </a:solidFill>
                <a:effectLst/>
              </a:rPr>
              <a:t>Producer</a:t>
            </a:r>
            <a:r>
              <a:rPr lang="ru-RU" b="0" i="0" dirty="0">
                <a:solidFill>
                  <a:srgbClr val="BC5CFF"/>
                </a:solidFill>
                <a:effectLst/>
              </a:rPr>
              <a:t> Extends Consumer Super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</a:t>
            </a:r>
            <a:endParaRPr lang="ru-RU" dirty="0"/>
          </a:p>
          <a:p>
            <a:r>
              <a:rPr lang="ru-RU" b="0" i="0" dirty="0">
                <a:solidFill>
                  <a:srgbClr val="DDDDDD"/>
                </a:solidFill>
                <a:effectLst/>
              </a:rPr>
              <a:t>Если мы объявили </a:t>
            </a:r>
            <a:r>
              <a:rPr lang="ru-RU" b="0" i="1" dirty="0">
                <a:solidFill>
                  <a:srgbClr val="DDDDDD"/>
                </a:solidFill>
                <a:effectLst/>
              </a:rPr>
              <a:t>wildcard с </a:t>
            </a:r>
            <a:r>
              <a:rPr lang="ru-RU" b="0" i="1" dirty="0">
                <a:solidFill>
                  <a:srgbClr val="FF423F"/>
                </a:solidFill>
                <a:effectLst/>
              </a:rPr>
              <a:t>extends</a:t>
            </a:r>
            <a:r>
              <a:rPr lang="ru-RU" b="0" i="0" dirty="0">
                <a:solidFill>
                  <a:srgbClr val="DDDDDD"/>
                </a:solidFill>
                <a:effectLst/>
              </a:rPr>
              <a:t>, то это </a:t>
            </a:r>
            <a:r>
              <a:rPr lang="ru-RU" b="0" i="1" dirty="0" err="1">
                <a:solidFill>
                  <a:srgbClr val="BC5CFF"/>
                </a:solidFill>
                <a:effectLst/>
              </a:rPr>
              <a:t>producer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 Он только «продюсирует», предоставляет элемент из контейнера, а сам ничего не принимает.</a:t>
            </a:r>
            <a:endParaRPr lang="ru-RU" dirty="0"/>
          </a:p>
          <a:p>
            <a:r>
              <a:rPr lang="ru-RU" b="0" i="0" dirty="0">
                <a:solidFill>
                  <a:srgbClr val="DDDDDD"/>
                </a:solidFill>
                <a:effectLst/>
              </a:rPr>
              <a:t>Если же мы объявили </a:t>
            </a:r>
            <a:r>
              <a:rPr lang="ru-RU" b="0" i="1" dirty="0">
                <a:solidFill>
                  <a:srgbClr val="DDDDDD"/>
                </a:solidFill>
                <a:effectLst/>
              </a:rPr>
              <a:t>wildcard с </a:t>
            </a:r>
            <a:r>
              <a:rPr lang="ru-RU" b="0" i="1" dirty="0">
                <a:solidFill>
                  <a:srgbClr val="FF423F"/>
                </a:solidFill>
                <a:effectLst/>
              </a:rPr>
              <a:t>super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 — то это </a:t>
            </a:r>
            <a:r>
              <a:rPr lang="ru-RU" b="0" i="1" dirty="0" err="1">
                <a:solidFill>
                  <a:srgbClr val="BC5CFF"/>
                </a:solidFill>
                <a:effectLst/>
              </a:rPr>
              <a:t>consumer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 Он только принимает, а предоставить ничего не может.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CC608CB-0E1E-F46F-015C-B4192E6A8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82" y="6082212"/>
            <a:ext cx="8392712" cy="4001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67A338F-5C6A-A8FB-7EDF-FE76B5A0B0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28"/>
          <a:stretch/>
        </p:blipFill>
        <p:spPr>
          <a:xfrm>
            <a:off x="515938" y="1175476"/>
            <a:ext cx="10774279" cy="157184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0149E3F-3B2C-94AE-BBC6-DD3A9FF9E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38" y="3429000"/>
            <a:ext cx="1077427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99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62506" y="657226"/>
            <a:ext cx="11066988" cy="54020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Одним из ключевых методов интерфейса Collection является метод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&lt;E&gt;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().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Он возвращает итератор - то есть объект, реализующий интерфейс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39994D-526C-E81F-000E-B3B978DF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657" y="1422310"/>
            <a:ext cx="3685688" cy="1737360"/>
          </a:xfrm>
          <a:prstGeom prst="rect">
            <a:avLst/>
          </a:prstGeom>
        </p:spPr>
      </p:pic>
      <p:graphicFrame>
        <p:nvGraphicFramePr>
          <p:cNvPr id="14" name="Объект 3">
            <a:extLst>
              <a:ext uri="{FF2B5EF4-FFF2-40B4-BE49-F238E27FC236}">
                <a16:creationId xmlns:a16="http://schemas.microsoft.com/office/drawing/2014/main" id="{7E88B347-9B6E-6141-3087-62F9A3A34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355851"/>
              </p:ext>
            </p:extLst>
          </p:nvPr>
        </p:nvGraphicFramePr>
        <p:xfrm>
          <a:off x="562507" y="1422310"/>
          <a:ext cx="7209894" cy="1737360"/>
        </p:xfrm>
        <a:graphic>
          <a:graphicData uri="http://schemas.openxmlformats.org/drawingml/2006/table">
            <a:tbl>
              <a:tblPr/>
              <a:tblGrid>
                <a:gridCol w="1513133">
                  <a:extLst>
                    <a:ext uri="{9D8B030D-6E8A-4147-A177-3AD203B41FA5}">
                      <a16:colId xmlns:a16="http://schemas.microsoft.com/office/drawing/2014/main" val="3300336447"/>
                    </a:ext>
                  </a:extLst>
                </a:gridCol>
                <a:gridCol w="5696761">
                  <a:extLst>
                    <a:ext uri="{9D8B030D-6E8A-4147-A177-3AD203B41FA5}">
                      <a16:colId xmlns:a16="http://schemas.microsoft.com/office/drawing/2014/main" val="713045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4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ru-RU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next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 очередной элемент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820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hasNext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Проверяет, есть ли еще не пройденные элементы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977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Удаляет текущий элемент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5347"/>
                  </a:ext>
                </a:extLst>
              </a:tr>
            </a:tbl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914F6EB-6B97-CCCB-0DDF-63E6D6C89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7" y="3429000"/>
            <a:ext cx="1050490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4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  <a:r>
              <a:rPr lang="en-US" dirty="0"/>
              <a:t> -</a:t>
            </a:r>
            <a:r>
              <a:rPr lang="ru-RU" dirty="0"/>
              <a:t> Удаление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62506" y="657225"/>
            <a:ext cx="11066988" cy="1160689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ри работе с </a:t>
            </a:r>
            <a:r>
              <a:rPr lang="ru-RU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ru-RU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lang="ru-RU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000" b="1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нельзя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одновременно «идти по коллекции циклом» и удалять из нее элементы. Это все именно из-за устройства итератора.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новых коллекциях, добавленных в библиотеке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concurrency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устройство итератора переработано, поэтому там такой проблемы нет.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F08560C-8C4D-885E-8FA3-98B9D7F9C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591" y="2333085"/>
            <a:ext cx="5753903" cy="3867690"/>
          </a:xfrm>
          <a:prstGeom prst="rect">
            <a:avLst/>
          </a:prstGeom>
        </p:spPr>
      </p:pic>
      <p:sp>
        <p:nvSpPr>
          <p:cNvPr id="21" name="Объект 2">
            <a:extLst>
              <a:ext uri="{FF2B5EF4-FFF2-40B4-BE49-F238E27FC236}">
                <a16:creationId xmlns:a16="http://schemas.microsoft.com/office/drawing/2014/main" id="{30E1DBC1-A564-C167-E44E-00C7FC127D58}"/>
              </a:ext>
            </a:extLst>
          </p:cNvPr>
          <p:cNvSpPr txBox="1">
            <a:spLocks/>
          </p:cNvSpPr>
          <p:nvPr/>
        </p:nvSpPr>
        <p:spPr>
          <a:xfrm>
            <a:off x="515938" y="2006714"/>
            <a:ext cx="5279583" cy="462268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1 Использование другого цикла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вы обходите коллекцию ArrayList, можете воспользоваться обычным циклом со счетчиком i.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Однако этот вариант не подходит для коллекций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HashMap</a:t>
            </a:r>
            <a:endParaRPr lang="en-US" b="0" i="0" dirty="0">
              <a:solidFill>
                <a:srgbClr val="FF423F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2 Явное использование итератора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Можно использовать итератор явно и задействовать его метод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remove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().</a:t>
            </a: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3 Использование копии коллекции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вы можете создать копию коллекции и использовать в цикле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коллекцию-копию, а удалять элементы из оригинальной коллекции.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987296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BF07F-95FB-2A5A-B29C-0AFAC41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CD59AD2-6924-82B8-2F37-DA3BCE34B7B8}"/>
              </a:ext>
            </a:extLst>
          </p:cNvPr>
          <p:cNvSpPr txBox="1">
            <a:spLocks/>
          </p:cNvSpPr>
          <p:nvPr/>
        </p:nvSpPr>
        <p:spPr>
          <a:xfrm>
            <a:off x="515938" y="657224"/>
            <a:ext cx="11037775" cy="1257637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i="0" dirty="0" err="1">
                <a:solidFill>
                  <a:srgbClr val="BC5CFF"/>
                </a:solidFill>
                <a:effectLst/>
                <a:latin typeface="-apple-system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реализует интерфейс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Является представителем двунаправленного списка, где каждый элемент структуры содержит указатели на предыдущий и следующий элементы. Итератор поддерживает обход в обе стороны.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Реализует методы получения, удаления и вставки в начало, середину и конец списка. Позволяет добавлять любые элементы в том числе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F36DC048-36B6-B44D-FBF5-0DD53EF01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18" y="2162985"/>
            <a:ext cx="69437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1FE7B435-63A4-7177-34CD-58C76EE99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18" y="4220860"/>
            <a:ext cx="9262763" cy="197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231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15938" y="662800"/>
            <a:ext cx="6015493" cy="301657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Конструкторы</a:t>
            </a:r>
          </a:p>
          <a:p>
            <a:r>
              <a:rPr lang="en-US" dirty="0">
                <a:solidFill>
                  <a:srgbClr val="FF423F"/>
                </a:solidFill>
                <a:latin typeface="-apple-system"/>
              </a:rPr>
              <a:t>Stack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создает пустой список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Класс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– это подкласс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который реализует стандартный стек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last-in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first-out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Java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только определяет стандартный конструктор, который создает пустой стек.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включает все методы, определённые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и самостоятельно добавляет несколько своих собственных.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latin typeface="-apple-system"/>
              </a:rPr>
              <a:t>Классы </a:t>
            </a:r>
            <a:r>
              <a:rPr lang="en-US" dirty="0" err="1">
                <a:solidFill>
                  <a:srgbClr val="BC5CFF"/>
                </a:solidFill>
                <a:latin typeface="-apple-system"/>
              </a:rPr>
              <a:t>Stak</a:t>
            </a:r>
            <a:r>
              <a:rPr lang="en-US" dirty="0">
                <a:latin typeface="-apple-system"/>
              </a:rPr>
              <a:t> </a:t>
            </a:r>
            <a:r>
              <a:rPr lang="ru-RU" dirty="0">
                <a:latin typeface="-apple-system"/>
              </a:rPr>
              <a:t>как и </a:t>
            </a:r>
            <a:r>
              <a:rPr lang="en-US" dirty="0">
                <a:latin typeface="-apple-system"/>
              </a:rPr>
              <a:t>Vector </a:t>
            </a:r>
            <a:r>
              <a:rPr lang="ru-RU" dirty="0">
                <a:latin typeface="-apple-system"/>
              </a:rPr>
              <a:t>часто считаются устаревшими коллекциями. У них есть преимущество в синхронизации перед </a:t>
            </a:r>
            <a:r>
              <a:rPr lang="en-US" dirty="0">
                <a:latin typeface="-apple-system"/>
              </a:rPr>
              <a:t>ArrayList</a:t>
            </a:r>
            <a:r>
              <a:rPr lang="ru-RU" dirty="0">
                <a:latin typeface="-apple-system"/>
              </a:rPr>
              <a:t>, но для </a:t>
            </a:r>
            <a:r>
              <a:rPr lang="ru-RU" dirty="0" err="1">
                <a:solidFill>
                  <a:srgbClr val="FF423F"/>
                </a:solidFill>
                <a:latin typeface="-apple-system"/>
              </a:rPr>
              <a:t>потокобезопасности</a:t>
            </a:r>
            <a:r>
              <a:rPr lang="ru-RU" dirty="0">
                <a:latin typeface="-apple-system"/>
              </a:rPr>
              <a:t> рекомендуется использовать другие объекты из библиотек </a:t>
            </a:r>
            <a:r>
              <a:rPr lang="en-US" dirty="0">
                <a:latin typeface="-apple-system"/>
              </a:rPr>
              <a:t>concurrent</a:t>
            </a:r>
            <a:r>
              <a:rPr lang="ru-RU" dirty="0">
                <a:latin typeface="-apple-system"/>
              </a:rPr>
              <a:t>.</a:t>
            </a: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3FF8CB-9898-2182-6053-7CF698911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1" b="9653"/>
          <a:stretch/>
        </p:blipFill>
        <p:spPr>
          <a:xfrm>
            <a:off x="6667130" y="667241"/>
            <a:ext cx="5008933" cy="3619715"/>
          </a:xfrm>
          <a:prstGeom prst="rect">
            <a:avLst/>
          </a:prstGeo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7F59C52-1783-D256-3796-4C1089715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85566"/>
              </p:ext>
            </p:extLst>
          </p:nvPr>
        </p:nvGraphicFramePr>
        <p:xfrm>
          <a:off x="515938" y="4380901"/>
          <a:ext cx="11160125" cy="2348428"/>
        </p:xfrm>
        <a:graphic>
          <a:graphicData uri="http://schemas.openxmlformats.org/drawingml/2006/table">
            <a:tbl>
              <a:tblPr/>
              <a:tblGrid>
                <a:gridCol w="2949155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8210970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empty()</a:t>
                      </a:r>
                      <a:endParaRPr lang="it-IT" sz="1600" kern="1200" dirty="0">
                        <a:solidFill>
                          <a:srgbClr val="FF423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Проверяет, является ли стек пустым. Возвращает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стек пустой. Возвращает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стек содержит элементы.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26729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peek()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элемент, находящийся в верхней части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стэка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не удаляет его.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pop()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элемент, находящийся в верхней части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стэка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удаляя его в процессе.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26729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push(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Вталкивает элемент в стек. Элемент также возвращается.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search(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Ищет элемент в стеке. Если найден, возвращается его смещение от вершины стека. В противном случае возвращается 1.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08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09196-EF7B-0058-BF35-60CDD30F2D8D}"/>
              </a:ext>
            </a:extLst>
          </p:cNvPr>
          <p:cNvSpPr txBox="1">
            <a:spLocks/>
          </p:cNvSpPr>
          <p:nvPr/>
        </p:nvSpPr>
        <p:spPr>
          <a:xfrm>
            <a:off x="515938" y="662800"/>
            <a:ext cx="6046227" cy="476981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хеш-таблица реализована на основе массива (а если точнее — динамического, так как таблица может расширяться) односвязных списков.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По сути, мы получаем хеш-код ключа в результате работы метода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hashCode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(),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который затем модифицируется, а внутри с помощью дополнительного метода полученные значения распределяются по нужным ячейкам. Элементы массива (ячейки) еще называются корзинами «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buckets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», которые используются для хранения отдельно взятых узлов.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Каждый из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бакетов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представляет из себя коллекцию (список или дерево). Узел представляет собой объект вложенного класса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Node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(или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TreeNode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при древовидной структуре). По сути, внутри ячейки массива лежит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только список односвязный, либо красное-черное дерево, которое лежит в основе реализации другого класса —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TreeMap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BC5CFF"/>
                </a:solidFill>
                <a:latin typeface="-apple-system"/>
              </a:rPr>
              <a:t>threshold</a:t>
            </a:r>
            <a:r>
              <a:rPr lang="ru-RU" dirty="0">
                <a:latin typeface="-apple-system"/>
              </a:rPr>
              <a:t> — предельное количество элементов, при достижении которого размер хэш-таблицы увеличивается вдвое. Рассчитывается по формуле (</a:t>
            </a:r>
            <a:r>
              <a:rPr lang="ru-RU" dirty="0" err="1">
                <a:solidFill>
                  <a:srgbClr val="BC5CFF"/>
                </a:solidFill>
                <a:latin typeface="-apple-system"/>
              </a:rPr>
              <a:t>capacity</a:t>
            </a:r>
            <a:r>
              <a:rPr lang="ru-RU" dirty="0">
                <a:latin typeface="-apple-system"/>
              </a:rPr>
              <a:t> * </a:t>
            </a:r>
            <a:r>
              <a:rPr lang="ru-RU" dirty="0" err="1">
                <a:solidFill>
                  <a:srgbClr val="BC5CFF"/>
                </a:solidFill>
                <a:latin typeface="-apple-system"/>
              </a:rPr>
              <a:t>loadFactor</a:t>
            </a:r>
            <a:r>
              <a:rPr lang="ru-RU" dirty="0">
                <a:latin typeface="-apple-system"/>
              </a:rPr>
              <a:t>);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solidFill>
                  <a:srgbClr val="BC5CFF"/>
                </a:solidFill>
                <a:latin typeface="-apple-system"/>
              </a:rPr>
              <a:t>с</a:t>
            </a:r>
            <a:r>
              <a:rPr lang="en-US" dirty="0" err="1">
                <a:solidFill>
                  <a:srgbClr val="BC5CFF"/>
                </a:solidFill>
                <a:latin typeface="-apple-system"/>
              </a:rPr>
              <a:t>apacity</a:t>
            </a:r>
            <a:r>
              <a:rPr lang="en-US" dirty="0">
                <a:latin typeface="-apple-system"/>
              </a:rPr>
              <a:t> –</a:t>
            </a:r>
            <a:r>
              <a:rPr lang="ru-RU" dirty="0">
                <a:latin typeface="-apple-system"/>
              </a:rPr>
              <a:t>число корзин</a:t>
            </a: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7AE2C3-172A-91A5-F9BA-7ADA8BCA9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39" y="657225"/>
            <a:ext cx="4972123" cy="367937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3088747-ACFF-22BF-0D85-9F4585AFB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40" y="5533404"/>
            <a:ext cx="10972919" cy="11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749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– put()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5FDE13-332D-D535-0D5F-2362A39C9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81" y="1508875"/>
            <a:ext cx="6503882" cy="329005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8FC9F0E-9688-9863-46CC-EE70B6CBFD58}"/>
              </a:ext>
            </a:extLst>
          </p:cNvPr>
          <p:cNvSpPr txBox="1">
            <a:spLocks/>
          </p:cNvSpPr>
          <p:nvPr/>
        </p:nvSpPr>
        <p:spPr>
          <a:xfrm>
            <a:off x="515938" y="1514475"/>
            <a:ext cx="4656243" cy="329005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>
                <a:solidFill>
                  <a:srgbClr val="BC5CFF"/>
                </a:solidFill>
                <a:effectLst/>
                <a:latin typeface="-apple-system"/>
                <a:cs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объект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/>
              <a:t>HashMap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Добавляется новый объект через </a:t>
            </a:r>
            <a:r>
              <a:rPr lang="en-US" dirty="0">
                <a:solidFill>
                  <a:srgbClr val="FF423F"/>
                </a:solidFill>
              </a:rPr>
              <a:t>put()</a:t>
            </a:r>
            <a:endParaRPr lang="ru-RU" dirty="0">
              <a:solidFill>
                <a:srgbClr val="FF423F"/>
              </a:solidFill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Вычисляется </a:t>
            </a:r>
            <a:r>
              <a:rPr lang="ru-RU" dirty="0">
                <a:solidFill>
                  <a:srgbClr val="FF423F"/>
                </a:solidFill>
              </a:rPr>
              <a:t>Хеш-код</a:t>
            </a:r>
            <a:r>
              <a:rPr lang="ru-RU" dirty="0">
                <a:solidFill>
                  <a:srgbClr val="DDDDDD"/>
                </a:solidFill>
              </a:rPr>
              <a:t> ключа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по его Хэш функции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внутренняя хеш-таблица(массив </a:t>
            </a:r>
            <a:r>
              <a:rPr lang="en-US" dirty="0"/>
              <a:t>Node</a:t>
            </a:r>
            <a:r>
              <a:rPr lang="ru-RU" dirty="0">
                <a:solidFill>
                  <a:srgbClr val="DDDDDD"/>
                </a:solidFill>
              </a:rPr>
              <a:t>) на </a:t>
            </a:r>
            <a:r>
              <a:rPr lang="en-US" dirty="0">
                <a:solidFill>
                  <a:srgbClr val="FF423F"/>
                </a:solidFill>
              </a:rPr>
              <a:t>N</a:t>
            </a:r>
            <a:r>
              <a:rPr lang="ru-RU" dirty="0">
                <a:solidFill>
                  <a:srgbClr val="DDDDDD"/>
                </a:solidFill>
              </a:rPr>
              <a:t> элементов</a:t>
            </a:r>
            <a:r>
              <a:rPr lang="en-US" dirty="0">
                <a:solidFill>
                  <a:srgbClr val="DDDDDD"/>
                </a:solidFill>
              </a:rPr>
              <a:t> (</a:t>
            </a:r>
            <a:r>
              <a:rPr lang="ru-RU" dirty="0">
                <a:solidFill>
                  <a:srgbClr val="DDDDDD"/>
                </a:solidFill>
              </a:rPr>
              <a:t>по умолчанию 16)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На основании Хеш-ключа определяется индекс </a:t>
            </a:r>
            <a:r>
              <a:rPr lang="ru-RU" dirty="0" err="1">
                <a:solidFill>
                  <a:srgbClr val="DDDDDD"/>
                </a:solidFill>
              </a:rPr>
              <a:t>бакета</a:t>
            </a:r>
            <a:endParaRPr lang="ru-RU" dirty="0">
              <a:solidFill>
                <a:srgbClr val="DDDDDD"/>
              </a:solidFill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новый </a:t>
            </a:r>
            <a:r>
              <a:rPr lang="en-US" dirty="0">
                <a:solidFill>
                  <a:srgbClr val="DDDDDD"/>
                </a:solidFill>
              </a:rPr>
              <a:t>Node </a:t>
            </a:r>
            <a:r>
              <a:rPr lang="ru-RU" dirty="0">
                <a:solidFill>
                  <a:srgbClr val="DDDDDD"/>
                </a:solidFill>
              </a:rPr>
              <a:t>и добавляется в </a:t>
            </a:r>
            <a:r>
              <a:rPr lang="ru-RU" dirty="0" err="1"/>
              <a:t>бакет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Проверяется на превышение количества элементов, при необходимости делается </a:t>
            </a:r>
            <a:r>
              <a:rPr lang="en-US" dirty="0">
                <a:solidFill>
                  <a:srgbClr val="FF423F"/>
                </a:solidFill>
              </a:rPr>
              <a:t>resize()</a:t>
            </a:r>
            <a:endParaRPr lang="ru-RU" dirty="0">
              <a:solidFill>
                <a:srgbClr val="FF42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5172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- </a:t>
            </a:r>
            <a:r>
              <a:rPr lang="ru-RU" dirty="0"/>
              <a:t>коллизии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8FC9F0E-9688-9863-46CC-EE70B6CBFD58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4789487" cy="447592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>
                <a:solidFill>
                  <a:srgbClr val="BC5CFF"/>
                </a:solidFill>
                <a:effectLst/>
                <a:latin typeface="-apple-system"/>
                <a:cs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>
                <a:solidFill>
                  <a:srgbClr val="DDDDDD"/>
                </a:solidFill>
              </a:rPr>
              <a:t>При возникновении коллизий</a:t>
            </a:r>
          </a:p>
          <a:p>
            <a:r>
              <a:rPr lang="ru-RU" dirty="0">
                <a:solidFill>
                  <a:srgbClr val="DDDDDD"/>
                </a:solidFill>
              </a:rPr>
              <a:t>1) проверяем с помощью методов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>
                <a:solidFill>
                  <a:srgbClr val="FF423F"/>
                </a:solidFill>
              </a:rPr>
              <a:t>() </a:t>
            </a:r>
            <a:r>
              <a:rPr lang="ru-RU" dirty="0">
                <a:solidFill>
                  <a:srgbClr val="DDDDDD"/>
                </a:solidFill>
              </a:rPr>
              <a:t>и </a:t>
            </a:r>
            <a:r>
              <a:rPr lang="ru-RU" dirty="0" err="1">
                <a:solidFill>
                  <a:srgbClr val="FF423F"/>
                </a:solidFill>
              </a:rPr>
              <a:t>equals</a:t>
            </a:r>
            <a:r>
              <a:rPr lang="ru-RU" dirty="0">
                <a:solidFill>
                  <a:srgbClr val="FF423F"/>
                </a:solidFill>
              </a:rPr>
              <a:t>(), </a:t>
            </a:r>
            <a:r>
              <a:rPr lang="ru-RU" dirty="0">
                <a:solidFill>
                  <a:srgbClr val="DDDDDD"/>
                </a:solidFill>
              </a:rPr>
              <a:t>что оба ключа одинаковы.</a:t>
            </a:r>
          </a:p>
          <a:p>
            <a:r>
              <a:rPr lang="ru-RU" dirty="0">
                <a:solidFill>
                  <a:srgbClr val="DDDDDD"/>
                </a:solidFill>
              </a:rPr>
              <a:t>2) если ключи одинаковы, заменить текущее значение новым.</a:t>
            </a:r>
          </a:p>
          <a:p>
            <a:r>
              <a:rPr lang="ru-RU" dirty="0">
                <a:solidFill>
                  <a:srgbClr val="DDDDDD"/>
                </a:solidFill>
              </a:rPr>
              <a:t>3) иначе связать новый и старый объекты с помощью структуры данных "связный список", указав ссылку на следующий объект в текущем и сохранить оба под нужным индексом; либо осуществить переход к древовидной структуре</a:t>
            </a:r>
          </a:p>
          <a:p>
            <a:endParaRPr lang="ru-RU" dirty="0">
              <a:solidFill>
                <a:srgbClr val="DDDDDD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Если число элементов в </a:t>
            </a:r>
            <a:r>
              <a:rPr lang="ru-RU" dirty="0" err="1">
                <a:solidFill>
                  <a:srgbClr val="DDDDDD"/>
                </a:solidFill>
              </a:rPr>
              <a:t>бакете</a:t>
            </a:r>
            <a:r>
              <a:rPr lang="ru-RU" dirty="0">
                <a:solidFill>
                  <a:srgbClr val="DDDDDD"/>
                </a:solidFill>
              </a:rPr>
              <a:t> </a:t>
            </a:r>
            <a:r>
              <a:rPr lang="en-US" dirty="0"/>
              <a:t>&gt;=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/>
              <a:t>7</a:t>
            </a:r>
            <a:r>
              <a:rPr lang="ru-RU" dirty="0">
                <a:solidFill>
                  <a:srgbClr val="DDDDDD"/>
                </a:solidFill>
              </a:rPr>
              <a:t>, то произойдет переход к древовидной </a:t>
            </a:r>
            <a:r>
              <a:rPr lang="ru-RU" dirty="0" err="1">
                <a:solidFill>
                  <a:srgbClr val="DDDDDD"/>
                </a:solidFill>
              </a:rPr>
              <a:t>структре</a:t>
            </a:r>
            <a:r>
              <a:rPr lang="ru-RU" dirty="0">
                <a:solidFill>
                  <a:srgbClr val="DDDDDD"/>
                </a:solidFill>
              </a:rPr>
              <a:t>, но при условии, что размер таблицы </a:t>
            </a:r>
            <a:r>
              <a:rPr lang="en-US" dirty="0"/>
              <a:t>&gt;= 64</a:t>
            </a:r>
            <a:r>
              <a:rPr lang="ru-RU" dirty="0">
                <a:solidFill>
                  <a:srgbClr val="DDDDDD"/>
                </a:solidFill>
              </a:rPr>
              <a:t>. Если </a:t>
            </a:r>
            <a:r>
              <a:rPr lang="en-US" dirty="0"/>
              <a:t>&lt;</a:t>
            </a:r>
            <a:r>
              <a:rPr lang="ru-RU" dirty="0">
                <a:solidFill>
                  <a:srgbClr val="DDDDDD"/>
                </a:solidFill>
              </a:rPr>
              <a:t> </a:t>
            </a:r>
            <a:r>
              <a:rPr lang="ru-RU" dirty="0"/>
              <a:t>64</a:t>
            </a:r>
            <a:r>
              <a:rPr lang="ru-RU" dirty="0">
                <a:solidFill>
                  <a:srgbClr val="DDDDDD"/>
                </a:solidFill>
              </a:rPr>
              <a:t>, то произойдет </a:t>
            </a:r>
            <a:r>
              <a:rPr lang="en-US" dirty="0">
                <a:solidFill>
                  <a:srgbClr val="FF423F"/>
                </a:solidFill>
              </a:rPr>
              <a:t>resize()</a:t>
            </a:r>
            <a:r>
              <a:rPr lang="ru-RU" dirty="0">
                <a:solidFill>
                  <a:srgbClr val="FF423F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с </a:t>
            </a:r>
            <a:r>
              <a:rPr lang="ru-RU" dirty="0" err="1">
                <a:solidFill>
                  <a:srgbClr val="DDDDDD"/>
                </a:solidFill>
              </a:rPr>
              <a:t>пересчитыванием</a:t>
            </a:r>
            <a:r>
              <a:rPr lang="ru-RU" dirty="0">
                <a:solidFill>
                  <a:srgbClr val="DDDDDD"/>
                </a:solidFill>
              </a:rPr>
              <a:t> хеш-ключей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E93AA7-E455-79E9-A1C1-B2FC2E605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934278"/>
            <a:ext cx="6370637" cy="38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224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9279D-44F3-DE08-33C9-5BEC2A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r>
              <a:rPr lang="ru-RU" dirty="0"/>
              <a:t> - методы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53E2A7-C16A-126A-EACE-3B471E4B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57534"/>
              </p:ext>
            </p:extLst>
          </p:nvPr>
        </p:nvGraphicFramePr>
        <p:xfrm>
          <a:off x="515937" y="657225"/>
          <a:ext cx="11160126" cy="4006867"/>
        </p:xfrm>
        <a:graphic>
          <a:graphicData uri="http://schemas.openxmlformats.org/drawingml/2006/table">
            <a:tbl>
              <a:tblPr/>
              <a:tblGrid>
                <a:gridCol w="4799013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6361113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put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en-US" sz="1600" dirty="0">
                          <a:effectLst/>
                        </a:rPr>
                        <a:t> key,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en-US" sz="1600" dirty="0">
                          <a:effectLst/>
                        </a:rPr>
                        <a:t> 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в коллекцию пару (key, 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get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значение по ключу.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containsKey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 наличие ключа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containsValue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Проверяет наличие значения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Удаляет элемент из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Очищает коллекцию: удаляет все элементы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количество пар элементов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Set</a:t>
                      </a:r>
                      <a:r>
                        <a:rPr lang="en-US" sz="1600" dirty="0">
                          <a:solidFill>
                            <a:srgbClr val="CC7832"/>
                          </a:solidFill>
                          <a:effectLst/>
                        </a:rPr>
                        <a:t>&lt;</a:t>
                      </a:r>
                      <a:r>
                        <a:rPr lang="ru-RU" sz="1600" dirty="0" err="1">
                          <a:solidFill>
                            <a:srgbClr val="CC7832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&gt;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keySet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множество ключей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Collection&lt;</a:t>
                      </a:r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b="1" dirty="0">
                          <a:solidFill>
                            <a:srgbClr val="CC7832"/>
                          </a:solidFill>
                          <a:effectLst/>
                        </a:rPr>
                        <a:t>&gt;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values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множество элементов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Set&lt;</a:t>
                      </a:r>
                      <a:r>
                        <a:rPr lang="en-US" sz="1600" b="0" dirty="0" err="1">
                          <a:solidFill>
                            <a:srgbClr val="CC7832"/>
                          </a:solidFill>
                          <a:effectLst/>
                        </a:rPr>
                        <a:t>Map.Entry</a:t>
                      </a:r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&lt;T</a:t>
                      </a:r>
                      <a:r>
                        <a:rPr lang="ru-RU" sz="1600" b="0" dirty="0">
                          <a:solidFill>
                            <a:srgbClr val="CC7832"/>
                          </a:solidFill>
                          <a:effectLst/>
                        </a:rPr>
                        <a:t>Ключ, </a:t>
                      </a:r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T</a:t>
                      </a:r>
                      <a:r>
                        <a:rPr lang="ru-RU" sz="1600" b="0" dirty="0">
                          <a:solidFill>
                            <a:srgbClr val="CC7832"/>
                          </a:solidFill>
                          <a:effectLst/>
                        </a:rPr>
                        <a:t>Значение&gt;&gt;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entrySet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все значения коллекции в виде множества (</a:t>
                      </a:r>
                      <a:r>
                        <a:rPr lang="ru-RU" sz="1600" dirty="0" err="1">
                          <a:effectLst/>
                        </a:rPr>
                        <a:t>Set</a:t>
                      </a:r>
                      <a:r>
                        <a:rPr lang="ru-RU" sz="1600" dirty="0">
                          <a:effectLst/>
                        </a:rPr>
                        <a:t>) пар (</a:t>
                      </a:r>
                      <a:r>
                        <a:rPr lang="ru-RU" sz="1600" dirty="0" err="1">
                          <a:effectLst/>
                        </a:rPr>
                        <a:t>Map.Entry</a:t>
                      </a:r>
                      <a:r>
                        <a:rPr lang="ru-RU" sz="1600" dirty="0">
                          <a:effectLst/>
                        </a:rPr>
                        <a:t>).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72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14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223E2-F313-984D-1EA8-D326A79A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effectLst/>
                <a:latin typeface="Arial" panose="020B0604020202020204" pitchFamily="34" charset="0"/>
              </a:rPr>
              <a:t>ExecutorService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C4CE4D0-ACE7-0A5E-8357-1936211ED885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163878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1" i="1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ExecutorService</a:t>
            </a:r>
            <a:r>
              <a:rPr lang="en-US" b="1" i="1" dirty="0">
                <a:effectLst/>
                <a:latin typeface="Arial" panose="020B0604020202020204" pitchFamily="34" charset="0"/>
              </a:rPr>
              <a:t> </a:t>
            </a:r>
            <a:r>
              <a:rPr lang="ru-RU" b="1" i="1" dirty="0">
                <a:effectLst/>
                <a:latin typeface="Arial" panose="020B0604020202020204" pitchFamily="34" charset="0"/>
              </a:rPr>
              <a:t> - </a:t>
            </a:r>
            <a:r>
              <a:rPr lang="ru-RU" dirty="0">
                <a:solidFill>
                  <a:srgbClr val="DDDDDD"/>
                </a:solidFill>
              </a:rPr>
              <a:t>Это высокоуровневый инструмент в Java для управления потоками (</a:t>
            </a:r>
            <a:r>
              <a:rPr lang="ru-RU" dirty="0" err="1">
                <a:solidFill>
                  <a:srgbClr val="FF423F"/>
                </a:solidFill>
              </a:rPr>
              <a:t>threads</a:t>
            </a:r>
            <a:r>
              <a:rPr lang="ru-RU" dirty="0">
                <a:solidFill>
                  <a:srgbClr val="DDDDDD"/>
                </a:solidFill>
              </a:rPr>
              <a:t>). Вместо того чтобы вручную создавать и управлять потоками (как с </a:t>
            </a:r>
            <a:r>
              <a:rPr lang="ru-RU" dirty="0" err="1">
                <a:solidFill>
                  <a:srgbClr val="FF423F"/>
                </a:solidFill>
              </a:rPr>
              <a:t>Thread</a:t>
            </a:r>
            <a:r>
              <a:rPr lang="ru-RU" dirty="0">
                <a:solidFill>
                  <a:srgbClr val="DDDDDD"/>
                </a:solidFill>
              </a:rPr>
              <a:t>), мы просто говорим </a:t>
            </a:r>
            <a:r>
              <a:rPr lang="ru-RU" dirty="0" err="1">
                <a:solidFill>
                  <a:srgbClr val="FF423F"/>
                </a:solidFill>
              </a:rPr>
              <a:t>ExecutorService</a:t>
            </a:r>
            <a:r>
              <a:rPr lang="ru-RU" dirty="0">
                <a:solidFill>
                  <a:srgbClr val="DDDDDD"/>
                </a:solidFill>
              </a:rPr>
              <a:t>:</a:t>
            </a:r>
          </a:p>
          <a:p>
            <a:r>
              <a:rPr lang="ru-RU" dirty="0">
                <a:solidFill>
                  <a:srgbClr val="DDDDDD"/>
                </a:solidFill>
              </a:rPr>
              <a:t>Упрощает многопоточность.</a:t>
            </a:r>
          </a:p>
          <a:p>
            <a:r>
              <a:rPr lang="ru-RU" dirty="0">
                <a:solidFill>
                  <a:srgbClr val="DDDDDD"/>
                </a:solidFill>
              </a:rPr>
              <a:t>Автоматически управляет пулом потоков.</a:t>
            </a:r>
          </a:p>
          <a:p>
            <a:r>
              <a:rPr lang="ru-RU" dirty="0">
                <a:solidFill>
                  <a:srgbClr val="DDDDDD"/>
                </a:solidFill>
              </a:rPr>
              <a:t>Позволяет эффективно распределять задачи.</a:t>
            </a:r>
            <a:endParaRPr lang="en-US" dirty="0">
              <a:solidFill>
                <a:srgbClr val="DDDDDD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96F380D-EEC6-96D5-3DBA-9F9814DD3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2296011"/>
            <a:ext cx="11147718" cy="2347338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1AFC1EB3-FDAA-A1AF-D25C-291F815BB9E1}"/>
              </a:ext>
            </a:extLst>
          </p:cNvPr>
          <p:cNvSpPr txBox="1">
            <a:spLocks/>
          </p:cNvSpPr>
          <p:nvPr/>
        </p:nvSpPr>
        <p:spPr>
          <a:xfrm>
            <a:off x="528344" y="4643350"/>
            <a:ext cx="11160124" cy="221465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Основные методы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ru-RU" dirty="0" err="1">
                <a:solidFill>
                  <a:srgbClr val="BC5CFF"/>
                </a:solidFill>
              </a:rPr>
              <a:t>submit</a:t>
            </a:r>
            <a:r>
              <a:rPr lang="ru-RU" dirty="0">
                <a:solidFill>
                  <a:srgbClr val="BC5CFF"/>
                </a:solidFill>
              </a:rPr>
              <a:t>() </a:t>
            </a:r>
            <a:r>
              <a:rPr lang="ru-RU" dirty="0">
                <a:solidFill>
                  <a:srgbClr val="DDDDDD"/>
                </a:solidFill>
              </a:rPr>
              <a:t>— добавить задачу</a:t>
            </a:r>
            <a:r>
              <a:rPr lang="en-US" dirty="0">
                <a:solidFill>
                  <a:srgbClr val="DDDDDD"/>
                </a:solidFill>
              </a:rPr>
              <a:t>.	</a:t>
            </a:r>
            <a:r>
              <a:rPr lang="ru-RU" dirty="0">
                <a:solidFill>
                  <a:srgbClr val="DDDDDD"/>
                </a:solidFill>
              </a:rPr>
              <a:t>Принимает </a:t>
            </a:r>
            <a:r>
              <a:rPr lang="ru-RU" dirty="0" err="1">
                <a:solidFill>
                  <a:srgbClr val="FF423F"/>
                </a:solidFill>
              </a:rPr>
              <a:t>Runnable</a:t>
            </a:r>
            <a:r>
              <a:rPr lang="ru-RU" dirty="0">
                <a:solidFill>
                  <a:srgbClr val="DDDDDD"/>
                </a:solidFill>
              </a:rPr>
              <a:t> (без результата) или </a:t>
            </a:r>
            <a:r>
              <a:rPr lang="ru-RU" dirty="0" err="1">
                <a:solidFill>
                  <a:srgbClr val="FF423F"/>
                </a:solidFill>
              </a:rPr>
              <a:t>Callable</a:t>
            </a:r>
            <a:r>
              <a:rPr lang="ru-RU" dirty="0">
                <a:solidFill>
                  <a:srgbClr val="DDDDDD"/>
                </a:solidFill>
              </a:rPr>
              <a:t> (с результатом).</a:t>
            </a:r>
            <a:br>
              <a:rPr lang="en-US" dirty="0">
                <a:solidFill>
                  <a:srgbClr val="DDDDDD"/>
                </a:solidFill>
              </a:rPr>
            </a:br>
            <a:r>
              <a:rPr lang="en-US" dirty="0">
                <a:solidFill>
                  <a:srgbClr val="BC5CFF"/>
                </a:solidFill>
              </a:rPr>
              <a:t>shutdown() </a:t>
            </a:r>
            <a:r>
              <a:rPr lang="en-US" dirty="0">
                <a:solidFill>
                  <a:srgbClr val="DDDDDD"/>
                </a:solidFill>
              </a:rPr>
              <a:t>— </a:t>
            </a:r>
            <a:r>
              <a:rPr lang="ru-RU" dirty="0">
                <a:solidFill>
                  <a:srgbClr val="DDDDDD"/>
                </a:solidFill>
              </a:rPr>
              <a:t>корректное завершение</a:t>
            </a:r>
            <a:r>
              <a:rPr lang="en-US" dirty="0">
                <a:solidFill>
                  <a:srgbClr val="DDDDDD"/>
                </a:solidFill>
              </a:rPr>
              <a:t>. </a:t>
            </a:r>
            <a:r>
              <a:rPr lang="ru-RU" dirty="0">
                <a:solidFill>
                  <a:srgbClr val="DDDDDD"/>
                </a:solidFill>
              </a:rPr>
              <a:t>Останавливает </a:t>
            </a:r>
            <a:r>
              <a:rPr lang="ru-RU" dirty="0" err="1">
                <a:solidFill>
                  <a:srgbClr val="FF423F"/>
                </a:solidFill>
              </a:rPr>
              <a:t>ExecutorService</a:t>
            </a:r>
            <a:r>
              <a:rPr lang="ru-RU" dirty="0">
                <a:solidFill>
                  <a:srgbClr val="DDDDDD"/>
                </a:solidFill>
              </a:rPr>
              <a:t>, но дожидается завершения всех задач.</a:t>
            </a:r>
            <a:br>
              <a:rPr lang="en-US" dirty="0">
                <a:solidFill>
                  <a:srgbClr val="DDDDDD"/>
                </a:solidFill>
              </a:rPr>
            </a:br>
            <a:r>
              <a:rPr lang="ru-RU" dirty="0" err="1">
                <a:solidFill>
                  <a:srgbClr val="BC5CFF"/>
                </a:solidFill>
              </a:rPr>
              <a:t>shutdownNow</a:t>
            </a:r>
            <a:r>
              <a:rPr lang="ru-RU" dirty="0">
                <a:solidFill>
                  <a:srgbClr val="BC5CFF"/>
                </a:solidFill>
              </a:rPr>
              <a:t>() </a:t>
            </a:r>
            <a:r>
              <a:rPr lang="ru-RU" dirty="0">
                <a:solidFill>
                  <a:srgbClr val="DDDDDD"/>
                </a:solidFill>
              </a:rPr>
              <a:t>— принудительная остановка</a:t>
            </a:r>
            <a:r>
              <a:rPr lang="en-US" dirty="0">
                <a:solidFill>
                  <a:srgbClr val="DDDDDD"/>
                </a:solidFill>
              </a:rPr>
              <a:t>. </a:t>
            </a:r>
            <a:r>
              <a:rPr lang="ru-RU" dirty="0">
                <a:solidFill>
                  <a:srgbClr val="DDDDDD"/>
                </a:solidFill>
              </a:rPr>
              <a:t>Пытается остановить все выполняющиеся задачи (но не гарантирует).</a:t>
            </a:r>
            <a:br>
              <a:rPr lang="en-US" dirty="0">
                <a:solidFill>
                  <a:srgbClr val="DDDDDD"/>
                </a:solidFill>
              </a:rPr>
            </a:br>
            <a:r>
              <a:rPr lang="ru-RU" dirty="0" err="1">
                <a:solidFill>
                  <a:srgbClr val="BC5CFF"/>
                </a:solidFill>
              </a:rPr>
              <a:t>awaitTermination</a:t>
            </a:r>
            <a:r>
              <a:rPr lang="ru-RU" dirty="0">
                <a:solidFill>
                  <a:srgbClr val="BC5CFF"/>
                </a:solidFill>
              </a:rPr>
              <a:t>() </a:t>
            </a:r>
            <a:r>
              <a:rPr lang="ru-RU" dirty="0">
                <a:solidFill>
                  <a:srgbClr val="DDDDDD"/>
                </a:solidFill>
              </a:rPr>
              <a:t>— ждём завершения</a:t>
            </a:r>
            <a:r>
              <a:rPr lang="en-US" dirty="0">
                <a:solidFill>
                  <a:srgbClr val="DDDDDD"/>
                </a:solidFill>
              </a:rPr>
              <a:t>. </a:t>
            </a:r>
            <a:r>
              <a:rPr lang="ru-RU" dirty="0">
                <a:solidFill>
                  <a:srgbClr val="DDDDDD"/>
                </a:solidFill>
              </a:rPr>
              <a:t>Блокирует текущий поток, пока все задачи не завершатся (или пока не истечёт таймаут).</a:t>
            </a:r>
            <a:endParaRPr lang="en-US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787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BF07F-95FB-2A5A-B29C-0AFAC41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CD59AD2-6924-82B8-2F37-DA3BCE34B7B8}"/>
              </a:ext>
            </a:extLst>
          </p:cNvPr>
          <p:cNvSpPr txBox="1">
            <a:spLocks/>
          </p:cNvSpPr>
          <p:nvPr/>
        </p:nvSpPr>
        <p:spPr>
          <a:xfrm>
            <a:off x="515938" y="657224"/>
            <a:ext cx="5970923" cy="324394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в Java - это реализация интерфейса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который использует хэш-таблицы для хранения элементов коллекции.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не гарантирует порядок элементов при их переборе, и не допускает хранение дублирующихся элементов.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Может хранить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– значения;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Порядок добавления элементов вычисляется с помощью хэш-кода;</a:t>
            </a:r>
          </a:p>
          <a:p>
            <a:pPr marL="0" indent="0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также реализует интерфейсы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Serializable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Cloneable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12F34A-FB15-A0B0-D74C-567B5B6F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419" y="657224"/>
            <a:ext cx="5065644" cy="3243942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EDBB8D2-1479-49A6-E6C1-E98F9F572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926461"/>
              </p:ext>
            </p:extLst>
          </p:nvPr>
        </p:nvGraphicFramePr>
        <p:xfrm>
          <a:off x="859715" y="4064594"/>
          <a:ext cx="10287000" cy="2468880"/>
        </p:xfrm>
        <a:graphic>
          <a:graphicData uri="http://schemas.openxmlformats.org/drawingml/2006/table">
            <a:tbl>
              <a:tblPr/>
              <a:tblGrid>
                <a:gridCol w="5143500">
                  <a:extLst>
                    <a:ext uri="{9D8B030D-6E8A-4147-A177-3AD203B41FA5}">
                      <a16:colId xmlns:a16="http://schemas.microsoft.com/office/drawing/2014/main" val="282006211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1885493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625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ru-RU" dirty="0">
                          <a:effectLst/>
                        </a:rPr>
                        <a:t>Тип </a:t>
                      </a:r>
                      <a:r>
                        <a:rPr lang="en-US" dirty="0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Добавляет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 в коллекцию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70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ru-RU" dirty="0">
                          <a:effectLst/>
                        </a:rPr>
                        <a:t>Тип </a:t>
                      </a:r>
                      <a:r>
                        <a:rPr lang="en-US" dirty="0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Удаляет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 из коллекции.</a:t>
                      </a:r>
                      <a:b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</a:b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true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, если там такой элемент был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109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contains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Тип </a:t>
                      </a:r>
                      <a:r>
                        <a:rPr lang="en-US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Проверяет, есть ли в коллекции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endParaRPr lang="ru-RU" dirty="0">
                        <a:solidFill>
                          <a:srgbClr val="BC5C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35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Очищает коллекцию: удаляет все элементы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01661"/>
                  </a:ext>
                </a:extLst>
              </a:tr>
              <a:tr h="151802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 количество элементов в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63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9974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6F2D2-6AF5-C5AE-034E-52EC8ECE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18847-7385-2D19-02C5-B4E7CFF2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657225"/>
            <a:ext cx="10515600" cy="6072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Коллекция </a:t>
            </a:r>
            <a:r>
              <a:rPr lang="ru-RU" dirty="0" err="1">
                <a:solidFill>
                  <a:srgbClr val="BC5CFF"/>
                </a:solidFill>
              </a:rPr>
              <a:t>Set</a:t>
            </a:r>
            <a:r>
              <a:rPr lang="ru-RU" dirty="0"/>
              <a:t> создана для хранения множества элементов. Поэтому ее так и называют </a:t>
            </a:r>
            <a:r>
              <a:rPr lang="ru-RU" dirty="0" err="1">
                <a:solidFill>
                  <a:srgbClr val="BC5CFF"/>
                </a:solidFill>
              </a:rPr>
              <a:t>Set</a:t>
            </a:r>
            <a:r>
              <a:rPr lang="ru-RU" dirty="0">
                <a:solidFill>
                  <a:srgbClr val="BC5CFF"/>
                </a:solidFill>
              </a:rPr>
              <a:t> (множество). </a:t>
            </a:r>
            <a:endParaRPr lang="en-US" dirty="0">
              <a:solidFill>
                <a:srgbClr val="BC5CFF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Операции над множеством</a:t>
            </a:r>
          </a:p>
          <a:p>
            <a:pPr marL="0" indent="0">
              <a:buNone/>
            </a:pPr>
            <a:r>
              <a:rPr lang="ru-RU" dirty="0"/>
              <a:t>С множеством можно делать только три операции: добавлять элементы во множество, удалять элементы из множества и проверять, есть ли во множестве определенный элемент. Все.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Отсутствие порядка</a:t>
            </a:r>
          </a:p>
          <a:p>
            <a:pPr marL="0" indent="0">
              <a:buNone/>
            </a:pPr>
            <a:r>
              <a:rPr lang="ru-RU" dirty="0"/>
              <a:t>У элементов этой коллекции нет номеров. Нельзя получить элемент по его индексу или записать значение в коллекцию по определенному индексу. Методов </a:t>
            </a:r>
            <a:r>
              <a:rPr lang="ru-RU" dirty="0" err="1">
                <a:solidFill>
                  <a:srgbClr val="FF423F"/>
                </a:solidFill>
              </a:rPr>
              <a:t>get</a:t>
            </a:r>
            <a:r>
              <a:rPr lang="ru-RU" dirty="0"/>
              <a:t>() и </a:t>
            </a:r>
            <a:r>
              <a:rPr lang="ru-RU" dirty="0" err="1">
                <a:solidFill>
                  <a:srgbClr val="FF423F"/>
                </a:solidFill>
              </a:rPr>
              <a:t>set</a:t>
            </a:r>
            <a:r>
              <a:rPr lang="ru-RU" dirty="0"/>
              <a:t>() у множества нет.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Уникальность элементов</a:t>
            </a:r>
          </a:p>
          <a:p>
            <a:pPr marL="0" indent="0">
              <a:buNone/>
            </a:pPr>
            <a:r>
              <a:rPr lang="ru-RU" dirty="0"/>
              <a:t>Все элементы множества уникальны. В отличие от списка, во множестве один элемент может быть только раз. Объект или находится во множестве, или нет: третьего не дано. Нельзя во «множество цветов» трижды добавить «черный цвет». Он там либо есть, либо его нет.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Поиск элементов</a:t>
            </a:r>
          </a:p>
          <a:p>
            <a:pPr marL="0" indent="0">
              <a:buNone/>
            </a:pPr>
            <a:r>
              <a:rPr lang="ru-RU" dirty="0"/>
              <a:t>Когда вы добавляете во множество новый элемент, удаляете элемент, или проверяете наличие элемента, внутри метода выполняется поиск элемента. Элементы коллекции и переданный элемент сравниваются сначала по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/>
              <a:t>(), а если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/>
              <a:t>() совпадают, по </a:t>
            </a:r>
            <a:r>
              <a:rPr lang="ru-RU" dirty="0" err="1">
                <a:solidFill>
                  <a:srgbClr val="FF423F"/>
                </a:solidFill>
              </a:rPr>
              <a:t>equals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5347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9279D-44F3-DE08-33C9-5BEC2A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Collections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53E2A7-C16A-126A-EACE-3B471E4B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762871"/>
              </p:ext>
            </p:extLst>
          </p:nvPr>
        </p:nvGraphicFramePr>
        <p:xfrm>
          <a:off x="515937" y="657225"/>
          <a:ext cx="10652806" cy="5214222"/>
        </p:xfrm>
        <a:graphic>
          <a:graphicData uri="http://schemas.openxmlformats.org/drawingml/2006/table">
            <a:tbl>
              <a:tblPr/>
              <a:tblGrid>
                <a:gridCol w="2815092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7837714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it-IT" sz="1600">
                          <a:solidFill>
                            <a:srgbClr val="FF423F"/>
                          </a:solidFill>
                          <a:effectLst/>
                        </a:rPr>
                        <a:t>addAll</a:t>
                      </a:r>
                      <a:r>
                        <a:rPr lang="it-IT" sz="1600">
                          <a:effectLst/>
                        </a:rPr>
                        <a:t>(</a:t>
                      </a:r>
                      <a:r>
                        <a:rPr lang="it-IT" sz="1600">
                          <a:solidFill>
                            <a:srgbClr val="56B7FF"/>
                          </a:solidFill>
                          <a:effectLst/>
                        </a:rPr>
                        <a:t>colls</a:t>
                      </a:r>
                      <a:r>
                        <a:rPr lang="it-IT" sz="1600">
                          <a:effectLst/>
                        </a:rPr>
                        <a:t>, e1, e2, e3, ..)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Добавляет в коллекцию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colls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элементы e1, e2, e3,...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fill</a:t>
                      </a:r>
                      <a:r>
                        <a:rPr lang="en-US" sz="1600">
                          <a:effectLst/>
                        </a:rPr>
                        <a:t>(list,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Заменяет в переданном списке все элементы на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obj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nCopies</a:t>
                      </a:r>
                      <a:r>
                        <a:rPr lang="en-US" sz="1600">
                          <a:effectLst/>
                        </a:rPr>
                        <a:t>(n,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Возвращает список, состоящий из n копий объекта obj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replaceAll</a:t>
                      </a:r>
                      <a:r>
                        <a:rPr lang="en-US" sz="1600">
                          <a:effectLst/>
                        </a:rPr>
                        <a:t>(list, oldVal, newVal)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Заменяет в списке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list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все значения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oldVal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на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newVal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copy</a:t>
                      </a:r>
                      <a:r>
                        <a:rPr lang="en-US" sz="1600">
                          <a:effectLst/>
                        </a:rPr>
                        <a:t>(dest, src)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Копирует все элементы из списка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src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 список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dest</a:t>
                      </a:r>
                      <a:r>
                        <a:rPr lang="en-US" sz="1600" dirty="0">
                          <a:solidFill>
                            <a:srgbClr val="DDDDDD"/>
                          </a:solidFill>
                          <a:effectLst/>
                        </a:rPr>
                        <a:t> (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Нужно убедиться в достаточном размере </a:t>
                      </a:r>
                      <a:r>
                        <a:rPr lang="en-US" sz="1600" dirty="0">
                          <a:solidFill>
                            <a:srgbClr val="DDDDDD"/>
                          </a:solidFill>
                          <a:effectLst/>
                        </a:rPr>
                        <a:t>Destination)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reverse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Разворачивает список задом наперед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sort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Сортирует список в порядке возрастания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rotate</a:t>
                      </a:r>
                      <a:r>
                        <a:rPr lang="en-US" sz="1600">
                          <a:effectLst/>
                        </a:rPr>
                        <a:t>(list, n)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Циклично сдвигает элементы списка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list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на n элементов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shuffle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Случайно перемешивает элементы списка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min</a:t>
                      </a:r>
                      <a:r>
                        <a:rPr lang="en-US" sz="1600">
                          <a:effectLst/>
                        </a:rPr>
                        <a:t>(colls)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Находит минимальный элемент коллекции colls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7250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max</a:t>
                      </a:r>
                      <a:r>
                        <a:rPr lang="en-US" sz="1600">
                          <a:effectLst/>
                        </a:rPr>
                        <a:t>(colls)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Находит максимальный элемент коллекции colls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7324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frequency</a:t>
                      </a:r>
                      <a:r>
                        <a:rPr lang="en-US" sz="1600">
                          <a:effectLst/>
                        </a:rPr>
                        <a:t>(colls,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Определяет, сколько раз элемент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obj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встречается в коллекции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colls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80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binarySearch</a:t>
                      </a:r>
                      <a:r>
                        <a:rPr lang="en-US" sz="1600">
                          <a:effectLst/>
                        </a:rPr>
                        <a:t>(list, key)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Ищет элемент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key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 отсортированном списке, возвращает индекс.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02050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disjoint</a:t>
                      </a:r>
                      <a:r>
                        <a:rPr lang="en-US" sz="1600">
                          <a:effectLst/>
                        </a:rPr>
                        <a:t>(colls1, colls2)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Возвращает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true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, если у коллекций нет общих элементов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50851"/>
                  </a:ext>
                </a:extLst>
              </a:tr>
            </a:tbl>
          </a:graphicData>
        </a:graphic>
      </p:graphicFrame>
      <p:sp>
        <p:nvSpPr>
          <p:cNvPr id="5" name="Объект 2">
            <a:extLst>
              <a:ext uri="{FF2B5EF4-FFF2-40B4-BE49-F238E27FC236}">
                <a16:creationId xmlns:a16="http://schemas.microsoft.com/office/drawing/2014/main" id="{47DE5EA9-D75B-74C1-FB6E-D8B4FFC1BE80}"/>
              </a:ext>
            </a:extLst>
          </p:cNvPr>
          <p:cNvSpPr txBox="1">
            <a:spLocks/>
          </p:cNvSpPr>
          <p:nvPr/>
        </p:nvSpPr>
        <p:spPr>
          <a:xfrm>
            <a:off x="515937" y="6034876"/>
            <a:ext cx="11066988" cy="54020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Многие из этих методов работают не с классами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а с их интерфейсами: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Collection&lt;T&gt;, List&lt;T&gt;,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&lt;K, V&gt;.</a:t>
            </a:r>
          </a:p>
        </p:txBody>
      </p:sp>
    </p:spTree>
    <p:extLst>
      <p:ext uri="{BB962C8B-B14F-4D97-AF65-F5344CB8AC3E}">
        <p14:creationId xmlns:p14="http://schemas.microsoft.com/office/powerpoint/2010/main" val="39792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E7EAC-9E77-7832-FE72-B3F94100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i="0" dirty="0">
                <a:solidFill>
                  <a:srgbClr val="F8FAFF"/>
                </a:solidFill>
                <a:effectLst/>
                <a:latin typeface="DeepSeek-CJK-patch"/>
              </a:rPr>
              <a:t>Future и Callable в Java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159833B-1FE0-D100-02EC-F7F426DEE5AE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4" cy="103565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Когда нужно выполнить задачу асинхронно (в фоновом потоке) и получить результат, в Java используют:</a:t>
            </a:r>
          </a:p>
          <a:p>
            <a:r>
              <a:rPr lang="ru-RU" dirty="0" err="1">
                <a:solidFill>
                  <a:srgbClr val="FF423F"/>
                </a:solidFill>
              </a:rPr>
              <a:t>Callable</a:t>
            </a:r>
            <a:r>
              <a:rPr lang="ru-RU" dirty="0">
                <a:solidFill>
                  <a:srgbClr val="DDDDDD"/>
                </a:solidFill>
              </a:rPr>
              <a:t> — аналог </a:t>
            </a:r>
            <a:r>
              <a:rPr lang="ru-RU" dirty="0" err="1">
                <a:solidFill>
                  <a:srgbClr val="BC5CFF"/>
                </a:solidFill>
              </a:rPr>
              <a:t>Runnable</a:t>
            </a:r>
            <a:r>
              <a:rPr lang="ru-RU" dirty="0">
                <a:solidFill>
                  <a:srgbClr val="DDDDDD"/>
                </a:solidFill>
              </a:rPr>
              <a:t>, но может возвращать значение и бросать исключения.</a:t>
            </a:r>
          </a:p>
          <a:p>
            <a:r>
              <a:rPr lang="ru-RU" dirty="0">
                <a:solidFill>
                  <a:srgbClr val="FF423F"/>
                </a:solidFill>
              </a:rPr>
              <a:t>Future</a:t>
            </a:r>
            <a:r>
              <a:rPr lang="ru-RU" dirty="0">
                <a:solidFill>
                  <a:srgbClr val="DDDDDD"/>
                </a:solidFill>
              </a:rPr>
              <a:t> — механизм для получения результата асинхронной задачи.</a:t>
            </a:r>
            <a:endParaRPr lang="en-US" dirty="0">
              <a:solidFill>
                <a:srgbClr val="DDDDDD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4CF82-12F3-C9BB-C80C-DC650910D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1856305"/>
            <a:ext cx="8125959" cy="233395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9FA270-FA4B-E394-8609-7076224F4E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392"/>
          <a:stretch/>
        </p:blipFill>
        <p:spPr>
          <a:xfrm>
            <a:off x="515939" y="4353685"/>
            <a:ext cx="11160124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6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F159833B-1FE0-D100-02EC-F7F426DEE5AE}"/>
              </a:ext>
            </a:extLst>
          </p:cNvPr>
          <p:cNvSpPr txBox="1">
            <a:spLocks/>
          </p:cNvSpPr>
          <p:nvPr/>
        </p:nvSpPr>
        <p:spPr>
          <a:xfrm>
            <a:off x="515938" y="657226"/>
            <a:ext cx="11160124" cy="45488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Future</a:t>
            </a:r>
            <a:r>
              <a:rPr lang="ru-RU" dirty="0">
                <a:solidFill>
                  <a:srgbClr val="DDDDDD"/>
                </a:solidFill>
              </a:rPr>
              <a:t> — это "обещание" результата, который будет доступен позже.</a:t>
            </a:r>
            <a:endParaRPr lang="en-US" dirty="0">
              <a:solidFill>
                <a:srgbClr val="DDDDDD"/>
              </a:solidFill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14F18F3-9F99-4604-DBBD-A67F65CE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/>
              <a:t>Future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9ECCCF-F7AA-1768-D242-AAEAFBC57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757" y="1239057"/>
            <a:ext cx="8678486" cy="316274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6950E64-FDE2-1703-3F3F-7F19E9D654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538"/>
          <a:stretch/>
        </p:blipFill>
        <p:spPr>
          <a:xfrm>
            <a:off x="515939" y="4528747"/>
            <a:ext cx="1116012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3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14F18F3-9F99-4604-DBBD-A67F65CE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FixedThreadPool</a:t>
            </a:r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20EC45A8-DF9A-189F-72DF-88BD027B2CE1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42288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Основные цели </a:t>
            </a:r>
            <a:r>
              <a:rPr lang="en-US" b="0" i="0" dirty="0" err="1">
                <a:solidFill>
                  <a:srgbClr val="BC5CFF"/>
                </a:solidFill>
                <a:effectLst/>
                <a:latin typeface="Menlo"/>
              </a:rPr>
              <a:t>FixedThreadPool</a:t>
            </a:r>
            <a:r>
              <a:rPr lang="ru-RU" dirty="0">
                <a:solidFill>
                  <a:srgbClr val="BC5CFF"/>
                </a:solidFill>
              </a:rPr>
              <a:t>:</a:t>
            </a:r>
          </a:p>
          <a:p>
            <a:r>
              <a:rPr lang="ru-RU" dirty="0">
                <a:solidFill>
                  <a:srgbClr val="DDDDDD"/>
                </a:solidFill>
              </a:rPr>
              <a:t>Контролируемое число потоков – создаётся ровно n потоков, которые обрабатывают задачи.</a:t>
            </a:r>
          </a:p>
          <a:p>
            <a:r>
              <a:rPr lang="ru-RU" dirty="0">
                <a:solidFill>
                  <a:srgbClr val="DDDDDD"/>
                </a:solidFill>
              </a:rPr>
              <a:t>Предсказуемое потребление ресурсов – предотвращает создание избыточных потоков, что важно для стабильности приложения.</a:t>
            </a:r>
          </a:p>
          <a:p>
            <a:r>
              <a:rPr lang="ru-RU" dirty="0">
                <a:solidFill>
                  <a:srgbClr val="DDDDDD"/>
                </a:solidFill>
              </a:rPr>
              <a:t>Очередь задач – если все потоки заняты, новые задачи попадают в очередь (</a:t>
            </a:r>
            <a:r>
              <a:rPr lang="ru-RU" dirty="0" err="1">
                <a:solidFill>
                  <a:srgbClr val="DDDDDD"/>
                </a:solidFill>
              </a:rPr>
              <a:t>LinkedBlockingQueue</a:t>
            </a:r>
            <a:r>
              <a:rPr lang="ru-RU" dirty="0">
                <a:solidFill>
                  <a:srgbClr val="DDDDDD"/>
                </a:solidFill>
              </a:rPr>
              <a:t>) и выполняются по мере освобождения.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2CA433"/>
                </a:solidFill>
              </a:rPr>
              <a:t>Плюсы:</a:t>
            </a:r>
          </a:p>
          <a:p>
            <a:r>
              <a:rPr lang="ru-RU" dirty="0">
                <a:solidFill>
                  <a:srgbClr val="DDDDDD"/>
                </a:solidFill>
              </a:rPr>
              <a:t>Стабильность – не создаёт лишние потоки, защищает от перегрузки системы.</a:t>
            </a:r>
          </a:p>
          <a:p>
            <a:r>
              <a:rPr lang="ru-RU" dirty="0">
                <a:solidFill>
                  <a:srgbClr val="DDDDDD"/>
                </a:solidFill>
              </a:rPr>
              <a:t>Контроль ресурсов – можно точно ограничить максимальное число одновременных задач.</a:t>
            </a:r>
          </a:p>
          <a:p>
            <a:r>
              <a:rPr lang="ru-RU" dirty="0">
                <a:solidFill>
                  <a:srgbClr val="DDDDDD"/>
                </a:solidFill>
              </a:rPr>
              <a:t>Подходит для долгих задач – лучше, чем </a:t>
            </a:r>
            <a:r>
              <a:rPr lang="ru-RU" dirty="0" err="1">
                <a:solidFill>
                  <a:srgbClr val="DDDDDD"/>
                </a:solidFill>
              </a:rPr>
              <a:t>CachedThreadPool</a:t>
            </a:r>
            <a:r>
              <a:rPr lang="ru-RU" dirty="0">
                <a:solidFill>
                  <a:srgbClr val="DDDDDD"/>
                </a:solidFill>
              </a:rPr>
              <a:t>, если задачи выполняются долго.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FF423F"/>
                </a:solidFill>
              </a:rPr>
              <a:t>Минусы:</a:t>
            </a:r>
            <a:endParaRPr lang="en-US" dirty="0">
              <a:solidFill>
                <a:srgbClr val="FF423F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DDDDDD"/>
                </a:solidFill>
              </a:rPr>
              <a:t>Может создавать очередь – если задач больше, чем потоков, они накапливаются, что может привести к задержкам.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DDDDDD"/>
                </a:solidFill>
              </a:rPr>
              <a:t>Не масштабируется – если нагрузка резко возрастает, пул не создаст дополнительные потоки.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35CCF2-77F3-B182-72FA-E44D48357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4833646"/>
            <a:ext cx="11160126" cy="202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2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14F18F3-9F99-4604-DBBD-A67F65CE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CachedThreadPool</a:t>
            </a:r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20EC45A8-DF9A-189F-72DF-88BD027B2CE1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42288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Основные цели </a:t>
            </a:r>
            <a:r>
              <a:rPr lang="ru-RU" dirty="0" err="1">
                <a:solidFill>
                  <a:srgbClr val="BC5CFF"/>
                </a:solidFill>
              </a:rPr>
              <a:t>CachedThreadPool</a:t>
            </a:r>
            <a:r>
              <a:rPr lang="ru-RU" dirty="0">
                <a:solidFill>
                  <a:srgbClr val="BC5CFF"/>
                </a:solidFill>
              </a:rPr>
              <a:t>:</a:t>
            </a:r>
          </a:p>
          <a:p>
            <a:r>
              <a:rPr lang="ru-RU" dirty="0">
                <a:solidFill>
                  <a:srgbClr val="DDDDDD"/>
                </a:solidFill>
              </a:rPr>
              <a:t>Гибкость в количестве потоков – автоматически создаёт новые потоки по мере необходимости и убирает неиспользуемые (после 60 секунд простоя).</a:t>
            </a:r>
          </a:p>
          <a:p>
            <a:r>
              <a:rPr lang="ru-RU" dirty="0">
                <a:solidFill>
                  <a:srgbClr val="DDDDDD"/>
                </a:solidFill>
              </a:rPr>
              <a:t>Для коротких асинхронных задач – хорошо подходит, когда много небольших задач, которые выполняются быстро.</a:t>
            </a:r>
          </a:p>
          <a:p>
            <a:r>
              <a:rPr lang="ru-RU" dirty="0">
                <a:solidFill>
                  <a:srgbClr val="DDDDDD"/>
                </a:solidFill>
              </a:rPr>
              <a:t>Неограниченное (практически) масштабирование – если нагрузка резко возрастает, пул создаёт новые потоки, вместо того чтобы ставить задачи в очередь.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2CA433"/>
                </a:solidFill>
              </a:rPr>
              <a:t>Плюсы:</a:t>
            </a:r>
          </a:p>
          <a:p>
            <a:r>
              <a:rPr lang="ru-RU" dirty="0">
                <a:solidFill>
                  <a:srgbClr val="DDDDDD"/>
                </a:solidFill>
              </a:rPr>
              <a:t>Автоматическое управление числом потоков.</a:t>
            </a:r>
          </a:p>
          <a:p>
            <a:r>
              <a:rPr lang="ru-RU" dirty="0">
                <a:solidFill>
                  <a:srgbClr val="DDDDDD"/>
                </a:solidFill>
              </a:rPr>
              <a:t>Хорошо подходит для задач с переменной нагрузкой.</a:t>
            </a:r>
          </a:p>
          <a:p>
            <a:r>
              <a:rPr lang="ru-RU" dirty="0">
                <a:solidFill>
                  <a:srgbClr val="DDDDDD"/>
                </a:solidFill>
              </a:rPr>
              <a:t>Не держит лишние потоки, если они не нужны.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FF423F"/>
                </a:solidFill>
              </a:rPr>
              <a:t>Минусы:</a:t>
            </a:r>
          </a:p>
          <a:p>
            <a:r>
              <a:rPr lang="ru-RU" dirty="0">
                <a:solidFill>
                  <a:srgbClr val="DDDDDD"/>
                </a:solidFill>
              </a:rPr>
              <a:t>Может создать очень много потоков, если задачи долгие или их слишком много (риск исчерпания ресурсов).</a:t>
            </a:r>
          </a:p>
          <a:p>
            <a:r>
              <a:rPr lang="ru-RU" dirty="0">
                <a:solidFill>
                  <a:srgbClr val="DDDDDD"/>
                </a:solidFill>
              </a:rPr>
              <a:t>Нет контроля над максимальным числом потоков (если только не использовать </a:t>
            </a:r>
            <a:r>
              <a:rPr lang="ru-RU" dirty="0" err="1">
                <a:solidFill>
                  <a:srgbClr val="DDDDDD"/>
                </a:solidFill>
              </a:rPr>
              <a:t>ThreadPoolExecutor</a:t>
            </a:r>
            <a:r>
              <a:rPr lang="ru-RU" dirty="0">
                <a:solidFill>
                  <a:srgbClr val="DDDDDD"/>
                </a:solidFill>
              </a:rPr>
              <a:t> напрямую).</a:t>
            </a:r>
            <a:endParaRPr lang="en-US" dirty="0">
              <a:solidFill>
                <a:srgbClr val="DDDDDD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1F397A-F8A6-48BF-6663-1E75CEF2F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" y="4886050"/>
            <a:ext cx="11160126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974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5330</TotalTime>
  <Words>7102</Words>
  <Application>Microsoft Office PowerPoint</Application>
  <PresentationFormat>Широкоэкранный</PresentationFormat>
  <Paragraphs>685</Paragraphs>
  <Slides>52</Slides>
  <Notes>39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62" baseType="lpstr">
      <vt:lpstr>-apple-system</vt:lpstr>
      <vt:lpstr>Arial</vt:lpstr>
      <vt:lpstr>Calibri</vt:lpstr>
      <vt:lpstr>DeepSeek-CJK-patch</vt:lpstr>
      <vt:lpstr>Fira Sans</vt:lpstr>
      <vt:lpstr>Inter</vt:lpstr>
      <vt:lpstr>Menlo</vt:lpstr>
      <vt:lpstr>proxima</vt:lpstr>
      <vt:lpstr>YS Text</vt:lpstr>
      <vt:lpstr>Тема Office</vt:lpstr>
      <vt:lpstr>Презентация PowerPoint</vt:lpstr>
      <vt:lpstr>Atomic</vt:lpstr>
      <vt:lpstr>CAS (Compare-And-Swap) </vt:lpstr>
      <vt:lpstr>ABA-проблема в CAS</vt:lpstr>
      <vt:lpstr>ExecutorService </vt:lpstr>
      <vt:lpstr>Future и Callable в Java</vt:lpstr>
      <vt:lpstr>Интерфейс Future</vt:lpstr>
      <vt:lpstr>FixedThreadPool</vt:lpstr>
      <vt:lpstr>CachedThreadPool</vt:lpstr>
      <vt:lpstr>Сравнение FixedThreadPool и CachedThreadPool</vt:lpstr>
      <vt:lpstr>ScheduledThreadPool </vt:lpstr>
      <vt:lpstr>ScheduledThreadPool – основные методы  </vt:lpstr>
      <vt:lpstr>Очереди</vt:lpstr>
      <vt:lpstr>Интерфейс Queue</vt:lpstr>
      <vt:lpstr>Неблокирующие очереди</vt:lpstr>
      <vt:lpstr>Интерфейс BlockingQueue</vt:lpstr>
      <vt:lpstr>Блокирующие очереди #1</vt:lpstr>
      <vt:lpstr>Блокирующие очереди #2</vt:lpstr>
      <vt:lpstr>Блокирующие очереди #3</vt:lpstr>
      <vt:lpstr>Executor</vt:lpstr>
      <vt:lpstr>Презентация PowerPoint</vt:lpstr>
      <vt:lpstr>Презентация PowerPoint</vt:lpstr>
      <vt:lpstr>Презентация PowerPoint</vt:lpstr>
      <vt:lpstr>Коллекции</vt:lpstr>
      <vt:lpstr>Коллекции</vt:lpstr>
      <vt:lpstr>Коллекции - сложность</vt:lpstr>
      <vt:lpstr>Collection</vt:lpstr>
      <vt:lpstr>List&lt;&gt;</vt:lpstr>
      <vt:lpstr>ArrayList устройство</vt:lpstr>
      <vt:lpstr>ArrayList устройство</vt:lpstr>
      <vt:lpstr>Операции ArrayList</vt:lpstr>
      <vt:lpstr>Операции ArrayList</vt:lpstr>
      <vt:lpstr>Базовые действия</vt:lpstr>
      <vt:lpstr>Generics – типы</vt:lpstr>
      <vt:lpstr>Generics – Параметризованные классы</vt:lpstr>
      <vt:lpstr>Generics – Параметризованные методы и конструкторы</vt:lpstr>
      <vt:lpstr>Upper Bounded Wildcard (? extends T)</vt:lpstr>
      <vt:lpstr>Lower Bounded Wildcard (? super T)</vt:lpstr>
      <vt:lpstr>Unbounded Wildcard (?)</vt:lpstr>
      <vt:lpstr>Сравнение Wildcard</vt:lpstr>
      <vt:lpstr>Generics – Wildcards PECS</vt:lpstr>
      <vt:lpstr>Итератор</vt:lpstr>
      <vt:lpstr>Итератор - Удаление</vt:lpstr>
      <vt:lpstr>LinkedList</vt:lpstr>
      <vt:lpstr>Stack</vt:lpstr>
      <vt:lpstr>HashMap</vt:lpstr>
      <vt:lpstr>HashMap – put()</vt:lpstr>
      <vt:lpstr>HashMap - коллизии</vt:lpstr>
      <vt:lpstr>HashMap - методы</vt:lpstr>
      <vt:lpstr>HashSet</vt:lpstr>
      <vt:lpstr>SET</vt:lpstr>
      <vt:lpstr>класс Collections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semvasek@gmail.com</dc:creator>
  <cp:lastModifiedBy>semvasek@gmail.com</cp:lastModifiedBy>
  <cp:revision>87</cp:revision>
  <dcterms:created xsi:type="dcterms:W3CDTF">2025-01-02T08:46:56Z</dcterms:created>
  <dcterms:modified xsi:type="dcterms:W3CDTF">2025-03-31T14:51:27Z</dcterms:modified>
</cp:coreProperties>
</file>