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47"/>
  </p:notesMasterIdLst>
  <p:sldIdLst>
    <p:sldId id="299" r:id="rId2"/>
    <p:sldId id="305" r:id="rId3"/>
    <p:sldId id="304" r:id="rId4"/>
    <p:sldId id="306" r:id="rId5"/>
    <p:sldId id="309" r:id="rId6"/>
    <p:sldId id="310" r:id="rId7"/>
    <p:sldId id="311" r:id="rId8"/>
    <p:sldId id="313" r:id="rId9"/>
    <p:sldId id="312" r:id="rId10"/>
    <p:sldId id="314" r:id="rId11"/>
    <p:sldId id="307" r:id="rId12"/>
    <p:sldId id="308" r:id="rId13"/>
    <p:sldId id="303" r:id="rId14"/>
    <p:sldId id="300" r:id="rId15"/>
    <p:sldId id="301" r:id="rId16"/>
    <p:sldId id="302" r:id="rId17"/>
    <p:sldId id="257" r:id="rId18"/>
    <p:sldId id="291" r:id="rId19"/>
    <p:sldId id="292" r:id="rId20"/>
    <p:sldId id="289" r:id="rId21"/>
    <p:sldId id="290" r:id="rId22"/>
    <p:sldId id="263" r:id="rId23"/>
    <p:sldId id="264" r:id="rId24"/>
    <p:sldId id="258" r:id="rId25"/>
    <p:sldId id="259" r:id="rId26"/>
    <p:sldId id="261" r:id="rId27"/>
    <p:sldId id="266" r:id="rId28"/>
    <p:sldId id="270" r:id="rId29"/>
    <p:sldId id="272" r:id="rId30"/>
    <p:sldId id="294" r:id="rId31"/>
    <p:sldId id="296" r:id="rId32"/>
    <p:sldId id="293" r:id="rId33"/>
    <p:sldId id="297" r:id="rId34"/>
    <p:sldId id="269" r:id="rId35"/>
    <p:sldId id="278" r:id="rId36"/>
    <p:sldId id="279" r:id="rId37"/>
    <p:sldId id="298" r:id="rId38"/>
    <p:sldId id="283" r:id="rId39"/>
    <p:sldId id="284" r:id="rId40"/>
    <p:sldId id="285" r:id="rId41"/>
    <p:sldId id="286" r:id="rId42"/>
    <p:sldId id="287" r:id="rId43"/>
    <p:sldId id="274" r:id="rId44"/>
    <p:sldId id="277" r:id="rId45"/>
    <p:sldId id="280" r:id="rId4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86A0F93B-4765-48F2-B1CC-AD45E8B8F275}">
          <p14:sldIdLst>
            <p14:sldId id="299"/>
          </p14:sldIdLst>
        </p14:section>
        <p14:section name="Atomic" id="{05A2EFFE-EAD3-4965-A918-DF4C5ED6DCF3}">
          <p14:sldIdLst>
            <p14:sldId id="305"/>
            <p14:sldId id="304"/>
            <p14:sldId id="306"/>
            <p14:sldId id="309"/>
            <p14:sldId id="310"/>
            <p14:sldId id="311"/>
            <p14:sldId id="313"/>
            <p14:sldId id="312"/>
            <p14:sldId id="314"/>
          </p14:sldIdLst>
        </p14:section>
        <p14:section name="Queue" id="{C36D3DE3-1D12-4C1F-910F-598A915B1704}">
          <p14:sldIdLst>
            <p14:sldId id="307"/>
            <p14:sldId id="308"/>
          </p14:sldIdLst>
        </p14:section>
        <p14:section name="Базовые концепции" id="{F58B88C2-C97E-4EA5-BECB-DA88DE9DFF01}">
          <p14:sldIdLst>
            <p14:sldId id="303"/>
            <p14:sldId id="300"/>
            <p14:sldId id="301"/>
            <p14:sldId id="302"/>
            <p14:sldId id="257"/>
            <p14:sldId id="291"/>
            <p14:sldId id="292"/>
            <p14:sldId id="289"/>
            <p14:sldId id="290"/>
          </p14:sldIdLst>
        </p14:section>
        <p14:section name="ArrayList" id="{9A8C8A2F-6059-4797-BBD1-7A543937F51D}">
          <p14:sldIdLst>
            <p14:sldId id="263"/>
            <p14:sldId id="264"/>
            <p14:sldId id="258"/>
            <p14:sldId id="259"/>
            <p14:sldId id="261"/>
          </p14:sldIdLst>
        </p14:section>
        <p14:section name="Generics" id="{2050C396-FE81-4EC8-AF77-42FEE9FA3014}">
          <p14:sldIdLst>
            <p14:sldId id="266"/>
            <p14:sldId id="270"/>
            <p14:sldId id="272"/>
            <p14:sldId id="294"/>
            <p14:sldId id="296"/>
            <p14:sldId id="293"/>
            <p14:sldId id="297"/>
            <p14:sldId id="269"/>
          </p14:sldIdLst>
        </p14:section>
        <p14:section name="Итератор" id="{A5E59607-38BF-4F56-91B0-5CF75B625E99}">
          <p14:sldIdLst>
            <p14:sldId id="278"/>
            <p14:sldId id="279"/>
          </p14:sldIdLst>
        </p14:section>
        <p14:section name="LinkedList" id="{CE6DC093-DD4A-4E09-B93A-05895A1662FA}">
          <p14:sldIdLst>
            <p14:sldId id="298"/>
          </p14:sldIdLst>
        </p14:section>
        <p14:section name="Stack" id="{32465DE7-77FC-49F4-9A9E-F62356151C56}">
          <p14:sldIdLst>
            <p14:sldId id="283"/>
          </p14:sldIdLst>
        </p14:section>
        <p14:section name="Hashmap" id="{5A0EDEE5-56B8-4DE5-B4EA-DB0880CAA066}">
          <p14:sldIdLst>
            <p14:sldId id="284"/>
            <p14:sldId id="285"/>
            <p14:sldId id="286"/>
            <p14:sldId id="287"/>
          </p14:sldIdLst>
        </p14:section>
        <p14:section name="HashSet" id="{C089EEEF-4FCC-4B9B-AF40-C722EFC1649C}">
          <p14:sldIdLst>
            <p14:sldId id="274"/>
            <p14:sldId id="277"/>
          </p14:sldIdLst>
        </p14:section>
        <p14:section name="Класс Collections" id="{1BD23794-E779-4BD1-9425-FB93ECB27084}">
          <p14:sldIdLst>
            <p14:sldId id="28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C5CFF"/>
    <a:srgbClr val="FF423F"/>
    <a:srgbClr val="CC7832"/>
    <a:srgbClr val="2CA433"/>
    <a:srgbClr val="DDDDDD"/>
    <a:srgbClr val="6FADC3"/>
    <a:srgbClr val="4795CA"/>
    <a:srgbClr val="3399FF"/>
    <a:srgbClr val="BEFFBB"/>
    <a:srgbClr val="1717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68585" autoAdjust="0"/>
  </p:normalViewPr>
  <p:slideViewPr>
    <p:cSldViewPr snapToGrid="0">
      <p:cViewPr varScale="1">
        <p:scale>
          <a:sx n="76" d="100"/>
          <a:sy n="76" d="100"/>
        </p:scale>
        <p:origin x="1950" y="96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7B99C5-9E73-4D85-8495-5EC431CC6481}" type="datetimeFigureOut">
              <a:rPr lang="ru-RU" smtClean="0"/>
              <a:t>28.03.2025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729189-23CE-4022-A357-B9239DF82E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88895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racle.com/javase/8/docs/api/java/util/Collection.html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racle.com/javase/8/docs/api/java/util/Collection.html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yandex.ru/homepage/java/mnogopoto/executeservice/cachedthreadpool/#kogda-ne-ispolzovat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31427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ru-RU" b="0" i="0" dirty="0">
                <a:solidFill>
                  <a:srgbClr val="DDDDDD"/>
                </a:solidFill>
                <a:effectLst/>
                <a:latin typeface="Fira Sans" panose="020B0503050000020004" pitchFamily="34" charset="0"/>
              </a:rPr>
              <a:t>Базовые понятия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DDDDDD"/>
                </a:solidFill>
                <a:effectLst/>
                <a:latin typeface="-apple-system"/>
              </a:rPr>
              <a:t>- 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На вершине иерархии в Java Collection Framework располагаются 2 интерфейса: </a:t>
            </a:r>
            <a:r>
              <a:rPr lang="ru-RU" dirty="0"/>
              <a:t>Collection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 и </a:t>
            </a:r>
            <a:r>
              <a:rPr lang="ru-RU" dirty="0" err="1"/>
              <a:t>Map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. Эти интерфейсы разделяют все коллекции, входящие во фреймворк на две части по типу хранения данных: простые последовательные наборы элементов и наборы пар «ключ — значение» (словари).</a:t>
            </a:r>
            <a:endParaRPr lang="ru-RU" dirty="0"/>
          </a:p>
          <a:p>
            <a:br>
              <a:rPr lang="ru-RU" dirty="0"/>
            </a:br>
            <a:r>
              <a:rPr lang="ru-RU" b="1" i="0" u="none" strike="noStrike" dirty="0">
                <a:solidFill>
                  <a:srgbClr val="DDDDDD"/>
                </a:solidFill>
                <a:effectLst/>
                <a:latin typeface="-apple-system"/>
                <a:hlinkClick r:id="rId3"/>
              </a:rPr>
              <a:t>Collection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 — этот интерфейс находится в составе JDK c версии 1.2 и определяет основные методы работы с простыми наборами элементов, которые будут общими для всех его реализаций (например </a:t>
            </a:r>
            <a:r>
              <a:rPr lang="ru-RU" dirty="0"/>
              <a:t>size()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, </a:t>
            </a:r>
            <a:r>
              <a:rPr lang="ru-RU" dirty="0" err="1"/>
              <a:t>isEmpty</a:t>
            </a:r>
            <a:r>
              <a:rPr lang="ru-RU" dirty="0"/>
              <a:t>()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, </a:t>
            </a:r>
            <a:r>
              <a:rPr lang="ru-RU" dirty="0"/>
              <a:t>add(E e)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 и др.). Интерфейс был слегка доработан с приходом дженериков в Java 1.5. Также, в версии Java 8, было добавлено несколько новых методов для работы с лямбдами (такие как </a:t>
            </a:r>
            <a:r>
              <a:rPr lang="ru-RU" dirty="0" err="1"/>
              <a:t>stream</a:t>
            </a:r>
            <a:r>
              <a:rPr lang="ru-RU" dirty="0"/>
              <a:t>()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, </a:t>
            </a:r>
            <a:r>
              <a:rPr lang="ru-RU" dirty="0" err="1"/>
              <a:t>parallelStream</a:t>
            </a:r>
            <a:r>
              <a:rPr lang="ru-RU" dirty="0"/>
              <a:t>()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, </a:t>
            </a:r>
            <a:r>
              <a:rPr lang="ru-RU" dirty="0" err="1"/>
              <a:t>removeIf</a:t>
            </a:r>
            <a:r>
              <a:rPr lang="ru-RU" dirty="0"/>
              <a:t>(</a:t>
            </a:r>
            <a:r>
              <a:rPr lang="ru-RU" dirty="0" err="1"/>
              <a:t>Predicate</a:t>
            </a:r>
            <a:r>
              <a:rPr lang="ru-RU" dirty="0"/>
              <a:t>&lt;? super E&gt; </a:t>
            </a:r>
            <a:r>
              <a:rPr lang="ru-RU" dirty="0" err="1"/>
              <a:t>filter</a:t>
            </a:r>
            <a:r>
              <a:rPr lang="ru-RU" dirty="0"/>
              <a:t>)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 и др.).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19107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65189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0344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1" i="0" u="none" strike="noStrike" dirty="0">
                <a:solidFill>
                  <a:srgbClr val="DDDDDD"/>
                </a:solidFill>
                <a:effectLst/>
                <a:latin typeface="-apple-system"/>
                <a:hlinkClick r:id="rId3"/>
              </a:rPr>
              <a:t>Collection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 — этот интерфейс находится в составе JDK c версии 1.2 и определяет основные методы работы с простыми наборами элементов, которые будут общими для всех его реализаций (например </a:t>
            </a:r>
            <a:r>
              <a:rPr lang="ru-RU" dirty="0"/>
              <a:t>size()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, </a:t>
            </a:r>
            <a:r>
              <a:rPr lang="ru-RU" dirty="0" err="1"/>
              <a:t>isEmpty</a:t>
            </a:r>
            <a:r>
              <a:rPr lang="ru-RU" dirty="0"/>
              <a:t>()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, </a:t>
            </a:r>
            <a:r>
              <a:rPr lang="ru-RU" dirty="0"/>
              <a:t>add(E e)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 и др.). Интерфейс был слегка доработан с приходом дженериков в Java 1.5. Также, в версии Java 8, было добавлено несколько новых методов для работы с лямбдами (такие как </a:t>
            </a:r>
            <a:r>
              <a:rPr lang="ru-RU" dirty="0" err="1"/>
              <a:t>stream</a:t>
            </a:r>
            <a:r>
              <a:rPr lang="ru-RU" dirty="0"/>
              <a:t>()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, </a:t>
            </a:r>
            <a:r>
              <a:rPr lang="ru-RU" dirty="0" err="1"/>
              <a:t>parallelStream</a:t>
            </a:r>
            <a:r>
              <a:rPr lang="ru-RU" dirty="0"/>
              <a:t>()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, </a:t>
            </a:r>
            <a:r>
              <a:rPr lang="ru-RU" dirty="0" err="1"/>
              <a:t>removeIf</a:t>
            </a:r>
            <a:r>
              <a:rPr lang="ru-RU" dirty="0"/>
              <a:t>(</a:t>
            </a:r>
            <a:r>
              <a:rPr lang="ru-RU" dirty="0" err="1"/>
              <a:t>Predicate</a:t>
            </a:r>
            <a:r>
              <a:rPr lang="ru-RU" dirty="0"/>
              <a:t>&lt;? super E&gt; </a:t>
            </a:r>
            <a:r>
              <a:rPr lang="ru-RU" dirty="0" err="1"/>
              <a:t>filter</a:t>
            </a:r>
            <a:r>
              <a:rPr lang="ru-RU" dirty="0"/>
              <a:t>)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 и др.).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35934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76166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ru-RU" b="1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Предыстория</a:t>
            </a:r>
            <a:endParaRPr lang="ru-RU" b="0" i="0" dirty="0">
              <a:solidFill>
                <a:srgbClr val="DDDDDD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Начну с небольшой предыстории. Программистам очень не нравилось одно свойство массива — его размер нельзя изменять. Что делать, если нужно сохранить в массиве ещё три элемента, а свободное место только одно?</a:t>
            </a:r>
          </a:p>
          <a:p>
            <a:pPr algn="l"/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Единственным решением проблемы нехватки места в массиве было создание массива очень большого размера, чтобы все элементы туда точно поместились. Но это часто приводило к нерациональному расходу памяти. Если обычно в массиве хранилось два-три элемента, но был хотя бы мизерный шанс, что там их будет 100, приходилось создавать массив на 100 элементов.</a:t>
            </a:r>
          </a:p>
          <a:p>
            <a:pPr algn="l"/>
            <a:endParaRPr lang="ru-RU" b="0" i="0" dirty="0">
              <a:solidFill>
                <a:srgbClr val="DDDDDD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Коллекции, в отличие от массивов, не могут хранить примитивные типы: только </a:t>
            </a:r>
            <a:r>
              <a:rPr lang="ru-RU" b="0" i="1" dirty="0">
                <a:solidFill>
                  <a:srgbClr val="C3CBD2"/>
                </a:solidFill>
                <a:effectLst/>
                <a:latin typeface="Arial" panose="020B0604020202020204" pitchFamily="34" charset="0"/>
              </a:rPr>
              <a:t>типы-классы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. Поэтому если вам нужна коллекция с типом </a:t>
            </a:r>
            <a:r>
              <a:rPr lang="ru-RU" dirty="0" err="1"/>
              <a:t>int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, используйте вместо него тип-обертку — </a:t>
            </a:r>
            <a:r>
              <a:rPr lang="ru-RU" dirty="0" err="1"/>
              <a:t>Integer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algn="l"/>
            <a:endParaRPr lang="en-US" b="0" i="0" dirty="0">
              <a:solidFill>
                <a:srgbClr val="DDDDDD"/>
              </a:solidFill>
              <a:effectLst/>
              <a:latin typeface="Arial" panose="020B0604020202020204" pitchFamily="34" charset="0"/>
            </a:endParaRPr>
          </a:p>
          <a:p>
            <a:pPr algn="l"/>
            <a:endParaRPr lang="en-US" b="0" i="0" dirty="0">
              <a:solidFill>
                <a:srgbClr val="DDDDDD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ArrayList — самый распространённый класс в Java для хранения элементов. Так как же устроен этот ArrayList и почему он так всем нравится?</a:t>
            </a:r>
          </a:p>
          <a:p>
            <a:pPr algn="l"/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Устройство ArrayList простое и гениальное по своей сути. Внутри каждого объекта ArrayList есть два поля: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Массив со списком элементов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Переменная size, которая хранит количество элементов списка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ru-RU" b="0" i="0" dirty="0">
              <a:solidFill>
                <a:srgbClr val="DDDDDD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Внутри объекта ArrayList содержится самый обычный массив! Но не только. Там есть еще переменная </a:t>
            </a:r>
            <a:r>
              <a:rPr lang="ru-RU" b="1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size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, которая хранит длину списка. Вот как это работает:</a:t>
            </a:r>
          </a:p>
          <a:p>
            <a:pPr algn="l"/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Изначально длина массива внутри списка — 10 элементов. А переменная size равна 0.</a:t>
            </a:r>
          </a:p>
          <a:p>
            <a:pPr algn="l"/>
            <a:endParaRPr lang="ru-RU" b="0" i="0" dirty="0">
              <a:solidFill>
                <a:srgbClr val="DDDDDD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Если в список добавить элемент, он будет сохранен в 0-ю ячейку массива, а size увеличится до 1.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280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ArrayList — самый распространённый класс в Java для хранения элементов. Так как же устроен этот ArrayList и почему он так всем нравится?</a:t>
            </a:r>
          </a:p>
          <a:p>
            <a:pPr algn="l"/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Устройство ArrayList простое и гениальное по своей сути. Внутри каждого объекта ArrayList есть два поля: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Массив со списком элементов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Переменная size, которая хранит количество элементов списка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ru-RU" b="0" i="0" dirty="0">
              <a:solidFill>
                <a:srgbClr val="DDDDDD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Внутри объекта ArrayList содержится самый обычный массив! Но не только. Там есть еще переменная </a:t>
            </a:r>
            <a:r>
              <a:rPr lang="ru-RU" b="1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size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, которая хранит длину списка. Вот как это работает:</a:t>
            </a:r>
          </a:p>
          <a:p>
            <a:pPr algn="l"/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Изначально длина массива внутри списка — 10 элементов. А переменная size равна 0.</a:t>
            </a:r>
          </a:p>
          <a:p>
            <a:pPr algn="l"/>
            <a:endParaRPr lang="ru-RU" b="0" i="0" dirty="0">
              <a:solidFill>
                <a:srgbClr val="DDDDDD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Если в список добавить элемент, он будет сохранен в 0-ю ячейку массива, а size увеличится до 1.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14658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ru-RU" b="0" i="0" dirty="0">
              <a:solidFill>
                <a:srgbClr val="DDDDDD"/>
              </a:solidFill>
              <a:effectLst/>
              <a:latin typeface="Arial" panose="020B0604020202020204" pitchFamily="34" charset="0"/>
            </a:endParaRPr>
          </a:p>
          <a:p>
            <a:pPr algn="l"/>
            <a:endParaRPr lang="ru-RU" b="0" i="0" dirty="0">
              <a:solidFill>
                <a:srgbClr val="DDDDDD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58859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ru-RU" b="1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Предыстория</a:t>
            </a:r>
            <a:endParaRPr lang="ru-RU" b="0" i="0" dirty="0">
              <a:solidFill>
                <a:srgbClr val="DDDDDD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Начну с небольшой предыстории. Программистам очень не нравилось одно свойство массива — его размер нельзя изменять. Что делать, если нужно сохранить в массиве ещё три элемента, а свободное место только одно?</a:t>
            </a:r>
          </a:p>
          <a:p>
            <a:pPr algn="l"/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Единственным решением проблемы нехватки места в массиве было создание массива очень большого размера, чтобы все элементы туда точно поместились. Но это часто приводило к нерациональному расходу памяти. Если обычно в массиве хранилось два-три элемента, но был хотя бы мизерный шанс, что там их будет 100, приходилось создавать массив на 100 элементов.</a:t>
            </a:r>
          </a:p>
          <a:p>
            <a:endParaRPr lang="en-US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54092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В принципе можно провести четкую аналогию. Причем в массиве все даже как-то короче и понятнее </a:t>
            </a:r>
            <a:r>
              <a:rPr lang="ru-RU" b="0" i="0" dirty="0" err="1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что-ли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. Но и в ArrayList не сильно сложно: получить элемент — метод </a:t>
            </a:r>
            <a:r>
              <a:rPr lang="ru-RU" b="0" i="0" dirty="0" err="1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get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(), изменить элемент — метод </a:t>
            </a:r>
            <a:r>
              <a:rPr lang="ru-RU" b="0" i="0" dirty="0" err="1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set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(), получить длину списка — метод size().</a:t>
            </a:r>
          </a:p>
          <a:p>
            <a:pPr algn="l"/>
            <a:endParaRPr lang="ru-RU" b="0" i="0" dirty="0">
              <a:solidFill>
                <a:srgbClr val="DDDDDD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Так зачем программисты используют класс </a:t>
            </a:r>
            <a:r>
              <a:rPr lang="ru-RU" b="0" i="0" dirty="0" err="1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ArrayList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?</a:t>
            </a:r>
          </a:p>
          <a:p>
            <a:pPr algn="l"/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Конечно же, все дело в остальных методах, которых у массива нет и не будет: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Добавление элемента в список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Вставка элемента в середину списка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Поиск элемента в списке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Удаление элемента из списка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78907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02412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ru-RU" b="1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4. Как работают </a:t>
            </a:r>
            <a:r>
              <a:rPr lang="ru-RU" b="1" i="0" dirty="0" err="1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Generics</a:t>
            </a:r>
            <a:endParaRPr lang="ru-RU" b="1" i="0" dirty="0">
              <a:solidFill>
                <a:srgbClr val="FFFFFF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На самом деле </a:t>
            </a:r>
            <a:r>
              <a:rPr lang="ru-RU" b="0" i="0" dirty="0" err="1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Generics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 работают до ужаса примитивно.</a:t>
            </a:r>
          </a:p>
          <a:p>
            <a:pPr algn="l"/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Компилятор просто заменяет тип с параметром на него же, только без параметра. А при взаимодействии с его методами добавляет операцию приведения типа к типу-параметру:</a:t>
            </a:r>
          </a:p>
          <a:p>
            <a:pPr algn="l"/>
            <a:br>
              <a:rPr lang="ru-RU" dirty="0"/>
            </a:b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Т.е. по сути дженерики — это такая разновидность синтаксического сахара, как и </a:t>
            </a:r>
            <a:r>
              <a:rPr lang="ru-RU" b="0" i="0" dirty="0" err="1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autoboxing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, только побольше. При </a:t>
            </a:r>
            <a:r>
              <a:rPr lang="ru-RU" b="0" i="0" dirty="0" err="1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autoboxing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 компилятор за нас добавляет методы для преобразования типа </a:t>
            </a:r>
            <a:r>
              <a:rPr lang="ru-RU" b="0" i="0" dirty="0" err="1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int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 к </a:t>
            </a:r>
            <a:r>
              <a:rPr lang="ru-RU" b="0" i="0" dirty="0" err="1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Integer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 и обратно, а для </a:t>
            </a:r>
            <a:r>
              <a:rPr lang="ru-RU" b="0" i="0" dirty="0" err="1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generics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 добавляет операторы приведения типа.</a:t>
            </a:r>
          </a:p>
          <a:p>
            <a:pPr algn="l"/>
            <a:endParaRPr lang="ru-RU" b="0" i="0" dirty="0">
              <a:solidFill>
                <a:srgbClr val="DDDDDD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После того, как компилятор скомпилировал ваш код с дженериками, в нем все классы с параметрами были преобразованы просто в классы и операторы приведения типа. Информация о том, какие изначально были типы-параметры у переменных сложных типов, потерялась. Этот эффект еще называют </a:t>
            </a:r>
            <a:r>
              <a:rPr lang="ru-RU" b="0" i="1" dirty="0">
                <a:solidFill>
                  <a:srgbClr val="C3CBD2"/>
                </a:solidFill>
                <a:effectLst/>
                <a:latin typeface="Arial" panose="020B0604020202020204" pitchFamily="34" charset="0"/>
              </a:rPr>
              <a:t>стиранием типов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algn="l"/>
            <a:endParaRPr lang="ru-RU" b="0" i="0" dirty="0">
              <a:solidFill>
                <a:srgbClr val="DDDDDD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У классов </a:t>
            </a:r>
            <a:r>
              <a:rPr lang="ru-RU" b="1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может быть не один тип параметр, а несколько.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algn="l"/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Также сложные типы тоже можно </a:t>
            </a:r>
            <a:r>
              <a:rPr lang="ru-RU" b="1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использовать в качестве параметров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.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61571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ru-RU" b="0" i="0" dirty="0">
                <a:solidFill>
                  <a:srgbClr val="2F3748"/>
                </a:solidFill>
                <a:effectLst/>
                <a:latin typeface="proxima"/>
              </a:rPr>
              <a:t>, когда объявляется параметр типа, он указывается в угловых скобках.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279001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ru-RU" b="0" i="0" dirty="0">
                <a:solidFill>
                  <a:srgbClr val="F8FAFF"/>
                </a:solidFill>
                <a:effectLst/>
                <a:latin typeface="Inter"/>
              </a:rPr>
              <a:t>В Java можно создавать </a:t>
            </a:r>
            <a:r>
              <a:rPr lang="ru-RU" b="1" i="0" dirty="0" err="1">
                <a:solidFill>
                  <a:srgbClr val="F8FAFF"/>
                </a:solidFill>
                <a:effectLst/>
                <a:latin typeface="Inter"/>
              </a:rPr>
              <a:t>generic</a:t>
            </a:r>
            <a:r>
              <a:rPr lang="ru-RU" b="1" i="0" dirty="0">
                <a:solidFill>
                  <a:srgbClr val="F8FAFF"/>
                </a:solidFill>
                <a:effectLst/>
                <a:latin typeface="Inter"/>
              </a:rPr>
              <a:t>-конструкторы</a:t>
            </a:r>
            <a:r>
              <a:rPr lang="ru-RU" b="0" i="0" dirty="0">
                <a:solidFill>
                  <a:srgbClr val="F8FAFF"/>
                </a:solidFill>
                <a:effectLst/>
                <a:latin typeface="Inter"/>
              </a:rPr>
              <a:t>, которые позволяют </a:t>
            </a:r>
            <a:r>
              <a:rPr lang="ru-RU" b="0" i="0" dirty="0" err="1">
                <a:solidFill>
                  <a:srgbClr val="F8FAFF"/>
                </a:solidFill>
                <a:effectLst/>
                <a:latin typeface="Inter"/>
              </a:rPr>
              <a:t>параметризовать</a:t>
            </a:r>
            <a:r>
              <a:rPr lang="ru-RU" b="0" i="0" dirty="0">
                <a:solidFill>
                  <a:srgbClr val="F8FAFF"/>
                </a:solidFill>
                <a:effectLst/>
                <a:latin typeface="Inter"/>
              </a:rPr>
              <a:t> конструктор типами, даже если сам класс не является </a:t>
            </a:r>
            <a:r>
              <a:rPr lang="ru-RU" b="0" i="0" dirty="0" err="1">
                <a:solidFill>
                  <a:srgbClr val="F8FAFF"/>
                </a:solidFill>
                <a:effectLst/>
                <a:latin typeface="Inter"/>
              </a:rPr>
              <a:t>generic</a:t>
            </a:r>
            <a:r>
              <a:rPr lang="ru-RU" b="0" i="0" dirty="0">
                <a:solidFill>
                  <a:srgbClr val="F8FAFF"/>
                </a:solidFill>
                <a:effectLst/>
                <a:latin typeface="Inter"/>
              </a:rPr>
              <a:t>.</a:t>
            </a:r>
            <a:endParaRPr lang="en-US" b="0" i="0" dirty="0">
              <a:solidFill>
                <a:srgbClr val="F8FAFF"/>
              </a:solidFill>
              <a:effectLst/>
              <a:latin typeface="Inter"/>
            </a:endParaRPr>
          </a:p>
          <a:p>
            <a:pPr algn="l"/>
            <a:r>
              <a:rPr lang="ru-RU" b="0" i="0" dirty="0">
                <a:solidFill>
                  <a:srgbClr val="F8FAFF"/>
                </a:solidFill>
                <a:effectLst/>
                <a:latin typeface="Inter"/>
              </a:rPr>
              <a:t> Это полезно, когда нужно создать объект с гибкими типами данных, не делая весь класс </a:t>
            </a:r>
            <a:r>
              <a:rPr lang="ru-RU" b="0" i="0" dirty="0" err="1">
                <a:solidFill>
                  <a:srgbClr val="F8FAFF"/>
                </a:solidFill>
                <a:effectLst/>
                <a:latin typeface="Inter"/>
              </a:rPr>
              <a:t>generic</a:t>
            </a:r>
            <a:r>
              <a:rPr lang="ru-RU" b="0" i="0" dirty="0">
                <a:solidFill>
                  <a:srgbClr val="F8FAFF"/>
                </a:solidFill>
                <a:effectLst/>
                <a:latin typeface="Inter"/>
              </a:rPr>
              <a:t>.</a:t>
            </a:r>
            <a:br>
              <a:rPr lang="ru-RU" dirty="0"/>
            </a:b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372736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F8FAFF"/>
                </a:solidFill>
                <a:effectLst/>
                <a:latin typeface="Inter"/>
              </a:rPr>
              <a:t>В Java </a:t>
            </a:r>
            <a:r>
              <a:rPr lang="ru-RU" b="1" i="0" dirty="0">
                <a:solidFill>
                  <a:srgbClr val="F8FAFF"/>
                </a:solidFill>
                <a:effectLst/>
                <a:latin typeface="Inter"/>
              </a:rPr>
              <a:t>wildcard (джокер)</a:t>
            </a:r>
            <a:r>
              <a:rPr lang="ru-RU" b="0" i="0" dirty="0">
                <a:solidFill>
                  <a:srgbClr val="F8FAFF"/>
                </a:solidFill>
                <a:effectLst/>
                <a:latin typeface="Inter"/>
              </a:rPr>
              <a:t> — это специальный символ </a:t>
            </a:r>
            <a:r>
              <a:rPr lang="ru-RU" dirty="0"/>
              <a:t>?</a:t>
            </a:r>
            <a:r>
              <a:rPr lang="ru-RU" b="0" i="0" dirty="0">
                <a:solidFill>
                  <a:srgbClr val="F8FAFF"/>
                </a:solidFill>
                <a:effectLst/>
                <a:latin typeface="Inter"/>
              </a:rPr>
              <a:t>, который используется в </a:t>
            </a:r>
            <a:r>
              <a:rPr lang="ru-RU" b="0" i="0" dirty="0" err="1">
                <a:solidFill>
                  <a:srgbClr val="F8FAFF"/>
                </a:solidFill>
                <a:effectLst/>
                <a:latin typeface="Inter"/>
              </a:rPr>
              <a:t>generics</a:t>
            </a:r>
            <a:r>
              <a:rPr lang="ru-RU" b="0" i="0" dirty="0">
                <a:solidFill>
                  <a:srgbClr val="F8FAFF"/>
                </a:solidFill>
                <a:effectLst/>
                <a:latin typeface="Inter"/>
              </a:rPr>
              <a:t> для представления неизвестного типа. Wildcard позволяет создавать более гибкие и универсальные конструкции, особенно когда вы работаете с коллекциями или методами, которые должны принимать или возвращать объекты разных типов.</a:t>
            </a:r>
            <a:endParaRPr lang="en-US" dirty="0"/>
          </a:p>
          <a:p>
            <a:endParaRPr lang="en-US" dirty="0"/>
          </a:p>
          <a:p>
            <a:pPr algn="l"/>
            <a:r>
              <a:rPr lang="ru-RU" b="1" i="0" dirty="0">
                <a:solidFill>
                  <a:srgbClr val="F8FAFF"/>
                </a:solidFill>
                <a:effectLst/>
                <a:latin typeface="Inter"/>
              </a:rPr>
              <a:t>Основные виды Wildcard</a:t>
            </a:r>
          </a:p>
          <a:p>
            <a:pPr algn="l">
              <a:buFont typeface="+mj-lt"/>
              <a:buAutoNum type="arabicPeriod"/>
            </a:pPr>
            <a:r>
              <a:rPr lang="ru-RU" b="1" i="0" dirty="0">
                <a:solidFill>
                  <a:srgbClr val="F8FAFF"/>
                </a:solidFill>
                <a:effectLst/>
                <a:latin typeface="Inter"/>
              </a:rPr>
              <a:t>&lt;?&gt; — неограниченный wildcard</a:t>
            </a:r>
            <a:br>
              <a:rPr lang="ru-RU" b="0" i="0" dirty="0">
                <a:solidFill>
                  <a:srgbClr val="F8FAFF"/>
                </a:solidFill>
                <a:effectLst/>
                <a:latin typeface="Inter"/>
              </a:rPr>
            </a:br>
            <a:r>
              <a:rPr lang="ru-RU" b="0" i="0" dirty="0">
                <a:solidFill>
                  <a:srgbClr val="F8FAFF"/>
                </a:solidFill>
                <a:effectLst/>
                <a:latin typeface="Inter"/>
              </a:rPr>
              <a:t>Представляет любой тип. Полезен, когда тип не важен, или вы хотите работать с коллекцией, содержащей объекты любого типа.</a:t>
            </a:r>
          </a:p>
          <a:p>
            <a:pPr algn="l">
              <a:buFont typeface="+mj-lt"/>
              <a:buAutoNum type="arabicPeriod"/>
            </a:pPr>
            <a:r>
              <a:rPr lang="ru-RU" b="1" i="0" dirty="0">
                <a:solidFill>
                  <a:srgbClr val="F8FAFF"/>
                </a:solidFill>
                <a:effectLst/>
                <a:latin typeface="Inter"/>
              </a:rPr>
              <a:t>&lt;? extends T&gt; — </a:t>
            </a:r>
            <a:r>
              <a:rPr lang="ru-RU" b="1" i="0" dirty="0" err="1">
                <a:solidFill>
                  <a:srgbClr val="F8FAFF"/>
                </a:solidFill>
                <a:effectLst/>
                <a:latin typeface="Inter"/>
              </a:rPr>
              <a:t>upper</a:t>
            </a:r>
            <a:r>
              <a:rPr lang="ru-RU" b="1" i="0" dirty="0">
                <a:solidFill>
                  <a:srgbClr val="F8FAFF"/>
                </a:solidFill>
                <a:effectLst/>
                <a:latin typeface="Inter"/>
              </a:rPr>
              <a:t> </a:t>
            </a:r>
            <a:r>
              <a:rPr lang="ru-RU" b="1" i="0" dirty="0" err="1">
                <a:solidFill>
                  <a:srgbClr val="F8FAFF"/>
                </a:solidFill>
                <a:effectLst/>
                <a:latin typeface="Inter"/>
              </a:rPr>
              <a:t>bounded</a:t>
            </a:r>
            <a:r>
              <a:rPr lang="ru-RU" b="1" i="0" dirty="0">
                <a:solidFill>
                  <a:srgbClr val="F8FAFF"/>
                </a:solidFill>
                <a:effectLst/>
                <a:latin typeface="Inter"/>
              </a:rPr>
              <a:t> wildcard (ограничение сверху)</a:t>
            </a:r>
            <a:br>
              <a:rPr lang="ru-RU" b="0" i="0" dirty="0">
                <a:solidFill>
                  <a:srgbClr val="F8FAFF"/>
                </a:solidFill>
                <a:effectLst/>
                <a:latin typeface="Inter"/>
              </a:rPr>
            </a:br>
            <a:r>
              <a:rPr lang="ru-RU" b="0" i="0" dirty="0">
                <a:solidFill>
                  <a:srgbClr val="F8FAFF"/>
                </a:solidFill>
                <a:effectLst/>
                <a:latin typeface="Inter"/>
              </a:rPr>
              <a:t>Представляет любой тип, который является подклассом T (включая сам T). Полезен для чтения данных из коллекции.</a:t>
            </a:r>
          </a:p>
          <a:p>
            <a:pPr algn="l">
              <a:buFont typeface="+mj-lt"/>
              <a:buAutoNum type="arabicPeriod"/>
            </a:pPr>
            <a:r>
              <a:rPr lang="ru-RU" b="1" i="0" dirty="0">
                <a:solidFill>
                  <a:srgbClr val="F8FAFF"/>
                </a:solidFill>
                <a:effectLst/>
                <a:latin typeface="Inter"/>
              </a:rPr>
              <a:t>&lt;? super T&gt; — </a:t>
            </a:r>
            <a:r>
              <a:rPr lang="ru-RU" b="1" i="0" dirty="0" err="1">
                <a:solidFill>
                  <a:srgbClr val="F8FAFF"/>
                </a:solidFill>
                <a:effectLst/>
                <a:latin typeface="Inter"/>
              </a:rPr>
              <a:t>lower</a:t>
            </a:r>
            <a:r>
              <a:rPr lang="ru-RU" b="1" i="0" dirty="0">
                <a:solidFill>
                  <a:srgbClr val="F8FAFF"/>
                </a:solidFill>
                <a:effectLst/>
                <a:latin typeface="Inter"/>
              </a:rPr>
              <a:t> </a:t>
            </a:r>
            <a:r>
              <a:rPr lang="ru-RU" b="1" i="0" dirty="0" err="1">
                <a:solidFill>
                  <a:srgbClr val="F8FAFF"/>
                </a:solidFill>
                <a:effectLst/>
                <a:latin typeface="Inter"/>
              </a:rPr>
              <a:t>bounded</a:t>
            </a:r>
            <a:r>
              <a:rPr lang="ru-RU" b="1" i="0" dirty="0">
                <a:solidFill>
                  <a:srgbClr val="F8FAFF"/>
                </a:solidFill>
                <a:effectLst/>
                <a:latin typeface="Inter"/>
              </a:rPr>
              <a:t> wildcard (ограничение снизу)</a:t>
            </a:r>
            <a:br>
              <a:rPr lang="ru-RU" b="0" i="0" dirty="0">
                <a:solidFill>
                  <a:srgbClr val="F8FAFF"/>
                </a:solidFill>
                <a:effectLst/>
                <a:latin typeface="Inter"/>
              </a:rPr>
            </a:br>
            <a:r>
              <a:rPr lang="ru-RU" b="0" i="0" dirty="0">
                <a:solidFill>
                  <a:srgbClr val="F8FAFF"/>
                </a:solidFill>
                <a:effectLst/>
                <a:latin typeface="Inter"/>
              </a:rPr>
              <a:t>Представляет любой тип, который является суперклассом T (включая сам T). Полезен для записи данных в коллекцию.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ru-RU" dirty="0"/>
              <a:t>Можно порассуждать,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E5C07B"/>
                </a:solidFill>
                <a:effectLst/>
              </a:rPr>
              <a:t>List</a:t>
            </a:r>
            <a:r>
              <a:rPr lang="en-US" dirty="0">
                <a:solidFill>
                  <a:srgbClr val="359FF4"/>
                </a:solidFill>
                <a:effectLst/>
              </a:rPr>
              <a:t>&lt;</a:t>
            </a:r>
            <a:r>
              <a:rPr lang="en-US" dirty="0">
                <a:solidFill>
                  <a:srgbClr val="ABB2BF"/>
                </a:solidFill>
                <a:effectLst/>
              </a:rPr>
              <a:t>? </a:t>
            </a:r>
            <a:r>
              <a:rPr lang="en-US" dirty="0">
                <a:solidFill>
                  <a:srgbClr val="C678DD"/>
                </a:solidFill>
                <a:effectLst/>
              </a:rPr>
              <a:t>extends </a:t>
            </a:r>
            <a:r>
              <a:rPr lang="en-US" dirty="0">
                <a:solidFill>
                  <a:srgbClr val="E5C07B"/>
                </a:solidFill>
                <a:effectLst/>
              </a:rPr>
              <a:t>Number</a:t>
            </a:r>
            <a:r>
              <a:rPr lang="en-US" dirty="0">
                <a:solidFill>
                  <a:srgbClr val="359FF4"/>
                </a:solidFill>
                <a:effectLst/>
              </a:rPr>
              <a:t>&gt; </a:t>
            </a:r>
            <a:r>
              <a:rPr lang="en-US" dirty="0">
                <a:solidFill>
                  <a:srgbClr val="D19A66"/>
                </a:solidFill>
                <a:effectLst/>
              </a:rPr>
              <a:t>list</a:t>
            </a:r>
            <a:r>
              <a:rPr lang="ru-RU" dirty="0">
                <a:solidFill>
                  <a:srgbClr val="D19A66"/>
                </a:solidFill>
                <a:effectLst/>
              </a:rPr>
              <a:t> – означает что может приехать любой </a:t>
            </a:r>
            <a:r>
              <a:rPr lang="ru-RU" dirty="0" err="1">
                <a:solidFill>
                  <a:srgbClr val="D19A66"/>
                </a:solidFill>
                <a:effectLst/>
              </a:rPr>
              <a:t>типо</a:t>
            </a:r>
            <a:r>
              <a:rPr lang="ru-RU" dirty="0">
                <a:solidFill>
                  <a:srgbClr val="D19A66"/>
                </a:solidFill>
                <a:effectLst/>
              </a:rPr>
              <a:t> начиная от </a:t>
            </a:r>
            <a:r>
              <a:rPr lang="en-US" dirty="0">
                <a:solidFill>
                  <a:srgbClr val="D19A66"/>
                </a:solidFill>
                <a:effectLst/>
              </a:rPr>
              <a:t>Number </a:t>
            </a:r>
            <a:r>
              <a:rPr lang="ru-RU" dirty="0">
                <a:solidFill>
                  <a:srgbClr val="D19A66"/>
                </a:solidFill>
                <a:effectLst/>
              </a:rPr>
              <a:t> и дальше по дереву наследования. А это значит, что можно вполне себе использовать методы </a:t>
            </a:r>
            <a:r>
              <a:rPr lang="en-US" dirty="0">
                <a:solidFill>
                  <a:srgbClr val="D19A66"/>
                </a:solidFill>
                <a:effectLst/>
              </a:rPr>
              <a:t>Number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rgbClr val="D19A66"/>
              </a:solidFill>
              <a:effectLst/>
            </a:endParaRPr>
          </a:p>
          <a:p>
            <a:pPr algn="l">
              <a:buFont typeface="+mj-lt"/>
              <a:buAutoNum type="arabicPeriod"/>
            </a:pPr>
            <a:r>
              <a:rPr lang="ru-RU" b="1" i="0" dirty="0">
                <a:solidFill>
                  <a:srgbClr val="F8FAFF"/>
                </a:solidFill>
                <a:effectLst/>
                <a:latin typeface="Inter"/>
              </a:rPr>
              <a:t>List&lt;? extends Number&gt;</a:t>
            </a:r>
            <a:r>
              <a:rPr lang="ru-RU" b="0" i="0" dirty="0">
                <a:solidFill>
                  <a:srgbClr val="F8FAFF"/>
                </a:solidFill>
                <a:effectLst/>
                <a:latin typeface="Inter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ru-RU" b="0" i="0" dirty="0">
                <a:solidFill>
                  <a:srgbClr val="F8FAFF"/>
                </a:solidFill>
                <a:effectLst/>
                <a:latin typeface="Inter"/>
              </a:rPr>
              <a:t>Это список, который может содержать объекты любого типа, являющегося подтипом Number (например, </a:t>
            </a:r>
            <a:r>
              <a:rPr lang="ru-RU" b="0" i="0" dirty="0" err="1">
                <a:solidFill>
                  <a:srgbClr val="F8FAFF"/>
                </a:solidFill>
                <a:effectLst/>
                <a:latin typeface="Inter"/>
              </a:rPr>
              <a:t>Integer</a:t>
            </a:r>
            <a:r>
              <a:rPr lang="ru-RU" b="0" i="0" dirty="0">
                <a:solidFill>
                  <a:srgbClr val="F8FAFF"/>
                </a:solidFill>
                <a:effectLst/>
                <a:latin typeface="Inter"/>
              </a:rPr>
              <a:t>, Double, </a:t>
            </a:r>
            <a:r>
              <a:rPr lang="ru-RU" b="0" i="0" dirty="0" err="1">
                <a:solidFill>
                  <a:srgbClr val="F8FAFF"/>
                </a:solidFill>
                <a:effectLst/>
                <a:latin typeface="Inter"/>
              </a:rPr>
              <a:t>Float</a:t>
            </a:r>
            <a:r>
              <a:rPr lang="ru-RU" b="0" i="0" dirty="0">
                <a:solidFill>
                  <a:srgbClr val="F8FAFF"/>
                </a:solidFill>
                <a:effectLst/>
                <a:latin typeface="Inter"/>
              </a:rPr>
              <a:t> и т.д.).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ru-RU" b="0" i="0" dirty="0">
                <a:solidFill>
                  <a:srgbClr val="F8FAFF"/>
                </a:solidFill>
                <a:effectLst/>
                <a:latin typeface="Inter"/>
              </a:rPr>
              <a:t>Однако компилятор не знает точный тип элементов в </a:t>
            </a:r>
            <a:r>
              <a:rPr lang="ru-RU" b="0" i="0" dirty="0" err="1">
                <a:solidFill>
                  <a:srgbClr val="F8FAFF"/>
                </a:solidFill>
                <a:effectLst/>
                <a:latin typeface="Inter"/>
              </a:rPr>
              <a:t>src</a:t>
            </a:r>
            <a:r>
              <a:rPr lang="ru-RU" b="0" i="0" dirty="0">
                <a:solidFill>
                  <a:srgbClr val="F8FAFF"/>
                </a:solidFill>
                <a:effectLst/>
                <a:latin typeface="Inter"/>
              </a:rPr>
              <a:t>. Он знает только, что это какой-то подтип Number.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rgbClr val="ABB2BF"/>
              </a:solidFill>
              <a:effectLst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394243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Нужно порассуждать.</a:t>
            </a:r>
          </a:p>
          <a:p>
            <a:endParaRPr lang="ru-R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Если </a:t>
            </a:r>
            <a:r>
              <a:rPr lang="en-US" dirty="0">
                <a:solidFill>
                  <a:srgbClr val="E5C07B"/>
                </a:solidFill>
                <a:effectLst/>
              </a:rPr>
              <a:t>List</a:t>
            </a:r>
            <a:r>
              <a:rPr lang="en-US" dirty="0">
                <a:solidFill>
                  <a:srgbClr val="359FF4"/>
                </a:solidFill>
                <a:effectLst/>
              </a:rPr>
              <a:t>&lt;</a:t>
            </a:r>
            <a:r>
              <a:rPr lang="en-US" dirty="0">
                <a:solidFill>
                  <a:srgbClr val="ABB2BF"/>
                </a:solidFill>
                <a:effectLst/>
              </a:rPr>
              <a:t>? </a:t>
            </a:r>
            <a:r>
              <a:rPr lang="en-US" dirty="0">
                <a:solidFill>
                  <a:srgbClr val="C678DD"/>
                </a:solidFill>
                <a:effectLst/>
              </a:rPr>
              <a:t>super </a:t>
            </a:r>
            <a:r>
              <a:rPr lang="en-US" dirty="0">
                <a:solidFill>
                  <a:srgbClr val="E5C07B"/>
                </a:solidFill>
                <a:effectLst/>
              </a:rPr>
              <a:t>Integer</a:t>
            </a:r>
            <a:r>
              <a:rPr lang="en-US" dirty="0">
                <a:solidFill>
                  <a:srgbClr val="359FF4"/>
                </a:solidFill>
                <a:effectLst/>
              </a:rPr>
              <a:t>&gt; </a:t>
            </a:r>
            <a:r>
              <a:rPr lang="en-US" dirty="0">
                <a:solidFill>
                  <a:srgbClr val="D19A66"/>
                </a:solidFill>
                <a:effectLst/>
              </a:rPr>
              <a:t>list</a:t>
            </a:r>
            <a:r>
              <a:rPr lang="ru-RU" dirty="0">
                <a:solidFill>
                  <a:srgbClr val="D19A66"/>
                </a:solidFill>
                <a:effectLst/>
              </a:rPr>
              <a:t>, значит это может быть лист в том числе и объектов, а значит любой элемент, который мы добавляем должен без проблем </a:t>
            </a:r>
            <a:r>
              <a:rPr lang="ru-RU" dirty="0" err="1">
                <a:solidFill>
                  <a:srgbClr val="D19A66"/>
                </a:solidFill>
                <a:effectLst/>
              </a:rPr>
              <a:t>каститься</a:t>
            </a:r>
            <a:r>
              <a:rPr lang="ru-RU" dirty="0">
                <a:solidFill>
                  <a:srgbClr val="D19A66"/>
                </a:solidFill>
                <a:effectLst/>
              </a:rPr>
              <a:t> в цепочку зависимости от </a:t>
            </a:r>
            <a:r>
              <a:rPr lang="en-US" dirty="0">
                <a:solidFill>
                  <a:srgbClr val="D19A66"/>
                </a:solidFill>
                <a:effectLst/>
              </a:rPr>
              <a:t>INTEGER</a:t>
            </a:r>
            <a:endParaRPr lang="en-US" dirty="0">
              <a:solidFill>
                <a:srgbClr val="ABB2BF"/>
              </a:solidFill>
              <a:effectLst/>
            </a:endParaRPr>
          </a:p>
          <a:p>
            <a:endParaRPr lang="en-US" dirty="0"/>
          </a:p>
          <a:p>
            <a:pPr algn="l">
              <a:buFont typeface="+mj-lt"/>
              <a:buAutoNum type="arabicPeriod"/>
            </a:pPr>
            <a:r>
              <a:rPr lang="ru-RU" b="1" i="0" dirty="0">
                <a:solidFill>
                  <a:srgbClr val="F8FAFF"/>
                </a:solidFill>
                <a:effectLst/>
                <a:latin typeface="Inter"/>
              </a:rPr>
              <a:t>List&lt;? super </a:t>
            </a:r>
            <a:r>
              <a:rPr lang="ru-RU" b="1" i="0" dirty="0" err="1">
                <a:solidFill>
                  <a:srgbClr val="F8FAFF"/>
                </a:solidFill>
                <a:effectLst/>
                <a:latin typeface="Inter"/>
              </a:rPr>
              <a:t>Integer</a:t>
            </a:r>
            <a:r>
              <a:rPr lang="ru-RU" b="1" i="0" dirty="0">
                <a:solidFill>
                  <a:srgbClr val="F8FAFF"/>
                </a:solidFill>
                <a:effectLst/>
                <a:latin typeface="Inter"/>
              </a:rPr>
              <a:t>&gt;</a:t>
            </a:r>
            <a:r>
              <a:rPr lang="ru-RU" b="0" i="0" dirty="0">
                <a:solidFill>
                  <a:srgbClr val="F8FAFF"/>
                </a:solidFill>
                <a:effectLst/>
                <a:latin typeface="Inter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ru-RU" b="0" i="0" dirty="0">
                <a:solidFill>
                  <a:srgbClr val="F8FAFF"/>
                </a:solidFill>
                <a:effectLst/>
                <a:latin typeface="Inter"/>
              </a:rPr>
              <a:t>Это список, который может содержать объекты типа </a:t>
            </a:r>
            <a:r>
              <a:rPr lang="ru-RU" b="0" i="0" dirty="0" err="1">
                <a:solidFill>
                  <a:srgbClr val="F8FAFF"/>
                </a:solidFill>
                <a:effectLst/>
                <a:latin typeface="Inter"/>
              </a:rPr>
              <a:t>Integer</a:t>
            </a:r>
            <a:r>
              <a:rPr lang="ru-RU" b="0" i="0" dirty="0">
                <a:solidFill>
                  <a:srgbClr val="F8FAFF"/>
                </a:solidFill>
                <a:effectLst/>
                <a:latin typeface="Inter"/>
              </a:rPr>
              <a:t> или любого его </a:t>
            </a:r>
            <a:r>
              <a:rPr lang="ru-RU" b="0" i="0" dirty="0" err="1">
                <a:solidFill>
                  <a:srgbClr val="F8FAFF"/>
                </a:solidFill>
                <a:effectLst/>
                <a:latin typeface="Inter"/>
              </a:rPr>
              <a:t>супертипа</a:t>
            </a:r>
            <a:r>
              <a:rPr lang="ru-RU" b="0" i="0" dirty="0">
                <a:solidFill>
                  <a:srgbClr val="F8FAFF"/>
                </a:solidFill>
                <a:effectLst/>
                <a:latin typeface="Inter"/>
              </a:rPr>
              <a:t> (например, Number, Object).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ru-RU" b="0" i="0" dirty="0">
                <a:solidFill>
                  <a:srgbClr val="F8FAFF"/>
                </a:solidFill>
                <a:effectLst/>
                <a:latin typeface="Inter"/>
              </a:rPr>
              <a:t>Компилятор гарантирует, что в такой список можно безопасно добавлять только объекты типа </a:t>
            </a:r>
            <a:r>
              <a:rPr lang="ru-RU" b="0" i="0" dirty="0" err="1">
                <a:solidFill>
                  <a:srgbClr val="F8FAFF"/>
                </a:solidFill>
                <a:effectLst/>
                <a:latin typeface="Inter"/>
              </a:rPr>
              <a:t>Integer</a:t>
            </a:r>
            <a:r>
              <a:rPr lang="ru-RU" b="0" i="0" dirty="0">
                <a:solidFill>
                  <a:srgbClr val="F8FAFF"/>
                </a:solidFill>
                <a:effectLst/>
                <a:latin typeface="Inter"/>
              </a:rPr>
              <a:t> или его подтипов.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900941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Если контейнер объявлен с wildcard </a:t>
            </a:r>
            <a:r>
              <a:rPr lang="ru-RU" dirty="0"/>
              <a:t>? extends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, то можно только читать значения. </a:t>
            </a:r>
          </a:p>
          <a:p>
            <a:pPr marL="0" indent="0">
              <a:buNone/>
            </a:pP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В список нельзя ничего добавить, кроме </a:t>
            </a:r>
            <a:r>
              <a:rPr lang="ru-RU" dirty="0" err="1"/>
              <a:t>null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. Для того чтобы добавить объект в список нам нужен другой тип wildcard — </a:t>
            </a:r>
            <a:r>
              <a:rPr lang="ru-RU" dirty="0"/>
              <a:t>? </a:t>
            </a:r>
            <a:r>
              <a:rPr lang="en-US" dirty="0"/>
              <a:t>S</a:t>
            </a:r>
            <a:r>
              <a:rPr lang="ru-RU" dirty="0" err="1"/>
              <a:t>uper</a:t>
            </a: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2) 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Нельзя прочитать элемент из контейнера с wildcard </a:t>
            </a:r>
            <a:r>
              <a:rPr lang="ru-RU" dirty="0"/>
              <a:t>? super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, кроме объекта класса </a:t>
            </a:r>
            <a:r>
              <a:rPr lang="ru-RU" dirty="0"/>
              <a:t>Object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Можно заменить на </a:t>
            </a:r>
            <a:r>
              <a:rPr lang="en-US" dirty="0"/>
              <a:t>OBJECT</a:t>
            </a:r>
            <a:r>
              <a:rPr lang="ru-RU" dirty="0"/>
              <a:t> </a:t>
            </a:r>
            <a:r>
              <a:rPr lang="ru-RU" dirty="0" err="1"/>
              <a:t>вовращаемый</a:t>
            </a:r>
            <a:r>
              <a:rPr lang="ru-RU" dirty="0"/>
              <a:t> тип, и тогда норм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rgbClr val="8959A8"/>
                </a:solidFill>
                <a:effectLst/>
              </a:rPr>
              <a:t>public</a:t>
            </a:r>
            <a:r>
              <a:rPr lang="en-US" dirty="0"/>
              <a:t> </a:t>
            </a:r>
            <a:r>
              <a:rPr lang="en-US" b="1" dirty="0">
                <a:solidFill>
                  <a:srgbClr val="8959A8"/>
                </a:solidFill>
                <a:effectLst/>
              </a:rPr>
              <a:t>static</a:t>
            </a:r>
            <a:r>
              <a:rPr lang="en-US" dirty="0"/>
              <a:t> </a:t>
            </a:r>
            <a:r>
              <a:rPr lang="en-US" dirty="0">
                <a:effectLst/>
              </a:rPr>
              <a:t>&lt;T&gt;</a:t>
            </a:r>
            <a:r>
              <a:rPr lang="en-US" dirty="0"/>
              <a:t> </a:t>
            </a:r>
            <a:r>
              <a:rPr lang="en-US" b="1" dirty="0">
                <a:solidFill>
                  <a:srgbClr val="8959A8"/>
                </a:solidFill>
                <a:effectLst/>
              </a:rPr>
              <a:t>Object</a:t>
            </a:r>
            <a:r>
              <a:rPr lang="en-US" dirty="0"/>
              <a:t> </a:t>
            </a:r>
            <a:r>
              <a:rPr lang="en-US" dirty="0" err="1">
                <a:effectLst/>
              </a:rPr>
              <a:t>getFirst</a:t>
            </a:r>
            <a:r>
              <a:rPr lang="en-US" dirty="0"/>
              <a:t>(</a:t>
            </a:r>
            <a:r>
              <a:rPr lang="en-US" dirty="0">
                <a:effectLst/>
              </a:rPr>
              <a:t>List&lt;?</a:t>
            </a:r>
            <a:r>
              <a:rPr lang="en-US" dirty="0"/>
              <a:t> </a:t>
            </a:r>
            <a:r>
              <a:rPr lang="en-US" b="1" dirty="0">
                <a:solidFill>
                  <a:srgbClr val="8959A8"/>
                </a:solidFill>
                <a:effectLst/>
              </a:rPr>
              <a:t>super</a:t>
            </a:r>
            <a:r>
              <a:rPr lang="en-US" dirty="0"/>
              <a:t> </a:t>
            </a:r>
            <a:r>
              <a:rPr lang="en-US" dirty="0">
                <a:effectLst/>
              </a:rPr>
              <a:t>T&gt;</a:t>
            </a:r>
            <a:r>
              <a:rPr lang="en-US" dirty="0"/>
              <a:t> </a:t>
            </a:r>
            <a:r>
              <a:rPr lang="en-US" dirty="0">
                <a:effectLst/>
              </a:rPr>
              <a:t>list</a:t>
            </a:r>
            <a:r>
              <a:rPr lang="en-US" dirty="0"/>
              <a:t>) {</a:t>
            </a:r>
            <a:br>
              <a:rPr lang="en-US" dirty="0"/>
            </a:br>
            <a:r>
              <a:rPr lang="en-US" dirty="0"/>
              <a:t>  </a:t>
            </a:r>
            <a:r>
              <a:rPr lang="en-US" b="1" dirty="0">
                <a:solidFill>
                  <a:srgbClr val="8959A8"/>
                </a:solidFill>
                <a:effectLst/>
              </a:rPr>
              <a:t>return</a:t>
            </a:r>
            <a:r>
              <a:rPr lang="en-US" dirty="0"/>
              <a:t> </a:t>
            </a:r>
            <a:r>
              <a:rPr lang="en-US" dirty="0" err="1">
                <a:effectLst/>
              </a:rPr>
              <a:t>list</a:t>
            </a:r>
            <a:r>
              <a:rPr lang="en-US" dirty="0" err="1"/>
              <a:t>.</a:t>
            </a:r>
            <a:r>
              <a:rPr lang="en-US" dirty="0" err="1">
                <a:effectLst/>
              </a:rPr>
              <a:t>get</a:t>
            </a:r>
            <a:r>
              <a:rPr lang="en-US" dirty="0"/>
              <a:t>(</a:t>
            </a:r>
            <a:r>
              <a:rPr lang="en-US" dirty="0">
                <a:effectLst/>
              </a:rPr>
              <a:t>0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}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71638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Реализация интерфейса предполагает, что с помощью вызова метода </a:t>
            </a:r>
            <a:r>
              <a:rPr lang="ru-RU" dirty="0" err="1"/>
              <a:t>next</a:t>
            </a:r>
            <a:r>
              <a:rPr lang="ru-RU" dirty="0"/>
              <a:t>()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 можно получить следующий элемент. </a:t>
            </a:r>
            <a:endParaRPr lang="en-US" b="0" i="0" dirty="0">
              <a:solidFill>
                <a:srgbClr val="000000"/>
              </a:solidFill>
              <a:effectLst/>
              <a:latin typeface="-apple-system"/>
            </a:endParaRPr>
          </a:p>
          <a:p>
            <a:endParaRPr lang="en-US" b="0" i="0" dirty="0">
              <a:solidFill>
                <a:srgbClr val="000000"/>
              </a:solidFill>
              <a:effectLst/>
              <a:latin typeface="-apple-system"/>
            </a:endParaRPr>
          </a:p>
          <a:p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С помощью метода </a:t>
            </a:r>
            <a:r>
              <a:rPr lang="ru-RU" dirty="0" err="1"/>
              <a:t>hasNext</a:t>
            </a:r>
            <a:r>
              <a:rPr lang="ru-RU" dirty="0"/>
              <a:t>()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 можно узнать, есть ли следующий элемент, и не достигнут ли конец коллекции. </a:t>
            </a:r>
            <a:endParaRPr lang="en-US" b="0" i="0" dirty="0">
              <a:solidFill>
                <a:srgbClr val="000000"/>
              </a:solidFill>
              <a:effectLst/>
              <a:latin typeface="-apple-system"/>
            </a:endParaRPr>
          </a:p>
          <a:p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И если элементы еще имеются, то </a:t>
            </a:r>
            <a:r>
              <a:rPr lang="ru-RU" dirty="0" err="1"/>
              <a:t>hasNext</a:t>
            </a:r>
            <a:r>
              <a:rPr lang="ru-RU" dirty="0"/>
              <a:t>()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 вернет значение </a:t>
            </a:r>
            <a:r>
              <a:rPr lang="ru-RU" dirty="0" err="1"/>
              <a:t>true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. </a:t>
            </a:r>
            <a:endParaRPr lang="en-US" b="0" i="0" dirty="0">
              <a:solidFill>
                <a:srgbClr val="000000"/>
              </a:solidFill>
              <a:effectLst/>
              <a:latin typeface="-apple-system"/>
            </a:endParaRPr>
          </a:p>
          <a:p>
            <a:endParaRPr lang="en-US" b="0" i="0" dirty="0">
              <a:solidFill>
                <a:srgbClr val="000000"/>
              </a:solidFill>
              <a:effectLst/>
              <a:latin typeface="-apple-system"/>
            </a:endParaRPr>
          </a:p>
          <a:p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Метод </a:t>
            </a:r>
            <a:r>
              <a:rPr lang="ru-RU" dirty="0" err="1"/>
              <a:t>hasNext</a:t>
            </a:r>
            <a:r>
              <a:rPr lang="ru-RU" dirty="0"/>
              <a:t>()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 следует вызывать перед методом </a:t>
            </a:r>
            <a:r>
              <a:rPr lang="ru-RU" dirty="0" err="1"/>
              <a:t>next</a:t>
            </a:r>
            <a:r>
              <a:rPr lang="ru-RU" dirty="0"/>
              <a:t>()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, так как при достижении конца коллекции метод </a:t>
            </a:r>
            <a:r>
              <a:rPr lang="ru-RU" dirty="0" err="1"/>
              <a:t>next</a:t>
            </a:r>
            <a:r>
              <a:rPr lang="ru-RU" dirty="0"/>
              <a:t>()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 выбрасывает исключение </a:t>
            </a:r>
            <a:r>
              <a:rPr lang="ru-RU" dirty="0" err="1"/>
              <a:t>NoSuchElementException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. </a:t>
            </a:r>
            <a:endParaRPr lang="en-US" b="0" i="0" dirty="0">
              <a:solidFill>
                <a:srgbClr val="000000"/>
              </a:solidFill>
              <a:effectLst/>
              <a:latin typeface="-apple-system"/>
            </a:endParaRPr>
          </a:p>
          <a:p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И метод </a:t>
            </a:r>
            <a:r>
              <a:rPr lang="ru-RU" dirty="0" err="1"/>
              <a:t>remove</a:t>
            </a:r>
            <a:r>
              <a:rPr lang="ru-RU" dirty="0"/>
              <a:t>()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 удаляет текущий элемент, который был получен последним вызовом </a:t>
            </a:r>
            <a:r>
              <a:rPr lang="ru-RU" dirty="0" err="1"/>
              <a:t>next</a:t>
            </a:r>
            <a:r>
              <a:rPr lang="ru-RU" dirty="0"/>
              <a:t>()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.</a:t>
            </a:r>
            <a:endParaRPr lang="en-US" b="0" i="0" dirty="0">
              <a:solidFill>
                <a:srgbClr val="000000"/>
              </a:solidFill>
              <a:effectLst/>
              <a:latin typeface="-apple-system"/>
            </a:endParaRPr>
          </a:p>
          <a:p>
            <a:endParaRPr lang="en-US" b="0" i="0" dirty="0">
              <a:solidFill>
                <a:srgbClr val="000000"/>
              </a:solidFill>
              <a:effectLst/>
              <a:latin typeface="-apple-system"/>
            </a:endParaRPr>
          </a:p>
          <a:p>
            <a:endParaRPr lang="en-US" b="0" i="0" dirty="0">
              <a:solidFill>
                <a:srgbClr val="000000"/>
              </a:solidFill>
              <a:effectLst/>
              <a:latin typeface="-apple-system"/>
            </a:endParaRPr>
          </a:p>
          <a:p>
            <a:pPr algn="l"/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Когда компилятор встретит в вашем коде цикл </a:t>
            </a:r>
            <a:r>
              <a:rPr lang="ru-RU" b="0" i="0" dirty="0" err="1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for-each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, он просто заменит его на код справа: добавит метод получения итератора и все недостающие вызовы методов.</a:t>
            </a:r>
          </a:p>
          <a:p>
            <a:pPr algn="l"/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Программисты очень любят цикл </a:t>
            </a:r>
            <a:r>
              <a:rPr lang="ru-RU" b="0" i="0" dirty="0" err="1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for-each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 и практически всегда используют его, когда нужно обойти все элементы коллекции.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938991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Реализация интерфейса предполагает, что с помощью вызова метода </a:t>
            </a:r>
            <a:r>
              <a:rPr lang="ru-RU" dirty="0" err="1"/>
              <a:t>next</a:t>
            </a:r>
            <a:r>
              <a:rPr lang="ru-RU" dirty="0"/>
              <a:t>()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 можно получить следующий элемент. </a:t>
            </a:r>
            <a:endParaRPr lang="en-US" b="0" i="0" dirty="0">
              <a:solidFill>
                <a:srgbClr val="000000"/>
              </a:solidFill>
              <a:effectLst/>
              <a:latin typeface="-apple-system"/>
            </a:endParaRPr>
          </a:p>
          <a:p>
            <a:endParaRPr lang="en-US" b="0" i="0" dirty="0">
              <a:solidFill>
                <a:srgbClr val="000000"/>
              </a:solidFill>
              <a:effectLst/>
              <a:latin typeface="-apple-system"/>
            </a:endParaRPr>
          </a:p>
          <a:p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С помощью метода </a:t>
            </a:r>
            <a:r>
              <a:rPr lang="ru-RU" dirty="0" err="1"/>
              <a:t>hasNext</a:t>
            </a:r>
            <a:r>
              <a:rPr lang="ru-RU" dirty="0"/>
              <a:t>()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 можно узнать, есть ли следующий элемент, и не достигнут ли конец коллекции. </a:t>
            </a:r>
            <a:endParaRPr lang="en-US" b="0" i="0" dirty="0">
              <a:solidFill>
                <a:srgbClr val="000000"/>
              </a:solidFill>
              <a:effectLst/>
              <a:latin typeface="-apple-system"/>
            </a:endParaRPr>
          </a:p>
          <a:p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И если элементы еще имеются, то </a:t>
            </a:r>
            <a:r>
              <a:rPr lang="ru-RU" dirty="0" err="1"/>
              <a:t>hasNext</a:t>
            </a:r>
            <a:r>
              <a:rPr lang="ru-RU" dirty="0"/>
              <a:t>()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 вернет значение </a:t>
            </a:r>
            <a:r>
              <a:rPr lang="ru-RU" dirty="0" err="1"/>
              <a:t>true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. </a:t>
            </a:r>
            <a:endParaRPr lang="en-US" b="0" i="0" dirty="0">
              <a:solidFill>
                <a:srgbClr val="000000"/>
              </a:solidFill>
              <a:effectLst/>
              <a:latin typeface="-apple-system"/>
            </a:endParaRPr>
          </a:p>
          <a:p>
            <a:endParaRPr lang="en-US" b="0" i="0" dirty="0">
              <a:solidFill>
                <a:srgbClr val="000000"/>
              </a:solidFill>
              <a:effectLst/>
              <a:latin typeface="-apple-system"/>
            </a:endParaRPr>
          </a:p>
          <a:p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Метод </a:t>
            </a:r>
            <a:r>
              <a:rPr lang="ru-RU" dirty="0" err="1"/>
              <a:t>hasNext</a:t>
            </a:r>
            <a:r>
              <a:rPr lang="ru-RU" dirty="0"/>
              <a:t>()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 следует вызывать перед методом </a:t>
            </a:r>
            <a:r>
              <a:rPr lang="ru-RU" dirty="0" err="1"/>
              <a:t>next</a:t>
            </a:r>
            <a:r>
              <a:rPr lang="ru-RU" dirty="0"/>
              <a:t>()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, так как при достижении конца коллекции метод </a:t>
            </a:r>
            <a:r>
              <a:rPr lang="ru-RU" dirty="0" err="1"/>
              <a:t>next</a:t>
            </a:r>
            <a:r>
              <a:rPr lang="ru-RU" dirty="0"/>
              <a:t>()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 выбрасывает исключение </a:t>
            </a:r>
            <a:r>
              <a:rPr lang="ru-RU" dirty="0" err="1"/>
              <a:t>NoSuchElementException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. </a:t>
            </a:r>
            <a:endParaRPr lang="en-US" b="0" i="0" dirty="0">
              <a:solidFill>
                <a:srgbClr val="000000"/>
              </a:solidFill>
              <a:effectLst/>
              <a:latin typeface="-apple-system"/>
            </a:endParaRPr>
          </a:p>
          <a:p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И метод </a:t>
            </a:r>
            <a:r>
              <a:rPr lang="ru-RU" dirty="0" err="1"/>
              <a:t>remove</a:t>
            </a:r>
            <a:r>
              <a:rPr lang="ru-RU" dirty="0"/>
              <a:t>()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 удаляет текущий элемент, который был получен последним вызовом </a:t>
            </a:r>
            <a:r>
              <a:rPr lang="ru-RU" dirty="0" err="1"/>
              <a:t>next</a:t>
            </a:r>
            <a:r>
              <a:rPr lang="ru-RU" dirty="0"/>
              <a:t>()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.</a:t>
            </a:r>
            <a:endParaRPr lang="en-US" b="0" i="0" dirty="0">
              <a:solidFill>
                <a:srgbClr val="000000"/>
              </a:solidFill>
              <a:effectLst/>
              <a:latin typeface="-apple-system"/>
            </a:endParaRPr>
          </a:p>
          <a:p>
            <a:endParaRPr lang="en-US" b="0" i="0" dirty="0">
              <a:solidFill>
                <a:srgbClr val="000000"/>
              </a:solidFill>
              <a:effectLst/>
              <a:latin typeface="-apple-system"/>
            </a:endParaRPr>
          </a:p>
          <a:p>
            <a:endParaRPr lang="en-US" b="0" i="0" dirty="0">
              <a:solidFill>
                <a:srgbClr val="000000"/>
              </a:solidFill>
              <a:effectLst/>
              <a:latin typeface="-apple-system"/>
            </a:endParaRPr>
          </a:p>
          <a:p>
            <a:pPr algn="l"/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Когда компилятор встретит в вашем коде цикл </a:t>
            </a:r>
            <a:r>
              <a:rPr lang="ru-RU" b="0" i="0" dirty="0" err="1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for-each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, он просто заменит его на код справа: добавит метод получения итератора и все недостающие вызовы методов.</a:t>
            </a:r>
          </a:p>
          <a:p>
            <a:pPr algn="l"/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Программисты очень любят цикл </a:t>
            </a:r>
            <a:r>
              <a:rPr lang="ru-RU" b="0" i="0" dirty="0" err="1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for-each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 и практически всегда используют его, когда нужно обойти все элементы коллекции.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677676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969887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71506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1" i="0" dirty="0">
                <a:solidFill>
                  <a:srgbClr val="F8FAFF"/>
                </a:solidFill>
                <a:effectLst/>
                <a:latin typeface="DeepSeek-CJK-patch"/>
              </a:rPr>
              <a:t>CAS (</a:t>
            </a:r>
            <a:r>
              <a:rPr lang="ru-RU" b="1" i="0" dirty="0" err="1">
                <a:solidFill>
                  <a:srgbClr val="F8FAFF"/>
                </a:solidFill>
                <a:effectLst/>
                <a:latin typeface="DeepSeek-CJK-patch"/>
              </a:rPr>
              <a:t>Compare</a:t>
            </a:r>
            <a:r>
              <a:rPr lang="ru-RU" b="1" i="0" dirty="0">
                <a:solidFill>
                  <a:srgbClr val="F8FAFF"/>
                </a:solidFill>
                <a:effectLst/>
                <a:latin typeface="DeepSeek-CJK-patch"/>
              </a:rPr>
              <a:t>-And-</a:t>
            </a:r>
            <a:r>
              <a:rPr lang="ru-RU" b="1" i="0" dirty="0" err="1">
                <a:solidFill>
                  <a:srgbClr val="F8FAFF"/>
                </a:solidFill>
                <a:effectLst/>
                <a:latin typeface="DeepSeek-CJK-patch"/>
              </a:rPr>
              <a:t>Swap</a:t>
            </a:r>
            <a:r>
              <a:rPr lang="ru-RU" b="1" i="0" dirty="0">
                <a:solidFill>
                  <a:srgbClr val="F8FAFF"/>
                </a:solidFill>
                <a:effectLst/>
                <a:latin typeface="DeepSeek-CJK-patch"/>
              </a:rPr>
              <a:t>)</a:t>
            </a:r>
            <a:r>
              <a:rPr lang="ru-RU" b="0" i="0" dirty="0">
                <a:solidFill>
                  <a:srgbClr val="F8FAFF"/>
                </a:solidFill>
                <a:effectLst/>
                <a:latin typeface="DeepSeek-CJK-patch"/>
              </a:rPr>
              <a:t> — это низкоуровневый процессорный механизм, который позволяет безопасно изменять значение переменной в многопоточной среде </a:t>
            </a:r>
            <a:r>
              <a:rPr lang="ru-RU" b="1" i="0" dirty="0">
                <a:solidFill>
                  <a:srgbClr val="F8FAFF"/>
                </a:solidFill>
                <a:effectLst/>
                <a:latin typeface="DeepSeek-CJK-patch"/>
              </a:rPr>
              <a:t>без блокировок</a:t>
            </a:r>
            <a:r>
              <a:rPr lang="ru-RU" b="0" i="0" dirty="0">
                <a:solidFill>
                  <a:srgbClr val="F8FAFF"/>
                </a:solidFill>
                <a:effectLst/>
                <a:latin typeface="DeepSeek-CJK-patch"/>
              </a:rPr>
              <a:t> (</a:t>
            </a:r>
            <a:r>
              <a:rPr lang="ru-RU" b="0" i="0" dirty="0" err="1">
                <a:solidFill>
                  <a:srgbClr val="F8FAFF"/>
                </a:solidFill>
                <a:effectLst/>
                <a:latin typeface="DeepSeek-CJK-patch"/>
              </a:rPr>
              <a:t>lock-free</a:t>
            </a:r>
            <a:r>
              <a:rPr lang="ru-RU" b="0" i="0" dirty="0">
                <a:solidFill>
                  <a:srgbClr val="F8FAFF"/>
                </a:solidFill>
                <a:effectLst/>
                <a:latin typeface="DeepSeek-CJK-patch"/>
              </a:rPr>
              <a:t>). Он используется в Java в атомарных классах (</a:t>
            </a:r>
            <a:r>
              <a:rPr lang="ru-RU" dirty="0" err="1"/>
              <a:t>AtomicInteger</a:t>
            </a:r>
            <a:r>
              <a:rPr lang="ru-RU" b="0" i="0" dirty="0">
                <a:solidFill>
                  <a:srgbClr val="F8FAFF"/>
                </a:solidFill>
                <a:effectLst/>
                <a:latin typeface="DeepSeek-CJK-patch"/>
              </a:rPr>
              <a:t>, </a:t>
            </a:r>
            <a:r>
              <a:rPr lang="ru-RU" dirty="0" err="1"/>
              <a:t>AtomicReference</a:t>
            </a:r>
            <a:r>
              <a:rPr lang="ru-RU" b="0" i="0" dirty="0">
                <a:solidFill>
                  <a:srgbClr val="F8FAFF"/>
                </a:solidFill>
                <a:effectLst/>
                <a:latin typeface="DeepSeek-CJK-patch"/>
              </a:rPr>
              <a:t>, </a:t>
            </a:r>
            <a:r>
              <a:rPr lang="ru-RU" dirty="0" err="1"/>
              <a:t>AtomicLong</a:t>
            </a:r>
            <a:r>
              <a:rPr lang="ru-RU" b="0" i="0" dirty="0">
                <a:solidFill>
                  <a:srgbClr val="F8FAFF"/>
                </a:solidFill>
                <a:effectLst/>
                <a:latin typeface="DeepSeek-CJK-patch"/>
              </a:rPr>
              <a:t> и др.) для реализации неблокирующих алгоритмов.</a:t>
            </a:r>
            <a:endParaRPr lang="en-US" b="0" i="0" dirty="0">
              <a:solidFill>
                <a:srgbClr val="F8FAFF"/>
              </a:solidFill>
              <a:effectLst/>
              <a:latin typeface="DeepSeek-CJK-patch"/>
            </a:endParaRPr>
          </a:p>
          <a:p>
            <a:endParaRPr lang="en-US" b="0" i="0" dirty="0">
              <a:solidFill>
                <a:srgbClr val="F8FAFF"/>
              </a:solidFill>
              <a:effectLst/>
              <a:latin typeface="DeepSeek-CJK-patch"/>
            </a:endParaRPr>
          </a:p>
          <a:p>
            <a:pPr algn="l"/>
            <a:r>
              <a:rPr lang="ru-RU" b="0" i="0" dirty="0">
                <a:solidFill>
                  <a:srgbClr val="F8FAFF"/>
                </a:solidFill>
                <a:effectLst/>
                <a:latin typeface="DeepSeek-CJK-patch"/>
              </a:rPr>
              <a:t>В </a:t>
            </a:r>
            <a:r>
              <a:rPr lang="en-US" b="0" i="0" dirty="0">
                <a:solidFill>
                  <a:srgbClr val="F8FAFF"/>
                </a:solidFill>
                <a:effectLst/>
                <a:latin typeface="DeepSeek-CJK-patch"/>
              </a:rPr>
              <a:t>Java CAS </a:t>
            </a:r>
            <a:r>
              <a:rPr lang="ru-RU" b="0" i="0" dirty="0">
                <a:solidFill>
                  <a:srgbClr val="F8FAFF"/>
                </a:solidFill>
                <a:effectLst/>
                <a:latin typeface="DeepSeek-CJK-patch"/>
              </a:rPr>
              <a:t>реализован в классах пакета </a:t>
            </a:r>
            <a:r>
              <a:rPr lang="en-US" b="0" i="0" dirty="0" err="1">
                <a:solidFill>
                  <a:srgbClr val="F8FAFF"/>
                </a:solidFill>
                <a:effectLst/>
                <a:latin typeface="DeepSeek-CJK-patch"/>
              </a:rPr>
              <a:t>java.util.concurrent.atomic</a:t>
            </a:r>
            <a:r>
              <a:rPr lang="en-US" b="0" i="0" dirty="0">
                <a:solidFill>
                  <a:srgbClr val="F8FAFF"/>
                </a:solidFill>
                <a:effectLst/>
                <a:latin typeface="DeepSeek-CJK-patch"/>
              </a:rPr>
              <a:t> </a:t>
            </a:r>
            <a:r>
              <a:rPr lang="ru-RU" b="0" i="0" dirty="0">
                <a:solidFill>
                  <a:srgbClr val="F8FAFF"/>
                </a:solidFill>
                <a:effectLst/>
                <a:latin typeface="DeepSeek-CJK-patch"/>
              </a:rPr>
              <a:t>через методы: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F8FAFF"/>
                </a:solidFill>
                <a:effectLst/>
                <a:latin typeface="DeepSeek-CJK-patch"/>
              </a:rPr>
              <a:t>compareAndSet</a:t>
            </a:r>
            <a:r>
              <a:rPr lang="en-US" b="0" i="0" dirty="0">
                <a:solidFill>
                  <a:srgbClr val="F8FAFF"/>
                </a:solidFill>
                <a:effectLst/>
                <a:latin typeface="DeepSeek-CJK-patch"/>
              </a:rPr>
              <a:t>(</a:t>
            </a:r>
            <a:r>
              <a:rPr lang="en-US" b="0" i="0" dirty="0" err="1">
                <a:solidFill>
                  <a:srgbClr val="F8FAFF"/>
                </a:solidFill>
                <a:effectLst/>
                <a:latin typeface="DeepSeek-CJK-patch"/>
              </a:rPr>
              <a:t>expectedValue</a:t>
            </a:r>
            <a:r>
              <a:rPr lang="en-US" b="0" i="0" dirty="0">
                <a:solidFill>
                  <a:srgbClr val="F8FAFF"/>
                </a:solidFill>
                <a:effectLst/>
                <a:latin typeface="DeepSeek-CJK-patch"/>
              </a:rPr>
              <a:t>, </a:t>
            </a:r>
            <a:r>
              <a:rPr lang="en-US" b="0" i="0" dirty="0" err="1">
                <a:solidFill>
                  <a:srgbClr val="F8FAFF"/>
                </a:solidFill>
                <a:effectLst/>
                <a:latin typeface="DeepSeek-CJK-patch"/>
              </a:rPr>
              <a:t>newValue</a:t>
            </a:r>
            <a:r>
              <a:rPr lang="en-US" b="0" i="0" dirty="0">
                <a:solidFill>
                  <a:srgbClr val="F8FAFF"/>
                </a:solidFill>
                <a:effectLst/>
                <a:latin typeface="DeepSeek-CJK-patch"/>
              </a:rPr>
              <a:t>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F8FAFF"/>
                </a:solidFill>
                <a:effectLst/>
                <a:latin typeface="DeepSeek-CJK-patch"/>
              </a:rPr>
              <a:t>weakCompareAndSet</a:t>
            </a:r>
            <a:r>
              <a:rPr lang="en-US" b="0" i="0" dirty="0">
                <a:solidFill>
                  <a:srgbClr val="F8FAFF"/>
                </a:solidFill>
                <a:effectLst/>
                <a:latin typeface="DeepSeek-CJK-patch"/>
              </a:rPr>
              <a:t>() (</a:t>
            </a:r>
            <a:r>
              <a:rPr lang="ru-RU" b="0" i="0" dirty="0">
                <a:solidFill>
                  <a:srgbClr val="F8FAFF"/>
                </a:solidFill>
                <a:effectLst/>
                <a:latin typeface="DeepSeek-CJK-patch"/>
              </a:rPr>
              <a:t>менее строгие гарантии)</a:t>
            </a:r>
          </a:p>
          <a:p>
            <a:endParaRPr lang="ru-RU" dirty="0"/>
          </a:p>
          <a:p>
            <a:pPr algn="l"/>
            <a:r>
              <a:rPr lang="ru-RU" b="1" i="0" dirty="0">
                <a:solidFill>
                  <a:srgbClr val="F8FAFF"/>
                </a:solidFill>
                <a:effectLst/>
                <a:latin typeface="DeepSeek-CJK-patch"/>
              </a:rPr>
              <a:t> Плюсы CAS</a:t>
            </a:r>
          </a:p>
          <a:p>
            <a:pPr algn="l"/>
            <a:r>
              <a:rPr lang="ru-RU" b="0" i="0" dirty="0">
                <a:solidFill>
                  <a:srgbClr val="F8FAFF"/>
                </a:solidFill>
                <a:effectLst/>
                <a:latin typeface="DeepSeek-CJK-patch"/>
              </a:rPr>
              <a:t>✅ </a:t>
            </a:r>
            <a:r>
              <a:rPr lang="ru-RU" b="1" i="0" dirty="0">
                <a:solidFill>
                  <a:srgbClr val="F8FAFF"/>
                </a:solidFill>
                <a:effectLst/>
                <a:latin typeface="DeepSeek-CJK-patch"/>
              </a:rPr>
              <a:t>Отсутствие блокировок</a:t>
            </a:r>
            <a:r>
              <a:rPr lang="ru-RU" b="0" i="0" dirty="0">
                <a:solidFill>
                  <a:srgbClr val="F8FAFF"/>
                </a:solidFill>
                <a:effectLst/>
                <a:latin typeface="DeepSeek-CJK-patch"/>
              </a:rPr>
              <a:t> (</a:t>
            </a:r>
            <a:r>
              <a:rPr lang="ru-RU" b="0" i="0" dirty="0" err="1">
                <a:solidFill>
                  <a:srgbClr val="F8FAFF"/>
                </a:solidFill>
                <a:effectLst/>
                <a:latin typeface="DeepSeek-CJK-patch"/>
              </a:rPr>
              <a:t>non-blocking</a:t>
            </a:r>
            <a:r>
              <a:rPr lang="ru-RU" b="0" i="0" dirty="0">
                <a:solidFill>
                  <a:srgbClr val="F8FAFF"/>
                </a:solidFill>
                <a:effectLst/>
                <a:latin typeface="DeepSeek-CJK-patch"/>
              </a:rPr>
              <a:t>) → лучше масштабируемость</a:t>
            </a:r>
            <a:br>
              <a:rPr lang="ru-RU" b="0" i="0" dirty="0">
                <a:solidFill>
                  <a:srgbClr val="F8FAFF"/>
                </a:solidFill>
                <a:effectLst/>
                <a:latin typeface="DeepSeek-CJK-patch"/>
              </a:rPr>
            </a:br>
            <a:r>
              <a:rPr lang="ru-RU" b="0" i="0" dirty="0">
                <a:solidFill>
                  <a:srgbClr val="F8FAFF"/>
                </a:solidFill>
                <a:effectLst/>
                <a:latin typeface="DeepSeek-CJK-patch"/>
              </a:rPr>
              <a:t>✅ </a:t>
            </a:r>
            <a:r>
              <a:rPr lang="ru-RU" b="1" i="0" dirty="0">
                <a:solidFill>
                  <a:srgbClr val="F8FAFF"/>
                </a:solidFill>
                <a:effectLst/>
                <a:latin typeface="DeepSeek-CJK-patch"/>
              </a:rPr>
              <a:t>Избегание </a:t>
            </a:r>
            <a:r>
              <a:rPr lang="ru-RU" b="1" i="0" dirty="0" err="1">
                <a:solidFill>
                  <a:srgbClr val="F8FAFF"/>
                </a:solidFill>
                <a:effectLst/>
                <a:latin typeface="DeepSeek-CJK-patch"/>
              </a:rPr>
              <a:t>deadlock’ов</a:t>
            </a:r>
            <a:r>
              <a:rPr lang="ru-RU" b="0" i="0" dirty="0">
                <a:solidFill>
                  <a:srgbClr val="F8FAFF"/>
                </a:solidFill>
                <a:effectLst/>
                <a:latin typeface="DeepSeek-CJK-patch"/>
              </a:rPr>
              <a:t> (нет взаимных блокировок)</a:t>
            </a:r>
            <a:br>
              <a:rPr lang="ru-RU" b="0" i="0" dirty="0">
                <a:solidFill>
                  <a:srgbClr val="F8FAFF"/>
                </a:solidFill>
                <a:effectLst/>
                <a:latin typeface="DeepSeek-CJK-patch"/>
              </a:rPr>
            </a:br>
            <a:r>
              <a:rPr lang="ru-RU" b="0" i="0" dirty="0">
                <a:solidFill>
                  <a:srgbClr val="F8FAFF"/>
                </a:solidFill>
                <a:effectLst/>
                <a:latin typeface="DeepSeek-CJK-patch"/>
              </a:rPr>
              <a:t>✅ </a:t>
            </a:r>
            <a:r>
              <a:rPr lang="ru-RU" b="1" i="0" dirty="0">
                <a:solidFill>
                  <a:srgbClr val="F8FAFF"/>
                </a:solidFill>
                <a:effectLst/>
                <a:latin typeface="DeepSeek-CJK-patch"/>
              </a:rPr>
              <a:t>Высокая скорость</a:t>
            </a:r>
            <a:r>
              <a:rPr lang="ru-RU" b="0" i="0" dirty="0">
                <a:solidFill>
                  <a:srgbClr val="F8FAFF"/>
                </a:solidFill>
                <a:effectLst/>
                <a:latin typeface="DeepSeek-CJK-patch"/>
              </a:rPr>
              <a:t> в условиях низкой конкуренции</a:t>
            </a:r>
          </a:p>
          <a:p>
            <a:pPr algn="l"/>
            <a:endParaRPr lang="ru-RU" b="0" i="0" dirty="0">
              <a:solidFill>
                <a:srgbClr val="F8FAFF"/>
              </a:solidFill>
              <a:effectLst/>
              <a:latin typeface="DeepSeek-CJK-patch"/>
            </a:endParaRPr>
          </a:p>
          <a:p>
            <a:pPr algn="l"/>
            <a:r>
              <a:rPr lang="ru-RU" b="1" i="0" dirty="0">
                <a:solidFill>
                  <a:srgbClr val="F8FAFF"/>
                </a:solidFill>
                <a:effectLst/>
                <a:latin typeface="DeepSeek-CJK-patch"/>
              </a:rPr>
              <a:t>🔹 Минусы CAS</a:t>
            </a:r>
          </a:p>
          <a:p>
            <a:pPr algn="l"/>
            <a:r>
              <a:rPr lang="ru-RU" b="0" i="0" dirty="0">
                <a:solidFill>
                  <a:srgbClr val="F8FAFF"/>
                </a:solidFill>
                <a:effectLst/>
                <a:latin typeface="DeepSeek-CJK-patch"/>
              </a:rPr>
              <a:t>❌ </a:t>
            </a:r>
            <a:r>
              <a:rPr lang="ru-RU" b="1" i="0" dirty="0">
                <a:solidFill>
                  <a:srgbClr val="F8FAFF"/>
                </a:solidFill>
                <a:effectLst/>
                <a:latin typeface="DeepSeek-CJK-patch"/>
              </a:rPr>
              <a:t>Проблема ABA</a:t>
            </a:r>
            <a:r>
              <a:rPr lang="ru-RU" b="0" i="0" dirty="0">
                <a:solidFill>
                  <a:srgbClr val="F8FAFF"/>
                </a:solidFill>
                <a:effectLst/>
                <a:latin typeface="DeepSeek-CJK-patch"/>
              </a:rPr>
              <a:t> (если значение менялось, но вернулось к исходному, CAS все равно выполнится)</a:t>
            </a:r>
            <a:br>
              <a:rPr lang="ru-RU" b="0" i="0" dirty="0">
                <a:solidFill>
                  <a:srgbClr val="F8FAFF"/>
                </a:solidFill>
                <a:effectLst/>
                <a:latin typeface="DeepSeek-CJK-patch"/>
              </a:rPr>
            </a:br>
            <a:r>
              <a:rPr lang="ru-RU" b="0" i="0" dirty="0">
                <a:solidFill>
                  <a:srgbClr val="F8FAFF"/>
                </a:solidFill>
                <a:effectLst/>
                <a:latin typeface="DeepSeek-CJK-patch"/>
              </a:rPr>
              <a:t>❌ </a:t>
            </a:r>
            <a:r>
              <a:rPr lang="ru-RU" b="1" i="0" dirty="0">
                <a:solidFill>
                  <a:srgbClr val="F8FAFF"/>
                </a:solidFill>
                <a:effectLst/>
                <a:latin typeface="DeepSeek-CJK-patch"/>
              </a:rPr>
              <a:t>Бесконечные повторения</a:t>
            </a:r>
            <a:r>
              <a:rPr lang="ru-RU" b="0" i="0" dirty="0">
                <a:solidFill>
                  <a:srgbClr val="F8FAFF"/>
                </a:solidFill>
                <a:effectLst/>
                <a:latin typeface="DeepSeek-CJK-patch"/>
              </a:rPr>
              <a:t> (если много потоков конкурируют, некоторые могут долго повторять CAS)</a:t>
            </a:r>
            <a:br>
              <a:rPr lang="ru-RU" b="0" i="0" dirty="0">
                <a:solidFill>
                  <a:srgbClr val="F8FAFF"/>
                </a:solidFill>
                <a:effectLst/>
                <a:latin typeface="DeepSeek-CJK-patch"/>
              </a:rPr>
            </a:br>
            <a:r>
              <a:rPr lang="ru-RU" b="0" i="0" dirty="0">
                <a:solidFill>
                  <a:srgbClr val="F8FAFF"/>
                </a:solidFill>
                <a:effectLst/>
                <a:latin typeface="DeepSeek-CJK-patch"/>
              </a:rPr>
              <a:t>❌ </a:t>
            </a:r>
            <a:r>
              <a:rPr lang="ru-RU" b="1" i="0" dirty="0">
                <a:solidFill>
                  <a:srgbClr val="F8FAFF"/>
                </a:solidFill>
                <a:effectLst/>
                <a:latin typeface="DeepSeek-CJK-patch"/>
              </a:rPr>
              <a:t>Сложность реализации</a:t>
            </a:r>
            <a:r>
              <a:rPr lang="ru-RU" b="0" i="0" dirty="0">
                <a:solidFill>
                  <a:srgbClr val="F8FAFF"/>
                </a:solidFill>
                <a:effectLst/>
                <a:latin typeface="DeepSeek-CJK-patch"/>
              </a:rPr>
              <a:t> для сложных структур данных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193805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1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Хеш-таблицей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 называется структура данных, реализующая интерфейс </a:t>
            </a:r>
            <a:r>
              <a:rPr lang="ru-RU" b="1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ассоциативного массива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 (абстрактная модель «ключ – значение» или </a:t>
            </a:r>
            <a:r>
              <a:rPr lang="ru-RU" b="0" i="0" dirty="0" err="1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entry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), которая обеспечивает очень быструю вставку и поиск: независимо от количества элементов вставка и поиск (а иногда и удаление) выполняются за время, близкое к константе – O(1). По сути, это обычный массив, где местоположение элемента зависит от значения самого элемента. </a:t>
            </a:r>
            <a:r>
              <a:rPr lang="ru-RU" b="1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Связь между значением элемента и его позицией в хеш-таблице задает хеш-функция.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 </a:t>
            </a:r>
            <a:endParaRPr lang="en-US" b="0" i="0" dirty="0">
              <a:solidFill>
                <a:srgbClr val="DDDDDD"/>
              </a:solidFill>
              <a:effectLst/>
              <a:latin typeface="Arial" panose="020B0604020202020204" pitchFamily="34" charset="0"/>
            </a:endParaRPr>
          </a:p>
          <a:p>
            <a:endParaRPr lang="en-US" b="0" i="0" dirty="0">
              <a:solidFill>
                <a:srgbClr val="DDDDDD"/>
              </a:solidFill>
              <a:effectLst/>
              <a:latin typeface="Arial" panose="020B0604020202020204" pitchFamily="34" charset="0"/>
            </a:endParaRPr>
          </a:p>
          <a:p>
            <a:r>
              <a:rPr lang="ru-RU" b="1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Хеш-функция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 получает входную часть данных, которую мы называем </a:t>
            </a:r>
            <a:r>
              <a:rPr lang="ru-RU" b="1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ключом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, а на выходе она выдает целое число, известное как </a:t>
            </a:r>
            <a:r>
              <a:rPr lang="ru-RU" b="1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хеш-значение (или хеш-код)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. Затем, </a:t>
            </a:r>
            <a:r>
              <a:rPr lang="ru-RU" b="1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хеш-значение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 привязывает наш ключ к определенному индексу хеш-таблицы. Для основных операций: вставки, поиска и удаления мы используем одну и ту же хеш-функцию, поэтому эти операции осуществляются довольно быстро. По этой причине важно, чтобы хеш-функция вела себя последовательно и выводила один и тот же индекс для одинаковых входных данных. </a:t>
            </a:r>
            <a:endParaRPr lang="en-US" b="0" i="0" dirty="0">
              <a:solidFill>
                <a:srgbClr val="DDDDDD"/>
              </a:solidFill>
              <a:effectLst/>
              <a:latin typeface="Arial" panose="020B0604020202020204" pitchFamily="34" charset="0"/>
            </a:endParaRPr>
          </a:p>
          <a:p>
            <a:endParaRPr lang="en-US" b="0" i="0" dirty="0">
              <a:solidFill>
                <a:srgbClr val="DDDDDD"/>
              </a:solidFill>
              <a:effectLst/>
              <a:latin typeface="Arial" panose="020B0604020202020204" pitchFamily="34" charset="0"/>
            </a:endParaRPr>
          </a:p>
          <a:p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Стоит отметить, что полученный хеш-код может быть огромным числовым значением, а исходный массив условно рассчитан только на 16 элементов. Не создавать же массив на миллиард элементов, чтобы добавить туда всего десять? Поэтому мы этот хеш-код должны как-то трансформировать в значения от 0 до 15 (если размер массива 16). И вот для этого используются дополнительные преобразования. Таким образом, мы генерируем индекс для минимизации размера массива. </a:t>
            </a:r>
            <a:endParaRPr lang="en-US" b="0" i="0" dirty="0">
              <a:solidFill>
                <a:srgbClr val="DDDDDD"/>
              </a:solidFill>
              <a:effectLst/>
              <a:latin typeface="Arial" panose="020B0604020202020204" pitchFamily="34" charset="0"/>
            </a:endParaRPr>
          </a:p>
          <a:p>
            <a:endParaRPr lang="en-US" b="0" i="0" dirty="0">
              <a:solidFill>
                <a:srgbClr val="DDDDDD"/>
              </a:solidFill>
              <a:effectLst/>
              <a:latin typeface="Arial" panose="020B0604020202020204" pitchFamily="34" charset="0"/>
            </a:endParaRPr>
          </a:p>
          <a:p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Например, в </a:t>
            </a:r>
            <a:r>
              <a:rPr lang="ru-RU" b="0" i="0" dirty="0" err="1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HashMap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 до Java 8 использовался вот такой дополнительный метод для нахождения нужной ячейки: </a:t>
            </a:r>
            <a:endParaRPr lang="en-US" b="0" i="0" dirty="0">
              <a:solidFill>
                <a:srgbClr val="DDDDDD"/>
              </a:solidFill>
              <a:effectLst/>
              <a:latin typeface="Arial" panose="020B0604020202020204" pitchFamily="34" charset="0"/>
            </a:endParaRPr>
          </a:p>
          <a:p>
            <a:r>
              <a:rPr lang="ru-RU" b="1" dirty="0" err="1">
                <a:solidFill>
                  <a:srgbClr val="CC7832"/>
                </a:solidFill>
                <a:effectLst/>
              </a:rPr>
              <a:t>static</a:t>
            </a:r>
            <a:r>
              <a:rPr lang="ru-RU" dirty="0"/>
              <a:t> </a:t>
            </a:r>
            <a:r>
              <a:rPr lang="ru-RU" b="1" dirty="0" err="1">
                <a:solidFill>
                  <a:srgbClr val="CC7832"/>
                </a:solidFill>
                <a:effectLst/>
              </a:rPr>
              <a:t>int</a:t>
            </a:r>
            <a:r>
              <a:rPr lang="ru-RU" dirty="0"/>
              <a:t> </a:t>
            </a:r>
            <a:r>
              <a:rPr lang="ru-RU" dirty="0" err="1">
                <a:solidFill>
                  <a:srgbClr val="FFC66D"/>
                </a:solidFill>
                <a:effectLst/>
              </a:rPr>
              <a:t>indexFor</a:t>
            </a:r>
            <a:r>
              <a:rPr lang="ru-RU" dirty="0">
                <a:effectLst/>
              </a:rPr>
              <a:t>(</a:t>
            </a:r>
            <a:r>
              <a:rPr lang="ru-RU" b="1" dirty="0" err="1">
                <a:solidFill>
                  <a:srgbClr val="CC7832"/>
                </a:solidFill>
                <a:effectLst/>
              </a:rPr>
              <a:t>int</a:t>
            </a:r>
            <a:r>
              <a:rPr lang="ru-RU" dirty="0"/>
              <a:t> h</a:t>
            </a:r>
            <a:r>
              <a:rPr lang="ru-RU" dirty="0">
                <a:effectLst/>
              </a:rPr>
              <a:t>,</a:t>
            </a:r>
            <a:r>
              <a:rPr lang="ru-RU" dirty="0"/>
              <a:t> </a:t>
            </a:r>
            <a:r>
              <a:rPr lang="ru-RU" b="1" dirty="0" err="1">
                <a:solidFill>
                  <a:srgbClr val="CC7832"/>
                </a:solidFill>
                <a:effectLst/>
              </a:rPr>
              <a:t>int</a:t>
            </a:r>
            <a:r>
              <a:rPr lang="ru-RU" dirty="0"/>
              <a:t> </a:t>
            </a:r>
            <a:r>
              <a:rPr lang="ru-RU" dirty="0" err="1"/>
              <a:t>length</a:t>
            </a:r>
            <a:r>
              <a:rPr lang="ru-RU" dirty="0">
                <a:effectLst/>
              </a:rPr>
              <a:t>)</a:t>
            </a:r>
            <a:r>
              <a:rPr lang="ru-RU" dirty="0"/>
              <a:t> </a:t>
            </a:r>
            <a:r>
              <a:rPr lang="ru-RU" dirty="0">
                <a:effectLst/>
              </a:rPr>
              <a:t>{</a:t>
            </a:r>
            <a:r>
              <a:rPr lang="ru-RU" dirty="0"/>
              <a:t> </a:t>
            </a:r>
            <a:endParaRPr lang="en-US" dirty="0"/>
          </a:p>
          <a:p>
            <a:r>
              <a:rPr lang="en-US" b="1" dirty="0">
                <a:solidFill>
                  <a:srgbClr val="CC7832"/>
                </a:solidFill>
                <a:effectLst/>
              </a:rPr>
              <a:t>     </a:t>
            </a:r>
            <a:r>
              <a:rPr lang="ru-RU" b="1" dirty="0" err="1">
                <a:solidFill>
                  <a:srgbClr val="CC7832"/>
                </a:solidFill>
                <a:effectLst/>
              </a:rPr>
              <a:t>return</a:t>
            </a:r>
            <a:r>
              <a:rPr lang="ru-RU" dirty="0"/>
              <a:t> h </a:t>
            </a:r>
            <a:r>
              <a:rPr lang="ru-RU" dirty="0">
                <a:solidFill>
                  <a:srgbClr val="C3CBD2"/>
                </a:solidFill>
                <a:effectLst/>
              </a:rPr>
              <a:t>&amp;</a:t>
            </a:r>
            <a:r>
              <a:rPr lang="ru-RU" dirty="0"/>
              <a:t> </a:t>
            </a:r>
            <a:r>
              <a:rPr lang="ru-RU" dirty="0">
                <a:effectLst/>
              </a:rPr>
              <a:t>(</a:t>
            </a:r>
            <a:r>
              <a:rPr lang="ru-RU" dirty="0"/>
              <a:t>length</a:t>
            </a:r>
            <a:r>
              <a:rPr lang="ru-RU" dirty="0">
                <a:solidFill>
                  <a:srgbClr val="C3CBD2"/>
                </a:solidFill>
                <a:effectLst/>
              </a:rPr>
              <a:t>-</a:t>
            </a:r>
            <a:r>
              <a:rPr lang="ru-RU" dirty="0">
                <a:solidFill>
                  <a:srgbClr val="56B7FF"/>
                </a:solidFill>
                <a:effectLst/>
              </a:rPr>
              <a:t>1</a:t>
            </a:r>
            <a:r>
              <a:rPr lang="ru-RU" dirty="0">
                <a:effectLst/>
              </a:rPr>
              <a:t>);</a:t>
            </a:r>
            <a:r>
              <a:rPr lang="ru-RU" dirty="0"/>
              <a:t> </a:t>
            </a:r>
            <a:endParaRPr lang="en-US" dirty="0"/>
          </a:p>
          <a:p>
            <a:r>
              <a:rPr lang="ru-RU" dirty="0">
                <a:effectLst/>
              </a:rPr>
              <a:t>}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 </a:t>
            </a:r>
            <a:endParaRPr lang="en-US" b="0" i="0" dirty="0">
              <a:solidFill>
                <a:srgbClr val="DDDDDD"/>
              </a:solidFill>
              <a:effectLst/>
              <a:latin typeface="Arial" panose="020B0604020202020204" pitchFamily="34" charset="0"/>
            </a:endParaRPr>
          </a:p>
          <a:p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На вход он принимал хеш-код полученный в результате работы </a:t>
            </a:r>
            <a:r>
              <a:rPr lang="ru-RU" dirty="0" err="1"/>
              <a:t>hashCode</a:t>
            </a:r>
            <a:r>
              <a:rPr lang="ru-RU" dirty="0"/>
              <a:t>()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 и длину внутреннего массива (количество ячеек). А возвращал результат «хеш-код» –&gt; побитовое «И» –&gt; (длина массива – 1).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39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049592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40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430401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41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764776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42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732220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Класс </a:t>
            </a:r>
            <a:r>
              <a:rPr lang="ru-RU" dirty="0" err="1"/>
              <a:t>HashSet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 реализует интерфейс </a:t>
            </a:r>
            <a:r>
              <a:rPr lang="ru-RU" dirty="0" err="1"/>
              <a:t>Set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, основан на хэш-таблице, а также поддерживается с помощью экземпляра </a:t>
            </a:r>
            <a:r>
              <a:rPr lang="ru-RU" dirty="0" err="1"/>
              <a:t>HashMap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. </a:t>
            </a:r>
            <a:endParaRPr lang="en-US" b="0" i="0" dirty="0">
              <a:solidFill>
                <a:srgbClr val="DDDDDD"/>
              </a:solidFill>
              <a:effectLst/>
              <a:latin typeface="Arial" panose="020B0604020202020204" pitchFamily="34" charset="0"/>
            </a:endParaRPr>
          </a:p>
          <a:p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В </a:t>
            </a:r>
            <a:r>
              <a:rPr lang="ru-RU" dirty="0" err="1"/>
              <a:t>HashSet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 элементы не упорядочены, нет никаких гарантий, что элементы будут в том же порядке спустя какое-то время. </a:t>
            </a:r>
            <a:endParaRPr lang="en-US" b="0" i="0" dirty="0">
              <a:solidFill>
                <a:srgbClr val="DDDDDD"/>
              </a:solidFill>
              <a:effectLst/>
              <a:latin typeface="Arial" panose="020B0604020202020204" pitchFamily="34" charset="0"/>
            </a:endParaRPr>
          </a:p>
          <a:p>
            <a:endParaRPr lang="en-US" b="0" i="0" dirty="0">
              <a:solidFill>
                <a:srgbClr val="DDDDDD"/>
              </a:solidFill>
              <a:effectLst/>
              <a:latin typeface="Arial" panose="020B0604020202020204" pitchFamily="34" charset="0"/>
            </a:endParaRPr>
          </a:p>
          <a:p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Операции добавления, удаления и поиска будут выполняться за константное время при условии, что хэш-функция правильно распределяет элементы по «корзинам».</a:t>
            </a:r>
          </a:p>
          <a:p>
            <a:endParaRPr lang="ru-RU" b="0" i="0" dirty="0">
              <a:solidFill>
                <a:srgbClr val="DDDDDD"/>
              </a:solidFill>
              <a:effectLst/>
              <a:latin typeface="Arial" panose="020B0604020202020204" pitchFamily="34" charset="0"/>
            </a:endParaRPr>
          </a:p>
          <a:p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Все классы, реализующие интерфейс </a:t>
            </a:r>
            <a:r>
              <a:rPr lang="ru-RU" dirty="0" err="1"/>
              <a:t>Set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, внутренне поддерживаются реализациями </a:t>
            </a:r>
            <a:r>
              <a:rPr lang="ru-RU" dirty="0" err="1"/>
              <a:t>Map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r>
              <a:rPr lang="ru-RU" dirty="0" err="1"/>
              <a:t>HashSet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 хранит элементы с помощью </a:t>
            </a:r>
            <a:r>
              <a:rPr lang="ru-RU" dirty="0" err="1"/>
              <a:t>HashMap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. Хоть и для добавления элемента в </a:t>
            </a:r>
            <a:r>
              <a:rPr lang="ru-RU" dirty="0" err="1"/>
              <a:t>HashMap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 он должен быть представлен в виде пары «ключ-значение», в </a:t>
            </a:r>
            <a:r>
              <a:rPr lang="ru-RU" dirty="0" err="1"/>
              <a:t>HashSet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 добавляется только значение. </a:t>
            </a:r>
          </a:p>
          <a:p>
            <a:endParaRPr lang="ru-RU" b="0" i="0" dirty="0">
              <a:solidFill>
                <a:srgbClr val="DDDDDD"/>
              </a:solidFill>
              <a:effectLst/>
              <a:latin typeface="Arial" panose="020B0604020202020204" pitchFamily="34" charset="0"/>
            </a:endParaRPr>
          </a:p>
          <a:p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На самом деле значение, которые мы передаем в </a:t>
            </a:r>
            <a:r>
              <a:rPr lang="ru-RU" dirty="0" err="1"/>
              <a:t>HashSet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, является ключом к объекту </a:t>
            </a:r>
            <a:r>
              <a:rPr lang="ru-RU" dirty="0" err="1"/>
              <a:t>HashMap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, а в качестве значения в </a:t>
            </a:r>
            <a:r>
              <a:rPr lang="ru-RU" dirty="0" err="1"/>
              <a:t>HashMap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 используется константа. Таким образом, в каждой паре «ключ-значение» все ключи будут иметь одинаковые значения. </a:t>
            </a:r>
            <a:br>
              <a:rPr lang="ru-RU" dirty="0"/>
            </a:br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43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164823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45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3669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86331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05673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ru-RU" b="1" i="0" dirty="0">
                <a:effectLst/>
                <a:latin typeface="YS Text"/>
              </a:rPr>
              <a:t> Ограничения Future</a:t>
            </a:r>
            <a:endParaRPr lang="ru-RU" b="0" i="0" dirty="0">
              <a:effectLst/>
              <a:latin typeface="YS Text"/>
            </a:endParaRPr>
          </a:p>
          <a:p>
            <a:pPr algn="l"/>
            <a:r>
              <a:rPr lang="ru-RU" b="0" i="0" dirty="0">
                <a:effectLst/>
                <a:latin typeface="YS Text"/>
              </a:rPr>
              <a:t>❌ </a:t>
            </a:r>
            <a:r>
              <a:rPr lang="ru-RU" b="1" i="0" dirty="0">
                <a:effectLst/>
                <a:latin typeface="YS Text"/>
              </a:rPr>
              <a:t>Нет цепочек вызовов</a:t>
            </a:r>
            <a:r>
              <a:rPr lang="ru-RU" b="0" i="0" dirty="0">
                <a:effectLst/>
                <a:latin typeface="YS Text"/>
              </a:rPr>
              <a:t> (нельзя сказать: "когда задача завершится, сделай то-то").</a:t>
            </a:r>
            <a:br>
              <a:rPr lang="ru-RU" b="0" i="0" dirty="0">
                <a:effectLst/>
                <a:latin typeface="YS Text"/>
              </a:rPr>
            </a:br>
            <a:r>
              <a:rPr lang="ru-RU" b="0" i="0" dirty="0">
                <a:effectLst/>
                <a:latin typeface="YS Text"/>
              </a:rPr>
              <a:t>❌ </a:t>
            </a:r>
            <a:r>
              <a:rPr lang="ru-RU" b="1" i="0" dirty="0">
                <a:effectLst/>
                <a:latin typeface="YS Text"/>
              </a:rPr>
              <a:t>Только один результат</a:t>
            </a:r>
            <a:r>
              <a:rPr lang="ru-RU" b="0" i="0" dirty="0">
                <a:effectLst/>
                <a:latin typeface="YS Text"/>
              </a:rPr>
              <a:t> (не поддерживает комбинацию нескольких Future).</a:t>
            </a:r>
          </a:p>
          <a:p>
            <a:pPr algn="l"/>
            <a:r>
              <a:rPr lang="ru-RU" b="0" i="0" dirty="0">
                <a:effectLst/>
                <a:latin typeface="YS Text"/>
              </a:rPr>
              <a:t>Для более сложных сценариев используйте </a:t>
            </a:r>
            <a:r>
              <a:rPr lang="ru-RU" b="1" i="0" dirty="0" err="1">
                <a:effectLst/>
                <a:latin typeface="YS Text"/>
              </a:rPr>
              <a:t>CompletableFuture</a:t>
            </a:r>
            <a:r>
              <a:rPr lang="ru-RU" b="0" i="0" dirty="0">
                <a:effectLst/>
                <a:latin typeface="YS Text"/>
              </a:rPr>
              <a:t> (тема для отдельной лекции).</a:t>
            </a:r>
          </a:p>
          <a:p>
            <a:pPr algn="l"/>
            <a:endParaRPr lang="ru-RU" b="0" i="0" dirty="0">
              <a:effectLst/>
              <a:latin typeface="YS Text"/>
            </a:endParaRPr>
          </a:p>
          <a:p>
            <a:pPr algn="l"/>
            <a:r>
              <a:rPr lang="ru-RU" b="1" i="0" dirty="0">
                <a:effectLst/>
                <a:latin typeface="YS Text"/>
              </a:rPr>
              <a:t>Вывод</a:t>
            </a:r>
            <a:endParaRPr lang="ru-RU" b="0" i="0" dirty="0">
              <a:effectLst/>
              <a:latin typeface="YS Text"/>
            </a:endParaRPr>
          </a:p>
          <a:p>
            <a:pPr algn="l"/>
            <a:r>
              <a:rPr lang="ru-RU" b="0" i="0" dirty="0">
                <a:effectLst/>
                <a:latin typeface="YS Text"/>
              </a:rPr>
              <a:t>✅ </a:t>
            </a:r>
            <a:r>
              <a:rPr lang="en-US" b="1" i="0" dirty="0">
                <a:effectLst/>
                <a:latin typeface="YS Text"/>
              </a:rPr>
              <a:t>Callable</a:t>
            </a:r>
            <a:r>
              <a:rPr lang="en-US" b="0" i="0" dirty="0">
                <a:effectLst/>
                <a:latin typeface="YS Text"/>
              </a:rPr>
              <a:t> — </a:t>
            </a:r>
            <a:r>
              <a:rPr lang="ru-RU" b="0" i="0" dirty="0">
                <a:effectLst/>
                <a:latin typeface="YS Text"/>
              </a:rPr>
              <a:t>задача, которая возвращает результат.</a:t>
            </a:r>
            <a:br>
              <a:rPr lang="ru-RU" b="0" i="0" dirty="0">
                <a:effectLst/>
                <a:latin typeface="YS Text"/>
              </a:rPr>
            </a:br>
            <a:r>
              <a:rPr lang="ru-RU" b="0" i="0" dirty="0">
                <a:effectLst/>
                <a:latin typeface="YS Text"/>
              </a:rPr>
              <a:t>✅ </a:t>
            </a:r>
            <a:r>
              <a:rPr lang="en-US" b="1" i="0" dirty="0">
                <a:effectLst/>
                <a:latin typeface="YS Text"/>
              </a:rPr>
              <a:t>Future</a:t>
            </a:r>
            <a:r>
              <a:rPr lang="en-US" b="0" i="0" dirty="0">
                <a:effectLst/>
                <a:latin typeface="YS Text"/>
              </a:rPr>
              <a:t> — </a:t>
            </a:r>
            <a:r>
              <a:rPr lang="ru-RU" b="0" i="0" dirty="0">
                <a:effectLst/>
                <a:latin typeface="YS Text"/>
              </a:rPr>
              <a:t>механизм для асинхронного получения результата.</a:t>
            </a:r>
            <a:br>
              <a:rPr lang="ru-RU" b="0" i="0" dirty="0">
                <a:effectLst/>
                <a:latin typeface="YS Text"/>
              </a:rPr>
            </a:br>
            <a:r>
              <a:rPr lang="ru-RU" b="0" i="0" dirty="0">
                <a:effectLst/>
                <a:latin typeface="YS Text"/>
              </a:rPr>
              <a:t>✅ </a:t>
            </a:r>
            <a:r>
              <a:rPr lang="ru-RU" b="1" i="0" dirty="0">
                <a:effectLst/>
                <a:latin typeface="YS Text"/>
              </a:rPr>
              <a:t>Основные методы</a:t>
            </a:r>
            <a:r>
              <a:rPr lang="ru-RU" b="0" i="0" dirty="0">
                <a:effectLst/>
                <a:latin typeface="YS Text"/>
              </a:rPr>
              <a:t>: </a:t>
            </a:r>
            <a:r>
              <a:rPr lang="en-US" b="0" i="0" dirty="0">
                <a:effectLst/>
                <a:latin typeface="YS Text"/>
              </a:rPr>
              <a:t>get(), </a:t>
            </a:r>
            <a:r>
              <a:rPr lang="en-US" b="0" i="0" dirty="0" err="1">
                <a:effectLst/>
                <a:latin typeface="YS Text"/>
              </a:rPr>
              <a:t>isDone</a:t>
            </a:r>
            <a:r>
              <a:rPr lang="en-US" b="0" i="0" dirty="0">
                <a:effectLst/>
                <a:latin typeface="YS Text"/>
              </a:rPr>
              <a:t>(), cancel().</a:t>
            </a:r>
            <a:br>
              <a:rPr lang="en-US" b="0" i="0" dirty="0">
                <a:effectLst/>
                <a:latin typeface="YS Text"/>
              </a:rPr>
            </a:br>
            <a:r>
              <a:rPr lang="ru-RU" b="0" i="0" dirty="0">
                <a:effectLst/>
                <a:latin typeface="YS Text"/>
              </a:rPr>
              <a:t>🚀 </a:t>
            </a:r>
            <a:r>
              <a:rPr lang="ru-RU" b="1" i="0" dirty="0">
                <a:effectLst/>
                <a:latin typeface="YS Text"/>
              </a:rPr>
              <a:t>Используйте </a:t>
            </a:r>
            <a:r>
              <a:rPr lang="en-US" b="1" i="0" dirty="0">
                <a:effectLst/>
                <a:latin typeface="YS Text"/>
              </a:rPr>
              <a:t>Future </a:t>
            </a:r>
            <a:r>
              <a:rPr lang="ru-RU" b="1" i="0" dirty="0">
                <a:effectLst/>
                <a:latin typeface="YS Text"/>
              </a:rPr>
              <a:t>для простых асинхронных операций.</a:t>
            </a:r>
            <a:endParaRPr lang="ru-RU" b="0" i="0" dirty="0">
              <a:effectLst/>
              <a:latin typeface="YS Text"/>
            </a:endParaRPr>
          </a:p>
          <a:p>
            <a:pPr algn="l"/>
            <a:r>
              <a:rPr lang="ru-RU" b="1" i="0" dirty="0">
                <a:effectLst/>
                <a:latin typeface="YS Text"/>
              </a:rPr>
              <a:t>Что дальше?</a:t>
            </a:r>
            <a:endParaRPr lang="ru-RU" b="0" i="0" dirty="0">
              <a:effectLst/>
              <a:latin typeface="YS Tex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 err="1">
                <a:effectLst/>
                <a:latin typeface="YS Text"/>
              </a:rPr>
              <a:t>CompletableFuture</a:t>
            </a:r>
            <a:r>
              <a:rPr lang="en-US" b="0" i="0" dirty="0">
                <a:effectLst/>
                <a:latin typeface="YS Text"/>
              </a:rPr>
              <a:t> (</a:t>
            </a:r>
            <a:r>
              <a:rPr lang="ru-RU" b="0" i="0" dirty="0">
                <a:effectLst/>
                <a:latin typeface="YS Text"/>
              </a:rPr>
              <a:t>асинхронные цепочки)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 err="1">
                <a:effectLst/>
                <a:latin typeface="YS Text"/>
              </a:rPr>
              <a:t>ForkJoinPool</a:t>
            </a:r>
            <a:r>
              <a:rPr lang="en-US" b="0" i="0" dirty="0">
                <a:effectLst/>
                <a:latin typeface="YS Text"/>
              </a:rPr>
              <a:t> (</a:t>
            </a:r>
            <a:r>
              <a:rPr lang="ru-RU" b="0" i="0" dirty="0">
                <a:effectLst/>
                <a:latin typeface="YS Text"/>
              </a:rPr>
              <a:t>параллельные вычисления)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effectLst/>
                <a:latin typeface="YS Text"/>
              </a:rPr>
              <a:t>Реактивное программирование (</a:t>
            </a:r>
            <a:r>
              <a:rPr lang="en-US" b="0" i="0" dirty="0">
                <a:effectLst/>
                <a:latin typeface="YS Text"/>
              </a:rPr>
              <a:t>Flow API, </a:t>
            </a:r>
            <a:r>
              <a:rPr lang="en-US" b="0" i="0" dirty="0" err="1">
                <a:effectLst/>
                <a:latin typeface="YS Text"/>
              </a:rPr>
              <a:t>RxJava</a:t>
            </a:r>
            <a:r>
              <a:rPr lang="en-US" b="0" i="0" dirty="0">
                <a:effectLst/>
                <a:latin typeface="YS Text"/>
              </a:rPr>
              <a:t>)</a:t>
            </a:r>
          </a:p>
          <a:p>
            <a:pPr algn="l"/>
            <a:r>
              <a:rPr lang="ru-RU" b="0" i="0" dirty="0">
                <a:effectLst/>
                <a:latin typeface="YS Text"/>
              </a:rPr>
              <a:t>Хотите углубиться в какую-то тему? 😊</a:t>
            </a:r>
          </a:p>
          <a:p>
            <a:pPr algn="l"/>
            <a:endParaRPr lang="ru-RU" b="0" i="0" dirty="0">
              <a:effectLst/>
              <a:latin typeface="YS Text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52376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ru-RU" sz="1200" b="1" i="0" dirty="0">
                <a:solidFill>
                  <a:srgbClr val="F8FAFF"/>
                </a:solidFill>
                <a:effectLst/>
                <a:latin typeface="DeepSeek-CJK-patch"/>
              </a:rPr>
              <a:t>Когда использовать?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1200" b="1" i="0" dirty="0">
                <a:solidFill>
                  <a:srgbClr val="F8FAFF"/>
                </a:solidFill>
                <a:effectLst/>
                <a:latin typeface="DeepSeek-CJK-patch"/>
              </a:rPr>
              <a:t>Ограниченные ресурсы</a:t>
            </a:r>
            <a:r>
              <a:rPr lang="ru-RU" sz="1200" b="0" i="0" dirty="0">
                <a:solidFill>
                  <a:srgbClr val="F8FAFF"/>
                </a:solidFill>
                <a:effectLst/>
                <a:latin typeface="DeepSeek-CJK-patch"/>
              </a:rPr>
              <a:t> (например, сервер с фиксированным числом ядер CPU).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1200" b="1" i="0" dirty="0">
                <a:solidFill>
                  <a:srgbClr val="F8FAFF"/>
                </a:solidFill>
                <a:effectLst/>
                <a:latin typeface="DeepSeek-CJK-patch"/>
              </a:rPr>
              <a:t>Долгие задачи</a:t>
            </a:r>
            <a:r>
              <a:rPr lang="ru-RU" sz="1200" b="0" i="0" dirty="0">
                <a:solidFill>
                  <a:srgbClr val="F8FAFF"/>
                </a:solidFill>
                <a:effectLst/>
                <a:latin typeface="DeepSeek-CJK-patch"/>
              </a:rPr>
              <a:t> (обработка файлов, запросы к БД, сложные вычисления).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1200" b="1" i="0" dirty="0">
                <a:solidFill>
                  <a:srgbClr val="F8FAFF"/>
                </a:solidFill>
                <a:effectLst/>
                <a:latin typeface="DeepSeek-CJK-patch"/>
              </a:rPr>
              <a:t>Когда нужно строгое управление параллелизмом</a:t>
            </a:r>
            <a:r>
              <a:rPr lang="ru-RU" sz="1200" b="0" i="0" dirty="0">
                <a:solidFill>
                  <a:srgbClr val="F8FAFF"/>
                </a:solidFill>
                <a:effectLst/>
                <a:latin typeface="DeepSeek-CJK-patch"/>
              </a:rPr>
              <a:t> (например, не более 10 одновременных соединений).</a:t>
            </a:r>
            <a:endParaRPr lang="en-US" sz="1200" b="0" i="0" dirty="0">
              <a:solidFill>
                <a:srgbClr val="F8FAFF"/>
              </a:solidFill>
              <a:effectLst/>
              <a:latin typeface="DeepSeek-CJK-patch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ru-RU" sz="1200" b="0" i="0" dirty="0">
              <a:solidFill>
                <a:srgbClr val="F8FAFF"/>
              </a:solidFill>
              <a:effectLst/>
              <a:latin typeface="DeepSeek-CJK-patch"/>
            </a:endParaRPr>
          </a:p>
          <a:p>
            <a:pPr algn="l"/>
            <a:r>
              <a:rPr lang="ru-RU" sz="1200" b="1" i="0" dirty="0">
                <a:solidFill>
                  <a:srgbClr val="F8FAFF"/>
                </a:solidFill>
                <a:effectLst/>
                <a:latin typeface="DeepSeek-CJK-patch"/>
              </a:rPr>
              <a:t>Когда НЕ использовать?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1200" b="0" i="0" dirty="0">
                <a:solidFill>
                  <a:srgbClr val="F8FAFF"/>
                </a:solidFill>
                <a:effectLst/>
                <a:latin typeface="DeepSeek-CJK-patch"/>
              </a:rPr>
              <a:t>Если нагрузка </a:t>
            </a:r>
            <a:r>
              <a:rPr lang="ru-RU" sz="1200" b="1" i="0" dirty="0">
                <a:solidFill>
                  <a:srgbClr val="F8FAFF"/>
                </a:solidFill>
                <a:effectLst/>
                <a:latin typeface="DeepSeek-CJK-patch"/>
              </a:rPr>
              <a:t>непредсказуема</a:t>
            </a:r>
            <a:r>
              <a:rPr lang="ru-RU" sz="1200" b="0" i="0" dirty="0">
                <a:solidFill>
                  <a:srgbClr val="F8FAFF"/>
                </a:solidFill>
                <a:effectLst/>
                <a:latin typeface="DeepSeek-CJK-patch"/>
              </a:rPr>
              <a:t> и может резко возрастать (лучше </a:t>
            </a:r>
            <a:r>
              <a:rPr lang="ru-RU" sz="1200" b="0" i="0" dirty="0" err="1">
                <a:solidFill>
                  <a:srgbClr val="F8FAFF"/>
                </a:solidFill>
                <a:effectLst/>
                <a:latin typeface="DeepSeek-CJK-patch"/>
              </a:rPr>
              <a:t>CachedThreadPool</a:t>
            </a:r>
            <a:r>
              <a:rPr lang="ru-RU" sz="1200" b="0" i="0" dirty="0">
                <a:solidFill>
                  <a:srgbClr val="F8FAFF"/>
                </a:solidFill>
                <a:effectLst/>
                <a:latin typeface="DeepSeek-CJK-patch"/>
              </a:rPr>
              <a:t> или </a:t>
            </a:r>
            <a:r>
              <a:rPr lang="ru-RU" sz="1200" b="0" i="0" dirty="0" err="1">
                <a:solidFill>
                  <a:srgbClr val="F8FAFF"/>
                </a:solidFill>
                <a:effectLst/>
                <a:latin typeface="DeepSeek-CJK-patch"/>
              </a:rPr>
              <a:t>ScheduledThreadPool</a:t>
            </a:r>
            <a:r>
              <a:rPr lang="ru-RU" sz="1200" b="0" i="0" dirty="0">
                <a:solidFill>
                  <a:srgbClr val="F8FAFF"/>
                </a:solidFill>
                <a:effectLst/>
                <a:latin typeface="DeepSeek-CJK-patch"/>
              </a:rPr>
              <a:t>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1200" b="0" i="0" dirty="0">
                <a:solidFill>
                  <a:srgbClr val="F8FAFF"/>
                </a:solidFill>
                <a:effectLst/>
                <a:latin typeface="DeepSeek-CJK-patch"/>
              </a:rPr>
              <a:t>Если задачи </a:t>
            </a:r>
            <a:r>
              <a:rPr lang="ru-RU" sz="1200" b="1" i="0" dirty="0">
                <a:solidFill>
                  <a:srgbClr val="F8FAFF"/>
                </a:solidFill>
                <a:effectLst/>
                <a:latin typeface="DeepSeek-CJK-patch"/>
              </a:rPr>
              <a:t>очень короткие</a:t>
            </a:r>
            <a:r>
              <a:rPr lang="ru-RU" sz="1200" b="0" i="0" dirty="0">
                <a:solidFill>
                  <a:srgbClr val="F8FAFF"/>
                </a:solidFill>
                <a:effectLst/>
                <a:latin typeface="DeepSeek-CJK-patch"/>
              </a:rPr>
              <a:t>, а потоков слишком мало (очередь будет расти).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50203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ru-RU" sz="1000" b="1" i="0" dirty="0">
                <a:effectLst/>
                <a:latin typeface="YS Text"/>
              </a:rPr>
              <a:t>Когда использовать?</a:t>
            </a:r>
            <a:endParaRPr lang="ru-RU" sz="1000" b="0" i="0" dirty="0">
              <a:effectLst/>
              <a:latin typeface="YS Tex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1000" b="0" i="0" dirty="0">
                <a:effectLst/>
                <a:latin typeface="YS Text"/>
              </a:rPr>
              <a:t>Много коротких асинхронных задач (например, обработка HTTP-запросов, быстрые вычисления).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1000" b="0" i="0" dirty="0">
                <a:effectLst/>
                <a:latin typeface="YS Text"/>
              </a:rPr>
              <a:t>Нагрузка непредсказуема, и нужно гибкое масштабирование.</a:t>
            </a:r>
          </a:p>
          <a:p>
            <a:pPr algn="ctr"/>
            <a:r>
              <a:rPr lang="ru-RU" sz="1000" b="0" i="0" u="none" strike="noStrike" dirty="0">
                <a:effectLst/>
                <a:latin typeface="YS Text"/>
                <a:hlinkClick r:id="rId3"/>
              </a:rPr>
              <a:t>Когда НЕ использовать?</a:t>
            </a:r>
          </a:p>
          <a:p>
            <a:pPr algn="l"/>
            <a:r>
              <a:rPr lang="ru-RU" sz="1000" b="1" i="0" dirty="0">
                <a:effectLst/>
                <a:latin typeface="YS Text"/>
              </a:rPr>
              <a:t>Когда НЕ использовать?</a:t>
            </a:r>
            <a:endParaRPr lang="ru-RU" sz="1000" b="0" i="0" dirty="0">
              <a:effectLst/>
              <a:latin typeface="YS Tex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1000" b="0" i="0" dirty="0">
                <a:effectLst/>
                <a:latin typeface="YS Text"/>
              </a:rPr>
              <a:t>Если задачи долгие (например, обработка больших файлов).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1000" b="0" i="0" dirty="0">
                <a:effectLst/>
                <a:latin typeface="YS Text"/>
              </a:rPr>
              <a:t>Если нужно строго ограничить число потоков (лучше </a:t>
            </a:r>
            <a:r>
              <a:rPr lang="ru-RU" sz="1000" b="0" i="0" dirty="0" err="1">
                <a:effectLst/>
                <a:latin typeface="YS Text"/>
              </a:rPr>
              <a:t>FixedThreadPool</a:t>
            </a:r>
            <a:r>
              <a:rPr lang="ru-RU" sz="1000" b="0" i="0" dirty="0">
                <a:effectLst/>
                <a:latin typeface="YS Text"/>
              </a:rPr>
              <a:t>).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72394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ru-RU" b="1" i="1" dirty="0" err="1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Executor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 — базовый интерфейс для классов, который реализует запуск </a:t>
            </a:r>
            <a:r>
              <a:rPr lang="ru-RU" b="1" i="1" dirty="0" err="1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Runnable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 задач. Тем самым обеспечивается помощь с добавлением задачи и способом ее запуска.</a:t>
            </a:r>
            <a:endParaRPr lang="en-US" b="0" i="0" dirty="0">
              <a:solidFill>
                <a:srgbClr val="DDDDDD"/>
              </a:solidFill>
              <a:effectLst/>
              <a:latin typeface="Arial" panose="020B0604020202020204" pitchFamily="34" charset="0"/>
            </a:endParaRPr>
          </a:p>
          <a:p>
            <a:pPr algn="l"/>
            <a:endParaRPr lang="ru-RU" b="0" i="0" dirty="0">
              <a:solidFill>
                <a:srgbClr val="DDDDDD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ru-RU" b="1" i="1" dirty="0" err="1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ExecutorService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 — интерфейс, который расширяет свойства </a:t>
            </a:r>
            <a:r>
              <a:rPr lang="ru-RU" b="1" i="1" dirty="0" err="1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Executor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 и который описывает сервис для запуска </a:t>
            </a:r>
            <a:r>
              <a:rPr lang="ru-RU" b="1" i="1" dirty="0" err="1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Runnable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 или </a:t>
            </a:r>
            <a:r>
              <a:rPr lang="ru-RU" b="1" i="1" dirty="0" err="1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Callable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 задач. Методы </a:t>
            </a:r>
            <a:r>
              <a:rPr lang="ru-RU" b="0" i="0" dirty="0" err="1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submit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 на вход принимают задачу в виде </a:t>
            </a:r>
            <a:r>
              <a:rPr lang="ru-RU" b="1" i="1" dirty="0" err="1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Callable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 или </a:t>
            </a:r>
            <a:r>
              <a:rPr lang="ru-RU" b="1" i="1" dirty="0" err="1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Runnable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, а в качестве возвращаемого значения идет Future, через который ты можешь получить результат.</a:t>
            </a:r>
          </a:p>
          <a:p>
            <a:pPr algn="l"/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Метод </a:t>
            </a:r>
            <a:r>
              <a:rPr lang="ru-RU" b="0" i="0" dirty="0" err="1">
                <a:solidFill>
                  <a:srgbClr val="FF6726"/>
                </a:solidFill>
                <a:effectLst/>
                <a:latin typeface="Menlo"/>
              </a:rPr>
              <a:t>invokeAll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 отвечает за выполнение задач с возвращением списка задач с их статусом и результатами завершения.</a:t>
            </a:r>
          </a:p>
          <a:p>
            <a:pPr algn="l"/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Метод </a:t>
            </a:r>
            <a:r>
              <a:rPr lang="ru-RU" b="0" i="0" dirty="0" err="1">
                <a:solidFill>
                  <a:srgbClr val="FF6726"/>
                </a:solidFill>
                <a:effectLst/>
                <a:latin typeface="Menlo"/>
              </a:rPr>
              <a:t>invokeAny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 отвечает за выполнение задач с возвращением результата успешно выполненной задачи (то есть без создания исключения), если таковые имеются.</a:t>
            </a:r>
            <a:endParaRPr lang="en-US" b="0" i="0" dirty="0">
              <a:solidFill>
                <a:srgbClr val="DDDDDD"/>
              </a:solidFill>
              <a:effectLst/>
              <a:latin typeface="Arial" panose="020B0604020202020204" pitchFamily="34" charset="0"/>
            </a:endParaRPr>
          </a:p>
          <a:p>
            <a:pPr algn="l"/>
            <a:endParaRPr lang="ru-RU" b="0" i="0" dirty="0">
              <a:solidFill>
                <a:srgbClr val="DDDDDD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ru-RU" b="1" i="1" dirty="0" err="1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ScheduledExecutorService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 — данный интерфейс добавляет возможность запускать отложенные задачи с определенной задержкой или определенным периодом.</a:t>
            </a:r>
            <a:endParaRPr lang="en-US" b="0" i="0" dirty="0">
              <a:solidFill>
                <a:srgbClr val="DDDDDD"/>
              </a:solidFill>
              <a:effectLst/>
              <a:latin typeface="Arial" panose="020B0604020202020204" pitchFamily="34" charset="0"/>
            </a:endParaRPr>
          </a:p>
          <a:p>
            <a:pPr algn="l"/>
            <a:endParaRPr lang="en-US" b="0" i="0" dirty="0">
              <a:solidFill>
                <a:srgbClr val="DDDDDD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b="0" i="0" dirty="0" err="1">
                <a:solidFill>
                  <a:srgbClr val="2CA433"/>
                </a:solidFill>
                <a:effectLst/>
                <a:latin typeface="Menlo"/>
              </a:rPr>
              <a:t>AbstractExecutorService</a:t>
            </a:r>
            <a:r>
              <a:rPr lang="en-US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 — 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абстрактный класс для построения </a:t>
            </a:r>
            <a:r>
              <a:rPr lang="en-US" b="1" i="1" dirty="0" err="1">
                <a:effectLst/>
                <a:latin typeface="Arial" panose="020B0604020202020204" pitchFamily="34" charset="0"/>
              </a:rPr>
              <a:t>ExecutorService</a:t>
            </a:r>
            <a:r>
              <a:rPr lang="en-US" b="0" i="0" dirty="0" err="1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'a</a:t>
            </a:r>
            <a:r>
              <a:rPr lang="en-US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Внутри есть имплементация методов </a:t>
            </a:r>
            <a:r>
              <a:rPr lang="en-US" b="0" i="0" dirty="0">
                <a:solidFill>
                  <a:srgbClr val="FF6726"/>
                </a:solidFill>
                <a:effectLst/>
                <a:latin typeface="Menlo"/>
              </a:rPr>
              <a:t>submit</a:t>
            </a:r>
            <a:r>
              <a:rPr lang="en-US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b="0" i="0" dirty="0" err="1">
                <a:solidFill>
                  <a:srgbClr val="FF6726"/>
                </a:solidFill>
                <a:effectLst/>
                <a:latin typeface="Menlo"/>
              </a:rPr>
              <a:t>invokeAll</a:t>
            </a:r>
            <a:r>
              <a:rPr lang="en-US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b="0" i="0" dirty="0" err="1">
                <a:solidFill>
                  <a:srgbClr val="FF6726"/>
                </a:solidFill>
                <a:effectLst/>
                <a:latin typeface="Menlo"/>
              </a:rPr>
              <a:t>invokeAny</a:t>
            </a:r>
            <a:r>
              <a:rPr lang="en-US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От этого класса наследуются </a:t>
            </a:r>
            <a:r>
              <a:rPr lang="en-US" b="1" i="1" dirty="0" err="1">
                <a:solidFill>
                  <a:srgbClr val="2CA433"/>
                </a:solidFill>
                <a:effectLst/>
                <a:latin typeface="Arial" panose="020B0604020202020204" pitchFamily="34" charset="0"/>
              </a:rPr>
              <a:t>ThreadPoolExecutor</a:t>
            </a:r>
            <a:r>
              <a:rPr lang="en-US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b="1" i="1" dirty="0" err="1">
                <a:solidFill>
                  <a:srgbClr val="2CA433"/>
                </a:solidFill>
                <a:effectLst/>
                <a:latin typeface="Arial" panose="020B0604020202020204" pitchFamily="34" charset="0"/>
              </a:rPr>
              <a:t>ScheduledThreadPoolExecutor</a:t>
            </a:r>
            <a:r>
              <a:rPr lang="en-US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и </a:t>
            </a:r>
            <a:r>
              <a:rPr lang="en-US" b="1" i="1" dirty="0" err="1">
                <a:solidFill>
                  <a:srgbClr val="2CA433"/>
                </a:solidFill>
                <a:effectLst/>
                <a:latin typeface="Arial" panose="020B0604020202020204" pitchFamily="34" charset="0"/>
              </a:rPr>
              <a:t>ForkJoinPool</a:t>
            </a:r>
            <a:r>
              <a:rPr lang="en-US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.</a:t>
            </a:r>
            <a:endParaRPr lang="ru-RU" b="0" i="0" dirty="0">
              <a:solidFill>
                <a:srgbClr val="DDDDDD"/>
              </a:solidFill>
              <a:effectLst/>
              <a:latin typeface="Arial" panose="020B0604020202020204" pitchFamily="34" charset="0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147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5CBBA-D782-497D-B3B5-452762B3B9E7}" type="datetimeFigureOut">
              <a:rPr lang="ru-RU" smtClean="0"/>
              <a:t>28.03.2025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E1B2B-667E-4AB7-AFB4-B5EA8E56F2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7887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5CBBA-D782-497D-B3B5-452762B3B9E7}" type="datetimeFigureOut">
              <a:rPr lang="ru-RU" smtClean="0"/>
              <a:t>28.03.2025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E1B2B-667E-4AB7-AFB4-B5EA8E56F2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3461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5CBBA-D782-497D-B3B5-452762B3B9E7}" type="datetimeFigureOut">
              <a:rPr lang="ru-RU" smtClean="0"/>
              <a:t>28.03.2025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E1B2B-667E-4AB7-AFB4-B5EA8E56F2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9408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600">
                <a:solidFill>
                  <a:srgbClr val="DDDDD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600">
                <a:solidFill>
                  <a:srgbClr val="DDDDD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DDDDD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rgbClr val="DDDDD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DDDDD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5CBBA-D782-497D-B3B5-452762B3B9E7}" type="datetimeFigureOut">
              <a:rPr lang="ru-RU" smtClean="0"/>
              <a:t>28.03.2025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E1B2B-667E-4AB7-AFB4-B5EA8E56F2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04234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4" userDrawn="1">
          <p15:clr>
            <a:srgbClr val="FBAE40"/>
          </p15:clr>
        </p15:guide>
        <p15:guide id="2" pos="325" userDrawn="1">
          <p15:clr>
            <a:srgbClr val="FBAE40"/>
          </p15:clr>
        </p15:guide>
        <p15:guide id="3" pos="7355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5CBBA-D782-497D-B3B5-452762B3B9E7}" type="datetimeFigureOut">
              <a:rPr lang="ru-RU" smtClean="0"/>
              <a:t>28.03.2025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E1B2B-667E-4AB7-AFB4-B5EA8E56F2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2962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5CBBA-D782-497D-B3B5-452762B3B9E7}" type="datetimeFigureOut">
              <a:rPr lang="ru-RU" smtClean="0"/>
              <a:t>28.03.2025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E1B2B-667E-4AB7-AFB4-B5EA8E56F2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3283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5CBBA-D782-497D-B3B5-452762B3B9E7}" type="datetimeFigureOut">
              <a:rPr lang="ru-RU" smtClean="0"/>
              <a:t>28.03.2025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E1B2B-667E-4AB7-AFB4-B5EA8E56F2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5630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5CBBA-D782-497D-B3B5-452762B3B9E7}" type="datetimeFigureOut">
              <a:rPr lang="ru-RU" smtClean="0"/>
              <a:t>28.03.2025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E1B2B-667E-4AB7-AFB4-B5EA8E56F2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569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5CBBA-D782-497D-B3B5-452762B3B9E7}" type="datetimeFigureOut">
              <a:rPr lang="ru-RU" smtClean="0"/>
              <a:t>28.03.2025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E1B2B-667E-4AB7-AFB4-B5EA8E56F2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2470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5CBBA-D782-497D-B3B5-452762B3B9E7}" type="datetimeFigureOut">
              <a:rPr lang="ru-RU" smtClean="0"/>
              <a:t>28.03.2025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E1B2B-667E-4AB7-AFB4-B5EA8E56F2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0175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5CBBA-D782-497D-B3B5-452762B3B9E7}" type="datetimeFigureOut">
              <a:rPr lang="ru-RU" smtClean="0"/>
              <a:t>28.03.2025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E1B2B-667E-4AB7-AFB4-B5EA8E56F2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3540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080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4754" y="128671"/>
            <a:ext cx="11922492" cy="365125"/>
          </a:xfrm>
          <a:prstGeom prst="rect">
            <a:avLst/>
          </a:prstGeom>
          <a:solidFill>
            <a:srgbClr val="171717"/>
          </a:solidFill>
          <a:ln>
            <a:solidFill>
              <a:srgbClr val="373737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660968"/>
            <a:ext cx="10515600" cy="4351338"/>
          </a:xfrm>
          <a:prstGeom prst="rect">
            <a:avLst/>
          </a:prstGeom>
          <a:solidFill>
            <a:srgbClr val="171717"/>
          </a:solidFill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5CBBA-D782-497D-B3B5-452762B3B9E7}" type="datetimeFigureOut">
              <a:rPr lang="ru-RU" smtClean="0"/>
              <a:t>28.03.2025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0E1B2B-667E-4AB7-AFB4-B5EA8E56F2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06172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1800" kern="1200">
          <a:solidFill>
            <a:schemeClr val="tx1"/>
          </a:solidFill>
          <a:latin typeface="Fira Sans" panose="020B05030500000200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24A330C-F99C-0B38-ED4C-6A31A480976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3836" t="14232" r="14011" b="16920"/>
          <a:stretch/>
        </p:blipFill>
        <p:spPr>
          <a:xfrm>
            <a:off x="2434280" y="657225"/>
            <a:ext cx="7006281" cy="3935313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BC3E9B6-D5A6-0DE1-C7AC-75729C12F0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7124" y="4592538"/>
            <a:ext cx="9440592" cy="2133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4539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2C9DDB-6FD2-F8FC-BDC7-12AC35DCD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Сравнение </a:t>
            </a:r>
            <a:r>
              <a:rPr lang="ru-RU" dirty="0" err="1"/>
              <a:t>FixedThreadPool</a:t>
            </a:r>
            <a:r>
              <a:rPr lang="ru-RU" dirty="0"/>
              <a:t> и </a:t>
            </a:r>
            <a:r>
              <a:rPr lang="en-US" dirty="0" err="1"/>
              <a:t>CachedThreadPool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55A15C8-0A10-2CF6-7CD8-749483109A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683" y="2690729"/>
            <a:ext cx="7772634" cy="3709667"/>
          </a:xfrm>
          <a:prstGeom prst="rect">
            <a:avLst/>
          </a:prstGeom>
        </p:spPr>
      </p:pic>
      <p:sp>
        <p:nvSpPr>
          <p:cNvPr id="6" name="Объект 2">
            <a:extLst>
              <a:ext uri="{FF2B5EF4-FFF2-40B4-BE49-F238E27FC236}">
                <a16:creationId xmlns:a16="http://schemas.microsoft.com/office/drawing/2014/main" id="{3C83591B-E6A7-D9FA-709F-D8721435E967}"/>
              </a:ext>
            </a:extLst>
          </p:cNvPr>
          <p:cNvSpPr txBox="1">
            <a:spLocks/>
          </p:cNvSpPr>
          <p:nvPr/>
        </p:nvSpPr>
        <p:spPr>
          <a:xfrm>
            <a:off x="515939" y="657225"/>
            <a:ext cx="11160124" cy="1870075"/>
          </a:xfrm>
          <a:prstGeom prst="rect">
            <a:avLst/>
          </a:prstGeom>
          <a:solidFill>
            <a:srgbClr val="171717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ru-RU" dirty="0" err="1">
                <a:solidFill>
                  <a:srgbClr val="BC5CFF"/>
                </a:solidFill>
              </a:rPr>
              <a:t>FixedThreadPool</a:t>
            </a:r>
            <a:r>
              <a:rPr lang="ru-RU" dirty="0">
                <a:solidFill>
                  <a:srgbClr val="DDDDDD"/>
                </a:solidFill>
              </a:rPr>
              <a:t> лучше использовать, когда:</a:t>
            </a:r>
          </a:p>
          <a:p>
            <a:r>
              <a:rPr lang="ru-RU" dirty="0">
                <a:solidFill>
                  <a:srgbClr val="DDDDDD"/>
                </a:solidFill>
              </a:rPr>
              <a:t>Нужен строгий контроль за числом потоков.</a:t>
            </a:r>
          </a:p>
          <a:p>
            <a:r>
              <a:rPr lang="ru-RU" dirty="0">
                <a:solidFill>
                  <a:srgbClr val="DDDDDD"/>
                </a:solidFill>
              </a:rPr>
              <a:t>Задачи долгие или ресурсоёмкие.</a:t>
            </a:r>
          </a:p>
          <a:p>
            <a:r>
              <a:rPr lang="ru-RU" dirty="0">
                <a:solidFill>
                  <a:srgbClr val="DDDDDD"/>
                </a:solidFill>
              </a:rPr>
              <a:t>Важно избегать перегрузки системы.</a:t>
            </a:r>
          </a:p>
          <a:p>
            <a:pPr marL="0" indent="0" algn="l">
              <a:buNone/>
            </a:pPr>
            <a:r>
              <a:rPr lang="ru-RU" dirty="0">
                <a:solidFill>
                  <a:srgbClr val="DDDDDD"/>
                </a:solidFill>
              </a:rPr>
              <a:t>Для сценариев с кратковременными задачами и переменной нагрузкой лучше подходит </a:t>
            </a:r>
            <a:r>
              <a:rPr lang="ru-RU" dirty="0" err="1">
                <a:solidFill>
                  <a:srgbClr val="BC5CFF"/>
                </a:solidFill>
              </a:rPr>
              <a:t>CachedThreadPool</a:t>
            </a:r>
            <a:r>
              <a:rPr lang="ru-RU" dirty="0">
                <a:solidFill>
                  <a:srgbClr val="DDDDDD"/>
                </a:solidFill>
              </a:rPr>
              <a:t>.</a:t>
            </a:r>
            <a:endParaRPr lang="en-US" dirty="0">
              <a:solidFill>
                <a:srgbClr val="DDDDD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44377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34D0A9-46FB-8DB9-1023-EDF890750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Очереди</a:t>
            </a:r>
          </a:p>
        </p:txBody>
      </p:sp>
      <p:pic>
        <p:nvPicPr>
          <p:cNvPr id="4098" name="Picture 2" descr="Producer Consumer Illustration">
            <a:extLst>
              <a:ext uri="{FF2B5EF4-FFF2-40B4-BE49-F238E27FC236}">
                <a16:creationId xmlns:a16="http://schemas.microsoft.com/office/drawing/2014/main" id="{B1F56A84-CD6C-3209-3F6B-02BDB1A8B4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5059" y="3746887"/>
            <a:ext cx="7975772" cy="2654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Объект 2">
            <a:extLst>
              <a:ext uri="{FF2B5EF4-FFF2-40B4-BE49-F238E27FC236}">
                <a16:creationId xmlns:a16="http://schemas.microsoft.com/office/drawing/2014/main" id="{EBA1B5A3-42FC-EE8C-53E2-34081F2383BF}"/>
              </a:ext>
            </a:extLst>
          </p:cNvPr>
          <p:cNvSpPr txBox="1">
            <a:spLocks/>
          </p:cNvSpPr>
          <p:nvPr/>
        </p:nvSpPr>
        <p:spPr>
          <a:xfrm>
            <a:off x="515938" y="657224"/>
            <a:ext cx="11160125" cy="2926235"/>
          </a:xfrm>
          <a:prstGeom prst="rect">
            <a:avLst/>
          </a:prstGeom>
          <a:solidFill>
            <a:srgbClr val="171717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ru-RU" dirty="0">
                <a:solidFill>
                  <a:srgbClr val="BC5CFF"/>
                </a:solidFill>
              </a:rPr>
              <a:t>Очереди в Java </a:t>
            </a:r>
            <a:r>
              <a:rPr lang="ru-RU" dirty="0">
                <a:solidFill>
                  <a:srgbClr val="DDDDDD"/>
                </a:solidFill>
              </a:rPr>
              <a:t>— мощный инструмент для:</a:t>
            </a:r>
          </a:p>
          <a:p>
            <a:r>
              <a:rPr lang="ru-RU" dirty="0">
                <a:solidFill>
                  <a:srgbClr val="DDDDDD"/>
                </a:solidFill>
              </a:rPr>
              <a:t>Управления данными между потоками</a:t>
            </a:r>
          </a:p>
          <a:p>
            <a:r>
              <a:rPr lang="ru-RU" dirty="0">
                <a:solidFill>
                  <a:srgbClr val="DDDDDD"/>
                </a:solidFill>
              </a:rPr>
              <a:t>Реализации паттерна </a:t>
            </a:r>
            <a:r>
              <a:rPr lang="ru-RU" dirty="0" err="1">
                <a:solidFill>
                  <a:srgbClr val="DDDDDD"/>
                </a:solidFill>
              </a:rPr>
              <a:t>Producer</a:t>
            </a:r>
            <a:r>
              <a:rPr lang="ru-RU" dirty="0">
                <a:solidFill>
                  <a:srgbClr val="DDDDDD"/>
                </a:solidFill>
              </a:rPr>
              <a:t>-Consumer</a:t>
            </a:r>
          </a:p>
          <a:p>
            <a:r>
              <a:rPr lang="ru-RU" dirty="0">
                <a:solidFill>
                  <a:srgbClr val="DDDDDD"/>
                </a:solidFill>
              </a:rPr>
              <a:t>Обработки задач в порядке очереди</a:t>
            </a:r>
          </a:p>
          <a:p>
            <a:pPr marL="0" indent="0" algn="l">
              <a:buNone/>
            </a:pPr>
            <a:r>
              <a:rPr lang="ru-RU" dirty="0">
                <a:solidFill>
                  <a:srgbClr val="DDDDDD"/>
                </a:solidFill>
              </a:rPr>
              <a:t>Выбор реализации зависит от требований:</a:t>
            </a:r>
          </a:p>
          <a:p>
            <a:r>
              <a:rPr lang="ru-RU" dirty="0">
                <a:solidFill>
                  <a:srgbClr val="CC7832"/>
                </a:solidFill>
              </a:rPr>
              <a:t>Блокирующие</a:t>
            </a:r>
            <a:r>
              <a:rPr lang="ru-RU" dirty="0">
                <a:solidFill>
                  <a:srgbClr val="DDDDDD"/>
                </a:solidFill>
              </a:rPr>
              <a:t> (</a:t>
            </a:r>
            <a:r>
              <a:rPr lang="ru-RU" dirty="0" err="1">
                <a:solidFill>
                  <a:srgbClr val="FF423F"/>
                </a:solidFill>
              </a:rPr>
              <a:t>BlockingQueue</a:t>
            </a:r>
            <a:r>
              <a:rPr lang="ru-RU" dirty="0">
                <a:solidFill>
                  <a:srgbClr val="DDDDDD"/>
                </a:solidFill>
              </a:rPr>
              <a:t>) — для строгой синхронизации</a:t>
            </a:r>
          </a:p>
          <a:p>
            <a:r>
              <a:rPr lang="ru-RU" dirty="0">
                <a:solidFill>
                  <a:srgbClr val="CC7832"/>
                </a:solidFill>
              </a:rPr>
              <a:t>Неблокирующие</a:t>
            </a:r>
            <a:r>
              <a:rPr lang="ru-RU" dirty="0">
                <a:solidFill>
                  <a:srgbClr val="DDDDDD"/>
                </a:solidFill>
              </a:rPr>
              <a:t> (</a:t>
            </a:r>
            <a:r>
              <a:rPr lang="ru-RU" dirty="0" err="1">
                <a:solidFill>
                  <a:srgbClr val="FF423F"/>
                </a:solidFill>
              </a:rPr>
              <a:t>ConcurrentLinkedQueue</a:t>
            </a:r>
            <a:r>
              <a:rPr lang="ru-RU" dirty="0">
                <a:solidFill>
                  <a:srgbClr val="DDDDDD"/>
                </a:solidFill>
              </a:rPr>
              <a:t>) — для высокой производительности</a:t>
            </a:r>
          </a:p>
          <a:p>
            <a:r>
              <a:rPr lang="ru-RU" dirty="0">
                <a:solidFill>
                  <a:srgbClr val="CC7832"/>
                </a:solidFill>
              </a:rPr>
              <a:t>Двусторонние</a:t>
            </a:r>
            <a:r>
              <a:rPr lang="ru-RU" dirty="0">
                <a:solidFill>
                  <a:srgbClr val="DDDDDD"/>
                </a:solidFill>
              </a:rPr>
              <a:t> (</a:t>
            </a:r>
            <a:r>
              <a:rPr lang="ru-RU" dirty="0" err="1">
                <a:solidFill>
                  <a:srgbClr val="FF423F"/>
                </a:solidFill>
              </a:rPr>
              <a:t>Deque</a:t>
            </a:r>
            <a:r>
              <a:rPr lang="ru-RU" dirty="0">
                <a:solidFill>
                  <a:srgbClr val="DDDDDD"/>
                </a:solidFill>
              </a:rPr>
              <a:t>) — когда нужен доступ с обоих концов</a:t>
            </a:r>
            <a:endParaRPr lang="en-US" dirty="0">
              <a:solidFill>
                <a:srgbClr val="DDDDD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54513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34D0A9-46FB-8DB9-1023-EDF890750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Неблокирующие очереди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EBA1B5A3-42FC-EE8C-53E2-34081F2383BF}"/>
              </a:ext>
            </a:extLst>
          </p:cNvPr>
          <p:cNvSpPr txBox="1">
            <a:spLocks/>
          </p:cNvSpPr>
          <p:nvPr/>
        </p:nvSpPr>
        <p:spPr>
          <a:xfrm>
            <a:off x="515938" y="657225"/>
            <a:ext cx="11160125" cy="1468138"/>
          </a:xfrm>
          <a:prstGeom prst="rect">
            <a:avLst/>
          </a:prstGeom>
          <a:solidFill>
            <a:srgbClr val="171717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dirty="0">
                <a:solidFill>
                  <a:srgbClr val="BC5CFF"/>
                </a:solidFill>
              </a:rPr>
              <a:t>1.</a:t>
            </a:r>
            <a:r>
              <a:rPr lang="ru-RU" dirty="0" err="1">
                <a:solidFill>
                  <a:srgbClr val="BC5CFF"/>
                </a:solidFill>
              </a:rPr>
              <a:t>ConcurrentLinkedQueue</a:t>
            </a:r>
            <a:endParaRPr lang="ru-RU" dirty="0">
              <a:solidFill>
                <a:srgbClr val="BC5CFF"/>
              </a:solidFill>
            </a:endParaRPr>
          </a:p>
          <a:p>
            <a:r>
              <a:rPr lang="ru-RU" dirty="0">
                <a:solidFill>
                  <a:srgbClr val="DDDDDD"/>
                </a:solidFill>
              </a:rPr>
              <a:t>Неограниченная </a:t>
            </a:r>
            <a:r>
              <a:rPr lang="ru-RU" dirty="0" err="1">
                <a:solidFill>
                  <a:srgbClr val="DDDDDD"/>
                </a:solidFill>
              </a:rPr>
              <a:t>потокобезопасная</a:t>
            </a:r>
            <a:r>
              <a:rPr lang="ru-RU" dirty="0">
                <a:solidFill>
                  <a:srgbClr val="DDDDDD"/>
                </a:solidFill>
              </a:rPr>
              <a:t> FIFO-очередь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DDDDDD"/>
                </a:solidFill>
              </a:rPr>
              <a:t>Высокая производительность в многопоточной среде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DDDDDD"/>
                </a:solidFill>
              </a:rPr>
              <a:t>Подходит для сценариев «один производитель — много потребителей»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C79DE7E-7F81-C220-40C5-B4934FA071F4}"/>
              </a:ext>
            </a:extLst>
          </p:cNvPr>
          <p:cNvSpPr txBox="1">
            <a:spLocks/>
          </p:cNvSpPr>
          <p:nvPr/>
        </p:nvSpPr>
        <p:spPr>
          <a:xfrm>
            <a:off x="515937" y="3482289"/>
            <a:ext cx="11160125" cy="1468138"/>
          </a:xfrm>
          <a:prstGeom prst="rect">
            <a:avLst/>
          </a:prstGeom>
          <a:solidFill>
            <a:srgbClr val="171717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dirty="0">
                <a:solidFill>
                  <a:srgbClr val="BC5CFF"/>
                </a:solidFill>
              </a:rPr>
              <a:t>2.ConcurrentLinkedDeque</a:t>
            </a:r>
          </a:p>
          <a:p>
            <a:r>
              <a:rPr lang="ru-RU" dirty="0">
                <a:solidFill>
                  <a:srgbClr val="DDDDDD"/>
                </a:solidFill>
              </a:rPr>
              <a:t>Двусторонняя очередь (поддерживает </a:t>
            </a:r>
            <a:r>
              <a:rPr lang="en-US" dirty="0" err="1">
                <a:solidFill>
                  <a:srgbClr val="DDDDDD"/>
                </a:solidFill>
              </a:rPr>
              <a:t>addFirst</a:t>
            </a:r>
            <a:r>
              <a:rPr lang="en-US" dirty="0">
                <a:solidFill>
                  <a:srgbClr val="DDDDDD"/>
                </a:solidFill>
              </a:rPr>
              <a:t>, </a:t>
            </a:r>
            <a:r>
              <a:rPr lang="en-US" dirty="0" err="1">
                <a:solidFill>
                  <a:srgbClr val="DDDDDD"/>
                </a:solidFill>
              </a:rPr>
              <a:t>removeLast</a:t>
            </a:r>
            <a:r>
              <a:rPr lang="en-US" dirty="0">
                <a:solidFill>
                  <a:srgbClr val="DDDDDD"/>
                </a:solidFill>
              </a:rPr>
              <a:t> </a:t>
            </a:r>
            <a:r>
              <a:rPr lang="ru-RU" dirty="0">
                <a:solidFill>
                  <a:srgbClr val="DDDDDD"/>
                </a:solidFill>
              </a:rPr>
              <a:t>и т.д.)</a:t>
            </a:r>
          </a:p>
          <a:p>
            <a:r>
              <a:rPr lang="ru-RU" dirty="0">
                <a:solidFill>
                  <a:srgbClr val="DDDDDD"/>
                </a:solidFill>
              </a:rPr>
              <a:t>Неблокирующая реализация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7D28B11B-036D-2FF5-AACB-ECA757D746C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7611"/>
          <a:stretch/>
        </p:blipFill>
        <p:spPr>
          <a:xfrm>
            <a:off x="515938" y="2215357"/>
            <a:ext cx="11160125" cy="800212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12676DD5-FB47-E8A3-B6FC-682EE1BE11C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7538"/>
          <a:stretch/>
        </p:blipFill>
        <p:spPr>
          <a:xfrm>
            <a:off x="515939" y="5086194"/>
            <a:ext cx="11160124" cy="111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0378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40EF41-A1F3-00F0-5B51-360564BB0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Executor</a:t>
            </a: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4B670FE-5FD5-60F1-0007-7820D430C5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938" y="657225"/>
            <a:ext cx="6601746" cy="5496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033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40EF41-A1F3-00F0-5B51-360564BB0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30FB53-4203-506F-E34F-FA812323F0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74298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40EF41-A1F3-00F0-5B51-360564BB0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30FB53-4203-506F-E34F-FA812323F0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43091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40EF41-A1F3-00F0-5B51-360564BB0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30FB53-4203-506F-E34F-FA812323F0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50534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A2C4CE-E016-E239-B40A-B2269830C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Коллекции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FB21E27-E3EF-29BD-6FC6-130144280B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8250" y="657225"/>
            <a:ext cx="9715500" cy="484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552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A2C4CE-E016-E239-B40A-B2269830C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Коллекции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0A83A64-C258-0A07-618A-452317BF47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1587" y="966787"/>
            <a:ext cx="9648825" cy="492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6479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A2C4CE-E016-E239-B40A-B2269830C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Коллекции - сложность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E4C2AE7-D54B-4D2E-DEEF-C6D9A6A5C8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468" y="1115681"/>
            <a:ext cx="10811064" cy="4801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0372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40EF41-A1F3-00F0-5B51-360564BB0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Atomic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9CC6DCA-561B-6891-A112-0EDC0EBA00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938" y="657225"/>
            <a:ext cx="4636830" cy="5561554"/>
          </a:xfrm>
          <a:prstGeom prst="rect">
            <a:avLst/>
          </a:prstGeom>
        </p:spPr>
      </p:pic>
      <p:sp>
        <p:nvSpPr>
          <p:cNvPr id="6" name="Объект 2">
            <a:extLst>
              <a:ext uri="{FF2B5EF4-FFF2-40B4-BE49-F238E27FC236}">
                <a16:creationId xmlns:a16="http://schemas.microsoft.com/office/drawing/2014/main" id="{12FEF9AD-14F0-66AC-5FE5-D90BD2339C71}"/>
              </a:ext>
            </a:extLst>
          </p:cNvPr>
          <p:cNvSpPr txBox="1">
            <a:spLocks/>
          </p:cNvSpPr>
          <p:nvPr/>
        </p:nvSpPr>
        <p:spPr>
          <a:xfrm>
            <a:off x="5381553" y="657225"/>
            <a:ext cx="6196727" cy="5561554"/>
          </a:xfrm>
          <a:prstGeom prst="rect">
            <a:avLst/>
          </a:prstGeom>
          <a:solidFill>
            <a:srgbClr val="171717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dirty="0">
                <a:solidFill>
                  <a:srgbClr val="BC5CFF"/>
                </a:solidFill>
              </a:rPr>
              <a:t>Atomic-</a:t>
            </a:r>
            <a:r>
              <a:rPr lang="ru-RU" dirty="0">
                <a:solidFill>
                  <a:srgbClr val="BC5CFF"/>
                </a:solidFill>
              </a:rPr>
              <a:t>классы </a:t>
            </a:r>
            <a:r>
              <a:rPr lang="ru-RU" dirty="0">
                <a:solidFill>
                  <a:srgbClr val="DDDDDD"/>
                </a:solidFill>
              </a:rPr>
              <a:t>в </a:t>
            </a:r>
            <a:r>
              <a:rPr lang="en-US" dirty="0">
                <a:solidFill>
                  <a:srgbClr val="DDDDDD"/>
                </a:solidFill>
              </a:rPr>
              <a:t>Java </a:t>
            </a:r>
            <a:r>
              <a:rPr lang="ru-RU" dirty="0">
                <a:solidFill>
                  <a:srgbClr val="DDDDDD"/>
                </a:solidFill>
              </a:rPr>
              <a:t>предоставляют возможность выполнять атомарные (неразрывные) операции над переменными в многопоточной среде без использования явных блокировок (</a:t>
            </a:r>
            <a:r>
              <a:rPr lang="en-US" dirty="0">
                <a:solidFill>
                  <a:srgbClr val="DDDDDD"/>
                </a:solidFill>
              </a:rPr>
              <a:t>synchronized). </a:t>
            </a:r>
            <a:r>
              <a:rPr lang="ru-RU" dirty="0">
                <a:solidFill>
                  <a:srgbClr val="DDDDDD"/>
                </a:solidFill>
              </a:rPr>
              <a:t>Они находятся в пакете </a:t>
            </a:r>
            <a:r>
              <a:rPr lang="en-US" dirty="0" err="1">
                <a:solidFill>
                  <a:srgbClr val="DDDDDD"/>
                </a:solidFill>
              </a:rPr>
              <a:t>java.util.concurrent.atomic</a:t>
            </a:r>
            <a:r>
              <a:rPr lang="en-US" dirty="0">
                <a:solidFill>
                  <a:srgbClr val="DDDDDD"/>
                </a:solidFill>
              </a:rPr>
              <a:t>.</a:t>
            </a:r>
          </a:p>
          <a:p>
            <a:pPr marL="0" indent="0" algn="l">
              <a:buNone/>
            </a:pPr>
            <a:endParaRPr lang="en-US" dirty="0">
              <a:solidFill>
                <a:srgbClr val="DDDDDD"/>
              </a:solidFill>
            </a:endParaRPr>
          </a:p>
          <a:p>
            <a:pPr marL="0" indent="0" algn="l">
              <a:buNone/>
            </a:pPr>
            <a:r>
              <a:rPr lang="ru-RU" dirty="0">
                <a:solidFill>
                  <a:srgbClr val="DDDDDD"/>
                </a:solidFill>
              </a:rPr>
              <a:t>Основные </a:t>
            </a:r>
            <a:r>
              <a:rPr lang="en-US" dirty="0">
                <a:solidFill>
                  <a:srgbClr val="DDDDDD"/>
                </a:solidFill>
              </a:rPr>
              <a:t>Atomic-</a:t>
            </a:r>
            <a:r>
              <a:rPr lang="ru-RU" dirty="0">
                <a:solidFill>
                  <a:srgbClr val="DDDDDD"/>
                </a:solidFill>
              </a:rPr>
              <a:t>классы</a:t>
            </a:r>
          </a:p>
          <a:p>
            <a:pPr marL="0" indent="0" algn="l">
              <a:buNone/>
            </a:pPr>
            <a:r>
              <a:rPr lang="en-US" dirty="0" err="1">
                <a:solidFill>
                  <a:srgbClr val="BC5CFF"/>
                </a:solidFill>
              </a:rPr>
              <a:t>AtomicBoolean</a:t>
            </a:r>
            <a:r>
              <a:rPr lang="en-US" dirty="0">
                <a:solidFill>
                  <a:srgbClr val="BC5CFF"/>
                </a:solidFill>
              </a:rPr>
              <a:t>, </a:t>
            </a:r>
            <a:r>
              <a:rPr lang="en-US" dirty="0" err="1">
                <a:solidFill>
                  <a:srgbClr val="BC5CFF"/>
                </a:solidFill>
              </a:rPr>
              <a:t>AtomicInteger</a:t>
            </a:r>
            <a:r>
              <a:rPr lang="en-US" dirty="0">
                <a:solidFill>
                  <a:srgbClr val="BC5CFF"/>
                </a:solidFill>
              </a:rPr>
              <a:t>, </a:t>
            </a:r>
            <a:r>
              <a:rPr lang="en-US" dirty="0" err="1">
                <a:solidFill>
                  <a:srgbClr val="BC5CFF"/>
                </a:solidFill>
              </a:rPr>
              <a:t>AtomicLong</a:t>
            </a:r>
            <a:r>
              <a:rPr lang="en-US" dirty="0">
                <a:solidFill>
                  <a:srgbClr val="DDDDDD"/>
                </a:solidFill>
              </a:rPr>
              <a:t> - </a:t>
            </a:r>
            <a:r>
              <a:rPr lang="ru-RU" dirty="0">
                <a:solidFill>
                  <a:srgbClr val="DDDDDD"/>
                </a:solidFill>
              </a:rPr>
              <a:t>для примитивных типов</a:t>
            </a:r>
          </a:p>
          <a:p>
            <a:pPr marL="0" indent="0" algn="l">
              <a:buNone/>
            </a:pPr>
            <a:r>
              <a:rPr lang="en-US" dirty="0" err="1">
                <a:solidFill>
                  <a:srgbClr val="BC5CFF"/>
                </a:solidFill>
              </a:rPr>
              <a:t>AtomicReference</a:t>
            </a:r>
            <a:r>
              <a:rPr lang="en-US" dirty="0">
                <a:solidFill>
                  <a:srgbClr val="DDDDDD"/>
                </a:solidFill>
              </a:rPr>
              <a:t> - </a:t>
            </a:r>
            <a:r>
              <a:rPr lang="ru-RU" dirty="0">
                <a:solidFill>
                  <a:srgbClr val="DDDDDD"/>
                </a:solidFill>
              </a:rPr>
              <a:t>для ссылочных типов</a:t>
            </a:r>
          </a:p>
          <a:p>
            <a:pPr marL="0" indent="0" algn="l">
              <a:buNone/>
            </a:pPr>
            <a:r>
              <a:rPr lang="en-US" dirty="0" err="1">
                <a:solidFill>
                  <a:srgbClr val="BC5CFF"/>
                </a:solidFill>
              </a:rPr>
              <a:t>AtomicIntegerArray</a:t>
            </a:r>
            <a:r>
              <a:rPr lang="en-US" dirty="0">
                <a:solidFill>
                  <a:srgbClr val="BC5CFF"/>
                </a:solidFill>
              </a:rPr>
              <a:t>, </a:t>
            </a:r>
            <a:r>
              <a:rPr lang="en-US" dirty="0" err="1">
                <a:solidFill>
                  <a:srgbClr val="BC5CFF"/>
                </a:solidFill>
              </a:rPr>
              <a:t>AtomicLongArray</a:t>
            </a:r>
            <a:r>
              <a:rPr lang="en-US" dirty="0">
                <a:solidFill>
                  <a:srgbClr val="BC5CFF"/>
                </a:solidFill>
              </a:rPr>
              <a:t>, </a:t>
            </a:r>
            <a:r>
              <a:rPr lang="en-US" dirty="0" err="1">
                <a:solidFill>
                  <a:srgbClr val="BC5CFF"/>
                </a:solidFill>
              </a:rPr>
              <a:t>AtomicReferenceArray</a:t>
            </a:r>
            <a:r>
              <a:rPr lang="en-US" dirty="0">
                <a:solidFill>
                  <a:srgbClr val="BC5CFF"/>
                </a:solidFill>
              </a:rPr>
              <a:t> </a:t>
            </a:r>
            <a:r>
              <a:rPr lang="en-US" dirty="0">
                <a:solidFill>
                  <a:srgbClr val="DDDDDD"/>
                </a:solidFill>
              </a:rPr>
              <a:t>- </a:t>
            </a:r>
            <a:r>
              <a:rPr lang="ru-RU" dirty="0">
                <a:solidFill>
                  <a:srgbClr val="DDDDDD"/>
                </a:solidFill>
              </a:rPr>
              <a:t>для массивов</a:t>
            </a:r>
          </a:p>
          <a:p>
            <a:pPr marL="0" indent="0" algn="l">
              <a:buNone/>
            </a:pPr>
            <a:r>
              <a:rPr lang="en-US" dirty="0" err="1">
                <a:solidFill>
                  <a:srgbClr val="BC5CFF"/>
                </a:solidFill>
              </a:rPr>
              <a:t>AtomicStampedReference</a:t>
            </a:r>
            <a:r>
              <a:rPr lang="en-US" dirty="0">
                <a:solidFill>
                  <a:srgbClr val="BC5CFF"/>
                </a:solidFill>
              </a:rPr>
              <a:t>, </a:t>
            </a:r>
            <a:r>
              <a:rPr lang="en-US" dirty="0" err="1">
                <a:solidFill>
                  <a:srgbClr val="BC5CFF"/>
                </a:solidFill>
              </a:rPr>
              <a:t>AtomicMarkableReference</a:t>
            </a:r>
            <a:r>
              <a:rPr lang="en-US" dirty="0">
                <a:solidFill>
                  <a:srgbClr val="BC5CFF"/>
                </a:solidFill>
              </a:rPr>
              <a:t> </a:t>
            </a:r>
            <a:r>
              <a:rPr lang="en-US" dirty="0">
                <a:solidFill>
                  <a:srgbClr val="DDDDDD"/>
                </a:solidFill>
              </a:rPr>
              <a:t>- </a:t>
            </a:r>
            <a:r>
              <a:rPr lang="ru-RU" dirty="0">
                <a:solidFill>
                  <a:srgbClr val="DDDDDD"/>
                </a:solidFill>
              </a:rPr>
              <a:t>для решения проблемы </a:t>
            </a:r>
            <a:r>
              <a:rPr lang="en-US" dirty="0">
                <a:solidFill>
                  <a:srgbClr val="DDDDDD"/>
                </a:solidFill>
              </a:rPr>
              <a:t>ABA</a:t>
            </a:r>
          </a:p>
        </p:txBody>
      </p:sp>
    </p:spTree>
    <p:extLst>
      <p:ext uri="{BB962C8B-B14F-4D97-AF65-F5344CB8AC3E}">
        <p14:creationId xmlns:p14="http://schemas.microsoft.com/office/powerpoint/2010/main" val="28683077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A2C4CE-E016-E239-B40A-B2269830C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Collection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54326FF-8AA8-7BC5-4377-3439ACBADA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938" y="657224"/>
            <a:ext cx="4287416" cy="6176427"/>
          </a:xfrm>
          <a:prstGeom prst="rect">
            <a:avLst/>
          </a:prstGeom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78DCA8FD-DEE1-D21A-9C28-032E0B28901D}"/>
              </a:ext>
            </a:extLst>
          </p:cNvPr>
          <p:cNvSpPr txBox="1">
            <a:spLocks/>
          </p:cNvSpPr>
          <p:nvPr/>
        </p:nvSpPr>
        <p:spPr>
          <a:xfrm>
            <a:off x="5012675" y="657225"/>
            <a:ext cx="6663387" cy="2647836"/>
          </a:xfrm>
          <a:prstGeom prst="rect">
            <a:avLst/>
          </a:prstGeom>
          <a:solidFill>
            <a:srgbClr val="171717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ru-RU" b="0" i="0" dirty="0">
                <a:solidFill>
                  <a:srgbClr val="BC5CFF"/>
                </a:solidFill>
                <a:effectLst/>
                <a:latin typeface="Arial" panose="020B0604020202020204" pitchFamily="34" charset="0"/>
              </a:rPr>
              <a:t>Collection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 — этот интерфейс находится в составе JDK c версии 1.2 и определяет основные методы работы с простыми наборами элементов, которые будут общими для всех его реализаций (например </a:t>
            </a:r>
            <a:r>
              <a:rPr lang="ru-RU" b="0" i="0" dirty="0">
                <a:solidFill>
                  <a:srgbClr val="FF423F"/>
                </a:solidFill>
                <a:effectLst/>
                <a:latin typeface="Arial" panose="020B0604020202020204" pitchFamily="34" charset="0"/>
              </a:rPr>
              <a:t>size(), </a:t>
            </a:r>
            <a:r>
              <a:rPr lang="ru-RU" b="0" i="0" dirty="0" err="1">
                <a:solidFill>
                  <a:srgbClr val="FF423F"/>
                </a:solidFill>
                <a:effectLst/>
                <a:latin typeface="Arial" panose="020B0604020202020204" pitchFamily="34" charset="0"/>
              </a:rPr>
              <a:t>isEmpty</a:t>
            </a:r>
            <a:r>
              <a:rPr lang="ru-RU" b="0" i="0" dirty="0">
                <a:solidFill>
                  <a:srgbClr val="FF423F"/>
                </a:solidFill>
                <a:effectLst/>
                <a:latin typeface="Arial" panose="020B0604020202020204" pitchFamily="34" charset="0"/>
              </a:rPr>
              <a:t>(), add(E e)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 и др.). Интерфейс был слегка доработан с приходом дженериков в Java 1.5. </a:t>
            </a:r>
            <a:endParaRPr lang="en-US" b="0" i="0" dirty="0">
              <a:solidFill>
                <a:srgbClr val="DDDDDD"/>
              </a:solidFill>
              <a:effectLst/>
              <a:latin typeface="Arial" panose="020B0604020202020204" pitchFamily="34" charset="0"/>
            </a:endParaRPr>
          </a:p>
          <a:p>
            <a:pPr marL="0" indent="0" algn="l">
              <a:buNone/>
            </a:pP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Также, в версии Java 8, было добавлено несколько новых методов для работы с лямбдами (такие как </a:t>
            </a:r>
            <a:r>
              <a:rPr lang="ru-RU" b="0" i="0" dirty="0" err="1">
                <a:solidFill>
                  <a:srgbClr val="FF423F"/>
                </a:solidFill>
                <a:effectLst/>
                <a:latin typeface="Arial" panose="020B0604020202020204" pitchFamily="34" charset="0"/>
              </a:rPr>
              <a:t>stream</a:t>
            </a:r>
            <a:r>
              <a:rPr lang="ru-RU" b="0" i="0" dirty="0">
                <a:solidFill>
                  <a:srgbClr val="FF423F"/>
                </a:solidFill>
                <a:effectLst/>
                <a:latin typeface="Arial" panose="020B0604020202020204" pitchFamily="34" charset="0"/>
              </a:rPr>
              <a:t>(), </a:t>
            </a:r>
            <a:r>
              <a:rPr lang="ru-RU" b="0" i="0" dirty="0" err="1">
                <a:solidFill>
                  <a:srgbClr val="FF423F"/>
                </a:solidFill>
                <a:effectLst/>
                <a:latin typeface="Arial" panose="020B0604020202020204" pitchFamily="34" charset="0"/>
              </a:rPr>
              <a:t>parallelStream</a:t>
            </a:r>
            <a:r>
              <a:rPr lang="ru-RU" b="0" i="0" dirty="0">
                <a:solidFill>
                  <a:srgbClr val="FF423F"/>
                </a:solidFill>
                <a:effectLst/>
                <a:latin typeface="Arial" panose="020B0604020202020204" pitchFamily="34" charset="0"/>
              </a:rPr>
              <a:t>(), </a:t>
            </a:r>
            <a:r>
              <a:rPr lang="ru-RU" b="0" i="0" dirty="0" err="1">
                <a:solidFill>
                  <a:srgbClr val="FF423F"/>
                </a:solidFill>
                <a:effectLst/>
                <a:latin typeface="Arial" panose="020B0604020202020204" pitchFamily="34" charset="0"/>
              </a:rPr>
              <a:t>removeIf</a:t>
            </a:r>
            <a:r>
              <a:rPr lang="ru-RU" b="0" i="0" dirty="0">
                <a:solidFill>
                  <a:srgbClr val="FF423F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ru-RU" b="0" i="0" dirty="0" err="1">
                <a:solidFill>
                  <a:srgbClr val="FF423F"/>
                </a:solidFill>
                <a:effectLst/>
                <a:latin typeface="Arial" panose="020B0604020202020204" pitchFamily="34" charset="0"/>
              </a:rPr>
              <a:t>Predicate</a:t>
            </a:r>
            <a:r>
              <a:rPr lang="ru-RU" b="0" i="0" dirty="0">
                <a:solidFill>
                  <a:srgbClr val="FF423F"/>
                </a:solidFill>
                <a:effectLst/>
                <a:latin typeface="Arial" panose="020B0604020202020204" pitchFamily="34" charset="0"/>
              </a:rPr>
              <a:t>&lt;? super E&gt; </a:t>
            </a:r>
            <a:r>
              <a:rPr lang="ru-RU" b="0" i="0" dirty="0" err="1">
                <a:solidFill>
                  <a:srgbClr val="FF423F"/>
                </a:solidFill>
                <a:effectLst/>
                <a:latin typeface="Arial" panose="020B0604020202020204" pitchFamily="34" charset="0"/>
              </a:rPr>
              <a:t>filter</a:t>
            </a:r>
            <a:r>
              <a:rPr lang="ru-RU" b="0" i="0" dirty="0">
                <a:solidFill>
                  <a:srgbClr val="FF423F"/>
                </a:solidFill>
                <a:effectLst/>
                <a:latin typeface="Arial" panose="020B0604020202020204" pitchFamily="34" charset="0"/>
              </a:rPr>
              <a:t>)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 и др.).</a:t>
            </a:r>
          </a:p>
          <a:p>
            <a:pPr marL="0" indent="0" algn="l">
              <a:buNone/>
            </a:pP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Важно также отметить, что эти методы были реализованы непосредственно в интерфейсе как </a:t>
            </a:r>
            <a:r>
              <a:rPr lang="ru-RU" b="0" i="0" dirty="0" err="1">
                <a:solidFill>
                  <a:srgbClr val="BC5CFF"/>
                </a:solidFill>
                <a:effectLst/>
                <a:latin typeface="Arial" panose="020B0604020202020204" pitchFamily="34" charset="0"/>
              </a:rPr>
              <a:t>default</a:t>
            </a:r>
            <a:r>
              <a:rPr lang="ru-RU" b="0" i="0" dirty="0">
                <a:solidFill>
                  <a:srgbClr val="BC5CFF"/>
                </a:solidFill>
                <a:effectLst/>
                <a:latin typeface="Arial" panose="020B0604020202020204" pitchFamily="34" charset="0"/>
              </a:rPr>
              <a:t>-методы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586252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A2C4CE-E016-E239-B40A-B2269830C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List&lt;&gt;</a:t>
            </a:r>
            <a:endParaRPr lang="ru-RU" dirty="0"/>
          </a:p>
        </p:txBody>
      </p:sp>
      <p:sp>
        <p:nvSpPr>
          <p:cNvPr id="10" name="Объект 2">
            <a:extLst>
              <a:ext uri="{FF2B5EF4-FFF2-40B4-BE49-F238E27FC236}">
                <a16:creationId xmlns:a16="http://schemas.microsoft.com/office/drawing/2014/main" id="{D92699E5-E536-8C32-9E23-B6078FCA316C}"/>
              </a:ext>
            </a:extLst>
          </p:cNvPr>
          <p:cNvSpPr txBox="1">
            <a:spLocks/>
          </p:cNvSpPr>
          <p:nvPr/>
        </p:nvSpPr>
        <p:spPr>
          <a:xfrm>
            <a:off x="5001657" y="657225"/>
            <a:ext cx="6674405" cy="3903758"/>
          </a:xfrm>
          <a:prstGeom prst="rect">
            <a:avLst/>
          </a:prstGeom>
          <a:solidFill>
            <a:srgbClr val="171717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Упорядоченная коллекция (последовательность), которая позволяет хранить дубликаты элементов. Элементы доступны по индексу.</a:t>
            </a:r>
          </a:p>
          <a:p>
            <a:pPr marL="0" indent="0" algn="l">
              <a:buNone/>
            </a:pPr>
            <a:endParaRPr lang="ru-RU" b="0" i="0" dirty="0">
              <a:solidFill>
                <a:srgbClr val="DDDDDD"/>
              </a:solidFill>
              <a:effectLst/>
              <a:latin typeface="Arial" panose="020B0604020202020204" pitchFamily="34" charset="0"/>
            </a:endParaRPr>
          </a:p>
          <a:p>
            <a:pPr marL="0" indent="0" algn="l">
              <a:buNone/>
            </a:pP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Основные реализации:</a:t>
            </a:r>
          </a:p>
          <a:p>
            <a:pPr marL="0" indent="0" algn="l">
              <a:buNone/>
            </a:pPr>
            <a:r>
              <a:rPr lang="ru-RU" b="0" i="0" dirty="0">
                <a:solidFill>
                  <a:srgbClr val="BC5CFF"/>
                </a:solidFill>
                <a:effectLst/>
                <a:latin typeface="Arial" panose="020B0604020202020204" pitchFamily="34" charset="0"/>
              </a:rPr>
              <a:t>ArrayList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: Реализация на основе динамического массива. Быстрый доступ по индексу, но медленные вставка и удаление в середине списка.</a:t>
            </a:r>
          </a:p>
          <a:p>
            <a:pPr marL="0" indent="0" algn="l">
              <a:buNone/>
            </a:pPr>
            <a:r>
              <a:rPr lang="ru-RU" b="0" i="0" dirty="0" err="1">
                <a:solidFill>
                  <a:srgbClr val="BC5CFF"/>
                </a:solidFill>
                <a:effectLst/>
                <a:latin typeface="Arial" panose="020B0604020202020204" pitchFamily="34" charset="0"/>
              </a:rPr>
              <a:t>LinkedList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: Реализация на основе двусвязного списка. Быстрые вставка и удаление в начале и конце списка, но медленный доступ по индексу.</a:t>
            </a:r>
          </a:p>
          <a:p>
            <a:pPr marL="0" indent="0" algn="l">
              <a:buNone/>
            </a:pPr>
            <a:r>
              <a:rPr lang="ru-RU" b="0" i="0" dirty="0" err="1">
                <a:solidFill>
                  <a:srgbClr val="BC5CFF"/>
                </a:solidFill>
                <a:effectLst/>
                <a:latin typeface="Arial" panose="020B0604020202020204" pitchFamily="34" charset="0"/>
              </a:rPr>
              <a:t>Vector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: Устаревшая синхронизированная версия ArrayList.</a:t>
            </a:r>
          </a:p>
          <a:p>
            <a:pPr marL="0" indent="0" algn="l">
              <a:buNone/>
            </a:pPr>
            <a:r>
              <a:rPr lang="ru-RU" b="0" i="0" dirty="0" err="1">
                <a:solidFill>
                  <a:srgbClr val="BC5CFF"/>
                </a:solidFill>
                <a:effectLst/>
                <a:latin typeface="Arial" panose="020B0604020202020204" pitchFamily="34" charset="0"/>
              </a:rPr>
              <a:t>Stack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: Наследует </a:t>
            </a:r>
            <a:r>
              <a:rPr lang="ru-RU" b="0" i="0" dirty="0" err="1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Vector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 и реализует структуру данных "стек" (LIFO).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12275685-5E34-DB69-A644-C66CD7B49C3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22207"/>
          <a:stretch/>
        </p:blipFill>
        <p:spPr>
          <a:xfrm>
            <a:off x="515938" y="657225"/>
            <a:ext cx="4078096" cy="6179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022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11C973-55B4-2E37-09A5-8645F3BDF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ArrayList </a:t>
            </a:r>
            <a:r>
              <a:rPr lang="ru-RU" dirty="0"/>
              <a:t>устройство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194B5D5E-7937-FA5F-96D3-C887EAB0AC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938" y="1493452"/>
            <a:ext cx="5104220" cy="509484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>
              <a:solidFill>
                <a:srgbClr val="DDDDDD"/>
              </a:solidFill>
            </a:endParaRPr>
          </a:p>
          <a:p>
            <a:pPr marL="0" indent="0" algn="l">
              <a:buNone/>
            </a:pP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Внутри каждого объекта </a:t>
            </a:r>
            <a:r>
              <a:rPr lang="ru-RU" b="0" i="0" dirty="0">
                <a:solidFill>
                  <a:srgbClr val="BC5CFF"/>
                </a:solidFill>
                <a:effectLst/>
                <a:latin typeface="Arial" panose="020B0604020202020204" pitchFamily="34" charset="0"/>
              </a:rPr>
              <a:t>ArrayList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 есть два поля: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Массив со списком элементов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Переменная size, которая хранит количество элементов списка</a:t>
            </a:r>
          </a:p>
          <a:p>
            <a:pPr marL="0" indent="0">
              <a:buNone/>
            </a:pPr>
            <a:endParaRPr lang="ru-RU" dirty="0">
              <a:solidFill>
                <a:srgbClr val="DDDDDD"/>
              </a:solidFill>
            </a:endParaRPr>
          </a:p>
          <a:p>
            <a:pPr marL="0" indent="0">
              <a:buNone/>
            </a:pPr>
            <a:r>
              <a:rPr lang="ru-RU" dirty="0">
                <a:solidFill>
                  <a:srgbClr val="DDDDDD"/>
                </a:solidFill>
              </a:rPr>
              <a:t>Если при добавлении очередного элемента в список в массиве уже нет места, в методе </a:t>
            </a:r>
            <a:r>
              <a:rPr lang="ru-RU" dirty="0">
                <a:solidFill>
                  <a:srgbClr val="BC5CFF"/>
                </a:solidFill>
              </a:rPr>
              <a:t>add</a:t>
            </a:r>
            <a:r>
              <a:rPr lang="ru-RU" dirty="0">
                <a:solidFill>
                  <a:srgbClr val="DDDDDD"/>
                </a:solidFill>
              </a:rPr>
              <a:t>() происходит следующее: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solidFill>
                  <a:srgbClr val="DDDDDD"/>
                </a:solidFill>
              </a:rPr>
              <a:t>создается новый массив в полтора раза длиннее предыдущего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solidFill>
                  <a:srgbClr val="DDDDDD"/>
                </a:solidFill>
              </a:rPr>
              <a:t>в него копируются все элементы из существующего массива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solidFill>
                  <a:srgbClr val="DDDDDD"/>
                </a:solidFill>
              </a:rPr>
              <a:t>в объекте ArrayList вместо старого массива сохраняется ссылка на новый.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solidFill>
                  <a:srgbClr val="DDDDDD"/>
                </a:solidFill>
              </a:rPr>
              <a:t>В 10-ю ячейку нового массива записывается переданный элемент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solidFill>
                  <a:srgbClr val="DDDDDD"/>
                </a:solidFill>
              </a:rPr>
              <a:t>size увеличивается на 1 и теперь будет равняться 11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50BF074-BA30-0359-30BB-6425B52FD9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2878" y="1498460"/>
            <a:ext cx="5623184" cy="386108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E13FF668-57E2-1770-3D73-E958D396D93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4615"/>
          <a:stretch/>
        </p:blipFill>
        <p:spPr>
          <a:xfrm>
            <a:off x="515938" y="657225"/>
            <a:ext cx="5115639" cy="717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5182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11C973-55B4-2E37-09A5-8645F3BDF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ArrayList </a:t>
            </a:r>
            <a:r>
              <a:rPr lang="ru-RU" dirty="0"/>
              <a:t>устройство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194B5D5E-7937-FA5F-96D3-C887EAB0AC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938" y="1296970"/>
            <a:ext cx="5104220" cy="299663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solidFill>
                <a:srgbClr val="DDDDDD"/>
              </a:solidFill>
            </a:endParaRPr>
          </a:p>
          <a:p>
            <a:pPr marL="0" indent="0" algn="l">
              <a:buNone/>
            </a:pP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При вставке в середину </a:t>
            </a:r>
          </a:p>
          <a:p>
            <a:pPr marL="342900" indent="-342900" algn="l">
              <a:buFont typeface="+mj-lt"/>
              <a:buAutoNum type="arabicPeriod"/>
            </a:pPr>
            <a:r>
              <a:rPr lang="ru-RU" dirty="0">
                <a:solidFill>
                  <a:srgbClr val="DDDDDD"/>
                </a:solidFill>
              </a:rPr>
              <a:t>В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се элементы массива начиная с 5-го будут сдвинуты (скопированы) на 1 элемент к концу массива.</a:t>
            </a:r>
          </a:p>
          <a:p>
            <a:pPr marL="342900" indent="-342900" algn="l">
              <a:buFont typeface="+mj-lt"/>
              <a:buAutoNum type="arabicPeriod"/>
            </a:pP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записывается в 5-ю ячейку значение 10,000.</a:t>
            </a:r>
          </a:p>
          <a:p>
            <a:pPr marL="342900" indent="-342900" algn="l">
              <a:buFont typeface="+mj-lt"/>
              <a:buAutoNum type="arabicPeriod"/>
            </a:pPr>
            <a:endParaRPr lang="ru-RU" dirty="0">
              <a:solidFill>
                <a:srgbClr val="DDDDDD"/>
              </a:solidFill>
            </a:endParaRPr>
          </a:p>
          <a:p>
            <a:pPr marL="0" indent="0" algn="l">
              <a:buNone/>
            </a:pPr>
            <a:r>
              <a:rPr lang="ru-RU" dirty="0">
                <a:solidFill>
                  <a:srgbClr val="DDDDDD"/>
                </a:solidFill>
              </a:rPr>
              <a:t>Операция удаления аналогична вставке, только процесс обратный.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06E98D3-9381-8F71-34D4-5554B34F20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9758" y="1296970"/>
            <a:ext cx="5623184" cy="3882551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409EBB4D-85E1-D30D-0389-F9A93CA20C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938" y="657225"/>
            <a:ext cx="5982535" cy="476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4758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FE65B6-44BA-6974-F610-DAB03FCD3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DDDDDD"/>
                </a:solidFill>
              </a:rPr>
              <a:t>Операции </a:t>
            </a:r>
            <a:r>
              <a:rPr lang="en-US" dirty="0">
                <a:solidFill>
                  <a:srgbClr val="DDDDDD"/>
                </a:solidFill>
              </a:rPr>
              <a:t>ArrayList</a:t>
            </a:r>
            <a:endParaRPr lang="ru-RU" dirty="0">
              <a:solidFill>
                <a:srgbClr val="DDDDDD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A842E6B-4235-928F-1205-446DEFD463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937" y="660968"/>
            <a:ext cx="11160125" cy="1146317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rgbClr val="DDDDDD"/>
                </a:solidFill>
              </a:rPr>
              <a:t>Внутри каждого объекта типа </a:t>
            </a:r>
            <a:r>
              <a:rPr lang="ru-RU" dirty="0">
                <a:solidFill>
                  <a:srgbClr val="BC5CFF"/>
                </a:solidFill>
              </a:rPr>
              <a:t>ArrayList</a:t>
            </a:r>
            <a:r>
              <a:rPr lang="ru-RU" dirty="0">
                <a:solidFill>
                  <a:srgbClr val="DDDDDD"/>
                </a:solidFill>
              </a:rPr>
              <a:t> хранится обычный массив элементов. </a:t>
            </a:r>
            <a:endParaRPr lang="en-US" dirty="0">
              <a:solidFill>
                <a:srgbClr val="DDDDDD"/>
              </a:solidFill>
            </a:endParaRPr>
          </a:p>
          <a:p>
            <a:pPr marL="0" indent="0">
              <a:buNone/>
            </a:pPr>
            <a:r>
              <a:rPr lang="ru-RU" dirty="0">
                <a:solidFill>
                  <a:srgbClr val="DDDDDD"/>
                </a:solidFill>
              </a:rPr>
              <a:t>Когда вы считываете элементы из ArrayList, он считывает их со своего внутреннего массива. Когда записываете — записывает их во внутренний массив.</a:t>
            </a:r>
            <a:endParaRPr lang="en-US" dirty="0">
              <a:solidFill>
                <a:srgbClr val="DDDDDD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DDDDDD"/>
              </a:solidFill>
            </a:endParaRPr>
          </a:p>
          <a:p>
            <a:pPr marL="0" indent="0">
              <a:buNone/>
            </a:pPr>
            <a:endParaRPr lang="ru-RU" dirty="0">
              <a:solidFill>
                <a:srgbClr val="DDDDDD"/>
              </a:solidFill>
            </a:endParaRPr>
          </a:p>
        </p:txBody>
      </p:sp>
      <p:sp>
        <p:nvSpPr>
          <p:cNvPr id="9" name="Объект 2">
            <a:extLst>
              <a:ext uri="{FF2B5EF4-FFF2-40B4-BE49-F238E27FC236}">
                <a16:creationId xmlns:a16="http://schemas.microsoft.com/office/drawing/2014/main" id="{BC32AFE7-1C1F-C0AF-7C6A-8525B7956029}"/>
              </a:ext>
            </a:extLst>
          </p:cNvPr>
          <p:cNvSpPr txBox="1">
            <a:spLocks/>
          </p:cNvSpPr>
          <p:nvPr/>
        </p:nvSpPr>
        <p:spPr>
          <a:xfrm>
            <a:off x="515937" y="1974457"/>
            <a:ext cx="11160125" cy="2167237"/>
          </a:xfrm>
          <a:prstGeom prst="rect">
            <a:avLst/>
          </a:prstGeom>
          <a:solidFill>
            <a:srgbClr val="171717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У класса </a:t>
            </a:r>
            <a:r>
              <a:rPr lang="ru-RU" b="0" i="0" dirty="0">
                <a:solidFill>
                  <a:srgbClr val="BC5CFF"/>
                </a:solidFill>
                <a:effectLst/>
                <a:latin typeface="Arial" panose="020B0604020202020204" pitchFamily="34" charset="0"/>
              </a:rPr>
              <a:t>ArrayList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 отсутствуют все недостатки, которые есть у массивов. Он умеет: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Хранить элементы определенного типа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Динамически менять размер списка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Добавлять элементы в конец списка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Вставлять элементы в начало и середину списка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Удалять элементы из любого места списка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16583773-286B-893F-A703-6F14D586C7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938" y="4409697"/>
            <a:ext cx="5210902" cy="2114845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172CBB0C-97EB-1D6C-D0F3-BAF9642C7D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9" y="4409697"/>
            <a:ext cx="3048425" cy="971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0573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FE65B6-44BA-6974-F610-DAB03FCD3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DDDDDD"/>
                </a:solidFill>
              </a:rPr>
              <a:t>Операции </a:t>
            </a:r>
            <a:r>
              <a:rPr lang="en-US" dirty="0">
                <a:solidFill>
                  <a:srgbClr val="DDDDDD"/>
                </a:solidFill>
              </a:rPr>
              <a:t>ArrayList</a:t>
            </a:r>
            <a:endParaRPr lang="ru-RU" dirty="0">
              <a:solidFill>
                <a:srgbClr val="DDDDDD"/>
              </a:solidFill>
            </a:endParaRPr>
          </a:p>
        </p:txBody>
      </p:sp>
      <p:graphicFrame>
        <p:nvGraphicFramePr>
          <p:cNvPr id="8" name="Объект 3">
            <a:extLst>
              <a:ext uri="{FF2B5EF4-FFF2-40B4-BE49-F238E27FC236}">
                <a16:creationId xmlns:a16="http://schemas.microsoft.com/office/drawing/2014/main" id="{AED19ED8-705C-A760-6D81-2C211836B6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9101413"/>
              </p:ext>
            </p:extLst>
          </p:nvPr>
        </p:nvGraphicFramePr>
        <p:xfrm>
          <a:off x="515937" y="657225"/>
          <a:ext cx="11160125" cy="5215126"/>
        </p:xfrm>
        <a:graphic>
          <a:graphicData uri="http://schemas.openxmlformats.org/drawingml/2006/table">
            <a:tbl>
              <a:tblPr/>
              <a:tblGrid>
                <a:gridCol w="3177688">
                  <a:extLst>
                    <a:ext uri="{9D8B030D-6E8A-4147-A177-3AD203B41FA5}">
                      <a16:colId xmlns:a16="http://schemas.microsoft.com/office/drawing/2014/main" val="240497195"/>
                    </a:ext>
                  </a:extLst>
                </a:gridCol>
                <a:gridCol w="7982437">
                  <a:extLst>
                    <a:ext uri="{9D8B030D-6E8A-4147-A177-3AD203B41FA5}">
                      <a16:colId xmlns:a16="http://schemas.microsoft.com/office/drawing/2014/main" val="3159503313"/>
                    </a:ext>
                  </a:extLst>
                </a:gridCol>
              </a:tblGrid>
              <a:tr h="223146">
                <a:tc>
                  <a:txBody>
                    <a:bodyPr/>
                    <a:lstStyle/>
                    <a:p>
                      <a:pPr algn="l" fontAlgn="ctr"/>
                      <a:r>
                        <a:rPr lang="ru-RU" sz="1600" b="1">
                          <a:solidFill>
                            <a:srgbClr val="FFFFFF"/>
                          </a:solidFill>
                          <a:effectLst/>
                        </a:rPr>
                        <a:t>Методы</a:t>
                      </a:r>
                    </a:p>
                  </a:txBody>
                  <a:tcPr marL="55786" marR="55786" marT="27893" marB="27893" anchor="ctr">
                    <a:lnL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424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600" b="1" dirty="0">
                          <a:solidFill>
                            <a:srgbClr val="FFFFFF"/>
                          </a:solidFill>
                          <a:effectLst/>
                        </a:rPr>
                        <a:t>Описание</a:t>
                      </a:r>
                    </a:p>
                  </a:txBody>
                  <a:tcPr marL="55786" marR="55786" marT="27893" marB="27893" anchor="ctr">
                    <a:lnL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42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7245084"/>
                  </a:ext>
                </a:extLst>
              </a:tr>
              <a:tr h="223146">
                <a:tc>
                  <a:txBody>
                    <a:bodyPr/>
                    <a:lstStyle/>
                    <a:p>
                      <a:pPr fontAlgn="base"/>
                      <a:r>
                        <a:rPr lang="en-US" sz="1600" b="1" dirty="0">
                          <a:solidFill>
                            <a:srgbClr val="CC7832"/>
                          </a:solidFill>
                          <a:effectLst/>
                        </a:rPr>
                        <a:t>void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>
                          <a:solidFill>
                            <a:srgbClr val="FF423F"/>
                          </a:solidFill>
                          <a:effectLst/>
                        </a:rPr>
                        <a:t>add</a:t>
                      </a:r>
                      <a:r>
                        <a:rPr lang="en-US" sz="1600" dirty="0">
                          <a:effectLst/>
                        </a:rPr>
                        <a:t>(</a:t>
                      </a:r>
                      <a:r>
                        <a:rPr lang="ru-RU" sz="1600" dirty="0">
                          <a:solidFill>
                            <a:srgbClr val="BC5CFF"/>
                          </a:solidFill>
                          <a:effectLst/>
                        </a:rPr>
                        <a:t>тип </a:t>
                      </a:r>
                      <a:r>
                        <a:rPr lang="en-US" sz="1600" dirty="0">
                          <a:solidFill>
                            <a:srgbClr val="2CA433"/>
                          </a:solidFill>
                          <a:effectLst/>
                        </a:rPr>
                        <a:t>value</a:t>
                      </a:r>
                      <a:r>
                        <a:rPr lang="en-US" sz="1600" dirty="0">
                          <a:effectLst/>
                        </a:rPr>
                        <a:t>)</a:t>
                      </a:r>
                    </a:p>
                  </a:txBody>
                  <a:tcPr marL="55786" marR="55786" marT="27893" marB="27893" anchor="ctr">
                    <a:lnL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>
                          <a:effectLst/>
                        </a:rPr>
                        <a:t>Добавляет в список переданный элемент</a:t>
                      </a:r>
                    </a:p>
                  </a:txBody>
                  <a:tcPr marL="55786" marR="55786" marT="27893" marB="27893" anchor="ctr">
                    <a:lnL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664999"/>
                  </a:ext>
                </a:extLst>
              </a:tr>
              <a:tr h="223146">
                <a:tc>
                  <a:txBody>
                    <a:bodyPr/>
                    <a:lstStyle/>
                    <a:p>
                      <a:pPr fontAlgn="base"/>
                      <a:r>
                        <a:rPr lang="en-US" sz="1600" b="1" dirty="0">
                          <a:solidFill>
                            <a:srgbClr val="CC7832"/>
                          </a:solidFill>
                          <a:effectLst/>
                        </a:rPr>
                        <a:t>void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>
                          <a:solidFill>
                            <a:srgbClr val="FF423F"/>
                          </a:solidFill>
                          <a:effectLst/>
                        </a:rPr>
                        <a:t>add</a:t>
                      </a:r>
                      <a:r>
                        <a:rPr lang="en-US" sz="1600" dirty="0">
                          <a:effectLst/>
                        </a:rPr>
                        <a:t>(</a:t>
                      </a:r>
                      <a:r>
                        <a:rPr lang="en-US" sz="1600" b="1" dirty="0">
                          <a:solidFill>
                            <a:srgbClr val="BC5CFF"/>
                          </a:solidFill>
                          <a:effectLst/>
                        </a:rPr>
                        <a:t>int</a:t>
                      </a:r>
                      <a:r>
                        <a:rPr lang="en-US" sz="1600" dirty="0">
                          <a:solidFill>
                            <a:srgbClr val="2CA433"/>
                          </a:solidFill>
                          <a:effectLst/>
                        </a:rPr>
                        <a:t> index</a:t>
                      </a:r>
                      <a:r>
                        <a:rPr lang="en-US" sz="1600" dirty="0">
                          <a:effectLst/>
                        </a:rPr>
                        <a:t>, </a:t>
                      </a:r>
                      <a:r>
                        <a:rPr lang="en-US" sz="1600" dirty="0" err="1">
                          <a:solidFill>
                            <a:srgbClr val="BC5CFF"/>
                          </a:solidFill>
                          <a:effectLst/>
                        </a:rPr>
                        <a:t>тип</a:t>
                      </a:r>
                      <a:r>
                        <a:rPr lang="en-US" sz="1600" dirty="0">
                          <a:solidFill>
                            <a:srgbClr val="BC5CFF"/>
                          </a:solidFill>
                          <a:effectLst/>
                        </a:rPr>
                        <a:t> </a:t>
                      </a:r>
                      <a:r>
                        <a:rPr lang="en-US" sz="1600" dirty="0">
                          <a:solidFill>
                            <a:srgbClr val="2CA433"/>
                          </a:solidFill>
                          <a:effectLst/>
                        </a:rPr>
                        <a:t>value</a:t>
                      </a:r>
                      <a:r>
                        <a:rPr lang="en-US" sz="1600" dirty="0">
                          <a:effectLst/>
                        </a:rPr>
                        <a:t>)</a:t>
                      </a:r>
                    </a:p>
                  </a:txBody>
                  <a:tcPr marL="55786" marR="55786" marT="27893" marB="27893" anchor="ctr">
                    <a:lnL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>
                          <a:effectLst/>
                        </a:rPr>
                        <a:t>Добавляет элемент в определенное место списка.</a:t>
                      </a:r>
                    </a:p>
                  </a:txBody>
                  <a:tcPr marL="55786" marR="55786" marT="27893" marB="27893" anchor="ctr">
                    <a:lnL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367656"/>
                  </a:ext>
                </a:extLst>
              </a:tr>
              <a:tr h="390505">
                <a:tc>
                  <a:txBody>
                    <a:bodyPr/>
                    <a:lstStyle/>
                    <a:p>
                      <a:pPr fontAlgn="base"/>
                      <a:r>
                        <a:rPr lang="ru-RU" sz="1600" dirty="0">
                          <a:solidFill>
                            <a:srgbClr val="CC7832"/>
                          </a:solidFill>
                          <a:effectLst/>
                        </a:rPr>
                        <a:t>тип</a:t>
                      </a:r>
                      <a:r>
                        <a:rPr lang="ru-RU" sz="1600" dirty="0">
                          <a:effectLst/>
                        </a:rPr>
                        <a:t> </a:t>
                      </a:r>
                      <a:r>
                        <a:rPr lang="en-US" sz="1600" dirty="0">
                          <a:solidFill>
                            <a:srgbClr val="FF423F"/>
                          </a:solidFill>
                          <a:effectLst/>
                        </a:rPr>
                        <a:t>get</a:t>
                      </a:r>
                      <a:r>
                        <a:rPr lang="en-US" sz="1600" dirty="0">
                          <a:effectLst/>
                        </a:rPr>
                        <a:t>(</a:t>
                      </a:r>
                      <a:r>
                        <a:rPr lang="en-US" sz="1600" b="1" dirty="0">
                          <a:solidFill>
                            <a:srgbClr val="BC5CFF"/>
                          </a:solidFill>
                          <a:effectLst/>
                        </a:rPr>
                        <a:t>int</a:t>
                      </a:r>
                      <a:r>
                        <a:rPr lang="en-US" sz="1600" dirty="0">
                          <a:solidFill>
                            <a:srgbClr val="2CA433"/>
                          </a:solidFill>
                          <a:effectLst/>
                        </a:rPr>
                        <a:t> index</a:t>
                      </a:r>
                      <a:r>
                        <a:rPr lang="en-US" sz="1600" dirty="0">
                          <a:effectLst/>
                        </a:rPr>
                        <a:t>)</a:t>
                      </a:r>
                    </a:p>
                  </a:txBody>
                  <a:tcPr marL="55786" marR="55786" marT="27893" marB="27893" anchor="ctr">
                    <a:lnL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>
                          <a:effectLst/>
                        </a:rPr>
                        <a:t>Возвращает элемент, который находится под номером </a:t>
                      </a:r>
                      <a:r>
                        <a:rPr lang="ru-RU" sz="1600">
                          <a:solidFill>
                            <a:srgbClr val="2CA433"/>
                          </a:solidFill>
                          <a:effectLst/>
                        </a:rPr>
                        <a:t>index</a:t>
                      </a:r>
                      <a:endParaRPr lang="ru-RU" sz="1600">
                        <a:effectLst/>
                      </a:endParaRPr>
                    </a:p>
                  </a:txBody>
                  <a:tcPr marL="55786" marR="55786" marT="27893" marB="27893" anchor="ctr">
                    <a:lnL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2289077"/>
                  </a:ext>
                </a:extLst>
              </a:tr>
              <a:tr h="390505">
                <a:tc>
                  <a:txBody>
                    <a:bodyPr/>
                    <a:lstStyle/>
                    <a:p>
                      <a:pPr fontAlgn="base"/>
                      <a:r>
                        <a:rPr lang="en-US" sz="1600" b="1" dirty="0">
                          <a:solidFill>
                            <a:srgbClr val="CC7832"/>
                          </a:solidFill>
                          <a:effectLst/>
                        </a:rPr>
                        <a:t>void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>
                          <a:solidFill>
                            <a:srgbClr val="FF423F"/>
                          </a:solidFill>
                          <a:effectLst/>
                        </a:rPr>
                        <a:t>set</a:t>
                      </a:r>
                      <a:r>
                        <a:rPr lang="en-US" sz="1600" dirty="0">
                          <a:effectLst/>
                        </a:rPr>
                        <a:t>(</a:t>
                      </a:r>
                      <a:r>
                        <a:rPr lang="en-US" sz="1600" b="1" dirty="0">
                          <a:solidFill>
                            <a:srgbClr val="BC5CFF"/>
                          </a:solidFill>
                          <a:effectLst/>
                        </a:rPr>
                        <a:t>int</a:t>
                      </a:r>
                      <a:r>
                        <a:rPr lang="en-US" sz="1600" dirty="0">
                          <a:solidFill>
                            <a:srgbClr val="2CA433"/>
                          </a:solidFill>
                          <a:effectLst/>
                        </a:rPr>
                        <a:t> index</a:t>
                      </a:r>
                      <a:r>
                        <a:rPr lang="en-US" sz="1600" dirty="0">
                          <a:effectLst/>
                        </a:rPr>
                        <a:t>, </a:t>
                      </a:r>
                      <a:r>
                        <a:rPr lang="en-US" sz="1600" dirty="0" err="1">
                          <a:solidFill>
                            <a:srgbClr val="BC5CFF"/>
                          </a:solidFill>
                          <a:effectLst/>
                        </a:rPr>
                        <a:t>тип</a:t>
                      </a:r>
                      <a:r>
                        <a:rPr lang="en-US" sz="1600" dirty="0">
                          <a:solidFill>
                            <a:srgbClr val="BC5CFF"/>
                          </a:solidFill>
                          <a:effectLst/>
                        </a:rPr>
                        <a:t> </a:t>
                      </a:r>
                      <a:r>
                        <a:rPr lang="en-US" sz="1600" dirty="0">
                          <a:solidFill>
                            <a:srgbClr val="2CA433"/>
                          </a:solidFill>
                          <a:effectLst/>
                        </a:rPr>
                        <a:t>value</a:t>
                      </a:r>
                      <a:r>
                        <a:rPr lang="en-US" sz="1600" dirty="0">
                          <a:effectLst/>
                        </a:rPr>
                        <a:t>)</a:t>
                      </a:r>
                    </a:p>
                  </a:txBody>
                  <a:tcPr marL="55786" marR="55786" marT="27893" marB="27893" anchor="ctr">
                    <a:lnL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>
                          <a:effectLst/>
                        </a:rPr>
                        <a:t>Меняет значение элемента с номером </a:t>
                      </a:r>
                      <a:r>
                        <a:rPr lang="ru-RU" sz="1600">
                          <a:solidFill>
                            <a:srgbClr val="2CA433"/>
                          </a:solidFill>
                          <a:effectLst/>
                        </a:rPr>
                        <a:t>index</a:t>
                      </a:r>
                      <a:r>
                        <a:rPr lang="ru-RU" sz="1600">
                          <a:effectLst/>
                        </a:rPr>
                        <a:t> на </a:t>
                      </a:r>
                      <a:r>
                        <a:rPr lang="ru-RU" sz="1600">
                          <a:solidFill>
                            <a:srgbClr val="BC5CFF"/>
                          </a:solidFill>
                          <a:effectLst/>
                        </a:rPr>
                        <a:t>value</a:t>
                      </a:r>
                      <a:endParaRPr lang="ru-RU" sz="1600">
                        <a:effectLst/>
                      </a:endParaRPr>
                    </a:p>
                  </a:txBody>
                  <a:tcPr marL="55786" marR="55786" marT="27893" marB="27893" anchor="ctr">
                    <a:lnL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9158862"/>
                  </a:ext>
                </a:extLst>
              </a:tr>
              <a:tr h="390505">
                <a:tc>
                  <a:txBody>
                    <a:bodyPr/>
                    <a:lstStyle/>
                    <a:p>
                      <a:pPr fontAlgn="base"/>
                      <a:r>
                        <a:rPr lang="ru-RU" sz="1600" dirty="0">
                          <a:solidFill>
                            <a:srgbClr val="CC7832"/>
                          </a:solidFill>
                          <a:effectLst/>
                        </a:rPr>
                        <a:t>тип</a:t>
                      </a:r>
                      <a:r>
                        <a:rPr lang="ru-RU" sz="1600" dirty="0">
                          <a:effectLst/>
                        </a:rPr>
                        <a:t> </a:t>
                      </a:r>
                      <a:r>
                        <a:rPr lang="en-US" sz="1600" dirty="0">
                          <a:solidFill>
                            <a:srgbClr val="FF423F"/>
                          </a:solidFill>
                          <a:effectLst/>
                        </a:rPr>
                        <a:t>remove</a:t>
                      </a:r>
                      <a:r>
                        <a:rPr lang="en-US" sz="1600" dirty="0">
                          <a:effectLst/>
                        </a:rPr>
                        <a:t>(</a:t>
                      </a:r>
                      <a:r>
                        <a:rPr lang="en-US" sz="1600" b="1" dirty="0">
                          <a:solidFill>
                            <a:srgbClr val="BC5CFF"/>
                          </a:solidFill>
                          <a:effectLst/>
                        </a:rPr>
                        <a:t>int</a:t>
                      </a:r>
                      <a:r>
                        <a:rPr lang="en-US" sz="1600" dirty="0">
                          <a:solidFill>
                            <a:srgbClr val="2CA433"/>
                          </a:solidFill>
                          <a:effectLst/>
                        </a:rPr>
                        <a:t> index</a:t>
                      </a:r>
                      <a:r>
                        <a:rPr lang="en-US" sz="1600" dirty="0">
                          <a:effectLst/>
                        </a:rPr>
                        <a:t>)</a:t>
                      </a:r>
                    </a:p>
                  </a:txBody>
                  <a:tcPr marL="55786" marR="55786" marT="27893" marB="27893" anchor="ctr">
                    <a:lnL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>
                          <a:effectLst/>
                        </a:rPr>
                        <a:t>Удаляет элемент под номером </a:t>
                      </a:r>
                      <a:r>
                        <a:rPr lang="ru-RU" sz="1600">
                          <a:solidFill>
                            <a:srgbClr val="2CA433"/>
                          </a:solidFill>
                          <a:effectLst/>
                        </a:rPr>
                        <a:t>index</a:t>
                      </a:r>
                      <a:r>
                        <a:rPr lang="ru-RU" sz="1600">
                          <a:effectLst/>
                        </a:rPr>
                        <a:t>. Возвращает удаленный элемент.</a:t>
                      </a:r>
                    </a:p>
                  </a:txBody>
                  <a:tcPr marL="55786" marR="55786" marT="27893" marB="27893" anchor="ctr">
                    <a:lnL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3069597"/>
                  </a:ext>
                </a:extLst>
              </a:tr>
              <a:tr h="557864">
                <a:tc>
                  <a:txBody>
                    <a:bodyPr/>
                    <a:lstStyle/>
                    <a:p>
                      <a:pPr fontAlgn="base"/>
                      <a:r>
                        <a:rPr lang="en-US" sz="1600" b="1" dirty="0" err="1">
                          <a:solidFill>
                            <a:srgbClr val="CC7832"/>
                          </a:solidFill>
                          <a:effectLst/>
                        </a:rPr>
                        <a:t>boolean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>
                          <a:solidFill>
                            <a:srgbClr val="FF423F"/>
                          </a:solidFill>
                          <a:effectLst/>
                        </a:rPr>
                        <a:t>remove</a:t>
                      </a:r>
                      <a:r>
                        <a:rPr lang="en-US" sz="1600" dirty="0">
                          <a:effectLst/>
                        </a:rPr>
                        <a:t>(</a:t>
                      </a:r>
                      <a:r>
                        <a:rPr lang="ru-RU" sz="1600" dirty="0">
                          <a:solidFill>
                            <a:srgbClr val="BC5CFF"/>
                          </a:solidFill>
                          <a:effectLst/>
                        </a:rPr>
                        <a:t>тип </a:t>
                      </a:r>
                      <a:r>
                        <a:rPr lang="en-US" sz="1600" dirty="0">
                          <a:solidFill>
                            <a:srgbClr val="2CA433"/>
                          </a:solidFill>
                          <a:effectLst/>
                        </a:rPr>
                        <a:t>value</a:t>
                      </a:r>
                      <a:r>
                        <a:rPr lang="en-US" sz="1600" dirty="0">
                          <a:effectLst/>
                        </a:rPr>
                        <a:t>)</a:t>
                      </a:r>
                    </a:p>
                  </a:txBody>
                  <a:tcPr marL="55786" marR="55786" marT="27893" marB="27893" anchor="ctr">
                    <a:lnL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 dirty="0">
                          <a:effectLst/>
                        </a:rPr>
                        <a:t>Удаляет элемент: нужно передать сам элемент в список. Если таких элементов несколько, будет удален первый из них.</a:t>
                      </a:r>
                    </a:p>
                  </a:txBody>
                  <a:tcPr marL="55786" marR="55786" marT="27893" marB="27893" anchor="ctr">
                    <a:lnL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7479500"/>
                  </a:ext>
                </a:extLst>
              </a:tr>
              <a:tr h="390505">
                <a:tc>
                  <a:txBody>
                    <a:bodyPr/>
                    <a:lstStyle/>
                    <a:p>
                      <a:pPr fontAlgn="base"/>
                      <a:r>
                        <a:rPr lang="en-US" sz="1600" b="1" dirty="0">
                          <a:solidFill>
                            <a:srgbClr val="CC7832"/>
                          </a:solidFill>
                          <a:effectLst/>
                        </a:rPr>
                        <a:t>void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>
                          <a:solidFill>
                            <a:srgbClr val="FF423F"/>
                          </a:solidFill>
                          <a:effectLst/>
                        </a:rPr>
                        <a:t>clear</a:t>
                      </a:r>
                      <a:r>
                        <a:rPr lang="en-US" sz="1600" dirty="0">
                          <a:effectLst/>
                        </a:rPr>
                        <a:t>()</a:t>
                      </a:r>
                    </a:p>
                  </a:txBody>
                  <a:tcPr marL="55786" marR="55786" marT="27893" marB="27893" anchor="ctr">
                    <a:lnL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>
                          <a:effectLst/>
                        </a:rPr>
                        <a:t>Очищает список — удаляет все элементы из списка.</a:t>
                      </a:r>
                    </a:p>
                  </a:txBody>
                  <a:tcPr marL="55786" marR="55786" marT="27893" marB="27893" anchor="ctr">
                    <a:lnL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6157983"/>
                  </a:ext>
                </a:extLst>
              </a:tr>
              <a:tr h="223146">
                <a:tc>
                  <a:txBody>
                    <a:bodyPr/>
                    <a:lstStyle/>
                    <a:p>
                      <a:pPr fontAlgn="base"/>
                      <a:r>
                        <a:rPr lang="en-US" sz="1600" b="1" dirty="0" err="1">
                          <a:solidFill>
                            <a:srgbClr val="CC7832"/>
                          </a:solidFill>
                          <a:effectLst/>
                        </a:rPr>
                        <a:t>boolean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>
                          <a:solidFill>
                            <a:srgbClr val="FF423F"/>
                          </a:solidFill>
                          <a:effectLst/>
                        </a:rPr>
                        <a:t>contains</a:t>
                      </a:r>
                      <a:r>
                        <a:rPr lang="en-US" sz="1600" dirty="0">
                          <a:effectLst/>
                        </a:rPr>
                        <a:t>(</a:t>
                      </a:r>
                      <a:r>
                        <a:rPr lang="ru-RU" sz="1600" dirty="0">
                          <a:solidFill>
                            <a:srgbClr val="BC5CFF"/>
                          </a:solidFill>
                          <a:effectLst/>
                        </a:rPr>
                        <a:t>тип </a:t>
                      </a:r>
                      <a:r>
                        <a:rPr lang="en-US" sz="1600" dirty="0">
                          <a:solidFill>
                            <a:srgbClr val="2CA433"/>
                          </a:solidFill>
                          <a:effectLst/>
                        </a:rPr>
                        <a:t>value</a:t>
                      </a:r>
                      <a:r>
                        <a:rPr lang="en-US" sz="1600" dirty="0">
                          <a:effectLst/>
                        </a:rPr>
                        <a:t>)</a:t>
                      </a:r>
                    </a:p>
                  </a:txBody>
                  <a:tcPr marL="55786" marR="55786" marT="27893" marB="27893" anchor="ctr">
                    <a:lnL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>
                          <a:effectLst/>
                        </a:rPr>
                        <a:t>Проверяет, содержится ли в списке элемент </a:t>
                      </a:r>
                      <a:r>
                        <a:rPr lang="ru-RU" sz="1600">
                          <a:solidFill>
                            <a:srgbClr val="BC5CFF"/>
                          </a:solidFill>
                          <a:effectLst/>
                        </a:rPr>
                        <a:t>value</a:t>
                      </a:r>
                      <a:r>
                        <a:rPr lang="ru-RU" sz="1600">
                          <a:effectLst/>
                        </a:rPr>
                        <a:t>.</a:t>
                      </a:r>
                    </a:p>
                  </a:txBody>
                  <a:tcPr marL="55786" marR="55786" marT="27893" marB="27893" anchor="ctr">
                    <a:lnL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7048723"/>
                  </a:ext>
                </a:extLst>
              </a:tr>
              <a:tr h="390505">
                <a:tc>
                  <a:txBody>
                    <a:bodyPr/>
                    <a:lstStyle/>
                    <a:p>
                      <a:pPr fontAlgn="base"/>
                      <a:r>
                        <a:rPr lang="en-US" sz="1600" b="1" dirty="0" err="1">
                          <a:solidFill>
                            <a:srgbClr val="CC7832"/>
                          </a:solidFill>
                          <a:effectLst/>
                        </a:rPr>
                        <a:t>boolean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FF423F"/>
                          </a:solidFill>
                          <a:effectLst/>
                        </a:rPr>
                        <a:t>isEmpty</a:t>
                      </a:r>
                      <a:r>
                        <a:rPr lang="en-US" sz="1600" dirty="0">
                          <a:effectLst/>
                        </a:rPr>
                        <a:t>()</a:t>
                      </a:r>
                    </a:p>
                  </a:txBody>
                  <a:tcPr marL="55786" marR="55786" marT="27893" marB="27893" anchor="ctr">
                    <a:lnL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>
                          <a:effectLst/>
                        </a:rPr>
                        <a:t>Проверяет, пустой список или нет. Равна ли длина списка нулю.</a:t>
                      </a:r>
                    </a:p>
                  </a:txBody>
                  <a:tcPr marL="55786" marR="55786" marT="27893" marB="27893" anchor="ctr">
                    <a:lnL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8302648"/>
                  </a:ext>
                </a:extLst>
              </a:tr>
              <a:tr h="390505">
                <a:tc>
                  <a:txBody>
                    <a:bodyPr/>
                    <a:lstStyle/>
                    <a:p>
                      <a:pPr fontAlgn="base"/>
                      <a:r>
                        <a:rPr lang="en-US" sz="1600" b="1" dirty="0">
                          <a:solidFill>
                            <a:srgbClr val="CC7832"/>
                          </a:solidFill>
                          <a:effectLst/>
                        </a:rPr>
                        <a:t>int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>
                          <a:solidFill>
                            <a:srgbClr val="FF423F"/>
                          </a:solidFill>
                          <a:effectLst/>
                        </a:rPr>
                        <a:t>size</a:t>
                      </a:r>
                      <a:r>
                        <a:rPr lang="en-US" sz="1600" dirty="0">
                          <a:effectLst/>
                        </a:rPr>
                        <a:t>()</a:t>
                      </a:r>
                    </a:p>
                  </a:txBody>
                  <a:tcPr marL="55786" marR="55786" marT="27893" marB="27893" anchor="ctr">
                    <a:lnL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>
                          <a:effectLst/>
                        </a:rPr>
                        <a:t>Возвращает размер списка — количество элементов списка.</a:t>
                      </a:r>
                    </a:p>
                  </a:txBody>
                  <a:tcPr marL="55786" marR="55786" marT="27893" marB="27893" anchor="ctr">
                    <a:lnL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1911615"/>
                  </a:ext>
                </a:extLst>
              </a:tr>
              <a:tr h="557864">
                <a:tc>
                  <a:txBody>
                    <a:bodyPr/>
                    <a:lstStyle/>
                    <a:p>
                      <a:pPr fontAlgn="base"/>
                      <a:r>
                        <a:rPr lang="ru-RU" sz="1600" dirty="0">
                          <a:solidFill>
                            <a:srgbClr val="CC7832"/>
                          </a:solidFill>
                          <a:effectLst/>
                        </a:rPr>
                        <a:t>тип[]</a:t>
                      </a:r>
                      <a:r>
                        <a:rPr lang="ru-RU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FF423F"/>
                          </a:solidFill>
                          <a:effectLst/>
                        </a:rPr>
                        <a:t>toArray</a:t>
                      </a:r>
                      <a:r>
                        <a:rPr lang="en-US" sz="1600" dirty="0">
                          <a:effectLst/>
                        </a:rPr>
                        <a:t>(</a:t>
                      </a:r>
                      <a:r>
                        <a:rPr lang="ru-RU" sz="1600" dirty="0">
                          <a:solidFill>
                            <a:srgbClr val="BC5CFF"/>
                          </a:solidFill>
                          <a:effectLst/>
                        </a:rPr>
                        <a:t>тип[]</a:t>
                      </a:r>
                      <a:r>
                        <a:rPr lang="ru-RU" sz="1600" dirty="0">
                          <a:effectLst/>
                        </a:rPr>
                        <a:t> </a:t>
                      </a:r>
                      <a:r>
                        <a:rPr lang="en-US" sz="1600" dirty="0">
                          <a:solidFill>
                            <a:srgbClr val="2CA433"/>
                          </a:solidFill>
                          <a:effectLst/>
                        </a:rPr>
                        <a:t>array</a:t>
                      </a:r>
                      <a:r>
                        <a:rPr lang="en-US" sz="1600" dirty="0">
                          <a:effectLst/>
                        </a:rPr>
                        <a:t>)</a:t>
                      </a:r>
                    </a:p>
                  </a:txBody>
                  <a:tcPr marL="55786" marR="55786" marT="27893" marB="27893" anchor="ctr">
                    <a:lnL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 dirty="0">
                          <a:effectLst/>
                        </a:rPr>
                        <a:t>Возвращает массив, содержащий те же элементы, что и список.</a:t>
                      </a:r>
                      <a:br>
                        <a:rPr lang="ru-RU" sz="1600" dirty="0">
                          <a:effectLst/>
                        </a:rPr>
                      </a:br>
                      <a:r>
                        <a:rPr lang="ru-RU" sz="1600" dirty="0">
                          <a:effectLst/>
                        </a:rPr>
                        <a:t>Массив нужно передать в метод.</a:t>
                      </a:r>
                    </a:p>
                  </a:txBody>
                  <a:tcPr marL="55786" marR="55786" marT="27893" marB="27893" anchor="ctr">
                    <a:lnL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5727824"/>
                  </a:ext>
                </a:extLst>
              </a:tr>
              <a:tr h="5578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rgbClr val="CC783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void</a:t>
                      </a:r>
                      <a:r>
                        <a:rPr lang="en-US" sz="1600" kern="1200" dirty="0">
                          <a:solidFill>
                            <a:srgbClr val="FF423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sort(</a:t>
                      </a:r>
                      <a:r>
                        <a:rPr lang="en-US" sz="1600" kern="1200" dirty="0">
                          <a:solidFill>
                            <a:srgbClr val="BC5C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Comparator&lt;? super E&gt; </a:t>
                      </a:r>
                      <a:r>
                        <a:rPr lang="en-US" sz="1600" kern="1200" dirty="0">
                          <a:solidFill>
                            <a:srgbClr val="2CA4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600" kern="1200" dirty="0">
                          <a:solidFill>
                            <a:srgbClr val="FF423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fontAlgn="base"/>
                      <a:endParaRPr lang="en-US" sz="1600" kern="1200" dirty="0">
                        <a:solidFill>
                          <a:srgbClr val="FF423F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786" marR="55786" marT="27893" marB="27893" anchor="ctr">
                    <a:lnL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 dirty="0">
                          <a:effectLst/>
                        </a:rPr>
                        <a:t>Выполняет сортировка в соответствии с переданным </a:t>
                      </a:r>
                      <a:r>
                        <a:rPr lang="ru-RU" sz="1600" dirty="0" err="1">
                          <a:effectLst/>
                        </a:rPr>
                        <a:t>компоратором</a:t>
                      </a:r>
                      <a:endParaRPr lang="ru-RU" sz="1600" dirty="0">
                        <a:effectLst/>
                      </a:endParaRPr>
                    </a:p>
                  </a:txBody>
                  <a:tcPr marL="55786" marR="55786" marT="27893" marB="27893" anchor="ctr">
                    <a:lnL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44238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51047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1B1584-EC57-F332-EF19-5577450EA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Базовые действия</a:t>
            </a:r>
          </a:p>
        </p:txBody>
      </p:sp>
      <p:sp>
        <p:nvSpPr>
          <p:cNvPr id="10" name="Объект 2">
            <a:extLst>
              <a:ext uri="{FF2B5EF4-FFF2-40B4-BE49-F238E27FC236}">
                <a16:creationId xmlns:a16="http://schemas.microsoft.com/office/drawing/2014/main" id="{845FC4E8-841C-EF51-7325-8432820A39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9853" y="657226"/>
            <a:ext cx="4346209" cy="18766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solidFill>
                  <a:srgbClr val="DDDDDD"/>
                </a:solidFill>
              </a:rPr>
              <a:t>Ключевые отличия</a:t>
            </a:r>
            <a:r>
              <a:rPr lang="en-US" dirty="0">
                <a:solidFill>
                  <a:srgbClr val="DDDDDD"/>
                </a:solidFill>
              </a:rPr>
              <a:t> </a:t>
            </a:r>
            <a:r>
              <a:rPr lang="en-US" dirty="0">
                <a:solidFill>
                  <a:srgbClr val="BC5CFF"/>
                </a:solidFill>
              </a:rPr>
              <a:t>ArrayList</a:t>
            </a:r>
            <a:r>
              <a:rPr lang="en-US" dirty="0">
                <a:solidFill>
                  <a:srgbClr val="DDDDDD"/>
                </a:solidFill>
              </a:rPr>
              <a:t> </a:t>
            </a:r>
            <a:r>
              <a:rPr lang="ru-RU" dirty="0">
                <a:solidFill>
                  <a:srgbClr val="DDDDDD"/>
                </a:solidFill>
              </a:rPr>
              <a:t>от массивов</a:t>
            </a:r>
            <a:r>
              <a:rPr lang="en-US" dirty="0">
                <a:solidFill>
                  <a:srgbClr val="DDDDDD"/>
                </a:solidFill>
              </a:rPr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Добавление элемента в список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Вставка элемента в середину списка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Поиск элемента в списке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Удаление элемента из списка</a:t>
            </a:r>
          </a:p>
          <a:p>
            <a:pPr marL="0" indent="0">
              <a:buNone/>
            </a:pPr>
            <a:endParaRPr lang="en-US" dirty="0">
              <a:solidFill>
                <a:srgbClr val="DDDDDD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DDDDDD"/>
              </a:solidFill>
            </a:endParaRPr>
          </a:p>
          <a:p>
            <a:pPr marL="0" indent="0">
              <a:buNone/>
            </a:pPr>
            <a:endParaRPr lang="ru-RU" dirty="0">
              <a:solidFill>
                <a:srgbClr val="DDDDDD"/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A752FE6-881F-D68A-8603-B7BABF1857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937" y="657226"/>
            <a:ext cx="6722145" cy="4622024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79AA4A2-72A3-B578-D436-01E78C4DB1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9853" y="2754773"/>
            <a:ext cx="3248478" cy="2524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92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6AF299-9517-2D4B-FC35-2A7B4AF18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Generics – </a:t>
            </a:r>
            <a:r>
              <a:rPr lang="ru-RU" dirty="0"/>
              <a:t>типы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623FCC0-3AF1-EB34-A18F-6E0FF83AE5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937" y="683167"/>
            <a:ext cx="11160125" cy="672908"/>
          </a:xfrm>
        </p:spPr>
        <p:txBody>
          <a:bodyPr/>
          <a:lstStyle/>
          <a:p>
            <a:pPr marL="0" indent="0">
              <a:buNone/>
            </a:pP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Под дженериками в Java подразумевают возможность добавлять к типам типы-параметры. Таким образом получаются сложные составные типы. </a:t>
            </a:r>
            <a:endParaRPr lang="ru-RU" dirty="0">
              <a:solidFill>
                <a:srgbClr val="DDDDDD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8725273-9AC3-DCC7-ACB6-1F3E40C2044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35195"/>
          <a:stretch/>
        </p:blipFill>
        <p:spPr>
          <a:xfrm>
            <a:off x="4384455" y="1476543"/>
            <a:ext cx="3629532" cy="450671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51B2549-D48D-6BBD-CC02-4E7750C21A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040" y="2047682"/>
            <a:ext cx="10431331" cy="2762636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57705E63-8032-06B4-1054-146ADC9531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71364" y="5571642"/>
            <a:ext cx="6249272" cy="533474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5DB66475-30F2-5324-BFA8-F080E50C968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55638" y="6174833"/>
            <a:ext cx="5487166" cy="543001"/>
          </a:xfrm>
          <a:prstGeom prst="rect">
            <a:avLst/>
          </a:prstGeom>
        </p:spPr>
      </p:pic>
      <p:sp>
        <p:nvSpPr>
          <p:cNvPr id="16" name="Объект 2">
            <a:extLst>
              <a:ext uri="{FF2B5EF4-FFF2-40B4-BE49-F238E27FC236}">
                <a16:creationId xmlns:a16="http://schemas.microsoft.com/office/drawing/2014/main" id="{53878F5C-B3C8-24FF-A358-CCCFB6B069F4}"/>
              </a:ext>
            </a:extLst>
          </p:cNvPr>
          <p:cNvSpPr txBox="1">
            <a:spLocks/>
          </p:cNvSpPr>
          <p:nvPr/>
        </p:nvSpPr>
        <p:spPr>
          <a:xfrm>
            <a:off x="515936" y="4829017"/>
            <a:ext cx="11160125" cy="672908"/>
          </a:xfrm>
          <a:prstGeom prst="rect">
            <a:avLst/>
          </a:prstGeom>
          <a:solidFill>
            <a:srgbClr val="171717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У классов </a:t>
            </a:r>
            <a:r>
              <a:rPr lang="ru-RU" b="1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может быть не один тип параметр, а несколько.</a:t>
            </a:r>
          </a:p>
          <a:p>
            <a:pPr marL="0" indent="0">
              <a:buNone/>
            </a:pP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Также сложные типы тоже можно </a:t>
            </a:r>
            <a:r>
              <a:rPr lang="ru-RU" b="1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использовать в качестве параметров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3976462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6AF299-9517-2D4B-FC35-2A7B4AF18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Generics</a:t>
            </a:r>
            <a:r>
              <a:rPr lang="ru-RU" dirty="0"/>
              <a:t> – Параметризованные классы</a:t>
            </a:r>
          </a:p>
        </p:txBody>
      </p:sp>
      <p:sp>
        <p:nvSpPr>
          <p:cNvPr id="19" name="Объект 2">
            <a:extLst>
              <a:ext uri="{FF2B5EF4-FFF2-40B4-BE49-F238E27FC236}">
                <a16:creationId xmlns:a16="http://schemas.microsoft.com/office/drawing/2014/main" id="{80FCED1C-9D13-E31F-34C6-B66750E881AE}"/>
              </a:ext>
            </a:extLst>
          </p:cNvPr>
          <p:cNvSpPr txBox="1">
            <a:spLocks/>
          </p:cNvSpPr>
          <p:nvPr/>
        </p:nvSpPr>
        <p:spPr>
          <a:xfrm>
            <a:off x="534185" y="3451381"/>
            <a:ext cx="11123629" cy="2997284"/>
          </a:xfrm>
          <a:prstGeom prst="rect">
            <a:avLst/>
          </a:prstGeom>
          <a:solidFill>
            <a:srgbClr val="171717"/>
          </a:solidFill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Для обозначения дженерик-типа в классе Box мы использовали латинскую букву </a:t>
            </a:r>
            <a:r>
              <a:rPr lang="ru-RU" b="0" i="0" dirty="0">
                <a:solidFill>
                  <a:srgbClr val="BC5CFF"/>
                </a:solidFill>
                <a:effectLst/>
                <a:latin typeface="-apple-system"/>
              </a:rPr>
              <a:t>T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. Это необязательно, то есть можно было бы использовать любую другую букву или даже слово — </a:t>
            </a:r>
            <a:r>
              <a:rPr lang="ru-RU" b="1" i="0" dirty="0">
                <a:solidFill>
                  <a:srgbClr val="FF423F"/>
                </a:solidFill>
                <a:effectLst/>
                <a:latin typeface="-apple-system"/>
              </a:rPr>
              <a:t>Box</a:t>
            </a:r>
            <a:r>
              <a:rPr lang="ru-RU" b="0" i="0" dirty="0">
                <a:solidFill>
                  <a:srgbClr val="BC5CFF"/>
                </a:solidFill>
                <a:effectLst/>
                <a:latin typeface="-apple-system"/>
              </a:rPr>
              <a:t>&lt;</a:t>
            </a:r>
            <a:r>
              <a:rPr lang="ru-RU" b="0" i="0" dirty="0" err="1">
                <a:solidFill>
                  <a:srgbClr val="BC5CFF"/>
                </a:solidFill>
                <a:effectLst/>
                <a:latin typeface="-apple-system"/>
              </a:rPr>
              <a:t>MyType</a:t>
            </a:r>
            <a:r>
              <a:rPr lang="ru-RU" b="0" i="0" dirty="0">
                <a:solidFill>
                  <a:srgbClr val="BC5CFF"/>
                </a:solidFill>
                <a:effectLst/>
                <a:latin typeface="-apple-system"/>
              </a:rPr>
              <a:t>&gt;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. </a:t>
            </a:r>
            <a:endParaRPr lang="en-US" b="0" i="0" dirty="0">
              <a:solidFill>
                <a:srgbClr val="DDDDDD"/>
              </a:solidFill>
              <a:effectLst/>
              <a:latin typeface="-apple-system"/>
            </a:endParaRPr>
          </a:p>
          <a:p>
            <a:pPr marL="0" indent="0">
              <a:buNone/>
            </a:pP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Аналогично </a:t>
            </a:r>
            <a:r>
              <a:rPr lang="ru-RU" b="0" i="0" dirty="0" err="1">
                <a:solidFill>
                  <a:srgbClr val="DDDDDD"/>
                </a:solidFill>
                <a:effectLst/>
                <a:latin typeface="-apple-system"/>
              </a:rPr>
              <a:t>параметризуются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 </a:t>
            </a:r>
            <a:r>
              <a:rPr lang="ru-RU" b="1" i="0" dirty="0">
                <a:solidFill>
                  <a:srgbClr val="FF423F"/>
                </a:solidFill>
                <a:effectLst/>
                <a:latin typeface="-apple-system"/>
              </a:rPr>
              <a:t>интерфейсы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.</a:t>
            </a:r>
            <a:endParaRPr lang="en-US" b="0" i="0" dirty="0">
              <a:solidFill>
                <a:srgbClr val="DDDDDD"/>
              </a:solidFill>
              <a:effectLst/>
              <a:latin typeface="-apple-system"/>
            </a:endParaRPr>
          </a:p>
          <a:p>
            <a:pPr marL="0" indent="0">
              <a:buNone/>
            </a:pP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Тем не менее есть набор рекомендаций от Oracle о том, когда какие обозначения лучше использовать в дженериках. Вот они:</a:t>
            </a:r>
          </a:p>
          <a:p>
            <a:pPr marL="0" indent="0">
              <a:buNone/>
            </a:pPr>
            <a:r>
              <a:rPr lang="ru-RU" b="0" i="0" dirty="0">
                <a:solidFill>
                  <a:srgbClr val="BC5CFF"/>
                </a:solidFill>
                <a:effectLst/>
                <a:latin typeface="-apple-system"/>
              </a:rPr>
              <a:t>E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 — </a:t>
            </a:r>
            <a:r>
              <a:rPr lang="ru-RU" b="0" i="0" dirty="0" err="1">
                <a:solidFill>
                  <a:srgbClr val="DDDDDD"/>
                </a:solidFill>
                <a:effectLst/>
                <a:latin typeface="-apple-system"/>
              </a:rPr>
              <a:t>element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, для элементов параметризованных коллекций;</a:t>
            </a:r>
          </a:p>
          <a:p>
            <a:pPr marL="0" indent="0">
              <a:buNone/>
            </a:pPr>
            <a:r>
              <a:rPr lang="ru-RU" b="0" i="0" dirty="0">
                <a:solidFill>
                  <a:srgbClr val="BC5CFF"/>
                </a:solidFill>
                <a:effectLst/>
                <a:latin typeface="-apple-system"/>
              </a:rPr>
              <a:t>K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 — </a:t>
            </a:r>
            <a:r>
              <a:rPr lang="ru-RU" b="0" i="0" dirty="0" err="1">
                <a:solidFill>
                  <a:srgbClr val="DDDDDD"/>
                </a:solidFill>
                <a:effectLst/>
                <a:latin typeface="-apple-system"/>
              </a:rPr>
              <a:t>key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, для ключей </a:t>
            </a:r>
            <a:r>
              <a:rPr lang="ru-RU" b="0" i="0" dirty="0" err="1">
                <a:solidFill>
                  <a:srgbClr val="DDDDDD"/>
                </a:solidFill>
                <a:effectLst/>
                <a:latin typeface="-apple-system"/>
              </a:rPr>
              <a:t>map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-структур;</a:t>
            </a:r>
          </a:p>
          <a:p>
            <a:pPr marL="0" indent="0">
              <a:buNone/>
            </a:pPr>
            <a:r>
              <a:rPr lang="ru-RU" b="0" i="0" dirty="0">
                <a:solidFill>
                  <a:srgbClr val="BC5CFF"/>
                </a:solidFill>
                <a:effectLst/>
                <a:latin typeface="-apple-system"/>
              </a:rPr>
              <a:t>V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 — </a:t>
            </a:r>
            <a:r>
              <a:rPr lang="ru-RU" b="0" i="0" dirty="0" err="1">
                <a:solidFill>
                  <a:srgbClr val="DDDDDD"/>
                </a:solidFill>
                <a:effectLst/>
                <a:latin typeface="-apple-system"/>
              </a:rPr>
              <a:t>value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, для значений </a:t>
            </a:r>
            <a:r>
              <a:rPr lang="ru-RU" b="0" i="0" dirty="0" err="1">
                <a:solidFill>
                  <a:srgbClr val="DDDDDD"/>
                </a:solidFill>
                <a:effectLst/>
                <a:latin typeface="-apple-system"/>
              </a:rPr>
              <a:t>map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-структур;</a:t>
            </a:r>
          </a:p>
          <a:p>
            <a:pPr marL="0" indent="0">
              <a:buNone/>
            </a:pPr>
            <a:r>
              <a:rPr lang="ru-RU" b="0" i="0" dirty="0">
                <a:solidFill>
                  <a:srgbClr val="BC5CFF"/>
                </a:solidFill>
                <a:effectLst/>
                <a:latin typeface="-apple-system"/>
              </a:rPr>
              <a:t>N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 — </a:t>
            </a:r>
            <a:r>
              <a:rPr lang="ru-RU" b="0" i="0" dirty="0" err="1">
                <a:solidFill>
                  <a:srgbClr val="DDDDDD"/>
                </a:solidFill>
                <a:effectLst/>
                <a:latin typeface="-apple-system"/>
              </a:rPr>
              <a:t>number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, для чисел;</a:t>
            </a:r>
          </a:p>
          <a:p>
            <a:pPr marL="0" indent="0">
              <a:buNone/>
            </a:pPr>
            <a:r>
              <a:rPr lang="ru-RU" b="0" i="0" dirty="0">
                <a:solidFill>
                  <a:srgbClr val="BC5CFF"/>
                </a:solidFill>
                <a:effectLst/>
                <a:latin typeface="-apple-system"/>
              </a:rPr>
              <a:t>T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 — </a:t>
            </a:r>
            <a:r>
              <a:rPr lang="ru-RU" b="0" i="0" dirty="0" err="1">
                <a:solidFill>
                  <a:srgbClr val="DDDDDD"/>
                </a:solidFill>
                <a:effectLst/>
                <a:latin typeface="-apple-system"/>
              </a:rPr>
              <a:t>type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, для обозначения типа параметра в произвольных классах;</a:t>
            </a:r>
          </a:p>
          <a:p>
            <a:pPr marL="0" indent="0">
              <a:buNone/>
            </a:pPr>
            <a:r>
              <a:rPr lang="ru-RU" b="0" i="0" dirty="0">
                <a:solidFill>
                  <a:srgbClr val="BC5CFF"/>
                </a:solidFill>
                <a:effectLst/>
                <a:latin typeface="-apple-system"/>
              </a:rPr>
              <a:t>S, U, V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 и так далее — применяются, когда в дженерик-классе несколько параметров.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EE951B9-BABC-02FA-637D-EB6C073E97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938" y="777034"/>
            <a:ext cx="11160125" cy="2391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4402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6AF299-9517-2D4B-FC35-2A7B4AF18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Generics</a:t>
            </a:r>
            <a:r>
              <a:rPr lang="ru-RU" dirty="0"/>
              <a:t> – Параметризованные методы и конструкторы</a:t>
            </a: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63223779-FD08-B67F-E190-53921CC02E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940" y="3938468"/>
            <a:ext cx="11160123" cy="3651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i="0" dirty="0">
                <a:effectLst/>
              </a:rPr>
              <a:t>Параметризованные методы</a:t>
            </a:r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E4C46708-E10C-515A-4E39-E280D2ACCC80}"/>
              </a:ext>
            </a:extLst>
          </p:cNvPr>
          <p:cNvSpPr txBox="1">
            <a:spLocks/>
          </p:cNvSpPr>
          <p:nvPr/>
        </p:nvSpPr>
        <p:spPr>
          <a:xfrm>
            <a:off x="515938" y="657225"/>
            <a:ext cx="11160123" cy="365125"/>
          </a:xfrm>
          <a:prstGeom prst="rect">
            <a:avLst/>
          </a:prstGeom>
          <a:solidFill>
            <a:srgbClr val="171717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/>
              <a:t>Параметризованные конструкторы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EADFC0D8-44D9-CD8D-963E-A6D65B51251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10295"/>
          <a:stretch/>
        </p:blipFill>
        <p:spPr>
          <a:xfrm>
            <a:off x="515939" y="4357273"/>
            <a:ext cx="10707594" cy="2372056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C3D7DAFC-EA2A-CC60-039B-904E4954CDE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10935"/>
          <a:stretch/>
        </p:blipFill>
        <p:spPr>
          <a:xfrm>
            <a:off x="515938" y="1105757"/>
            <a:ext cx="10707594" cy="255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824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40EF41-A1F3-00F0-5B51-360564BB0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 (Compare-And-Swap) </a:t>
            </a:r>
            <a:endParaRPr lang="ru-RU" dirty="0"/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2955B486-B609-4A1B-BEAB-14F9CBD39354}"/>
              </a:ext>
            </a:extLst>
          </p:cNvPr>
          <p:cNvSpPr txBox="1">
            <a:spLocks/>
          </p:cNvSpPr>
          <p:nvPr/>
        </p:nvSpPr>
        <p:spPr>
          <a:xfrm>
            <a:off x="515938" y="657224"/>
            <a:ext cx="6675693" cy="3209043"/>
          </a:xfrm>
          <a:prstGeom prst="rect">
            <a:avLst/>
          </a:prstGeom>
          <a:solidFill>
            <a:srgbClr val="171717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b="0" i="0" dirty="0">
                <a:solidFill>
                  <a:srgbClr val="BC5CFF"/>
                </a:solidFill>
                <a:effectLst/>
                <a:latin typeface="Arial" panose="020B0604020202020204" pitchFamily="34" charset="0"/>
              </a:rPr>
              <a:t>CAS (Compare-And-Swap) </a:t>
            </a:r>
            <a:r>
              <a:rPr lang="en-US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— 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это низкоуровневый процессорный механизм, который позволяет безопасно изменять значение переменной в многопоточной среде без блокировок (</a:t>
            </a:r>
            <a:r>
              <a:rPr lang="en-US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lock-free). </a:t>
            </a:r>
          </a:p>
          <a:p>
            <a:pPr marL="0" indent="0" algn="l">
              <a:buNone/>
            </a:pPr>
            <a:r>
              <a:rPr lang="ru-RU" dirty="0">
                <a:solidFill>
                  <a:srgbClr val="DDDDDD"/>
                </a:solidFill>
              </a:rPr>
              <a:t>CAS выполняет три действия атомарно (как одна неделимая операция):</a:t>
            </a:r>
          </a:p>
          <a:p>
            <a:r>
              <a:rPr lang="ru-RU" dirty="0">
                <a:solidFill>
                  <a:srgbClr val="FF423F"/>
                </a:solidFill>
              </a:rPr>
              <a:t>Сравнивает текущее значение </a:t>
            </a:r>
            <a:r>
              <a:rPr lang="ru-RU" dirty="0">
                <a:solidFill>
                  <a:srgbClr val="DDDDDD"/>
                </a:solidFill>
              </a:rPr>
              <a:t>переменной с ожидаемым (</a:t>
            </a:r>
            <a:r>
              <a:rPr lang="ru-RU" dirty="0" err="1">
                <a:solidFill>
                  <a:srgbClr val="BC5CFF"/>
                </a:solidFill>
              </a:rPr>
              <a:t>expected</a:t>
            </a:r>
            <a:r>
              <a:rPr lang="ru-RU" dirty="0">
                <a:solidFill>
                  <a:srgbClr val="DDDDDD"/>
                </a:solidFill>
              </a:rPr>
              <a:t>).</a:t>
            </a:r>
          </a:p>
          <a:p>
            <a:r>
              <a:rPr lang="ru-RU" dirty="0">
                <a:solidFill>
                  <a:srgbClr val="FF423F"/>
                </a:solidFill>
              </a:rPr>
              <a:t>Если значения совпадают</a:t>
            </a:r>
            <a:r>
              <a:rPr lang="ru-RU" dirty="0">
                <a:solidFill>
                  <a:srgbClr val="DDDDDD"/>
                </a:solidFill>
              </a:rPr>
              <a:t>, устанавливает новое значение (</a:t>
            </a:r>
            <a:r>
              <a:rPr lang="ru-RU" dirty="0" err="1">
                <a:solidFill>
                  <a:srgbClr val="BC5CFF"/>
                </a:solidFill>
              </a:rPr>
              <a:t>new</a:t>
            </a:r>
            <a:r>
              <a:rPr lang="ru-RU" dirty="0">
                <a:solidFill>
                  <a:srgbClr val="BC5CFF"/>
                </a:solidFill>
              </a:rPr>
              <a:t> </a:t>
            </a:r>
            <a:r>
              <a:rPr lang="ru-RU" dirty="0" err="1">
                <a:solidFill>
                  <a:srgbClr val="BC5CFF"/>
                </a:solidFill>
              </a:rPr>
              <a:t>value</a:t>
            </a:r>
            <a:r>
              <a:rPr lang="ru-RU" dirty="0">
                <a:solidFill>
                  <a:srgbClr val="DDDDDD"/>
                </a:solidFill>
              </a:rPr>
              <a:t>).</a:t>
            </a:r>
          </a:p>
          <a:p>
            <a:r>
              <a:rPr lang="ru-RU" dirty="0">
                <a:solidFill>
                  <a:srgbClr val="FF423F"/>
                </a:solidFill>
              </a:rPr>
              <a:t>Если не совпадают</a:t>
            </a:r>
            <a:r>
              <a:rPr lang="ru-RU" dirty="0">
                <a:solidFill>
                  <a:srgbClr val="DDDDDD"/>
                </a:solidFill>
              </a:rPr>
              <a:t>, операция завершается неудачей (</a:t>
            </a:r>
            <a:r>
              <a:rPr lang="ru-RU" dirty="0">
                <a:solidFill>
                  <a:srgbClr val="BC5CFF"/>
                </a:solidFill>
              </a:rPr>
              <a:t>без изменения значения</a:t>
            </a:r>
            <a:r>
              <a:rPr lang="ru-RU" dirty="0">
                <a:solidFill>
                  <a:srgbClr val="DDDDDD"/>
                </a:solidFill>
              </a:rPr>
              <a:t>).</a:t>
            </a:r>
            <a:endParaRPr lang="en-US" dirty="0">
              <a:solidFill>
                <a:srgbClr val="DDDDDD"/>
              </a:solidFill>
            </a:endParaRP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3C208B4A-4FF5-1FDD-BB1A-24137431297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5903"/>
          <a:stretch/>
        </p:blipFill>
        <p:spPr>
          <a:xfrm>
            <a:off x="524850" y="3971522"/>
            <a:ext cx="11151212" cy="2886478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D6C90CB-1CDD-5456-C82D-8D54D64463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1631" y="657225"/>
            <a:ext cx="4484431" cy="3209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6460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446979-DD29-E443-A377-6092E3A63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Upper Bounded Wildcard (? extends T)</a:t>
            </a:r>
            <a:endParaRPr lang="ru-RU" dirty="0"/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7049DF1F-C811-4183-4AE9-41A1B9B8AEFB}"/>
              </a:ext>
            </a:extLst>
          </p:cNvPr>
          <p:cNvSpPr txBox="1">
            <a:spLocks/>
          </p:cNvSpPr>
          <p:nvPr/>
        </p:nvSpPr>
        <p:spPr>
          <a:xfrm>
            <a:off x="515937" y="657225"/>
            <a:ext cx="11160125" cy="571500"/>
          </a:xfrm>
          <a:prstGeom prst="rect">
            <a:avLst/>
          </a:prstGeom>
          <a:solidFill>
            <a:srgbClr val="171717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>
                <a:solidFill>
                  <a:srgbClr val="BC5CFF"/>
                </a:solidFill>
              </a:rPr>
              <a:t>Wildcard с верхней </a:t>
            </a:r>
            <a:r>
              <a:rPr lang="ru-RU" dirty="0"/>
              <a:t>границей означает, что тип может быть T или любым его подтипом. Это полезно для чтения элементов из коллекции.</a:t>
            </a:r>
          </a:p>
        </p:txBody>
      </p:sp>
      <p:sp>
        <p:nvSpPr>
          <p:cNvPr id="11" name="Объект 2">
            <a:extLst>
              <a:ext uri="{FF2B5EF4-FFF2-40B4-BE49-F238E27FC236}">
                <a16:creationId xmlns:a16="http://schemas.microsoft.com/office/drawing/2014/main" id="{4FC7C7AF-2232-2586-566A-CE402BC2F191}"/>
              </a:ext>
            </a:extLst>
          </p:cNvPr>
          <p:cNvSpPr txBox="1">
            <a:spLocks/>
          </p:cNvSpPr>
          <p:nvPr/>
        </p:nvSpPr>
        <p:spPr>
          <a:xfrm>
            <a:off x="515938" y="5557754"/>
            <a:ext cx="11160125" cy="1171575"/>
          </a:xfrm>
          <a:prstGeom prst="rect">
            <a:avLst/>
          </a:prstGeom>
          <a:solidFill>
            <a:srgbClr val="171717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/>
              <a:t>Особенности:</a:t>
            </a:r>
            <a:endParaRPr lang="en-US" dirty="0"/>
          </a:p>
          <a:p>
            <a:r>
              <a:rPr lang="ru-RU" dirty="0"/>
              <a:t>Можно читать элементы как </a:t>
            </a:r>
            <a:r>
              <a:rPr lang="ru-RU" dirty="0">
                <a:solidFill>
                  <a:srgbClr val="FF423F"/>
                </a:solidFill>
              </a:rPr>
              <a:t>T</a:t>
            </a:r>
            <a:r>
              <a:rPr lang="ru-RU" dirty="0"/>
              <a:t> (в данном случае </a:t>
            </a:r>
            <a:r>
              <a:rPr lang="ru-RU" dirty="0">
                <a:solidFill>
                  <a:srgbClr val="FF423F"/>
                </a:solidFill>
              </a:rPr>
              <a:t>Number</a:t>
            </a:r>
            <a:r>
              <a:rPr lang="ru-RU" dirty="0"/>
              <a:t>)</a:t>
            </a:r>
            <a:r>
              <a:rPr lang="en-US" dirty="0"/>
              <a:t> </a:t>
            </a:r>
            <a:r>
              <a:rPr lang="ru-RU" dirty="0"/>
              <a:t>и использовать методы и т.д..</a:t>
            </a:r>
          </a:p>
          <a:p>
            <a:r>
              <a:rPr lang="ru-RU" dirty="0"/>
              <a:t>Нельзя добавлять элементы (кроме </a:t>
            </a:r>
            <a:r>
              <a:rPr lang="ru-RU" dirty="0" err="1">
                <a:solidFill>
                  <a:srgbClr val="FF423F"/>
                </a:solidFill>
              </a:rPr>
              <a:t>null</a:t>
            </a:r>
            <a:r>
              <a:rPr lang="ru-RU" dirty="0"/>
              <a:t>), так как точный тип неизвестен.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6AE32CF-1338-7CDF-3E12-004ED00A91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5835" y="1392154"/>
            <a:ext cx="8440328" cy="3915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671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446979-DD29-E443-A377-6092E3A63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Lower Bounded Wildcard (? super T)</a:t>
            </a:r>
            <a:endParaRPr lang="ru-RU" dirty="0"/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7049DF1F-C811-4183-4AE9-41A1B9B8AEFB}"/>
              </a:ext>
            </a:extLst>
          </p:cNvPr>
          <p:cNvSpPr txBox="1">
            <a:spLocks/>
          </p:cNvSpPr>
          <p:nvPr/>
        </p:nvSpPr>
        <p:spPr>
          <a:xfrm>
            <a:off x="515937" y="657225"/>
            <a:ext cx="11160125" cy="571500"/>
          </a:xfrm>
          <a:prstGeom prst="rect">
            <a:avLst/>
          </a:prstGeom>
          <a:solidFill>
            <a:srgbClr val="171717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>
                <a:solidFill>
                  <a:srgbClr val="BC5CFF"/>
                </a:solidFill>
              </a:rPr>
              <a:t>Wildcard с нижней границей </a:t>
            </a:r>
            <a:r>
              <a:rPr lang="ru-RU" dirty="0"/>
              <a:t>означает, что тип может быть T или любым его </a:t>
            </a:r>
            <a:r>
              <a:rPr lang="ru-RU" dirty="0" err="1"/>
              <a:t>супертипом</a:t>
            </a:r>
            <a:r>
              <a:rPr lang="ru-RU" dirty="0"/>
              <a:t>. Это полезно для записи элементов в коллекцию.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</p:txBody>
      </p:sp>
      <p:sp>
        <p:nvSpPr>
          <p:cNvPr id="11" name="Объект 2">
            <a:extLst>
              <a:ext uri="{FF2B5EF4-FFF2-40B4-BE49-F238E27FC236}">
                <a16:creationId xmlns:a16="http://schemas.microsoft.com/office/drawing/2014/main" id="{4FC7C7AF-2232-2586-566A-CE402BC2F191}"/>
              </a:ext>
            </a:extLst>
          </p:cNvPr>
          <p:cNvSpPr txBox="1">
            <a:spLocks/>
          </p:cNvSpPr>
          <p:nvPr/>
        </p:nvSpPr>
        <p:spPr>
          <a:xfrm>
            <a:off x="515938" y="5557754"/>
            <a:ext cx="11160125" cy="1171575"/>
          </a:xfrm>
          <a:prstGeom prst="rect">
            <a:avLst/>
          </a:prstGeom>
          <a:solidFill>
            <a:srgbClr val="171717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/>
              <a:t>Особенности:</a:t>
            </a:r>
            <a:endParaRPr lang="en-US" dirty="0"/>
          </a:p>
          <a:p>
            <a:r>
              <a:rPr lang="ru-RU" dirty="0"/>
              <a:t>Можно добавлять элементы типа </a:t>
            </a:r>
            <a:r>
              <a:rPr lang="ru-RU" dirty="0">
                <a:solidFill>
                  <a:srgbClr val="FF423F"/>
                </a:solidFill>
              </a:rPr>
              <a:t>T</a:t>
            </a:r>
            <a:r>
              <a:rPr lang="ru-RU" dirty="0"/>
              <a:t> (в данном случае </a:t>
            </a:r>
            <a:r>
              <a:rPr lang="ru-RU" dirty="0" err="1">
                <a:solidFill>
                  <a:srgbClr val="FF423F"/>
                </a:solidFill>
              </a:rPr>
              <a:t>Integer</a:t>
            </a:r>
            <a:r>
              <a:rPr lang="ru-RU" dirty="0"/>
              <a:t>).</a:t>
            </a:r>
          </a:p>
          <a:p>
            <a:r>
              <a:rPr lang="ru-RU" dirty="0"/>
              <a:t>Можно читать элементы только как </a:t>
            </a:r>
            <a:r>
              <a:rPr lang="ru-RU" dirty="0">
                <a:solidFill>
                  <a:srgbClr val="FF423F"/>
                </a:solidFill>
              </a:rPr>
              <a:t>Object</a:t>
            </a:r>
            <a:r>
              <a:rPr lang="ru-RU" dirty="0"/>
              <a:t>, так как точный тип неизвестен.</a:t>
            </a:r>
            <a:endParaRPr lang="en-US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116FCA0-3FE0-F9FE-680E-6CE243CD85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7862" y="1431452"/>
            <a:ext cx="7516274" cy="3391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3298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446979-DD29-E443-A377-6092E3A63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Unbounded Wildcard (?)</a:t>
            </a:r>
            <a:endParaRPr lang="ru-RU" dirty="0"/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7049DF1F-C811-4183-4AE9-41A1B9B8AEFB}"/>
              </a:ext>
            </a:extLst>
          </p:cNvPr>
          <p:cNvSpPr txBox="1">
            <a:spLocks/>
          </p:cNvSpPr>
          <p:nvPr/>
        </p:nvSpPr>
        <p:spPr>
          <a:xfrm>
            <a:off x="515937" y="657225"/>
            <a:ext cx="11160125" cy="571500"/>
          </a:xfrm>
          <a:prstGeom prst="rect">
            <a:avLst/>
          </a:prstGeom>
          <a:solidFill>
            <a:srgbClr val="171717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b="0" i="0" dirty="0">
                <a:solidFill>
                  <a:srgbClr val="BC5CFF"/>
                </a:solidFill>
                <a:effectLst/>
              </a:rPr>
              <a:t>Неограниченный wildcard </a:t>
            </a:r>
            <a:r>
              <a:rPr lang="ru-RU" b="0" i="0" dirty="0">
                <a:solidFill>
                  <a:srgbClr val="F8FAFF"/>
                </a:solidFill>
                <a:effectLst/>
              </a:rPr>
              <a:t>означает, что тип может быть любым. Это полезно, когда вы хотите работать с коллекцией, но тип элементов не важен.</a:t>
            </a:r>
            <a:endParaRPr lang="ru-RU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A54C4DF-4660-5839-907D-F373A19D61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793" y="1373187"/>
            <a:ext cx="6419893" cy="4040105"/>
          </a:xfrm>
          <a:prstGeom prst="rect">
            <a:avLst/>
          </a:prstGeom>
        </p:spPr>
      </p:pic>
      <p:sp>
        <p:nvSpPr>
          <p:cNvPr id="11" name="Объект 2">
            <a:extLst>
              <a:ext uri="{FF2B5EF4-FFF2-40B4-BE49-F238E27FC236}">
                <a16:creationId xmlns:a16="http://schemas.microsoft.com/office/drawing/2014/main" id="{4FC7C7AF-2232-2586-566A-CE402BC2F191}"/>
              </a:ext>
            </a:extLst>
          </p:cNvPr>
          <p:cNvSpPr txBox="1">
            <a:spLocks/>
          </p:cNvSpPr>
          <p:nvPr/>
        </p:nvSpPr>
        <p:spPr>
          <a:xfrm>
            <a:off x="515938" y="5557754"/>
            <a:ext cx="11160125" cy="1171575"/>
          </a:xfrm>
          <a:prstGeom prst="rect">
            <a:avLst/>
          </a:prstGeom>
          <a:solidFill>
            <a:srgbClr val="171717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/>
              <a:t>Особенности:</a:t>
            </a:r>
          </a:p>
          <a:p>
            <a:r>
              <a:rPr lang="ru-RU" dirty="0"/>
              <a:t>Можно читать элементы как </a:t>
            </a:r>
            <a:r>
              <a:rPr lang="ru-RU" dirty="0">
                <a:solidFill>
                  <a:srgbClr val="FF423F"/>
                </a:solidFill>
              </a:rPr>
              <a:t>Object</a:t>
            </a:r>
            <a:r>
              <a:rPr lang="ru-RU" dirty="0"/>
              <a:t>.</a:t>
            </a:r>
          </a:p>
          <a:p>
            <a:r>
              <a:rPr lang="ru-RU" dirty="0"/>
              <a:t>Нельзя добавлять элементы (кроме </a:t>
            </a:r>
            <a:r>
              <a:rPr lang="ru-RU" dirty="0" err="1">
                <a:solidFill>
                  <a:srgbClr val="FF423F"/>
                </a:solidFill>
              </a:rPr>
              <a:t>null</a:t>
            </a:r>
            <a:r>
              <a:rPr lang="ru-RU" dirty="0"/>
              <a:t>), так как тип неизвестен.</a:t>
            </a:r>
          </a:p>
        </p:txBody>
      </p:sp>
    </p:spTree>
    <p:extLst>
      <p:ext uri="{BB962C8B-B14F-4D97-AF65-F5344CB8AC3E}">
        <p14:creationId xmlns:p14="http://schemas.microsoft.com/office/powerpoint/2010/main" val="21876420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446979-DD29-E443-A377-6092E3A63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Сравнение</a:t>
            </a:r>
            <a:r>
              <a:rPr lang="en-US" dirty="0"/>
              <a:t> Wildcard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0381B9C-926C-693E-22C4-147F3BD13D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6915" y="657225"/>
            <a:ext cx="7478169" cy="3810532"/>
          </a:xfrm>
          <a:prstGeom prst="rect">
            <a:avLst/>
          </a:prstGeom>
        </p:spPr>
      </p:pic>
      <p:sp>
        <p:nvSpPr>
          <p:cNvPr id="6" name="Объект 2">
            <a:extLst>
              <a:ext uri="{FF2B5EF4-FFF2-40B4-BE49-F238E27FC236}">
                <a16:creationId xmlns:a16="http://schemas.microsoft.com/office/drawing/2014/main" id="{8DC4BCB0-E2A0-7277-5DD6-DBED72E2D6FA}"/>
              </a:ext>
            </a:extLst>
          </p:cNvPr>
          <p:cNvSpPr txBox="1">
            <a:spLocks/>
          </p:cNvSpPr>
          <p:nvPr/>
        </p:nvSpPr>
        <p:spPr>
          <a:xfrm>
            <a:off x="515936" y="4700504"/>
            <a:ext cx="11160125" cy="1719346"/>
          </a:xfrm>
          <a:prstGeom prst="rect">
            <a:avLst/>
          </a:prstGeom>
          <a:solidFill>
            <a:srgbClr val="171717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/>
              <a:t>Итог: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dirty="0">
                <a:solidFill>
                  <a:srgbClr val="FF423F"/>
                </a:solidFill>
              </a:rPr>
              <a:t>?</a:t>
            </a:r>
            <a:r>
              <a:rPr lang="ru-RU" dirty="0"/>
              <a:t> — неограниченный wildcard, подходит для универсальной обработки коллекций.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dirty="0">
                <a:solidFill>
                  <a:srgbClr val="FF423F"/>
                </a:solidFill>
              </a:rPr>
              <a:t>? extends T </a:t>
            </a:r>
            <a:r>
              <a:rPr lang="ru-RU" dirty="0"/>
              <a:t>— wildcard с верхней границей, подходит для чтения элементов.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dirty="0">
                <a:solidFill>
                  <a:srgbClr val="FF423F"/>
                </a:solidFill>
              </a:rPr>
              <a:t>? super T </a:t>
            </a:r>
            <a:r>
              <a:rPr lang="ru-RU" dirty="0"/>
              <a:t>— wildcard с нижней границей, подходит для записи элементов.</a:t>
            </a:r>
          </a:p>
        </p:txBody>
      </p:sp>
    </p:spTree>
    <p:extLst>
      <p:ext uri="{BB962C8B-B14F-4D97-AF65-F5344CB8AC3E}">
        <p14:creationId xmlns:p14="http://schemas.microsoft.com/office/powerpoint/2010/main" val="35723744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6AF299-9517-2D4B-FC35-2A7B4AF18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Generics</a:t>
            </a:r>
            <a:r>
              <a:rPr lang="ru-RU" dirty="0"/>
              <a:t> – </a:t>
            </a:r>
            <a:r>
              <a:rPr lang="en-US" b="0" i="0" dirty="0">
                <a:solidFill>
                  <a:srgbClr val="DDDDDD"/>
                </a:solidFill>
                <a:effectLst/>
                <a:latin typeface="Fira Sans" panose="020B0503050000020004" pitchFamily="34" charset="0"/>
              </a:rPr>
              <a:t>Wildcards </a:t>
            </a:r>
            <a:r>
              <a:rPr lang="en-US" b="0" i="0" dirty="0">
                <a:solidFill>
                  <a:srgbClr val="DDDDDD"/>
                </a:solidFill>
                <a:effectLst/>
                <a:latin typeface="-apple-system"/>
              </a:rPr>
              <a:t>PECS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623FCC0-3AF1-EB34-A18F-6E0FF83AE5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938" y="680918"/>
            <a:ext cx="11160123" cy="3651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i="0" dirty="0">
                <a:effectLst/>
              </a:rPr>
              <a:t>Почему в примере ниже compile-time </a:t>
            </a:r>
            <a:r>
              <a:rPr lang="ru-RU" i="0" dirty="0" err="1">
                <a:effectLst/>
              </a:rPr>
              <a:t>error</a:t>
            </a:r>
            <a:r>
              <a:rPr lang="ru-RU" i="0" dirty="0">
                <a:effectLst/>
              </a:rPr>
              <a:t>? Какое значение можно добавить в список </a:t>
            </a:r>
            <a:r>
              <a:rPr lang="ru-RU" i="0" dirty="0" err="1">
                <a:effectLst/>
              </a:rPr>
              <a:t>nums</a:t>
            </a:r>
            <a:r>
              <a:rPr lang="ru-RU" i="0" dirty="0">
                <a:effectLst/>
              </a:rPr>
              <a:t>?</a:t>
            </a:r>
          </a:p>
        </p:txBody>
      </p:sp>
      <p:sp>
        <p:nvSpPr>
          <p:cNvPr id="11" name="Объект 2">
            <a:extLst>
              <a:ext uri="{FF2B5EF4-FFF2-40B4-BE49-F238E27FC236}">
                <a16:creationId xmlns:a16="http://schemas.microsoft.com/office/drawing/2014/main" id="{758C2254-F344-DE0D-0E3C-53BAC826B20E}"/>
              </a:ext>
            </a:extLst>
          </p:cNvPr>
          <p:cNvSpPr txBox="1">
            <a:spLocks/>
          </p:cNvSpPr>
          <p:nvPr/>
        </p:nvSpPr>
        <p:spPr>
          <a:xfrm>
            <a:off x="515938" y="2876753"/>
            <a:ext cx="11160125" cy="365125"/>
          </a:xfrm>
          <a:prstGeom prst="rect">
            <a:avLst/>
          </a:prstGeom>
          <a:solidFill>
            <a:srgbClr val="171717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/>
              <a:t>Почему в примере ниже compile-time </a:t>
            </a:r>
            <a:r>
              <a:rPr lang="ru-RU" dirty="0" err="1"/>
              <a:t>error</a:t>
            </a:r>
            <a:r>
              <a:rPr lang="ru-RU" dirty="0"/>
              <a:t>? Какое значение можно добавить в список </a:t>
            </a:r>
            <a:r>
              <a:rPr lang="ru-RU" dirty="0" err="1"/>
              <a:t>nums</a:t>
            </a:r>
            <a:r>
              <a:rPr lang="ru-RU" dirty="0"/>
              <a:t>?</a:t>
            </a:r>
          </a:p>
        </p:txBody>
      </p:sp>
      <p:sp>
        <p:nvSpPr>
          <p:cNvPr id="19" name="Объект 2">
            <a:extLst>
              <a:ext uri="{FF2B5EF4-FFF2-40B4-BE49-F238E27FC236}">
                <a16:creationId xmlns:a16="http://schemas.microsoft.com/office/drawing/2014/main" id="{80FCED1C-9D13-E31F-34C6-B66750E881AE}"/>
              </a:ext>
            </a:extLst>
          </p:cNvPr>
          <p:cNvSpPr txBox="1">
            <a:spLocks/>
          </p:cNvSpPr>
          <p:nvPr/>
        </p:nvSpPr>
        <p:spPr>
          <a:xfrm>
            <a:off x="515938" y="4479570"/>
            <a:ext cx="11160125" cy="1518181"/>
          </a:xfrm>
          <a:prstGeom prst="rect">
            <a:avLst/>
          </a:prstGeom>
          <a:solidFill>
            <a:srgbClr val="171717"/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b="0" i="0" dirty="0">
                <a:solidFill>
                  <a:srgbClr val="DDDDDD"/>
                </a:solidFill>
                <a:effectLst/>
              </a:rPr>
              <a:t>Чтобы было легче запомнить, когда какой wildcard использовать, существует принцип </a:t>
            </a:r>
            <a:r>
              <a:rPr lang="ru-RU" b="0" i="0" dirty="0">
                <a:solidFill>
                  <a:srgbClr val="BC5CFF"/>
                </a:solidFill>
                <a:effectLst/>
              </a:rPr>
              <a:t>PECS </a:t>
            </a:r>
            <a:r>
              <a:rPr lang="ru-RU" b="0" i="0" dirty="0">
                <a:solidFill>
                  <a:srgbClr val="DDDDDD"/>
                </a:solidFill>
                <a:effectLst/>
              </a:rPr>
              <a:t>— </a:t>
            </a:r>
            <a:r>
              <a:rPr lang="ru-RU" b="0" i="0" dirty="0" err="1">
                <a:solidFill>
                  <a:srgbClr val="BC5CFF"/>
                </a:solidFill>
                <a:effectLst/>
              </a:rPr>
              <a:t>Producer</a:t>
            </a:r>
            <a:r>
              <a:rPr lang="ru-RU" b="0" i="0" dirty="0">
                <a:solidFill>
                  <a:srgbClr val="BC5CFF"/>
                </a:solidFill>
                <a:effectLst/>
              </a:rPr>
              <a:t> Extends Consumer Super</a:t>
            </a:r>
            <a:r>
              <a:rPr lang="ru-RU" b="0" i="0" dirty="0">
                <a:solidFill>
                  <a:srgbClr val="DDDDDD"/>
                </a:solidFill>
                <a:effectLst/>
              </a:rPr>
              <a:t>.</a:t>
            </a:r>
            <a:endParaRPr lang="ru-RU" dirty="0"/>
          </a:p>
          <a:p>
            <a:r>
              <a:rPr lang="ru-RU" b="0" i="0" dirty="0">
                <a:solidFill>
                  <a:srgbClr val="DDDDDD"/>
                </a:solidFill>
                <a:effectLst/>
              </a:rPr>
              <a:t>Если мы объявили </a:t>
            </a:r>
            <a:r>
              <a:rPr lang="ru-RU" b="0" i="1" dirty="0">
                <a:solidFill>
                  <a:srgbClr val="DDDDDD"/>
                </a:solidFill>
                <a:effectLst/>
              </a:rPr>
              <a:t>wildcard с </a:t>
            </a:r>
            <a:r>
              <a:rPr lang="ru-RU" b="0" i="1" dirty="0">
                <a:solidFill>
                  <a:srgbClr val="FF423F"/>
                </a:solidFill>
                <a:effectLst/>
              </a:rPr>
              <a:t>extends</a:t>
            </a:r>
            <a:r>
              <a:rPr lang="ru-RU" b="0" i="0" dirty="0">
                <a:solidFill>
                  <a:srgbClr val="DDDDDD"/>
                </a:solidFill>
                <a:effectLst/>
              </a:rPr>
              <a:t>, то это </a:t>
            </a:r>
            <a:r>
              <a:rPr lang="ru-RU" b="0" i="1" dirty="0" err="1">
                <a:solidFill>
                  <a:srgbClr val="BC5CFF"/>
                </a:solidFill>
                <a:effectLst/>
              </a:rPr>
              <a:t>producer</a:t>
            </a:r>
            <a:r>
              <a:rPr lang="ru-RU" b="0" i="0" dirty="0">
                <a:solidFill>
                  <a:srgbClr val="DDDDDD"/>
                </a:solidFill>
                <a:effectLst/>
              </a:rPr>
              <a:t>. Он только «продюсирует», предоставляет элемент из контейнера, а сам ничего не принимает.</a:t>
            </a:r>
            <a:endParaRPr lang="ru-RU" dirty="0"/>
          </a:p>
          <a:p>
            <a:r>
              <a:rPr lang="ru-RU" b="0" i="0" dirty="0">
                <a:solidFill>
                  <a:srgbClr val="DDDDDD"/>
                </a:solidFill>
                <a:effectLst/>
              </a:rPr>
              <a:t>Если же мы объявили </a:t>
            </a:r>
            <a:r>
              <a:rPr lang="ru-RU" b="0" i="1" dirty="0">
                <a:solidFill>
                  <a:srgbClr val="DDDDDD"/>
                </a:solidFill>
                <a:effectLst/>
              </a:rPr>
              <a:t>wildcard с </a:t>
            </a:r>
            <a:r>
              <a:rPr lang="ru-RU" b="0" i="1" dirty="0">
                <a:solidFill>
                  <a:srgbClr val="FF423F"/>
                </a:solidFill>
                <a:effectLst/>
              </a:rPr>
              <a:t>super</a:t>
            </a:r>
            <a:r>
              <a:rPr lang="ru-RU" b="0" i="0" dirty="0">
                <a:solidFill>
                  <a:srgbClr val="DDDDDD"/>
                </a:solidFill>
                <a:effectLst/>
              </a:rPr>
              <a:t> — то это </a:t>
            </a:r>
            <a:r>
              <a:rPr lang="ru-RU" b="0" i="1" dirty="0" err="1">
                <a:solidFill>
                  <a:srgbClr val="BC5CFF"/>
                </a:solidFill>
                <a:effectLst/>
              </a:rPr>
              <a:t>consumer</a:t>
            </a:r>
            <a:r>
              <a:rPr lang="ru-RU" b="0" i="0" dirty="0">
                <a:solidFill>
                  <a:srgbClr val="DDDDDD"/>
                </a:solidFill>
                <a:effectLst/>
              </a:rPr>
              <a:t>. Он только принимает, а предоставить ничего не может.</a:t>
            </a:r>
          </a:p>
        </p:txBody>
      </p:sp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DCC608CB-0E1E-F46F-015C-B4192E6A82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1082" y="6082212"/>
            <a:ext cx="8392712" cy="400106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067A338F-5C6A-A8FB-7EDF-FE76B5A0B0B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528"/>
          <a:stretch/>
        </p:blipFill>
        <p:spPr>
          <a:xfrm>
            <a:off x="515938" y="1175476"/>
            <a:ext cx="10774279" cy="1571844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D0149E3F-3B2C-94AE-BBC6-DD3A9FF9E7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5938" y="3429000"/>
            <a:ext cx="10774279" cy="819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0992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7F3D84-25F2-E81C-1BFE-73C7D12CB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Итератор</a:t>
            </a:r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id="{2F2ADA95-7222-469A-1134-6D82F98E1774}"/>
              </a:ext>
            </a:extLst>
          </p:cNvPr>
          <p:cNvSpPr txBox="1">
            <a:spLocks/>
          </p:cNvSpPr>
          <p:nvPr/>
        </p:nvSpPr>
        <p:spPr>
          <a:xfrm>
            <a:off x="562506" y="657226"/>
            <a:ext cx="11066988" cy="540204"/>
          </a:xfrm>
          <a:prstGeom prst="rect">
            <a:avLst/>
          </a:prstGeom>
          <a:solidFill>
            <a:srgbClr val="171717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Одним из ключевых методов интерфейса Collection является метод </a:t>
            </a:r>
            <a:r>
              <a:rPr lang="ru-RU" b="0" i="0" dirty="0" err="1">
                <a:solidFill>
                  <a:srgbClr val="BC5CFF"/>
                </a:solidFill>
                <a:effectLst/>
                <a:latin typeface="-apple-system"/>
              </a:rPr>
              <a:t>Iterator</a:t>
            </a:r>
            <a:r>
              <a:rPr lang="ru-RU" b="0" i="0" dirty="0">
                <a:solidFill>
                  <a:srgbClr val="BC5CFF"/>
                </a:solidFill>
                <a:effectLst/>
                <a:latin typeface="-apple-system"/>
              </a:rPr>
              <a:t>&lt;E&gt; </a:t>
            </a:r>
            <a:r>
              <a:rPr lang="ru-RU" b="0" i="0" dirty="0" err="1">
                <a:solidFill>
                  <a:srgbClr val="BC5CFF"/>
                </a:solidFill>
                <a:effectLst/>
                <a:latin typeface="-apple-system"/>
              </a:rPr>
              <a:t>iterator</a:t>
            </a:r>
            <a:r>
              <a:rPr lang="ru-RU" b="0" i="0" dirty="0">
                <a:solidFill>
                  <a:srgbClr val="BC5CFF"/>
                </a:solidFill>
                <a:effectLst/>
                <a:latin typeface="-apple-system"/>
              </a:rPr>
              <a:t>(). 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Он возвращает итератор - то есть объект, реализующий интерфейс </a:t>
            </a:r>
            <a:r>
              <a:rPr lang="ru-RU" b="0" i="0" dirty="0" err="1">
                <a:solidFill>
                  <a:srgbClr val="BC5CFF"/>
                </a:solidFill>
                <a:effectLst/>
                <a:latin typeface="-apple-system"/>
              </a:rPr>
              <a:t>Iterator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.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FA39994D-526C-E81F-000E-B3B978DF34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657" y="1422310"/>
            <a:ext cx="3685688" cy="1737360"/>
          </a:xfrm>
          <a:prstGeom prst="rect">
            <a:avLst/>
          </a:prstGeom>
        </p:spPr>
      </p:pic>
      <p:graphicFrame>
        <p:nvGraphicFramePr>
          <p:cNvPr id="14" name="Объект 3">
            <a:extLst>
              <a:ext uri="{FF2B5EF4-FFF2-40B4-BE49-F238E27FC236}">
                <a16:creationId xmlns:a16="http://schemas.microsoft.com/office/drawing/2014/main" id="{7E88B347-9B6E-6141-3087-62F9A3A34D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2355851"/>
              </p:ext>
            </p:extLst>
          </p:nvPr>
        </p:nvGraphicFramePr>
        <p:xfrm>
          <a:off x="562507" y="1422310"/>
          <a:ext cx="7209894" cy="1737360"/>
        </p:xfrm>
        <a:graphic>
          <a:graphicData uri="http://schemas.openxmlformats.org/drawingml/2006/table">
            <a:tbl>
              <a:tblPr/>
              <a:tblGrid>
                <a:gridCol w="1513133">
                  <a:extLst>
                    <a:ext uri="{9D8B030D-6E8A-4147-A177-3AD203B41FA5}">
                      <a16:colId xmlns:a16="http://schemas.microsoft.com/office/drawing/2014/main" val="3300336447"/>
                    </a:ext>
                  </a:extLst>
                </a:gridCol>
                <a:gridCol w="5696761">
                  <a:extLst>
                    <a:ext uri="{9D8B030D-6E8A-4147-A177-3AD203B41FA5}">
                      <a16:colId xmlns:a16="http://schemas.microsoft.com/office/drawing/2014/main" val="71304513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ru-RU" b="1" dirty="0">
                          <a:solidFill>
                            <a:srgbClr val="DDDDDD"/>
                          </a:solidFill>
                          <a:effectLst/>
                        </a:rPr>
                        <a:t>Метод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424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b="1" dirty="0">
                          <a:solidFill>
                            <a:srgbClr val="DDDDDD"/>
                          </a:solidFill>
                          <a:effectLst/>
                        </a:rPr>
                        <a:t>Описание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42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40422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ru-RU">
                          <a:solidFill>
                            <a:srgbClr val="BC5CFF"/>
                          </a:solidFill>
                          <a:effectLst/>
                        </a:rPr>
                        <a:t>Тип</a:t>
                      </a:r>
                      <a:r>
                        <a:rPr lang="ru-RU">
                          <a:effectLst/>
                        </a:rPr>
                        <a:t> </a:t>
                      </a:r>
                      <a:r>
                        <a:rPr lang="en-US">
                          <a:solidFill>
                            <a:srgbClr val="FF423F"/>
                          </a:solidFill>
                          <a:effectLst/>
                        </a:rPr>
                        <a:t>next</a:t>
                      </a:r>
                      <a:r>
                        <a:rPr lang="en-US">
                          <a:effectLst/>
                        </a:rPr>
                        <a:t>()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dirty="0">
                          <a:solidFill>
                            <a:srgbClr val="DDDDDD"/>
                          </a:solidFill>
                          <a:effectLst/>
                        </a:rPr>
                        <a:t>Возвращает очередной элемент коллекции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78203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US" b="1">
                          <a:solidFill>
                            <a:srgbClr val="CC7832"/>
                          </a:solidFill>
                          <a:effectLst/>
                        </a:rPr>
                        <a:t>boolean</a:t>
                      </a:r>
                      <a:r>
                        <a:rPr lang="en-US">
                          <a:effectLst/>
                        </a:rPr>
                        <a:t> </a:t>
                      </a:r>
                      <a:r>
                        <a:rPr lang="en-US">
                          <a:solidFill>
                            <a:srgbClr val="FF423F"/>
                          </a:solidFill>
                          <a:effectLst/>
                        </a:rPr>
                        <a:t>hasNext</a:t>
                      </a:r>
                      <a:r>
                        <a:rPr lang="en-US">
                          <a:effectLst/>
                        </a:rPr>
                        <a:t>()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dirty="0">
                          <a:solidFill>
                            <a:srgbClr val="DDDDDD"/>
                          </a:solidFill>
                          <a:effectLst/>
                        </a:rPr>
                        <a:t>Проверяет, есть ли еще не пройденные элементы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29776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US" b="1">
                          <a:solidFill>
                            <a:srgbClr val="CC7832"/>
                          </a:solidFill>
                          <a:effectLst/>
                        </a:rPr>
                        <a:t>void</a:t>
                      </a:r>
                      <a:r>
                        <a:rPr lang="en-US">
                          <a:effectLst/>
                        </a:rPr>
                        <a:t> </a:t>
                      </a:r>
                      <a:r>
                        <a:rPr lang="en-US">
                          <a:solidFill>
                            <a:srgbClr val="FF423F"/>
                          </a:solidFill>
                          <a:effectLst/>
                        </a:rPr>
                        <a:t>remove</a:t>
                      </a:r>
                      <a:r>
                        <a:rPr lang="en-US">
                          <a:effectLst/>
                        </a:rPr>
                        <a:t>()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dirty="0">
                          <a:solidFill>
                            <a:srgbClr val="DDDDDD"/>
                          </a:solidFill>
                          <a:effectLst/>
                        </a:rPr>
                        <a:t>Удаляет текущий элемент коллекции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8365347"/>
                  </a:ext>
                </a:extLst>
              </a:tr>
            </a:tbl>
          </a:graphicData>
        </a:graphic>
      </p:graphicFrame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C914F6EB-6B97-CCCB-0DDF-63E6D6C893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937" y="3429000"/>
            <a:ext cx="10504907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7844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7F3D84-25F2-E81C-1BFE-73C7D12CB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Итератор</a:t>
            </a:r>
            <a:r>
              <a:rPr lang="en-US" dirty="0"/>
              <a:t> -</a:t>
            </a:r>
            <a:r>
              <a:rPr lang="ru-RU" dirty="0"/>
              <a:t> Удаление</a:t>
            </a:r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id="{2F2ADA95-7222-469A-1134-6D82F98E1774}"/>
              </a:ext>
            </a:extLst>
          </p:cNvPr>
          <p:cNvSpPr txBox="1">
            <a:spLocks/>
          </p:cNvSpPr>
          <p:nvPr/>
        </p:nvSpPr>
        <p:spPr>
          <a:xfrm>
            <a:off x="562506" y="657225"/>
            <a:ext cx="11066988" cy="1160689"/>
          </a:xfrm>
          <a:prstGeom prst="rect">
            <a:avLst/>
          </a:prstGeom>
          <a:solidFill>
            <a:srgbClr val="171717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/>
              <a:t>П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ри работе с </a:t>
            </a:r>
            <a:r>
              <a:rPr lang="ru-RU" i="0" dirty="0" err="1">
                <a:solidFill>
                  <a:srgbClr val="BC5CFF"/>
                </a:solidFill>
                <a:effectLst/>
                <a:latin typeface="Arial" panose="020B0604020202020204" pitchFamily="34" charset="0"/>
              </a:rPr>
              <a:t>for</a:t>
            </a:r>
            <a:r>
              <a:rPr lang="ru-RU" i="0" dirty="0">
                <a:solidFill>
                  <a:srgbClr val="BC5CF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i="0" dirty="0" err="1">
                <a:solidFill>
                  <a:srgbClr val="BC5CFF"/>
                </a:solidFill>
                <a:effectLst/>
                <a:latin typeface="Arial" panose="020B0604020202020204" pitchFamily="34" charset="0"/>
              </a:rPr>
              <a:t>each</a:t>
            </a:r>
            <a:r>
              <a:rPr lang="ru-RU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ru-RU" sz="2000" b="1" i="0" dirty="0">
                <a:solidFill>
                  <a:srgbClr val="FF423F"/>
                </a:solidFill>
                <a:effectLst/>
                <a:latin typeface="Arial" panose="020B0604020202020204" pitchFamily="34" charset="0"/>
              </a:rPr>
              <a:t>нельзя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 одновременно «идти по коллекции циклом» и удалять из нее элементы. Это все именно из-за устройства итератора.</a:t>
            </a:r>
          </a:p>
          <a:p>
            <a:pPr marL="0" indent="0">
              <a:buNone/>
            </a:pP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В новых коллекциях, добавленных в библиотеке </a:t>
            </a:r>
            <a:r>
              <a:rPr lang="ru-RU" b="0" i="0" dirty="0" err="1">
                <a:solidFill>
                  <a:srgbClr val="BC5CFF"/>
                </a:solidFill>
                <a:effectLst/>
                <a:latin typeface="Arial" panose="020B0604020202020204" pitchFamily="34" charset="0"/>
              </a:rPr>
              <a:t>concurrency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, устройство итератора переработано, поэтому там такой проблемы нет.</a:t>
            </a:r>
            <a:endParaRPr lang="en-US" b="0" i="0" dirty="0">
              <a:solidFill>
                <a:srgbClr val="DDDDDD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ru-RU" b="0" i="0" dirty="0">
              <a:solidFill>
                <a:srgbClr val="DDDDDD"/>
              </a:solidFill>
              <a:effectLst/>
              <a:latin typeface="-apple-system"/>
            </a:endParaRPr>
          </a:p>
          <a:p>
            <a:pPr marL="0" indent="0">
              <a:buNone/>
            </a:pPr>
            <a:endParaRPr lang="ru-RU" b="0" i="0" dirty="0">
              <a:solidFill>
                <a:srgbClr val="DDDDDD"/>
              </a:solidFill>
              <a:effectLst/>
              <a:latin typeface="-apple-system"/>
            </a:endParaRPr>
          </a:p>
        </p:txBody>
      </p: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6F08560C-8C4D-885E-8FA3-98B9D7F9C6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5591" y="2333085"/>
            <a:ext cx="5753903" cy="3867690"/>
          </a:xfrm>
          <a:prstGeom prst="rect">
            <a:avLst/>
          </a:prstGeom>
        </p:spPr>
      </p:pic>
      <p:sp>
        <p:nvSpPr>
          <p:cNvPr id="21" name="Объект 2">
            <a:extLst>
              <a:ext uri="{FF2B5EF4-FFF2-40B4-BE49-F238E27FC236}">
                <a16:creationId xmlns:a16="http://schemas.microsoft.com/office/drawing/2014/main" id="{30E1DBC1-A564-C167-E44E-00C7FC127D58}"/>
              </a:ext>
            </a:extLst>
          </p:cNvPr>
          <p:cNvSpPr txBox="1">
            <a:spLocks/>
          </p:cNvSpPr>
          <p:nvPr/>
        </p:nvSpPr>
        <p:spPr>
          <a:xfrm>
            <a:off x="515938" y="2006714"/>
            <a:ext cx="5279583" cy="4622686"/>
          </a:xfrm>
          <a:prstGeom prst="rect">
            <a:avLst/>
          </a:prstGeom>
          <a:solidFill>
            <a:srgbClr val="171717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b="0" i="0" dirty="0">
                <a:solidFill>
                  <a:srgbClr val="BC5CFF"/>
                </a:solidFill>
                <a:effectLst/>
                <a:latin typeface="Arial" panose="020B0604020202020204" pitchFamily="34" charset="0"/>
              </a:rPr>
              <a:t>1 Использование другого цикла</a:t>
            </a:r>
          </a:p>
          <a:p>
            <a:pPr marL="0" indent="0">
              <a:buNone/>
            </a:pP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Если вы обходите коллекцию ArrayList, можете воспользоваться обычным циклом со счетчиком i. </a:t>
            </a:r>
            <a:endParaRPr lang="en-US" b="0" i="0" dirty="0">
              <a:solidFill>
                <a:srgbClr val="DDDDDD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Однако этот вариант не подходит для коллекций </a:t>
            </a:r>
            <a:r>
              <a:rPr lang="ru-RU" b="0" i="0" dirty="0" err="1">
                <a:solidFill>
                  <a:srgbClr val="FF423F"/>
                </a:solidFill>
                <a:effectLst/>
                <a:latin typeface="Arial" panose="020B0604020202020204" pitchFamily="34" charset="0"/>
              </a:rPr>
              <a:t>HashSet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 и </a:t>
            </a:r>
            <a:r>
              <a:rPr lang="ru-RU" b="0" i="0" dirty="0" err="1">
                <a:solidFill>
                  <a:srgbClr val="FF423F"/>
                </a:solidFill>
                <a:effectLst/>
                <a:latin typeface="Arial" panose="020B0604020202020204" pitchFamily="34" charset="0"/>
              </a:rPr>
              <a:t>HashMap</a:t>
            </a:r>
            <a:endParaRPr lang="en-US" b="0" i="0" dirty="0">
              <a:solidFill>
                <a:srgbClr val="FF423F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b="0" i="0" dirty="0">
              <a:solidFill>
                <a:srgbClr val="DDDDDD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ru-RU" b="0" i="0" dirty="0">
                <a:solidFill>
                  <a:srgbClr val="BC5CFF"/>
                </a:solidFill>
                <a:effectLst/>
                <a:latin typeface="Arial" panose="020B0604020202020204" pitchFamily="34" charset="0"/>
              </a:rPr>
              <a:t>2 Явное использование итератора</a:t>
            </a:r>
          </a:p>
          <a:p>
            <a:pPr marL="0" indent="0">
              <a:buNone/>
            </a:pP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Можно использовать итератор явно и задействовать его метод </a:t>
            </a:r>
            <a:r>
              <a:rPr lang="ru-RU" b="0" i="0" dirty="0" err="1">
                <a:solidFill>
                  <a:srgbClr val="FF423F"/>
                </a:solidFill>
                <a:effectLst/>
                <a:latin typeface="Arial" panose="020B0604020202020204" pitchFamily="34" charset="0"/>
              </a:rPr>
              <a:t>remove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().</a:t>
            </a:r>
          </a:p>
          <a:p>
            <a:pPr marL="0" indent="0">
              <a:buNone/>
            </a:pPr>
            <a:endParaRPr lang="ru-RU" b="0" i="0" dirty="0">
              <a:solidFill>
                <a:srgbClr val="DDDDDD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ru-RU" b="0" i="0" dirty="0">
                <a:solidFill>
                  <a:srgbClr val="BC5CFF"/>
                </a:solidFill>
                <a:effectLst/>
                <a:latin typeface="Arial" panose="020B0604020202020204" pitchFamily="34" charset="0"/>
              </a:rPr>
              <a:t>3 Использование копии коллекции</a:t>
            </a:r>
          </a:p>
          <a:p>
            <a:pPr marL="0" indent="0">
              <a:buNone/>
            </a:pP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Также вы можете создать копию коллекции и использовать в цикле </a:t>
            </a:r>
            <a:r>
              <a:rPr lang="ru-RU" b="0" i="0" dirty="0" err="1">
                <a:solidFill>
                  <a:srgbClr val="FF423F"/>
                </a:solidFill>
                <a:effectLst/>
                <a:latin typeface="Arial" panose="020B0604020202020204" pitchFamily="34" charset="0"/>
              </a:rPr>
              <a:t>for-each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 коллекцию-копию, а удалять элементы из оригинальной коллекции.</a:t>
            </a:r>
            <a:endParaRPr lang="en-US" b="0" i="0" dirty="0">
              <a:solidFill>
                <a:srgbClr val="DDDDDD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1" i="0" dirty="0">
              <a:solidFill>
                <a:srgbClr val="DDDDDD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b="0" i="0" dirty="0">
              <a:solidFill>
                <a:srgbClr val="DDDDDD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ru-RU" b="0" i="0" dirty="0">
              <a:solidFill>
                <a:srgbClr val="DDDDDD"/>
              </a:solidFill>
              <a:effectLst/>
              <a:latin typeface="-apple-system"/>
            </a:endParaRPr>
          </a:p>
          <a:p>
            <a:pPr marL="0" indent="0">
              <a:buNone/>
            </a:pPr>
            <a:endParaRPr lang="ru-RU" b="0" i="0" dirty="0">
              <a:solidFill>
                <a:srgbClr val="DDDDDD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5987296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3BF07F-95FB-2A5A-B29C-0AFAC417B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LinkedList</a:t>
            </a:r>
            <a:endParaRPr lang="ru-RU" dirty="0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1CD59AD2-6924-82B8-2F37-DA3BCE34B7B8}"/>
              </a:ext>
            </a:extLst>
          </p:cNvPr>
          <p:cNvSpPr txBox="1">
            <a:spLocks/>
          </p:cNvSpPr>
          <p:nvPr/>
        </p:nvSpPr>
        <p:spPr>
          <a:xfrm>
            <a:off x="515938" y="657224"/>
            <a:ext cx="11037775" cy="1257637"/>
          </a:xfrm>
          <a:prstGeom prst="rect">
            <a:avLst/>
          </a:prstGeom>
          <a:solidFill>
            <a:srgbClr val="171717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b="1" i="0" dirty="0" err="1">
                <a:solidFill>
                  <a:srgbClr val="BC5CFF"/>
                </a:solidFill>
                <a:effectLst/>
                <a:latin typeface="-apple-system"/>
              </a:rPr>
              <a:t>LinkedList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 — реализует интерфейс </a:t>
            </a:r>
            <a:r>
              <a:rPr lang="ru-RU" b="0" i="0" dirty="0">
                <a:solidFill>
                  <a:srgbClr val="BC5CFF"/>
                </a:solidFill>
                <a:effectLst/>
                <a:latin typeface="-apple-system"/>
              </a:rPr>
              <a:t>List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. Является представителем двунаправленного списка, где каждый элемент структуры содержит указатели на предыдущий и следующий элементы. Итератор поддерживает обход в обе стороны. </a:t>
            </a:r>
            <a:endParaRPr lang="en-US" b="0" i="0" dirty="0">
              <a:solidFill>
                <a:srgbClr val="DDDDDD"/>
              </a:solidFill>
              <a:effectLst/>
              <a:latin typeface="-apple-system"/>
            </a:endParaRPr>
          </a:p>
          <a:p>
            <a:pPr marL="0" indent="0">
              <a:buNone/>
            </a:pP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Реализует методы получения, удаления и вставки в начало, середину и конец списка. Позволяет добавлять любые элементы в том числе и </a:t>
            </a:r>
            <a:r>
              <a:rPr lang="ru-RU" b="0" i="0" dirty="0" err="1">
                <a:solidFill>
                  <a:srgbClr val="BC5CFF"/>
                </a:solidFill>
                <a:effectLst/>
                <a:latin typeface="-apple-system"/>
              </a:rPr>
              <a:t>null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.</a:t>
            </a:r>
            <a:endParaRPr lang="en-US" b="0" i="0" dirty="0">
              <a:solidFill>
                <a:srgbClr val="DDDDDD"/>
              </a:solidFill>
              <a:effectLst/>
              <a:latin typeface="-apple-system"/>
            </a:endParaRPr>
          </a:p>
        </p:txBody>
      </p:sp>
      <p:pic>
        <p:nvPicPr>
          <p:cNvPr id="2058" name="Picture 10">
            <a:extLst>
              <a:ext uri="{FF2B5EF4-FFF2-40B4-BE49-F238E27FC236}">
                <a16:creationId xmlns:a16="http://schemas.microsoft.com/office/drawing/2014/main" id="{F36DC048-36B6-B44D-FBF5-0DD53EF01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4618" y="2162985"/>
            <a:ext cx="6943725" cy="180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>
            <a:extLst>
              <a:ext uri="{FF2B5EF4-FFF2-40B4-BE49-F238E27FC236}">
                <a16:creationId xmlns:a16="http://schemas.microsoft.com/office/drawing/2014/main" id="{1FE7B435-63A4-7177-34CD-58C76EE99A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4618" y="4220860"/>
            <a:ext cx="9262763" cy="1979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502316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7F3D84-25F2-E81C-1BFE-73C7D12CB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</a:t>
            </a:r>
            <a:endParaRPr lang="ru-RU" dirty="0"/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id="{2F2ADA95-7222-469A-1134-6D82F98E1774}"/>
              </a:ext>
            </a:extLst>
          </p:cNvPr>
          <p:cNvSpPr txBox="1">
            <a:spLocks/>
          </p:cNvSpPr>
          <p:nvPr/>
        </p:nvSpPr>
        <p:spPr>
          <a:xfrm>
            <a:off x="515938" y="662800"/>
            <a:ext cx="6015493" cy="3016571"/>
          </a:xfrm>
          <a:prstGeom prst="rect">
            <a:avLst/>
          </a:prstGeom>
          <a:solidFill>
            <a:srgbClr val="171717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b="0" i="0" dirty="0">
                <a:solidFill>
                  <a:srgbClr val="BC5CFF"/>
                </a:solidFill>
                <a:effectLst/>
                <a:latin typeface="-apple-system"/>
              </a:rPr>
              <a:t>Конструкторы</a:t>
            </a:r>
          </a:p>
          <a:p>
            <a:r>
              <a:rPr lang="en-US" dirty="0">
                <a:solidFill>
                  <a:srgbClr val="FF423F"/>
                </a:solidFill>
                <a:latin typeface="-apple-system"/>
              </a:rPr>
              <a:t>Stack</a:t>
            </a:r>
            <a:r>
              <a:rPr lang="ru-RU" b="0" i="0" dirty="0">
                <a:solidFill>
                  <a:srgbClr val="FF423F"/>
                </a:solidFill>
                <a:effectLst/>
                <a:latin typeface="-apple-system"/>
              </a:rPr>
              <a:t>() 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создает пустой список</a:t>
            </a:r>
            <a:endParaRPr lang="en-US" dirty="0">
              <a:latin typeface="-apple-system"/>
            </a:endParaRPr>
          </a:p>
          <a:p>
            <a:pPr marL="0" indent="0">
              <a:buNone/>
            </a:pP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Класс </a:t>
            </a:r>
            <a:r>
              <a:rPr lang="ru-RU" b="0" i="0" dirty="0" err="1">
                <a:solidFill>
                  <a:srgbClr val="BC5CFF"/>
                </a:solidFill>
                <a:effectLst/>
                <a:latin typeface="-apple-system"/>
              </a:rPr>
              <a:t>Stack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 – это подкласс </a:t>
            </a:r>
            <a:r>
              <a:rPr lang="ru-RU" b="0" i="0" dirty="0" err="1">
                <a:solidFill>
                  <a:srgbClr val="BC5CFF"/>
                </a:solidFill>
                <a:effectLst/>
                <a:latin typeface="-apple-system"/>
              </a:rPr>
              <a:t>Vector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, который реализует стандартный стек </a:t>
            </a:r>
            <a:r>
              <a:rPr lang="ru-RU" b="0" i="0" dirty="0" err="1">
                <a:solidFill>
                  <a:srgbClr val="FF423F"/>
                </a:solidFill>
                <a:effectLst/>
                <a:latin typeface="-apple-system"/>
              </a:rPr>
              <a:t>last-in</a:t>
            </a:r>
            <a:r>
              <a:rPr lang="ru-RU" b="0" i="0" dirty="0">
                <a:solidFill>
                  <a:srgbClr val="FF423F"/>
                </a:solidFill>
                <a:effectLst/>
                <a:latin typeface="-apple-system"/>
              </a:rPr>
              <a:t>, </a:t>
            </a:r>
            <a:r>
              <a:rPr lang="ru-RU" b="0" i="0" dirty="0" err="1">
                <a:solidFill>
                  <a:srgbClr val="FF423F"/>
                </a:solidFill>
                <a:effectLst/>
                <a:latin typeface="-apple-system"/>
              </a:rPr>
              <a:t>first-out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.</a:t>
            </a:r>
          </a:p>
          <a:p>
            <a:pPr marL="0" indent="0">
              <a:buNone/>
            </a:pP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В Java </a:t>
            </a:r>
            <a:r>
              <a:rPr lang="ru-RU" b="0" i="0" dirty="0" err="1">
                <a:solidFill>
                  <a:srgbClr val="BC5CFF"/>
                </a:solidFill>
                <a:effectLst/>
                <a:latin typeface="-apple-system"/>
              </a:rPr>
              <a:t>Stack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 только определяет стандартный конструктор, который создает пустой стек. </a:t>
            </a:r>
            <a:r>
              <a:rPr lang="ru-RU" b="0" i="0" dirty="0" err="1">
                <a:solidFill>
                  <a:srgbClr val="BC5CFF"/>
                </a:solidFill>
                <a:effectLst/>
                <a:latin typeface="-apple-system"/>
              </a:rPr>
              <a:t>Stack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 включает все методы, определённые </a:t>
            </a:r>
            <a:r>
              <a:rPr lang="ru-RU" b="0" i="0" dirty="0" err="1">
                <a:solidFill>
                  <a:srgbClr val="BC5CFF"/>
                </a:solidFill>
                <a:effectLst/>
                <a:latin typeface="-apple-system"/>
              </a:rPr>
              <a:t>Vector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, и самостоятельно добавляет несколько своих собственных.</a:t>
            </a:r>
            <a:endParaRPr lang="en-US" b="0" i="0" dirty="0">
              <a:solidFill>
                <a:srgbClr val="DDDDDD"/>
              </a:solidFill>
              <a:effectLst/>
              <a:latin typeface="-apple-system"/>
            </a:endParaRPr>
          </a:p>
          <a:p>
            <a:pPr marL="0" indent="0">
              <a:buNone/>
            </a:pPr>
            <a:r>
              <a:rPr lang="ru-RU" dirty="0">
                <a:latin typeface="-apple-system"/>
              </a:rPr>
              <a:t>Классы </a:t>
            </a:r>
            <a:r>
              <a:rPr lang="en-US" dirty="0" err="1">
                <a:solidFill>
                  <a:srgbClr val="BC5CFF"/>
                </a:solidFill>
                <a:latin typeface="-apple-system"/>
              </a:rPr>
              <a:t>Stak</a:t>
            </a:r>
            <a:r>
              <a:rPr lang="en-US" dirty="0">
                <a:latin typeface="-apple-system"/>
              </a:rPr>
              <a:t> </a:t>
            </a:r>
            <a:r>
              <a:rPr lang="ru-RU" dirty="0">
                <a:latin typeface="-apple-system"/>
              </a:rPr>
              <a:t>как и </a:t>
            </a:r>
            <a:r>
              <a:rPr lang="en-US" dirty="0">
                <a:latin typeface="-apple-system"/>
              </a:rPr>
              <a:t>Vector </a:t>
            </a:r>
            <a:r>
              <a:rPr lang="ru-RU" dirty="0">
                <a:latin typeface="-apple-system"/>
              </a:rPr>
              <a:t>часто считаются устаревшими коллекциями. У них есть преимущество в синхронизации перед </a:t>
            </a:r>
            <a:r>
              <a:rPr lang="en-US" dirty="0">
                <a:latin typeface="-apple-system"/>
              </a:rPr>
              <a:t>ArrayList</a:t>
            </a:r>
            <a:r>
              <a:rPr lang="ru-RU" dirty="0">
                <a:latin typeface="-apple-system"/>
              </a:rPr>
              <a:t>, но для </a:t>
            </a:r>
            <a:r>
              <a:rPr lang="ru-RU" dirty="0" err="1">
                <a:solidFill>
                  <a:srgbClr val="FF423F"/>
                </a:solidFill>
                <a:latin typeface="-apple-system"/>
              </a:rPr>
              <a:t>потокобезопасности</a:t>
            </a:r>
            <a:r>
              <a:rPr lang="ru-RU" dirty="0">
                <a:latin typeface="-apple-system"/>
              </a:rPr>
              <a:t> рекомендуется использовать другие объекты из библиотек </a:t>
            </a:r>
            <a:r>
              <a:rPr lang="en-US" dirty="0">
                <a:latin typeface="-apple-system"/>
              </a:rPr>
              <a:t>concurrent</a:t>
            </a:r>
            <a:r>
              <a:rPr lang="ru-RU" dirty="0">
                <a:latin typeface="-apple-system"/>
              </a:rPr>
              <a:t>.</a:t>
            </a:r>
            <a:endParaRPr lang="ru-RU" b="0" i="0" dirty="0">
              <a:solidFill>
                <a:srgbClr val="DDDDDD"/>
              </a:solidFill>
              <a:effectLst/>
              <a:latin typeface="-apple-system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83FF8CB-9898-2182-6053-7CF698911F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561" b="9653"/>
          <a:stretch/>
        </p:blipFill>
        <p:spPr>
          <a:xfrm>
            <a:off x="6667130" y="667241"/>
            <a:ext cx="5008933" cy="3619715"/>
          </a:xfrm>
          <a:prstGeom prst="rect">
            <a:avLst/>
          </a:prstGeom>
        </p:spPr>
      </p:pic>
      <p:graphicFrame>
        <p:nvGraphicFramePr>
          <p:cNvPr id="11" name="Таблица 10">
            <a:extLst>
              <a:ext uri="{FF2B5EF4-FFF2-40B4-BE49-F238E27FC236}">
                <a16:creationId xmlns:a16="http://schemas.microsoft.com/office/drawing/2014/main" id="{27F59C52-1783-D256-3796-4C10897151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1585566"/>
              </p:ext>
            </p:extLst>
          </p:nvPr>
        </p:nvGraphicFramePr>
        <p:xfrm>
          <a:off x="515938" y="4380901"/>
          <a:ext cx="11160125" cy="2348428"/>
        </p:xfrm>
        <a:graphic>
          <a:graphicData uri="http://schemas.openxmlformats.org/drawingml/2006/table">
            <a:tbl>
              <a:tblPr/>
              <a:tblGrid>
                <a:gridCol w="2949155">
                  <a:extLst>
                    <a:ext uri="{9D8B030D-6E8A-4147-A177-3AD203B41FA5}">
                      <a16:colId xmlns:a16="http://schemas.microsoft.com/office/drawing/2014/main" val="3157637562"/>
                    </a:ext>
                  </a:extLst>
                </a:gridCol>
                <a:gridCol w="8210970">
                  <a:extLst>
                    <a:ext uri="{9D8B030D-6E8A-4147-A177-3AD203B41FA5}">
                      <a16:colId xmlns:a16="http://schemas.microsoft.com/office/drawing/2014/main" val="2836077444"/>
                    </a:ext>
                  </a:extLst>
                </a:gridCol>
              </a:tblGrid>
              <a:tr h="233045">
                <a:tc>
                  <a:txBody>
                    <a:bodyPr/>
                    <a:lstStyle/>
                    <a:p>
                      <a:pPr algn="l" fontAlgn="ctr"/>
                      <a:r>
                        <a:rPr lang="ru-RU" sz="1600" b="1" dirty="0">
                          <a:solidFill>
                            <a:srgbClr val="DDDDDD"/>
                          </a:solidFill>
                          <a:effectLst/>
                        </a:rPr>
                        <a:t>Методы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424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600" b="1" dirty="0">
                          <a:solidFill>
                            <a:srgbClr val="DDDDDD"/>
                          </a:solidFill>
                          <a:effectLst/>
                        </a:rPr>
                        <a:t>Описание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42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2459142"/>
                  </a:ext>
                </a:extLst>
              </a:tr>
              <a:tr h="425257">
                <a:tc>
                  <a:txBody>
                    <a:bodyPr/>
                    <a:lstStyle/>
                    <a:p>
                      <a:pPr fontAlgn="base"/>
                      <a:r>
                        <a:rPr lang="en-US" sz="1600" kern="1200" dirty="0" err="1">
                          <a:solidFill>
                            <a:srgbClr val="BC5C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r>
                        <a:rPr lang="en-US" sz="1600" kern="1200" dirty="0">
                          <a:solidFill>
                            <a:srgbClr val="FF423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empty()</a:t>
                      </a:r>
                      <a:endParaRPr lang="it-IT" sz="1600" kern="1200" dirty="0">
                        <a:solidFill>
                          <a:srgbClr val="FF423F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 kern="1200" dirty="0">
                          <a:solidFill>
                            <a:srgbClr val="DDDD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Проверяет, является ли стек пустым. Возвращает </a:t>
                      </a:r>
                      <a:r>
                        <a:rPr lang="ru-RU" sz="1600" kern="1200" dirty="0" err="1">
                          <a:solidFill>
                            <a:srgbClr val="DDDD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r>
                        <a:rPr lang="ru-RU" sz="1600" kern="1200" dirty="0">
                          <a:solidFill>
                            <a:srgbClr val="DDDD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если стек пустой. Возвращает </a:t>
                      </a:r>
                      <a:r>
                        <a:rPr lang="ru-RU" sz="1600" kern="1200" dirty="0" err="1">
                          <a:solidFill>
                            <a:srgbClr val="DDDD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r>
                        <a:rPr lang="ru-RU" sz="1600" kern="1200" dirty="0">
                          <a:solidFill>
                            <a:srgbClr val="DDDD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если стек содержит элементы.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2064119"/>
                  </a:ext>
                </a:extLst>
              </a:tr>
              <a:tr h="267294"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rgbClr val="BC5C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Object</a:t>
                      </a:r>
                      <a:r>
                        <a:rPr lang="en-US" sz="1600" kern="1200" dirty="0">
                          <a:solidFill>
                            <a:srgbClr val="FF423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peek()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 kern="1200" dirty="0">
                          <a:solidFill>
                            <a:srgbClr val="DDDD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элемент, находящийся в верхней части </a:t>
                      </a:r>
                      <a:r>
                        <a:rPr lang="ru-RU" sz="1600" kern="1200" dirty="0" err="1">
                          <a:solidFill>
                            <a:srgbClr val="DDDD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стэка</a:t>
                      </a:r>
                      <a:r>
                        <a:rPr lang="ru-RU" sz="1600" kern="1200" dirty="0">
                          <a:solidFill>
                            <a:srgbClr val="DDDD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но не удаляет его.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3728797"/>
                  </a:ext>
                </a:extLst>
              </a:tr>
              <a:tr h="233045">
                <a:tc>
                  <a:txBody>
                    <a:bodyPr/>
                    <a:lstStyle/>
                    <a:p>
                      <a:pPr fontAlgn="base"/>
                      <a:r>
                        <a:rPr lang="en-US" sz="1600" kern="1200" dirty="0">
                          <a:solidFill>
                            <a:srgbClr val="BC5C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Object</a:t>
                      </a:r>
                      <a:r>
                        <a:rPr lang="en-US" sz="1600" kern="1200" dirty="0">
                          <a:solidFill>
                            <a:srgbClr val="FF423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pop()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 kern="1200" dirty="0">
                          <a:solidFill>
                            <a:srgbClr val="DDDD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элемент, находящийся в верхней части </a:t>
                      </a:r>
                      <a:r>
                        <a:rPr lang="ru-RU" sz="1600" kern="1200" dirty="0" err="1">
                          <a:solidFill>
                            <a:srgbClr val="DDDD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стэка</a:t>
                      </a:r>
                      <a:r>
                        <a:rPr lang="ru-RU" sz="1600" kern="1200" dirty="0">
                          <a:solidFill>
                            <a:srgbClr val="DDDD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удаляя его в процессе.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017061"/>
                  </a:ext>
                </a:extLst>
              </a:tr>
              <a:tr h="267294"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rgbClr val="BC5C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Object</a:t>
                      </a:r>
                      <a:r>
                        <a:rPr lang="en-US" sz="1600" kern="1200" dirty="0">
                          <a:solidFill>
                            <a:srgbClr val="FF423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push(</a:t>
                      </a:r>
                      <a:r>
                        <a:rPr lang="en-US" sz="1600" kern="1200" dirty="0">
                          <a:solidFill>
                            <a:srgbClr val="BC5C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Object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element</a:t>
                      </a:r>
                      <a:r>
                        <a:rPr lang="en-US" sz="1600" kern="1200" dirty="0">
                          <a:solidFill>
                            <a:srgbClr val="FF423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 kern="1200" dirty="0">
                          <a:solidFill>
                            <a:srgbClr val="DDDD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Вталкивает элемент в стек. Элемент также возвращается.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0366081"/>
                  </a:ext>
                </a:extLst>
              </a:tr>
              <a:tr h="425257">
                <a:tc>
                  <a:txBody>
                    <a:bodyPr/>
                    <a:lstStyle/>
                    <a:p>
                      <a:pPr fontAlgn="base"/>
                      <a:r>
                        <a:rPr lang="en-US" sz="1600" kern="1200" dirty="0">
                          <a:solidFill>
                            <a:srgbClr val="BC5C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600" kern="1200" dirty="0">
                          <a:solidFill>
                            <a:srgbClr val="FF423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search(</a:t>
                      </a:r>
                      <a:r>
                        <a:rPr lang="en-US" sz="1600" kern="1200" dirty="0">
                          <a:solidFill>
                            <a:srgbClr val="BC5C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Object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element</a:t>
                      </a:r>
                      <a:r>
                        <a:rPr lang="en-US" sz="1600" kern="1200" dirty="0">
                          <a:solidFill>
                            <a:srgbClr val="FF423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 kern="1200" dirty="0">
                          <a:solidFill>
                            <a:srgbClr val="DDDD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Ищет элемент в стеке. Если найден, возвращается его смещение от вершины стека. В противном случае возвращается 1.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00832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70855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7F3D84-25F2-E81C-1BFE-73C7D12CB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HashMap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1309196-EF7B-0058-BF35-60CDD30F2D8D}"/>
              </a:ext>
            </a:extLst>
          </p:cNvPr>
          <p:cNvSpPr txBox="1">
            <a:spLocks/>
          </p:cNvSpPr>
          <p:nvPr/>
        </p:nvSpPr>
        <p:spPr>
          <a:xfrm>
            <a:off x="515938" y="662800"/>
            <a:ext cx="6046227" cy="4769812"/>
          </a:xfrm>
          <a:prstGeom prst="rect">
            <a:avLst/>
          </a:prstGeom>
          <a:solidFill>
            <a:srgbClr val="171717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В </a:t>
            </a:r>
            <a:r>
              <a:rPr lang="ru-RU" b="0" i="0" dirty="0" err="1">
                <a:solidFill>
                  <a:srgbClr val="BC5CFF"/>
                </a:solidFill>
                <a:effectLst/>
                <a:latin typeface="-apple-system"/>
              </a:rPr>
              <a:t>HashMap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 хеш-таблица реализована на основе массива (а если точнее — динамического, так как таблица может расширяться) односвязных списков. </a:t>
            </a:r>
            <a:endParaRPr lang="en-US" b="0" i="0" dirty="0">
              <a:solidFill>
                <a:srgbClr val="DDDDDD"/>
              </a:solidFill>
              <a:effectLst/>
              <a:latin typeface="-apple-system"/>
            </a:endParaRPr>
          </a:p>
          <a:p>
            <a:pPr marL="0" indent="0">
              <a:buNone/>
            </a:pP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По сути, мы получаем хеш-код ключа в результате работы метода </a:t>
            </a:r>
            <a:r>
              <a:rPr lang="ru-RU" b="0" i="0" dirty="0" err="1">
                <a:solidFill>
                  <a:srgbClr val="FF423F"/>
                </a:solidFill>
                <a:effectLst/>
                <a:latin typeface="-apple-system"/>
              </a:rPr>
              <a:t>hashCode</a:t>
            </a:r>
            <a:r>
              <a:rPr lang="ru-RU" b="0" i="0" dirty="0">
                <a:solidFill>
                  <a:srgbClr val="FF423F"/>
                </a:solidFill>
                <a:effectLst/>
                <a:latin typeface="-apple-system"/>
              </a:rPr>
              <a:t>(), 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который затем модифицируется, а внутри с помощью дополнительного метода полученные значения распределяются по нужным ячейкам. Элементы массива (ячейки) еще называются корзинами «</a:t>
            </a:r>
            <a:r>
              <a:rPr lang="ru-RU" b="0" i="0" dirty="0" err="1">
                <a:solidFill>
                  <a:srgbClr val="FF423F"/>
                </a:solidFill>
                <a:effectLst/>
                <a:latin typeface="-apple-system"/>
              </a:rPr>
              <a:t>buckets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», которые используются для хранения отдельно взятых узлов. </a:t>
            </a:r>
            <a:endParaRPr lang="en-US" b="0" i="0" dirty="0">
              <a:solidFill>
                <a:srgbClr val="DDDDDD"/>
              </a:solidFill>
              <a:effectLst/>
              <a:latin typeface="-apple-system"/>
            </a:endParaRPr>
          </a:p>
          <a:p>
            <a:pPr marL="0" indent="0">
              <a:buNone/>
            </a:pP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Каждый из </a:t>
            </a:r>
            <a:r>
              <a:rPr lang="ru-RU" b="0" i="0" dirty="0" err="1">
                <a:solidFill>
                  <a:srgbClr val="FF423F"/>
                </a:solidFill>
                <a:effectLst/>
                <a:latin typeface="-apple-system"/>
              </a:rPr>
              <a:t>бакетов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 представляет из себя коллекцию (список или дерево). Узел представляет собой объект вложенного класса </a:t>
            </a:r>
            <a:r>
              <a:rPr lang="ru-RU" b="0" i="0" dirty="0" err="1">
                <a:solidFill>
                  <a:srgbClr val="BC5CFF"/>
                </a:solidFill>
                <a:effectLst/>
                <a:latin typeface="-apple-system"/>
              </a:rPr>
              <a:t>Node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 (или </a:t>
            </a:r>
            <a:r>
              <a:rPr lang="ru-RU" b="0" i="0" dirty="0" err="1">
                <a:solidFill>
                  <a:srgbClr val="BC5CFF"/>
                </a:solidFill>
                <a:effectLst/>
                <a:latin typeface="-apple-system"/>
              </a:rPr>
              <a:t>TreeNode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 при древовидной структуре). По сути, внутри ячейки массива лежит </a:t>
            </a:r>
            <a:r>
              <a:rPr lang="ru-RU" b="0" i="0" dirty="0" err="1">
                <a:solidFill>
                  <a:srgbClr val="BC5CFF"/>
                </a:solidFill>
                <a:effectLst/>
                <a:latin typeface="-apple-system"/>
              </a:rPr>
              <a:t>LinkedList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, только список односвязный, либо красное-черное дерево, которое лежит в основе реализации другого класса — </a:t>
            </a:r>
            <a:r>
              <a:rPr lang="ru-RU" b="0" i="0" dirty="0" err="1">
                <a:solidFill>
                  <a:srgbClr val="BC5CFF"/>
                </a:solidFill>
                <a:effectLst/>
                <a:latin typeface="-apple-system"/>
              </a:rPr>
              <a:t>TreeMap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.</a:t>
            </a:r>
          </a:p>
          <a:p>
            <a:pPr marL="0" indent="0">
              <a:buNone/>
            </a:pPr>
            <a:r>
              <a:rPr lang="ru-RU" dirty="0" err="1">
                <a:solidFill>
                  <a:srgbClr val="BC5CFF"/>
                </a:solidFill>
                <a:latin typeface="-apple-system"/>
              </a:rPr>
              <a:t>threshold</a:t>
            </a:r>
            <a:r>
              <a:rPr lang="ru-RU" dirty="0">
                <a:latin typeface="-apple-system"/>
              </a:rPr>
              <a:t> — предельное количество элементов, при достижении которого размер хэш-таблицы увеличивается вдвое. Рассчитывается по формуле (</a:t>
            </a:r>
            <a:r>
              <a:rPr lang="ru-RU" dirty="0" err="1">
                <a:solidFill>
                  <a:srgbClr val="BC5CFF"/>
                </a:solidFill>
                <a:latin typeface="-apple-system"/>
              </a:rPr>
              <a:t>capacity</a:t>
            </a:r>
            <a:r>
              <a:rPr lang="ru-RU" dirty="0">
                <a:latin typeface="-apple-system"/>
              </a:rPr>
              <a:t> * </a:t>
            </a:r>
            <a:r>
              <a:rPr lang="ru-RU" dirty="0" err="1">
                <a:solidFill>
                  <a:srgbClr val="BC5CFF"/>
                </a:solidFill>
                <a:latin typeface="-apple-system"/>
              </a:rPr>
              <a:t>loadFactor</a:t>
            </a:r>
            <a:r>
              <a:rPr lang="ru-RU" dirty="0">
                <a:latin typeface="-apple-system"/>
              </a:rPr>
              <a:t>);</a:t>
            </a:r>
            <a:endParaRPr lang="en-US" dirty="0">
              <a:latin typeface="-apple-system"/>
            </a:endParaRPr>
          </a:p>
          <a:p>
            <a:pPr marL="0" indent="0">
              <a:buNone/>
            </a:pPr>
            <a:r>
              <a:rPr lang="ru-RU" dirty="0">
                <a:solidFill>
                  <a:srgbClr val="BC5CFF"/>
                </a:solidFill>
                <a:latin typeface="-apple-system"/>
              </a:rPr>
              <a:t>с</a:t>
            </a:r>
            <a:r>
              <a:rPr lang="en-US" dirty="0" err="1">
                <a:solidFill>
                  <a:srgbClr val="BC5CFF"/>
                </a:solidFill>
                <a:latin typeface="-apple-system"/>
              </a:rPr>
              <a:t>apacity</a:t>
            </a:r>
            <a:r>
              <a:rPr lang="en-US" dirty="0">
                <a:latin typeface="-apple-system"/>
              </a:rPr>
              <a:t> –</a:t>
            </a:r>
            <a:r>
              <a:rPr lang="ru-RU" dirty="0">
                <a:latin typeface="-apple-system"/>
              </a:rPr>
              <a:t>число корзин</a:t>
            </a:r>
          </a:p>
          <a:p>
            <a:pPr marL="0" indent="0">
              <a:buNone/>
            </a:pPr>
            <a:endParaRPr lang="ru-RU" b="0" i="0" dirty="0">
              <a:solidFill>
                <a:srgbClr val="DDDDDD"/>
              </a:solidFill>
              <a:effectLst/>
              <a:latin typeface="-apple-system"/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6B7AE2C3-172A-91A5-F9BA-7ADA8BCA99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939" y="657225"/>
            <a:ext cx="4972123" cy="3679371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23088747-ACFF-22BF-0D85-9F4585AFB5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40" y="5533404"/>
            <a:ext cx="10972919" cy="119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274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40EF41-A1F3-00F0-5B51-360564BB0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i="0" dirty="0">
                <a:solidFill>
                  <a:srgbClr val="F8FAFF"/>
                </a:solidFill>
                <a:effectLst/>
                <a:latin typeface="DeepSeek-CJK-patch"/>
              </a:rPr>
              <a:t>ABA-</a:t>
            </a:r>
            <a:r>
              <a:rPr lang="ru-RU" b="1" i="0" dirty="0">
                <a:solidFill>
                  <a:srgbClr val="F8FAFF"/>
                </a:solidFill>
                <a:effectLst/>
                <a:latin typeface="DeepSeek-CJK-patch"/>
              </a:rPr>
              <a:t>проблема в </a:t>
            </a:r>
            <a:r>
              <a:rPr lang="en-US" b="1" i="0" dirty="0">
                <a:solidFill>
                  <a:srgbClr val="F8FAFF"/>
                </a:solidFill>
                <a:effectLst/>
                <a:latin typeface="DeepSeek-CJK-patch"/>
              </a:rPr>
              <a:t>CAS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2955B486-B609-4A1B-BEAB-14F9CBD39354}"/>
              </a:ext>
            </a:extLst>
          </p:cNvPr>
          <p:cNvSpPr txBox="1">
            <a:spLocks/>
          </p:cNvSpPr>
          <p:nvPr/>
        </p:nvSpPr>
        <p:spPr>
          <a:xfrm>
            <a:off x="515939" y="657225"/>
            <a:ext cx="11160124" cy="5768290"/>
          </a:xfrm>
          <a:prstGeom prst="rect">
            <a:avLst/>
          </a:prstGeom>
          <a:solidFill>
            <a:srgbClr val="171717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ru-RU" dirty="0">
                <a:solidFill>
                  <a:srgbClr val="BC5CFF"/>
                </a:solidFill>
              </a:rPr>
              <a:t>ABA-проблема </a:t>
            </a:r>
            <a:r>
              <a:rPr lang="ru-RU" dirty="0">
                <a:solidFill>
                  <a:srgbClr val="DDDDDD"/>
                </a:solidFill>
              </a:rPr>
              <a:t>— это классическая ситуация в многопоточном программировании, когда механизм </a:t>
            </a:r>
            <a:r>
              <a:rPr lang="ru-RU" dirty="0">
                <a:solidFill>
                  <a:srgbClr val="BC5CFF"/>
                </a:solidFill>
              </a:rPr>
              <a:t>CAS (</a:t>
            </a:r>
            <a:r>
              <a:rPr lang="ru-RU" dirty="0" err="1">
                <a:solidFill>
                  <a:srgbClr val="BC5CFF"/>
                </a:solidFill>
              </a:rPr>
              <a:t>Compare</a:t>
            </a:r>
            <a:r>
              <a:rPr lang="ru-RU" dirty="0">
                <a:solidFill>
                  <a:srgbClr val="BC5CFF"/>
                </a:solidFill>
              </a:rPr>
              <a:t>-And-</a:t>
            </a:r>
            <a:r>
              <a:rPr lang="ru-RU" dirty="0" err="1">
                <a:solidFill>
                  <a:srgbClr val="BC5CFF"/>
                </a:solidFill>
              </a:rPr>
              <a:t>Swap</a:t>
            </a:r>
            <a:r>
              <a:rPr lang="ru-RU" dirty="0">
                <a:solidFill>
                  <a:srgbClr val="BC5CFF"/>
                </a:solidFill>
              </a:rPr>
              <a:t>) </a:t>
            </a:r>
            <a:r>
              <a:rPr lang="ru-RU" dirty="0">
                <a:solidFill>
                  <a:srgbClr val="DDDDDD"/>
                </a:solidFill>
              </a:rPr>
              <a:t>ошибочно считает операцию успешной, даже если состояние системы изменилось.</a:t>
            </a:r>
          </a:p>
          <a:p>
            <a:pPr marL="0" indent="0">
              <a:buNone/>
            </a:pPr>
            <a:r>
              <a:rPr lang="ru-RU" dirty="0">
                <a:solidFill>
                  <a:srgbClr val="DDDDDD"/>
                </a:solidFill>
              </a:rPr>
              <a:t>Суть проблемы</a:t>
            </a:r>
          </a:p>
          <a:p>
            <a:r>
              <a:rPr lang="ru-RU" dirty="0">
                <a:solidFill>
                  <a:srgbClr val="BC5CFF"/>
                </a:solidFill>
              </a:rPr>
              <a:t>Поток 1</a:t>
            </a:r>
            <a:r>
              <a:rPr lang="ru-RU" dirty="0">
                <a:solidFill>
                  <a:srgbClr val="DDDDDD"/>
                </a:solidFill>
              </a:rPr>
              <a:t> читает значение переменной: </a:t>
            </a:r>
            <a:r>
              <a:rPr lang="ru-RU" dirty="0">
                <a:solidFill>
                  <a:srgbClr val="FF423F"/>
                </a:solidFill>
              </a:rPr>
              <a:t>A</a:t>
            </a:r>
            <a:r>
              <a:rPr lang="ru-RU" dirty="0">
                <a:solidFill>
                  <a:srgbClr val="DDDDDD"/>
                </a:solidFill>
              </a:rPr>
              <a:t>.</a:t>
            </a:r>
          </a:p>
          <a:p>
            <a:r>
              <a:rPr lang="ru-RU" dirty="0">
                <a:solidFill>
                  <a:srgbClr val="BC5CFF"/>
                </a:solidFill>
              </a:rPr>
              <a:t>Поток 2 </a:t>
            </a:r>
            <a:r>
              <a:rPr lang="ru-RU" dirty="0">
                <a:solidFill>
                  <a:srgbClr val="DDDDDD"/>
                </a:solidFill>
              </a:rPr>
              <a:t>изменяет значение:</a:t>
            </a:r>
          </a:p>
          <a:p>
            <a:pPr lvl="1"/>
            <a:r>
              <a:rPr lang="ru-RU" dirty="0">
                <a:solidFill>
                  <a:srgbClr val="DDDDDD"/>
                </a:solidFill>
              </a:rPr>
              <a:t>Сначала </a:t>
            </a:r>
            <a:r>
              <a:rPr lang="ru-RU" dirty="0">
                <a:solidFill>
                  <a:srgbClr val="FF423F"/>
                </a:solidFill>
              </a:rPr>
              <a:t>A → B </a:t>
            </a:r>
            <a:r>
              <a:rPr lang="ru-RU" dirty="0">
                <a:solidFill>
                  <a:srgbClr val="DDDDDD"/>
                </a:solidFill>
              </a:rPr>
              <a:t>(первое изменение).</a:t>
            </a:r>
          </a:p>
          <a:p>
            <a:pPr lvl="1"/>
            <a:r>
              <a:rPr lang="ru-RU" dirty="0">
                <a:solidFill>
                  <a:srgbClr val="DDDDDD"/>
                </a:solidFill>
              </a:rPr>
              <a:t>Затем </a:t>
            </a:r>
            <a:r>
              <a:rPr lang="ru-RU" dirty="0">
                <a:solidFill>
                  <a:srgbClr val="FF423F"/>
                </a:solidFill>
              </a:rPr>
              <a:t>B → A </a:t>
            </a:r>
            <a:r>
              <a:rPr lang="ru-RU" dirty="0">
                <a:solidFill>
                  <a:srgbClr val="DDDDDD"/>
                </a:solidFill>
              </a:rPr>
              <a:t>(возвращает старое значение).</a:t>
            </a:r>
          </a:p>
          <a:p>
            <a:r>
              <a:rPr lang="ru-RU" dirty="0">
                <a:solidFill>
                  <a:srgbClr val="BC5CFF"/>
                </a:solidFill>
              </a:rPr>
              <a:t>Поток 1 </a:t>
            </a:r>
            <a:r>
              <a:rPr lang="ru-RU" dirty="0">
                <a:solidFill>
                  <a:srgbClr val="DDDDDD"/>
                </a:solidFill>
              </a:rPr>
              <a:t>выполняет CAS:</a:t>
            </a:r>
          </a:p>
          <a:p>
            <a:pPr lvl="1"/>
            <a:r>
              <a:rPr lang="ru-RU" dirty="0">
                <a:solidFill>
                  <a:srgbClr val="DDDDDD"/>
                </a:solidFill>
              </a:rPr>
              <a:t>Ожидаемое значение: </a:t>
            </a:r>
            <a:r>
              <a:rPr lang="ru-RU" dirty="0">
                <a:solidFill>
                  <a:srgbClr val="FF423F"/>
                </a:solidFill>
              </a:rPr>
              <a:t>A</a:t>
            </a:r>
          </a:p>
          <a:p>
            <a:pPr lvl="1"/>
            <a:r>
              <a:rPr lang="ru-RU" dirty="0">
                <a:solidFill>
                  <a:srgbClr val="DDDDDD"/>
                </a:solidFill>
              </a:rPr>
              <a:t>Текущее значение: A (хотя между чтением и CAS-операцией оно успело побывать </a:t>
            </a:r>
            <a:r>
              <a:rPr lang="ru-RU" dirty="0">
                <a:solidFill>
                  <a:srgbClr val="FF423F"/>
                </a:solidFill>
              </a:rPr>
              <a:t>B</a:t>
            </a:r>
            <a:r>
              <a:rPr lang="ru-RU" dirty="0">
                <a:solidFill>
                  <a:srgbClr val="DDDDDD"/>
                </a:solidFill>
              </a:rPr>
              <a:t>) → </a:t>
            </a:r>
            <a:r>
              <a:rPr lang="ru-RU" dirty="0">
                <a:solidFill>
                  <a:srgbClr val="FF423F"/>
                </a:solidFill>
              </a:rPr>
              <a:t>CAS проходит успешно</a:t>
            </a:r>
            <a:r>
              <a:rPr lang="ru-RU" dirty="0">
                <a:solidFill>
                  <a:srgbClr val="DDDDDD"/>
                </a:solidFill>
              </a:rPr>
              <a:t>, хотя состояние системы изменилось!</a:t>
            </a:r>
          </a:p>
          <a:p>
            <a:pPr marL="0" indent="0" algn="l">
              <a:buNone/>
            </a:pPr>
            <a:endParaRPr lang="ru-RU" dirty="0">
              <a:solidFill>
                <a:srgbClr val="DDDDDD"/>
              </a:solidFill>
            </a:endParaRPr>
          </a:p>
          <a:p>
            <a:pPr marL="0" indent="0" algn="l">
              <a:buNone/>
            </a:pPr>
            <a:r>
              <a:rPr lang="ru-RU" dirty="0">
                <a:solidFill>
                  <a:srgbClr val="BC5CFF"/>
                </a:solidFill>
              </a:rPr>
              <a:t>Решения ABA-проблемы</a:t>
            </a:r>
          </a:p>
          <a:p>
            <a:pPr marL="0" indent="0" algn="l">
              <a:buNone/>
            </a:pPr>
            <a:r>
              <a:rPr lang="ru-RU" dirty="0">
                <a:solidFill>
                  <a:srgbClr val="DDDDDD"/>
                </a:solidFill>
              </a:rPr>
              <a:t>1. </a:t>
            </a:r>
            <a:r>
              <a:rPr lang="ru-RU" dirty="0" err="1">
                <a:solidFill>
                  <a:srgbClr val="CC7832"/>
                </a:solidFill>
              </a:rPr>
              <a:t>AtomicStampedReference</a:t>
            </a:r>
            <a:r>
              <a:rPr lang="ru-RU" dirty="0">
                <a:solidFill>
                  <a:srgbClr val="CC7832"/>
                </a:solidFill>
              </a:rPr>
              <a:t> </a:t>
            </a:r>
            <a:r>
              <a:rPr lang="ru-RU" dirty="0">
                <a:solidFill>
                  <a:srgbClr val="DDDDDD"/>
                </a:solidFill>
              </a:rPr>
              <a:t>(метка версии). Хранит значение + счётчик изменений (</a:t>
            </a:r>
            <a:r>
              <a:rPr lang="ru-RU" dirty="0" err="1">
                <a:solidFill>
                  <a:srgbClr val="DDDDDD"/>
                </a:solidFill>
              </a:rPr>
              <a:t>stamp</a:t>
            </a:r>
            <a:r>
              <a:rPr lang="ru-RU" dirty="0">
                <a:solidFill>
                  <a:srgbClr val="DDDDDD"/>
                </a:solidFill>
              </a:rPr>
              <a:t>).</a:t>
            </a:r>
          </a:p>
          <a:p>
            <a:pPr marL="0" indent="0" algn="l">
              <a:buNone/>
            </a:pPr>
            <a:r>
              <a:rPr lang="en-US" dirty="0">
                <a:solidFill>
                  <a:srgbClr val="DDDDDD"/>
                </a:solidFill>
              </a:rPr>
              <a:t>2. </a:t>
            </a:r>
            <a:r>
              <a:rPr lang="en-US" dirty="0" err="1">
                <a:solidFill>
                  <a:srgbClr val="CC7832"/>
                </a:solidFill>
              </a:rPr>
              <a:t>AtomicMarkableReference</a:t>
            </a:r>
            <a:r>
              <a:rPr lang="en-US" dirty="0">
                <a:solidFill>
                  <a:srgbClr val="DDDDDD"/>
                </a:solidFill>
              </a:rPr>
              <a:t> (</a:t>
            </a:r>
            <a:r>
              <a:rPr lang="ru-RU" dirty="0">
                <a:solidFill>
                  <a:srgbClr val="DDDDDD"/>
                </a:solidFill>
              </a:rPr>
              <a:t>флажок). Хранит значение + </a:t>
            </a:r>
            <a:r>
              <a:rPr lang="en-US" dirty="0" err="1">
                <a:solidFill>
                  <a:srgbClr val="DDDDDD"/>
                </a:solidFill>
              </a:rPr>
              <a:t>boolean</a:t>
            </a:r>
            <a:r>
              <a:rPr lang="en-US" dirty="0">
                <a:solidFill>
                  <a:srgbClr val="DDDDDD"/>
                </a:solidFill>
              </a:rPr>
              <a:t>-</a:t>
            </a:r>
            <a:r>
              <a:rPr lang="ru-RU" dirty="0">
                <a:solidFill>
                  <a:srgbClr val="DDDDDD"/>
                </a:solidFill>
              </a:rPr>
              <a:t>флаг.</a:t>
            </a:r>
          </a:p>
          <a:p>
            <a:pPr marL="0" indent="0" algn="l">
              <a:buNone/>
            </a:pPr>
            <a:r>
              <a:rPr lang="ru-RU" dirty="0">
                <a:solidFill>
                  <a:srgbClr val="DDDDDD"/>
                </a:solidFill>
              </a:rPr>
              <a:t>3</a:t>
            </a:r>
            <a:r>
              <a:rPr lang="ru-RU" dirty="0">
                <a:solidFill>
                  <a:srgbClr val="CC7832"/>
                </a:solidFill>
              </a:rPr>
              <a:t>. Использование неизменяемых объектов </a:t>
            </a:r>
            <a:r>
              <a:rPr lang="ru-RU" dirty="0">
                <a:solidFill>
                  <a:srgbClr val="DDDDDD"/>
                </a:solidFill>
              </a:rPr>
              <a:t>(</a:t>
            </a:r>
            <a:r>
              <a:rPr lang="ru-RU" dirty="0" err="1">
                <a:solidFill>
                  <a:srgbClr val="DDDDDD"/>
                </a:solidFill>
              </a:rPr>
              <a:t>Immutable</a:t>
            </a:r>
            <a:r>
              <a:rPr lang="ru-RU" dirty="0">
                <a:solidFill>
                  <a:srgbClr val="DDDDDD"/>
                </a:solidFill>
              </a:rPr>
              <a:t>). Если объект нельзя изменить, то ABA невозможна.</a:t>
            </a:r>
          </a:p>
          <a:p>
            <a:pPr marL="0" indent="0" algn="l">
              <a:buNone/>
            </a:pPr>
            <a:endParaRPr lang="ru-RU" b="0" i="0" dirty="0">
              <a:solidFill>
                <a:srgbClr val="F8FAFF"/>
              </a:solidFill>
              <a:effectLst/>
              <a:latin typeface="DeepSeek-CJK-patch"/>
            </a:endParaRPr>
          </a:p>
          <a:p>
            <a:pPr marL="0" indent="0" algn="l">
              <a:buNone/>
            </a:pPr>
            <a:endParaRPr lang="en-US" dirty="0">
              <a:solidFill>
                <a:srgbClr val="DDDDD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316717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7F3D84-25F2-E81C-1BFE-73C7D12CB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HashMap – put()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B5FDE13-332D-D535-0D5F-2362A39C90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2181" y="1508875"/>
            <a:ext cx="6503882" cy="3290050"/>
          </a:xfrm>
          <a:prstGeom prst="rect">
            <a:avLst/>
          </a:prstGeom>
        </p:spPr>
      </p:pic>
      <p:sp>
        <p:nvSpPr>
          <p:cNvPr id="6" name="Объект 2">
            <a:extLst>
              <a:ext uri="{FF2B5EF4-FFF2-40B4-BE49-F238E27FC236}">
                <a16:creationId xmlns:a16="http://schemas.microsoft.com/office/drawing/2014/main" id="{48FC9F0E-9688-9863-46CC-EE70B6CBFD58}"/>
              </a:ext>
            </a:extLst>
          </p:cNvPr>
          <p:cNvSpPr txBox="1">
            <a:spLocks/>
          </p:cNvSpPr>
          <p:nvPr/>
        </p:nvSpPr>
        <p:spPr>
          <a:xfrm>
            <a:off x="515938" y="1514475"/>
            <a:ext cx="4656243" cy="3290050"/>
          </a:xfrm>
          <a:prstGeom prst="rect">
            <a:avLst/>
          </a:prstGeom>
          <a:solidFill>
            <a:srgbClr val="171717"/>
          </a:solidFill>
        </p:spPr>
        <p:txBody>
          <a:bodyPr vert="horz" lIns="91440" tIns="45720" rIns="91440" bIns="45720" rtlCol="0">
            <a:normAutofit lnSpcReduction="10000"/>
          </a:bodyPr>
          <a:lstStyle>
            <a:defPPr>
              <a:defRPr lang="en-US"/>
            </a:defPPr>
            <a:lvl1pPr indent="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>
                <a:solidFill>
                  <a:srgbClr val="BC5CFF"/>
                </a:solidFill>
                <a:effectLst/>
                <a:latin typeface="-apple-system"/>
                <a:cs typeface="Arial" panose="020B0604020202020204" pitchFamily="34" charset="0"/>
              </a:defRPr>
            </a:lvl1pPr>
            <a:lvl2pPr marL="685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DDDDD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DDDDD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rgbClr val="DDDDD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rgbClr val="DDDDD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342900" indent="-342900">
              <a:buAutoNum type="arabicParenR"/>
            </a:pPr>
            <a:r>
              <a:rPr lang="ru-RU" dirty="0">
                <a:solidFill>
                  <a:srgbClr val="DDDDDD"/>
                </a:solidFill>
              </a:rPr>
              <a:t>Создается объект</a:t>
            </a:r>
            <a:r>
              <a:rPr lang="en-US" dirty="0">
                <a:solidFill>
                  <a:srgbClr val="DDDDDD"/>
                </a:solidFill>
              </a:rPr>
              <a:t> </a:t>
            </a:r>
            <a:r>
              <a:rPr lang="en-US" dirty="0"/>
              <a:t>HashMap</a:t>
            </a:r>
            <a:endParaRPr lang="ru-RU" dirty="0"/>
          </a:p>
          <a:p>
            <a:pPr marL="342900" indent="-342900">
              <a:buAutoNum type="arabicParenR"/>
            </a:pPr>
            <a:r>
              <a:rPr lang="ru-RU" dirty="0">
                <a:solidFill>
                  <a:srgbClr val="DDDDDD"/>
                </a:solidFill>
              </a:rPr>
              <a:t>Добавляется новый объект через </a:t>
            </a:r>
            <a:r>
              <a:rPr lang="en-US" dirty="0">
                <a:solidFill>
                  <a:srgbClr val="FF423F"/>
                </a:solidFill>
              </a:rPr>
              <a:t>put()</a:t>
            </a:r>
            <a:endParaRPr lang="ru-RU" dirty="0">
              <a:solidFill>
                <a:srgbClr val="FF423F"/>
              </a:solidFill>
            </a:endParaRPr>
          </a:p>
          <a:p>
            <a:pPr marL="342900" indent="-342900">
              <a:buAutoNum type="arabicParenR"/>
            </a:pPr>
            <a:r>
              <a:rPr lang="ru-RU" dirty="0">
                <a:solidFill>
                  <a:srgbClr val="DDDDDD"/>
                </a:solidFill>
              </a:rPr>
              <a:t>Вычисляется </a:t>
            </a:r>
            <a:r>
              <a:rPr lang="ru-RU" dirty="0">
                <a:solidFill>
                  <a:srgbClr val="FF423F"/>
                </a:solidFill>
              </a:rPr>
              <a:t>Хеш-код</a:t>
            </a:r>
            <a:r>
              <a:rPr lang="ru-RU" dirty="0">
                <a:solidFill>
                  <a:srgbClr val="DDDDDD"/>
                </a:solidFill>
              </a:rPr>
              <a:t> ключа</a:t>
            </a:r>
            <a:r>
              <a:rPr lang="en-US" dirty="0">
                <a:solidFill>
                  <a:srgbClr val="DDDDDD"/>
                </a:solidFill>
              </a:rPr>
              <a:t> </a:t>
            </a:r>
            <a:r>
              <a:rPr lang="ru-RU" dirty="0">
                <a:solidFill>
                  <a:srgbClr val="DDDDDD"/>
                </a:solidFill>
              </a:rPr>
              <a:t>по его Хэш функции</a:t>
            </a:r>
          </a:p>
          <a:p>
            <a:pPr marL="342900" indent="-342900">
              <a:buAutoNum type="arabicParenR"/>
            </a:pPr>
            <a:r>
              <a:rPr lang="ru-RU" dirty="0">
                <a:solidFill>
                  <a:srgbClr val="DDDDDD"/>
                </a:solidFill>
              </a:rPr>
              <a:t>Создается внутренняя хеш-таблица(массив </a:t>
            </a:r>
            <a:r>
              <a:rPr lang="en-US" dirty="0"/>
              <a:t>Node</a:t>
            </a:r>
            <a:r>
              <a:rPr lang="ru-RU" dirty="0">
                <a:solidFill>
                  <a:srgbClr val="DDDDDD"/>
                </a:solidFill>
              </a:rPr>
              <a:t>) на </a:t>
            </a:r>
            <a:r>
              <a:rPr lang="en-US" dirty="0">
                <a:solidFill>
                  <a:srgbClr val="FF423F"/>
                </a:solidFill>
              </a:rPr>
              <a:t>N</a:t>
            </a:r>
            <a:r>
              <a:rPr lang="ru-RU" dirty="0">
                <a:solidFill>
                  <a:srgbClr val="DDDDDD"/>
                </a:solidFill>
              </a:rPr>
              <a:t> элементов</a:t>
            </a:r>
            <a:r>
              <a:rPr lang="en-US" dirty="0">
                <a:solidFill>
                  <a:srgbClr val="DDDDDD"/>
                </a:solidFill>
              </a:rPr>
              <a:t> (</a:t>
            </a:r>
            <a:r>
              <a:rPr lang="ru-RU" dirty="0">
                <a:solidFill>
                  <a:srgbClr val="DDDDDD"/>
                </a:solidFill>
              </a:rPr>
              <a:t>по умолчанию 16)</a:t>
            </a:r>
          </a:p>
          <a:p>
            <a:pPr marL="342900" indent="-342900">
              <a:buAutoNum type="arabicParenR"/>
            </a:pPr>
            <a:r>
              <a:rPr lang="ru-RU" dirty="0">
                <a:solidFill>
                  <a:srgbClr val="DDDDDD"/>
                </a:solidFill>
              </a:rPr>
              <a:t>На основании Хеш-ключа определяется индекс </a:t>
            </a:r>
            <a:r>
              <a:rPr lang="ru-RU" dirty="0" err="1">
                <a:solidFill>
                  <a:srgbClr val="DDDDDD"/>
                </a:solidFill>
              </a:rPr>
              <a:t>бакета</a:t>
            </a:r>
            <a:endParaRPr lang="ru-RU" dirty="0">
              <a:solidFill>
                <a:srgbClr val="DDDDDD"/>
              </a:solidFill>
            </a:endParaRPr>
          </a:p>
          <a:p>
            <a:pPr marL="342900" indent="-342900">
              <a:buAutoNum type="arabicParenR"/>
            </a:pPr>
            <a:r>
              <a:rPr lang="ru-RU" dirty="0">
                <a:solidFill>
                  <a:srgbClr val="DDDDDD"/>
                </a:solidFill>
              </a:rPr>
              <a:t>Создается новый </a:t>
            </a:r>
            <a:r>
              <a:rPr lang="en-US" dirty="0">
                <a:solidFill>
                  <a:srgbClr val="DDDDDD"/>
                </a:solidFill>
              </a:rPr>
              <a:t>Node </a:t>
            </a:r>
            <a:r>
              <a:rPr lang="ru-RU" dirty="0">
                <a:solidFill>
                  <a:srgbClr val="DDDDDD"/>
                </a:solidFill>
              </a:rPr>
              <a:t>и добавляется в </a:t>
            </a:r>
            <a:r>
              <a:rPr lang="ru-RU" dirty="0" err="1"/>
              <a:t>бакет</a:t>
            </a:r>
            <a:endParaRPr lang="ru-RU" dirty="0"/>
          </a:p>
          <a:p>
            <a:pPr marL="342900" indent="-342900">
              <a:buAutoNum type="arabicParenR"/>
            </a:pPr>
            <a:r>
              <a:rPr lang="ru-RU" dirty="0">
                <a:solidFill>
                  <a:srgbClr val="DDDDDD"/>
                </a:solidFill>
              </a:rPr>
              <a:t>Проверяется на превышение количества элементов, при необходимости делается </a:t>
            </a:r>
            <a:r>
              <a:rPr lang="en-US" dirty="0">
                <a:solidFill>
                  <a:srgbClr val="FF423F"/>
                </a:solidFill>
              </a:rPr>
              <a:t>resize()</a:t>
            </a:r>
            <a:endParaRPr lang="ru-RU" dirty="0">
              <a:solidFill>
                <a:srgbClr val="FF423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551720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7F3D84-25F2-E81C-1BFE-73C7D12CB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HashMap - </a:t>
            </a:r>
            <a:r>
              <a:rPr lang="ru-RU" dirty="0"/>
              <a:t>коллизии</a:t>
            </a: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48FC9F0E-9688-9863-46CC-EE70B6CBFD58}"/>
              </a:ext>
            </a:extLst>
          </p:cNvPr>
          <p:cNvSpPr txBox="1">
            <a:spLocks/>
          </p:cNvSpPr>
          <p:nvPr/>
        </p:nvSpPr>
        <p:spPr>
          <a:xfrm>
            <a:off x="515938" y="657225"/>
            <a:ext cx="4789487" cy="4475922"/>
          </a:xfrm>
          <a:prstGeom prst="rect">
            <a:avLst/>
          </a:prstGeom>
          <a:solidFill>
            <a:srgbClr val="171717"/>
          </a:solidFill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>
                <a:solidFill>
                  <a:srgbClr val="BC5CFF"/>
                </a:solidFill>
                <a:effectLst/>
                <a:latin typeface="-apple-system"/>
                <a:cs typeface="Arial" panose="020B0604020202020204" pitchFamily="34" charset="0"/>
              </a:defRPr>
            </a:lvl1pPr>
            <a:lvl2pPr marL="685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DDDDD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DDDDD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rgbClr val="DDDDD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rgbClr val="DDDDD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ru-RU" dirty="0">
                <a:solidFill>
                  <a:srgbClr val="DDDDDD"/>
                </a:solidFill>
              </a:rPr>
              <a:t>При возникновении коллизий</a:t>
            </a:r>
          </a:p>
          <a:p>
            <a:r>
              <a:rPr lang="ru-RU" dirty="0">
                <a:solidFill>
                  <a:srgbClr val="DDDDDD"/>
                </a:solidFill>
              </a:rPr>
              <a:t>1) проверяем с помощью методов </a:t>
            </a:r>
            <a:r>
              <a:rPr lang="ru-RU" dirty="0" err="1">
                <a:solidFill>
                  <a:srgbClr val="FF423F"/>
                </a:solidFill>
              </a:rPr>
              <a:t>hashCode</a:t>
            </a:r>
            <a:r>
              <a:rPr lang="ru-RU" dirty="0">
                <a:solidFill>
                  <a:srgbClr val="FF423F"/>
                </a:solidFill>
              </a:rPr>
              <a:t>() </a:t>
            </a:r>
            <a:r>
              <a:rPr lang="ru-RU" dirty="0">
                <a:solidFill>
                  <a:srgbClr val="DDDDDD"/>
                </a:solidFill>
              </a:rPr>
              <a:t>и </a:t>
            </a:r>
            <a:r>
              <a:rPr lang="ru-RU" dirty="0" err="1">
                <a:solidFill>
                  <a:srgbClr val="FF423F"/>
                </a:solidFill>
              </a:rPr>
              <a:t>equals</a:t>
            </a:r>
            <a:r>
              <a:rPr lang="ru-RU" dirty="0">
                <a:solidFill>
                  <a:srgbClr val="FF423F"/>
                </a:solidFill>
              </a:rPr>
              <a:t>(), </a:t>
            </a:r>
            <a:r>
              <a:rPr lang="ru-RU" dirty="0">
                <a:solidFill>
                  <a:srgbClr val="DDDDDD"/>
                </a:solidFill>
              </a:rPr>
              <a:t>что оба ключа одинаковы.</a:t>
            </a:r>
          </a:p>
          <a:p>
            <a:r>
              <a:rPr lang="ru-RU" dirty="0">
                <a:solidFill>
                  <a:srgbClr val="DDDDDD"/>
                </a:solidFill>
              </a:rPr>
              <a:t>2) если ключи одинаковы, заменить текущее значение новым.</a:t>
            </a:r>
          </a:p>
          <a:p>
            <a:r>
              <a:rPr lang="ru-RU" dirty="0">
                <a:solidFill>
                  <a:srgbClr val="DDDDDD"/>
                </a:solidFill>
              </a:rPr>
              <a:t>3) иначе связать новый и старый объекты с помощью структуры данных "связный список", указав ссылку на следующий объект в текущем и сохранить оба под нужным индексом; либо осуществить переход к древовидной структуре</a:t>
            </a:r>
          </a:p>
          <a:p>
            <a:endParaRPr lang="ru-RU" dirty="0">
              <a:solidFill>
                <a:srgbClr val="DDDDDD"/>
              </a:solidFill>
            </a:endParaRPr>
          </a:p>
          <a:p>
            <a:r>
              <a:rPr lang="ru-RU" dirty="0">
                <a:solidFill>
                  <a:srgbClr val="DDDDDD"/>
                </a:solidFill>
              </a:rPr>
              <a:t>Если число элементов в </a:t>
            </a:r>
            <a:r>
              <a:rPr lang="ru-RU" dirty="0" err="1">
                <a:solidFill>
                  <a:srgbClr val="DDDDDD"/>
                </a:solidFill>
              </a:rPr>
              <a:t>бакете</a:t>
            </a:r>
            <a:r>
              <a:rPr lang="ru-RU" dirty="0">
                <a:solidFill>
                  <a:srgbClr val="DDDDDD"/>
                </a:solidFill>
              </a:rPr>
              <a:t> </a:t>
            </a:r>
            <a:r>
              <a:rPr lang="en-US" dirty="0"/>
              <a:t>&gt;=</a:t>
            </a:r>
            <a:r>
              <a:rPr lang="en-US" dirty="0">
                <a:solidFill>
                  <a:srgbClr val="DDDDDD"/>
                </a:solidFill>
              </a:rPr>
              <a:t> </a:t>
            </a:r>
            <a:r>
              <a:rPr lang="ru-RU" dirty="0"/>
              <a:t>7</a:t>
            </a:r>
            <a:r>
              <a:rPr lang="ru-RU" dirty="0">
                <a:solidFill>
                  <a:srgbClr val="DDDDDD"/>
                </a:solidFill>
              </a:rPr>
              <a:t>, то произойдет переход к древовидной </a:t>
            </a:r>
            <a:r>
              <a:rPr lang="ru-RU" dirty="0" err="1">
                <a:solidFill>
                  <a:srgbClr val="DDDDDD"/>
                </a:solidFill>
              </a:rPr>
              <a:t>структре</a:t>
            </a:r>
            <a:r>
              <a:rPr lang="ru-RU" dirty="0">
                <a:solidFill>
                  <a:srgbClr val="DDDDDD"/>
                </a:solidFill>
              </a:rPr>
              <a:t>, но при условии, что размер таблицы </a:t>
            </a:r>
            <a:r>
              <a:rPr lang="en-US" dirty="0"/>
              <a:t>&gt;= 64</a:t>
            </a:r>
            <a:r>
              <a:rPr lang="ru-RU" dirty="0">
                <a:solidFill>
                  <a:srgbClr val="DDDDDD"/>
                </a:solidFill>
              </a:rPr>
              <a:t>. Если </a:t>
            </a:r>
            <a:r>
              <a:rPr lang="en-US" dirty="0"/>
              <a:t>&lt;</a:t>
            </a:r>
            <a:r>
              <a:rPr lang="ru-RU" dirty="0">
                <a:solidFill>
                  <a:srgbClr val="DDDDDD"/>
                </a:solidFill>
              </a:rPr>
              <a:t> </a:t>
            </a:r>
            <a:r>
              <a:rPr lang="ru-RU" dirty="0"/>
              <a:t>64</a:t>
            </a:r>
            <a:r>
              <a:rPr lang="ru-RU" dirty="0">
                <a:solidFill>
                  <a:srgbClr val="DDDDDD"/>
                </a:solidFill>
              </a:rPr>
              <a:t>, то произойдет </a:t>
            </a:r>
            <a:r>
              <a:rPr lang="en-US" dirty="0">
                <a:solidFill>
                  <a:srgbClr val="FF423F"/>
                </a:solidFill>
              </a:rPr>
              <a:t>resize()</a:t>
            </a:r>
            <a:r>
              <a:rPr lang="ru-RU" dirty="0">
                <a:solidFill>
                  <a:srgbClr val="FF423F"/>
                </a:solidFill>
              </a:rPr>
              <a:t> </a:t>
            </a:r>
            <a:r>
              <a:rPr lang="ru-RU" dirty="0">
                <a:solidFill>
                  <a:srgbClr val="DDDDDD"/>
                </a:solidFill>
              </a:rPr>
              <a:t>с </a:t>
            </a:r>
            <a:r>
              <a:rPr lang="ru-RU" dirty="0" err="1">
                <a:solidFill>
                  <a:srgbClr val="DDDDDD"/>
                </a:solidFill>
              </a:rPr>
              <a:t>пересчитыванием</a:t>
            </a:r>
            <a:r>
              <a:rPr lang="ru-RU" dirty="0">
                <a:solidFill>
                  <a:srgbClr val="DDDDDD"/>
                </a:solidFill>
              </a:rPr>
              <a:t> хеш-ключей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AE93AA7-E455-79E9-A1C1-B2FC2E605D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5425" y="934278"/>
            <a:ext cx="6370637" cy="3886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02241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F9279D-44F3-DE08-33C9-5BEC2A647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HashMap</a:t>
            </a:r>
            <a:r>
              <a:rPr lang="ru-RU" dirty="0"/>
              <a:t> - методы</a:t>
            </a: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CF53E2A7-C16A-126A-EACE-3B471E4BCE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6857534"/>
              </p:ext>
            </p:extLst>
          </p:nvPr>
        </p:nvGraphicFramePr>
        <p:xfrm>
          <a:off x="515937" y="657225"/>
          <a:ext cx="11160126" cy="4006867"/>
        </p:xfrm>
        <a:graphic>
          <a:graphicData uri="http://schemas.openxmlformats.org/drawingml/2006/table">
            <a:tbl>
              <a:tblPr/>
              <a:tblGrid>
                <a:gridCol w="4799013">
                  <a:extLst>
                    <a:ext uri="{9D8B030D-6E8A-4147-A177-3AD203B41FA5}">
                      <a16:colId xmlns:a16="http://schemas.microsoft.com/office/drawing/2014/main" val="3157637562"/>
                    </a:ext>
                  </a:extLst>
                </a:gridCol>
                <a:gridCol w="6361113">
                  <a:extLst>
                    <a:ext uri="{9D8B030D-6E8A-4147-A177-3AD203B41FA5}">
                      <a16:colId xmlns:a16="http://schemas.microsoft.com/office/drawing/2014/main" val="2836077444"/>
                    </a:ext>
                  </a:extLst>
                </a:gridCol>
              </a:tblGrid>
              <a:tr h="207207">
                <a:tc>
                  <a:txBody>
                    <a:bodyPr/>
                    <a:lstStyle/>
                    <a:p>
                      <a:pPr algn="l" fontAlgn="ctr"/>
                      <a:r>
                        <a:rPr lang="ru-RU" sz="1600" b="1" dirty="0">
                          <a:solidFill>
                            <a:srgbClr val="DDDDDD"/>
                          </a:solidFill>
                          <a:effectLst/>
                        </a:rPr>
                        <a:t>Методы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424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600" b="1" dirty="0">
                          <a:solidFill>
                            <a:srgbClr val="DDDDDD"/>
                          </a:solidFill>
                          <a:effectLst/>
                        </a:rPr>
                        <a:t>Описание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42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2459142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fontAlgn="base"/>
                      <a:r>
                        <a:rPr lang="en-US" sz="1600" b="1" dirty="0">
                          <a:solidFill>
                            <a:srgbClr val="CC7832"/>
                          </a:solidFill>
                          <a:effectLst/>
                        </a:rPr>
                        <a:t>void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>
                          <a:solidFill>
                            <a:srgbClr val="FF423F"/>
                          </a:solidFill>
                          <a:effectLst/>
                        </a:rPr>
                        <a:t>put</a:t>
                      </a:r>
                      <a:r>
                        <a:rPr lang="en-US" sz="1600" dirty="0">
                          <a:effectLst/>
                        </a:rPr>
                        <a:t>(</a:t>
                      </a:r>
                      <a:r>
                        <a:rPr lang="en-US" sz="1600" dirty="0" err="1">
                          <a:solidFill>
                            <a:srgbClr val="BC5CFF"/>
                          </a:solidFill>
                          <a:effectLst/>
                        </a:rPr>
                        <a:t>ТКлюч</a:t>
                      </a:r>
                      <a:r>
                        <a:rPr lang="en-US" sz="1600" dirty="0">
                          <a:effectLst/>
                        </a:rPr>
                        <a:t> key, </a:t>
                      </a:r>
                      <a:r>
                        <a:rPr lang="en-US" sz="1600" dirty="0" err="1">
                          <a:solidFill>
                            <a:srgbClr val="BC5CFF"/>
                          </a:solidFill>
                          <a:effectLst/>
                        </a:rPr>
                        <a:t>ТЗначение</a:t>
                      </a:r>
                      <a:r>
                        <a:rPr lang="en-US" sz="1600" dirty="0">
                          <a:effectLst/>
                        </a:rPr>
                        <a:t> value)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>
                          <a:effectLst/>
                        </a:rPr>
                        <a:t>Добавляет в коллекцию пару (key, value)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2064119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fontAlgn="base"/>
                      <a:r>
                        <a:rPr lang="ru-RU" sz="1600" b="1" dirty="0" err="1">
                          <a:solidFill>
                            <a:srgbClr val="CC7832"/>
                          </a:solidFill>
                          <a:effectLst/>
                        </a:rPr>
                        <a:t>ТЗначение</a:t>
                      </a:r>
                      <a:r>
                        <a:rPr lang="ru-RU" sz="1600" dirty="0">
                          <a:effectLst/>
                        </a:rPr>
                        <a:t> </a:t>
                      </a:r>
                      <a:r>
                        <a:rPr lang="en-US" sz="1600" dirty="0">
                          <a:solidFill>
                            <a:srgbClr val="FF423F"/>
                          </a:solidFill>
                          <a:effectLst/>
                        </a:rPr>
                        <a:t>get</a:t>
                      </a:r>
                      <a:r>
                        <a:rPr lang="en-US" sz="1600" dirty="0">
                          <a:effectLst/>
                        </a:rPr>
                        <a:t>(</a:t>
                      </a:r>
                      <a:r>
                        <a:rPr lang="ru-RU" sz="1600" dirty="0" err="1">
                          <a:solidFill>
                            <a:srgbClr val="BC5CFF"/>
                          </a:solidFill>
                          <a:effectLst/>
                        </a:rPr>
                        <a:t>ТКлюч</a:t>
                      </a:r>
                      <a:r>
                        <a:rPr lang="ru-RU" sz="1600" dirty="0">
                          <a:effectLst/>
                        </a:rPr>
                        <a:t> </a:t>
                      </a:r>
                      <a:r>
                        <a:rPr lang="en-US" sz="1600" dirty="0">
                          <a:effectLst/>
                        </a:rPr>
                        <a:t>key)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>
                          <a:effectLst/>
                        </a:rPr>
                        <a:t>Возвращает значение по ключу.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3728797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fontAlgn="base"/>
                      <a:r>
                        <a:rPr lang="en-US" sz="1600" b="1" dirty="0" err="1">
                          <a:solidFill>
                            <a:srgbClr val="CC7832"/>
                          </a:solidFill>
                          <a:effectLst/>
                        </a:rPr>
                        <a:t>boolean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FF423F"/>
                          </a:solidFill>
                          <a:effectLst/>
                        </a:rPr>
                        <a:t>containsKey</a:t>
                      </a:r>
                      <a:r>
                        <a:rPr lang="en-US" sz="1600" dirty="0">
                          <a:effectLst/>
                        </a:rPr>
                        <a:t>(</a:t>
                      </a:r>
                      <a:r>
                        <a:rPr lang="ru-RU" sz="1600" dirty="0" err="1">
                          <a:solidFill>
                            <a:srgbClr val="BC5CFF"/>
                          </a:solidFill>
                          <a:effectLst/>
                        </a:rPr>
                        <a:t>ТКлюч</a:t>
                      </a:r>
                      <a:r>
                        <a:rPr lang="ru-RU" sz="1600" dirty="0">
                          <a:effectLst/>
                        </a:rPr>
                        <a:t> </a:t>
                      </a:r>
                      <a:r>
                        <a:rPr lang="en-US" sz="1600" dirty="0">
                          <a:effectLst/>
                        </a:rPr>
                        <a:t>key)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>
                          <a:effectLst/>
                        </a:rPr>
                        <a:t>Проверяет наличие ключа в коллекции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017061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fontAlgn="base"/>
                      <a:r>
                        <a:rPr lang="en-US" sz="1600" b="1" dirty="0" err="1">
                          <a:solidFill>
                            <a:srgbClr val="CC7832"/>
                          </a:solidFill>
                          <a:effectLst/>
                        </a:rPr>
                        <a:t>boolean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FF423F"/>
                          </a:solidFill>
                          <a:effectLst/>
                        </a:rPr>
                        <a:t>containsValue</a:t>
                      </a:r>
                      <a:r>
                        <a:rPr lang="en-US" sz="1600" dirty="0">
                          <a:effectLst/>
                        </a:rPr>
                        <a:t>(</a:t>
                      </a:r>
                      <a:r>
                        <a:rPr lang="ru-RU" sz="1600" dirty="0" err="1">
                          <a:solidFill>
                            <a:srgbClr val="BC5CFF"/>
                          </a:solidFill>
                          <a:effectLst/>
                        </a:rPr>
                        <a:t>ТЗначение</a:t>
                      </a:r>
                      <a:r>
                        <a:rPr lang="ru-RU" sz="1600" dirty="0">
                          <a:effectLst/>
                        </a:rPr>
                        <a:t> </a:t>
                      </a:r>
                      <a:r>
                        <a:rPr lang="en-US" sz="1600" dirty="0">
                          <a:effectLst/>
                        </a:rPr>
                        <a:t>value)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 dirty="0">
                          <a:effectLst/>
                        </a:rPr>
                        <a:t>Проверяет наличие значения в коллекции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0366081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fontAlgn="base"/>
                      <a:r>
                        <a:rPr lang="ru-RU" sz="1600" b="1" dirty="0" err="1">
                          <a:solidFill>
                            <a:srgbClr val="CC7832"/>
                          </a:solidFill>
                          <a:effectLst/>
                        </a:rPr>
                        <a:t>ТЗначение</a:t>
                      </a:r>
                      <a:r>
                        <a:rPr lang="ru-RU" sz="1600" dirty="0">
                          <a:effectLst/>
                        </a:rPr>
                        <a:t> </a:t>
                      </a:r>
                      <a:r>
                        <a:rPr lang="en-US" sz="1600" dirty="0">
                          <a:solidFill>
                            <a:srgbClr val="FF423F"/>
                          </a:solidFill>
                          <a:effectLst/>
                        </a:rPr>
                        <a:t>remove</a:t>
                      </a:r>
                      <a:r>
                        <a:rPr lang="en-US" sz="1600" dirty="0">
                          <a:effectLst/>
                        </a:rPr>
                        <a:t>(</a:t>
                      </a:r>
                      <a:r>
                        <a:rPr lang="ru-RU" sz="1600" dirty="0" err="1">
                          <a:solidFill>
                            <a:srgbClr val="BC5CFF"/>
                          </a:solidFill>
                          <a:effectLst/>
                        </a:rPr>
                        <a:t>ТКлюч</a:t>
                      </a:r>
                      <a:r>
                        <a:rPr lang="ru-RU" sz="1600" dirty="0">
                          <a:effectLst/>
                        </a:rPr>
                        <a:t> </a:t>
                      </a:r>
                      <a:r>
                        <a:rPr lang="en-US" sz="1600" dirty="0">
                          <a:effectLst/>
                        </a:rPr>
                        <a:t>key)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 dirty="0">
                          <a:effectLst/>
                        </a:rPr>
                        <a:t>Удаляет элемент из коллекции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0083205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fontAlgn="base"/>
                      <a:r>
                        <a:rPr lang="en-US" sz="1600" b="1" dirty="0">
                          <a:solidFill>
                            <a:srgbClr val="CC7832"/>
                          </a:solidFill>
                          <a:effectLst/>
                        </a:rPr>
                        <a:t>void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>
                          <a:solidFill>
                            <a:srgbClr val="FF423F"/>
                          </a:solidFill>
                          <a:effectLst/>
                        </a:rPr>
                        <a:t>clear</a:t>
                      </a:r>
                      <a:r>
                        <a:rPr lang="en-US" sz="1600" dirty="0">
                          <a:effectLst/>
                        </a:rPr>
                        <a:t>()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 dirty="0">
                          <a:effectLst/>
                        </a:rPr>
                        <a:t>Очищает коллекцию: удаляет все элементы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5677601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fontAlgn="base"/>
                      <a:r>
                        <a:rPr lang="en-US" sz="1600" b="1">
                          <a:solidFill>
                            <a:srgbClr val="CC7832"/>
                          </a:solidFill>
                          <a:effectLst/>
                        </a:rPr>
                        <a:t>int</a:t>
                      </a:r>
                      <a:r>
                        <a:rPr lang="en-US" sz="1600">
                          <a:effectLst/>
                        </a:rPr>
                        <a:t> </a:t>
                      </a:r>
                      <a:r>
                        <a:rPr lang="en-US" sz="1600">
                          <a:solidFill>
                            <a:srgbClr val="FF423F"/>
                          </a:solidFill>
                          <a:effectLst/>
                        </a:rPr>
                        <a:t>size</a:t>
                      </a:r>
                      <a:r>
                        <a:rPr lang="en-US" sz="1600">
                          <a:effectLst/>
                        </a:rPr>
                        <a:t>()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 dirty="0">
                          <a:effectLst/>
                        </a:rPr>
                        <a:t>Возвращает количество пар элементов в коллекции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1122430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fontAlgn="base"/>
                      <a:r>
                        <a:rPr lang="en-US" sz="1600" b="1" dirty="0">
                          <a:solidFill>
                            <a:srgbClr val="CC7832"/>
                          </a:solidFill>
                          <a:effectLst/>
                        </a:rPr>
                        <a:t>Set</a:t>
                      </a:r>
                      <a:r>
                        <a:rPr lang="en-US" sz="1600" dirty="0">
                          <a:solidFill>
                            <a:srgbClr val="CC7832"/>
                          </a:solidFill>
                          <a:effectLst/>
                        </a:rPr>
                        <a:t>&lt;</a:t>
                      </a:r>
                      <a:r>
                        <a:rPr lang="ru-RU" sz="1600" dirty="0" err="1">
                          <a:solidFill>
                            <a:srgbClr val="CC7832"/>
                          </a:solidFill>
                          <a:effectLst/>
                        </a:rPr>
                        <a:t>ТКлюч</a:t>
                      </a:r>
                      <a:r>
                        <a:rPr lang="ru-RU" sz="1600" dirty="0">
                          <a:solidFill>
                            <a:srgbClr val="CC7832"/>
                          </a:solidFill>
                          <a:effectLst/>
                        </a:rPr>
                        <a:t>&gt; </a:t>
                      </a:r>
                      <a:r>
                        <a:rPr lang="en-US" sz="1600" dirty="0" err="1">
                          <a:solidFill>
                            <a:srgbClr val="FF423F"/>
                          </a:solidFill>
                          <a:effectLst/>
                        </a:rPr>
                        <a:t>keySet</a:t>
                      </a:r>
                      <a:r>
                        <a:rPr lang="en-US" sz="1600" dirty="0">
                          <a:effectLst/>
                        </a:rPr>
                        <a:t>()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 dirty="0">
                          <a:effectLst/>
                        </a:rPr>
                        <a:t>Возвращает множество ключей коллекции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1542690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fontAlgn="base"/>
                      <a:r>
                        <a:rPr lang="en-US" sz="1600" b="1" dirty="0">
                          <a:solidFill>
                            <a:srgbClr val="CC7832"/>
                          </a:solidFill>
                          <a:effectLst/>
                        </a:rPr>
                        <a:t>Collection&lt;</a:t>
                      </a:r>
                      <a:r>
                        <a:rPr lang="ru-RU" sz="1600" b="1" dirty="0" err="1">
                          <a:solidFill>
                            <a:srgbClr val="CC7832"/>
                          </a:solidFill>
                          <a:effectLst/>
                        </a:rPr>
                        <a:t>ТЗначение</a:t>
                      </a:r>
                      <a:r>
                        <a:rPr lang="ru-RU" sz="1600" b="1" dirty="0">
                          <a:solidFill>
                            <a:srgbClr val="CC7832"/>
                          </a:solidFill>
                          <a:effectLst/>
                        </a:rPr>
                        <a:t>&gt; </a:t>
                      </a:r>
                      <a:r>
                        <a:rPr lang="en-US" sz="1600" dirty="0">
                          <a:solidFill>
                            <a:srgbClr val="FF423F"/>
                          </a:solidFill>
                          <a:effectLst/>
                        </a:rPr>
                        <a:t>values</a:t>
                      </a:r>
                      <a:r>
                        <a:rPr lang="en-US" sz="1600" dirty="0">
                          <a:effectLst/>
                        </a:rPr>
                        <a:t>()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 dirty="0">
                          <a:effectLst/>
                        </a:rPr>
                        <a:t>Возвращает множество элементов коллекции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2899344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fontAlgn="base"/>
                      <a:r>
                        <a:rPr lang="en-US" sz="1600" b="0" dirty="0">
                          <a:solidFill>
                            <a:srgbClr val="CC7832"/>
                          </a:solidFill>
                          <a:effectLst/>
                        </a:rPr>
                        <a:t>Set&lt;</a:t>
                      </a:r>
                      <a:r>
                        <a:rPr lang="en-US" sz="1600" b="0" dirty="0" err="1">
                          <a:solidFill>
                            <a:srgbClr val="CC7832"/>
                          </a:solidFill>
                          <a:effectLst/>
                        </a:rPr>
                        <a:t>Map.Entry</a:t>
                      </a:r>
                      <a:r>
                        <a:rPr lang="en-US" sz="1600" b="0" dirty="0">
                          <a:solidFill>
                            <a:srgbClr val="CC7832"/>
                          </a:solidFill>
                          <a:effectLst/>
                        </a:rPr>
                        <a:t>&lt;T</a:t>
                      </a:r>
                      <a:r>
                        <a:rPr lang="ru-RU" sz="1600" b="0" dirty="0">
                          <a:solidFill>
                            <a:srgbClr val="CC7832"/>
                          </a:solidFill>
                          <a:effectLst/>
                        </a:rPr>
                        <a:t>Ключ, </a:t>
                      </a:r>
                      <a:r>
                        <a:rPr lang="en-US" sz="1600" b="0" dirty="0">
                          <a:solidFill>
                            <a:srgbClr val="CC7832"/>
                          </a:solidFill>
                          <a:effectLst/>
                        </a:rPr>
                        <a:t>T</a:t>
                      </a:r>
                      <a:r>
                        <a:rPr lang="ru-RU" sz="1600" b="0" dirty="0">
                          <a:solidFill>
                            <a:srgbClr val="CC7832"/>
                          </a:solidFill>
                          <a:effectLst/>
                        </a:rPr>
                        <a:t>Значение&gt;&gt; </a:t>
                      </a:r>
                      <a:r>
                        <a:rPr lang="en-US" sz="1600" dirty="0" err="1">
                          <a:solidFill>
                            <a:srgbClr val="FF423F"/>
                          </a:solidFill>
                          <a:effectLst/>
                        </a:rPr>
                        <a:t>entrySet</a:t>
                      </a:r>
                      <a:r>
                        <a:rPr lang="en-US" sz="1600" dirty="0">
                          <a:effectLst/>
                        </a:rPr>
                        <a:t>()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 dirty="0">
                          <a:effectLst/>
                        </a:rPr>
                        <a:t>Возвращает все значения коллекции в виде множества (</a:t>
                      </a:r>
                      <a:r>
                        <a:rPr lang="ru-RU" sz="1600" dirty="0" err="1">
                          <a:effectLst/>
                        </a:rPr>
                        <a:t>Set</a:t>
                      </a:r>
                      <a:r>
                        <a:rPr lang="ru-RU" sz="1600" dirty="0">
                          <a:effectLst/>
                        </a:rPr>
                        <a:t>) пар (</a:t>
                      </a:r>
                      <a:r>
                        <a:rPr lang="ru-RU" sz="1600" dirty="0" err="1">
                          <a:effectLst/>
                        </a:rPr>
                        <a:t>Map.Entry</a:t>
                      </a:r>
                      <a:r>
                        <a:rPr lang="ru-RU" sz="1600" dirty="0">
                          <a:effectLst/>
                        </a:rPr>
                        <a:t>).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2725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514524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3BF07F-95FB-2A5A-B29C-0AFAC417B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HashSet</a:t>
            </a:r>
            <a:endParaRPr lang="ru-RU" dirty="0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1CD59AD2-6924-82B8-2F37-DA3BCE34B7B8}"/>
              </a:ext>
            </a:extLst>
          </p:cNvPr>
          <p:cNvSpPr txBox="1">
            <a:spLocks/>
          </p:cNvSpPr>
          <p:nvPr/>
        </p:nvSpPr>
        <p:spPr>
          <a:xfrm>
            <a:off x="515938" y="657224"/>
            <a:ext cx="5970923" cy="3243942"/>
          </a:xfrm>
          <a:prstGeom prst="rect">
            <a:avLst/>
          </a:prstGeom>
          <a:solidFill>
            <a:srgbClr val="171717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b="1" i="0" dirty="0" err="1">
                <a:solidFill>
                  <a:srgbClr val="BC5CFF"/>
                </a:solidFill>
                <a:effectLst/>
                <a:latin typeface="-apple-system"/>
              </a:rPr>
              <a:t>HashSet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 в Java - это реализация интерфейса </a:t>
            </a:r>
            <a:r>
              <a:rPr lang="ru-RU" b="0" i="0" dirty="0" err="1">
                <a:solidFill>
                  <a:srgbClr val="BC5CFF"/>
                </a:solidFill>
                <a:effectLst/>
                <a:latin typeface="-apple-system"/>
              </a:rPr>
              <a:t>Set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, который использует хэш-таблицы для хранения элементов коллекции. </a:t>
            </a:r>
            <a:r>
              <a:rPr lang="ru-RU" b="0" i="0" dirty="0" err="1">
                <a:solidFill>
                  <a:srgbClr val="BC5CFF"/>
                </a:solidFill>
                <a:effectLst/>
                <a:latin typeface="-apple-system"/>
              </a:rPr>
              <a:t>HashSet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 не гарантирует порядок элементов при их переборе, и не допускает хранение дублирующихся элементов.</a:t>
            </a:r>
            <a:endParaRPr lang="en-US" b="0" i="0" dirty="0">
              <a:solidFill>
                <a:srgbClr val="DDDDDD"/>
              </a:solidFill>
              <a:effectLst/>
              <a:latin typeface="-apple-system"/>
            </a:endParaRPr>
          </a:p>
          <a:p>
            <a:pPr marL="0" indent="0">
              <a:buNone/>
            </a:pP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Может хранить </a:t>
            </a:r>
            <a:r>
              <a:rPr lang="ru-RU" b="0" i="0" dirty="0">
                <a:solidFill>
                  <a:srgbClr val="BC5CFF"/>
                </a:solidFill>
                <a:effectLst/>
                <a:latin typeface="-apple-system"/>
              </a:rPr>
              <a:t>NULL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 – значения;</a:t>
            </a:r>
          </a:p>
          <a:p>
            <a:pPr marL="0" indent="0">
              <a:buNone/>
            </a:pP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Порядок добавления элементов вычисляется с помощью хэш-кода;</a:t>
            </a:r>
          </a:p>
          <a:p>
            <a:pPr marL="0" indent="0">
              <a:buNone/>
            </a:pPr>
            <a:r>
              <a:rPr lang="ru-RU" b="0" i="0" dirty="0" err="1">
                <a:solidFill>
                  <a:srgbClr val="BC5CFF"/>
                </a:solidFill>
                <a:effectLst/>
                <a:latin typeface="-apple-system"/>
              </a:rPr>
              <a:t>HashSet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 также реализует интерфейсы </a:t>
            </a:r>
            <a:r>
              <a:rPr lang="ru-RU" b="0" i="0" dirty="0" err="1">
                <a:solidFill>
                  <a:srgbClr val="BC5CFF"/>
                </a:solidFill>
                <a:effectLst/>
                <a:latin typeface="-apple-system"/>
              </a:rPr>
              <a:t>Serializable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 и </a:t>
            </a:r>
            <a:r>
              <a:rPr lang="ru-RU" b="0" i="0" dirty="0" err="1">
                <a:solidFill>
                  <a:srgbClr val="BC5CFF"/>
                </a:solidFill>
                <a:effectLst/>
                <a:latin typeface="-apple-system"/>
              </a:rPr>
              <a:t>Cloneable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.</a:t>
            </a:r>
            <a:endParaRPr lang="en-US" b="0" i="0" dirty="0">
              <a:solidFill>
                <a:srgbClr val="DDDDDD"/>
              </a:solidFill>
              <a:effectLst/>
              <a:latin typeface="-apple-system"/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FA12F34A-FB15-A0B0-D74C-567B5B6FD2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0419" y="657224"/>
            <a:ext cx="5065644" cy="3243942"/>
          </a:xfrm>
          <a:prstGeom prst="rect">
            <a:avLst/>
          </a:prstGeom>
        </p:spPr>
      </p:pic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2EDBB8D2-1479-49A6-E6C1-E98F9F572D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7926461"/>
              </p:ext>
            </p:extLst>
          </p:nvPr>
        </p:nvGraphicFramePr>
        <p:xfrm>
          <a:off x="859715" y="4064594"/>
          <a:ext cx="10287000" cy="2468880"/>
        </p:xfrm>
        <a:graphic>
          <a:graphicData uri="http://schemas.openxmlformats.org/drawingml/2006/table">
            <a:tbl>
              <a:tblPr/>
              <a:tblGrid>
                <a:gridCol w="5143500">
                  <a:extLst>
                    <a:ext uri="{9D8B030D-6E8A-4147-A177-3AD203B41FA5}">
                      <a16:colId xmlns:a16="http://schemas.microsoft.com/office/drawing/2014/main" val="2820062111"/>
                    </a:ext>
                  </a:extLst>
                </a:gridCol>
                <a:gridCol w="5143500">
                  <a:extLst>
                    <a:ext uri="{9D8B030D-6E8A-4147-A177-3AD203B41FA5}">
                      <a16:colId xmlns:a16="http://schemas.microsoft.com/office/drawing/2014/main" val="188549335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ru-RU" b="1" dirty="0">
                          <a:solidFill>
                            <a:srgbClr val="DDDDDD"/>
                          </a:solidFill>
                          <a:effectLst/>
                        </a:rPr>
                        <a:t>Метод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424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b="1" dirty="0">
                          <a:solidFill>
                            <a:srgbClr val="DDDDDD"/>
                          </a:solidFill>
                          <a:effectLst/>
                        </a:rPr>
                        <a:t>Описание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42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66252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US" b="1" dirty="0" err="1">
                          <a:solidFill>
                            <a:srgbClr val="CC7832"/>
                          </a:solidFill>
                          <a:effectLst/>
                        </a:rPr>
                        <a:t>boolean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>
                          <a:solidFill>
                            <a:srgbClr val="FF423F"/>
                          </a:solidFill>
                          <a:effectLst/>
                        </a:rPr>
                        <a:t>add</a:t>
                      </a:r>
                      <a:r>
                        <a:rPr lang="en-US" dirty="0">
                          <a:effectLst/>
                        </a:rPr>
                        <a:t>(</a:t>
                      </a:r>
                      <a:r>
                        <a:rPr lang="ru-RU" dirty="0">
                          <a:effectLst/>
                        </a:rPr>
                        <a:t>Тип </a:t>
                      </a:r>
                      <a:r>
                        <a:rPr lang="en-US" dirty="0">
                          <a:effectLst/>
                        </a:rPr>
                        <a:t>value)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dirty="0">
                          <a:solidFill>
                            <a:srgbClr val="DDDDDD"/>
                          </a:solidFill>
                          <a:effectLst/>
                        </a:rPr>
                        <a:t>Добавляет элемент </a:t>
                      </a:r>
                      <a:r>
                        <a:rPr lang="ru-RU" dirty="0" err="1">
                          <a:solidFill>
                            <a:srgbClr val="BC5CFF"/>
                          </a:solidFill>
                          <a:effectLst/>
                        </a:rPr>
                        <a:t>value</a:t>
                      </a:r>
                      <a:r>
                        <a:rPr lang="ru-RU" dirty="0">
                          <a:solidFill>
                            <a:srgbClr val="DDDDDD"/>
                          </a:solidFill>
                          <a:effectLst/>
                        </a:rPr>
                        <a:t> в коллекцию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05702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US" b="1" dirty="0" err="1">
                          <a:solidFill>
                            <a:srgbClr val="CC7832"/>
                          </a:solidFill>
                          <a:effectLst/>
                        </a:rPr>
                        <a:t>boolean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>
                          <a:solidFill>
                            <a:srgbClr val="FF423F"/>
                          </a:solidFill>
                          <a:effectLst/>
                        </a:rPr>
                        <a:t>remove</a:t>
                      </a:r>
                      <a:r>
                        <a:rPr lang="en-US" dirty="0">
                          <a:effectLst/>
                        </a:rPr>
                        <a:t>(</a:t>
                      </a:r>
                      <a:r>
                        <a:rPr lang="ru-RU" dirty="0">
                          <a:effectLst/>
                        </a:rPr>
                        <a:t>Тип </a:t>
                      </a:r>
                      <a:r>
                        <a:rPr lang="en-US" dirty="0">
                          <a:effectLst/>
                        </a:rPr>
                        <a:t>value)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dirty="0">
                          <a:solidFill>
                            <a:srgbClr val="DDDDDD"/>
                          </a:solidFill>
                          <a:effectLst/>
                        </a:rPr>
                        <a:t>Удаляет элемент </a:t>
                      </a:r>
                      <a:r>
                        <a:rPr lang="ru-RU" dirty="0" err="1">
                          <a:solidFill>
                            <a:srgbClr val="BC5CFF"/>
                          </a:solidFill>
                          <a:effectLst/>
                        </a:rPr>
                        <a:t>value</a:t>
                      </a:r>
                      <a:r>
                        <a:rPr lang="ru-RU" dirty="0">
                          <a:solidFill>
                            <a:srgbClr val="DDDDDD"/>
                          </a:solidFill>
                          <a:effectLst/>
                        </a:rPr>
                        <a:t> из коллекции.</a:t>
                      </a:r>
                      <a:br>
                        <a:rPr lang="ru-RU" dirty="0">
                          <a:solidFill>
                            <a:srgbClr val="DDDDDD"/>
                          </a:solidFill>
                          <a:effectLst/>
                        </a:rPr>
                      </a:br>
                      <a:r>
                        <a:rPr lang="ru-RU" dirty="0">
                          <a:solidFill>
                            <a:srgbClr val="DDDDDD"/>
                          </a:solidFill>
                          <a:effectLst/>
                        </a:rPr>
                        <a:t>Возвращает </a:t>
                      </a:r>
                      <a:r>
                        <a:rPr lang="ru-RU" dirty="0" err="1">
                          <a:solidFill>
                            <a:srgbClr val="BC5CFF"/>
                          </a:solidFill>
                          <a:effectLst/>
                        </a:rPr>
                        <a:t>true</a:t>
                      </a:r>
                      <a:r>
                        <a:rPr lang="ru-RU" dirty="0">
                          <a:solidFill>
                            <a:srgbClr val="DDDDDD"/>
                          </a:solidFill>
                          <a:effectLst/>
                        </a:rPr>
                        <a:t>, если там такой элемент был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41097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US" b="1">
                          <a:solidFill>
                            <a:srgbClr val="CC7832"/>
                          </a:solidFill>
                          <a:effectLst/>
                        </a:rPr>
                        <a:t>boolean</a:t>
                      </a:r>
                      <a:r>
                        <a:rPr lang="en-US">
                          <a:effectLst/>
                        </a:rPr>
                        <a:t> </a:t>
                      </a:r>
                      <a:r>
                        <a:rPr lang="en-US">
                          <a:solidFill>
                            <a:srgbClr val="FF423F"/>
                          </a:solidFill>
                          <a:effectLst/>
                        </a:rPr>
                        <a:t>contains</a:t>
                      </a:r>
                      <a:r>
                        <a:rPr lang="en-US">
                          <a:effectLst/>
                        </a:rPr>
                        <a:t>(</a:t>
                      </a:r>
                      <a:r>
                        <a:rPr lang="ru-RU">
                          <a:effectLst/>
                        </a:rPr>
                        <a:t>Тип </a:t>
                      </a:r>
                      <a:r>
                        <a:rPr lang="en-US">
                          <a:effectLst/>
                        </a:rPr>
                        <a:t>value)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dirty="0">
                          <a:solidFill>
                            <a:srgbClr val="DDDDDD"/>
                          </a:solidFill>
                          <a:effectLst/>
                        </a:rPr>
                        <a:t>Проверяет, есть ли в коллекции элемент </a:t>
                      </a:r>
                      <a:r>
                        <a:rPr lang="ru-RU" dirty="0" err="1">
                          <a:solidFill>
                            <a:srgbClr val="BC5CFF"/>
                          </a:solidFill>
                          <a:effectLst/>
                        </a:rPr>
                        <a:t>value</a:t>
                      </a:r>
                      <a:endParaRPr lang="ru-RU" dirty="0">
                        <a:solidFill>
                          <a:srgbClr val="BC5CFF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72355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US" b="1" dirty="0">
                          <a:solidFill>
                            <a:srgbClr val="CC7832"/>
                          </a:solidFill>
                          <a:effectLst/>
                        </a:rPr>
                        <a:t>void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>
                          <a:solidFill>
                            <a:srgbClr val="FF423F"/>
                          </a:solidFill>
                          <a:effectLst/>
                        </a:rPr>
                        <a:t>clear</a:t>
                      </a:r>
                      <a:r>
                        <a:rPr lang="en-US" dirty="0">
                          <a:effectLst/>
                        </a:rPr>
                        <a:t>()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dirty="0">
                          <a:solidFill>
                            <a:srgbClr val="DDDDDD"/>
                          </a:solidFill>
                          <a:effectLst/>
                        </a:rPr>
                        <a:t>Очищает коллекцию: удаляет все элементы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201661"/>
                  </a:ext>
                </a:extLst>
              </a:tr>
              <a:tr h="151802">
                <a:tc>
                  <a:txBody>
                    <a:bodyPr/>
                    <a:lstStyle/>
                    <a:p>
                      <a:pPr fontAlgn="base"/>
                      <a:r>
                        <a:rPr lang="en-US" b="1" dirty="0">
                          <a:solidFill>
                            <a:srgbClr val="CC7832"/>
                          </a:solidFill>
                          <a:effectLst/>
                        </a:rPr>
                        <a:t>int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>
                          <a:solidFill>
                            <a:srgbClr val="FF423F"/>
                          </a:solidFill>
                          <a:effectLst/>
                        </a:rPr>
                        <a:t>size</a:t>
                      </a:r>
                      <a:r>
                        <a:rPr lang="en-US" dirty="0">
                          <a:effectLst/>
                        </a:rPr>
                        <a:t>()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dirty="0">
                          <a:solidFill>
                            <a:srgbClr val="DDDDDD"/>
                          </a:solidFill>
                          <a:effectLst/>
                        </a:rPr>
                        <a:t>Возвращает количество элементов в коллекции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91631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199742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D6F2D2-6AF5-C5AE-034E-52EC8ECEC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1418847-7385-2D19-02C5-B4E7CFF25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938" y="657225"/>
            <a:ext cx="10515600" cy="60721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Коллекция </a:t>
            </a:r>
            <a:r>
              <a:rPr lang="ru-RU" dirty="0" err="1">
                <a:solidFill>
                  <a:srgbClr val="BC5CFF"/>
                </a:solidFill>
              </a:rPr>
              <a:t>Set</a:t>
            </a:r>
            <a:r>
              <a:rPr lang="ru-RU" dirty="0"/>
              <a:t> создана для хранения множества элементов. Поэтому ее так и называют </a:t>
            </a:r>
            <a:r>
              <a:rPr lang="ru-RU" dirty="0" err="1">
                <a:solidFill>
                  <a:srgbClr val="BC5CFF"/>
                </a:solidFill>
              </a:rPr>
              <a:t>Set</a:t>
            </a:r>
            <a:r>
              <a:rPr lang="ru-RU" dirty="0">
                <a:solidFill>
                  <a:srgbClr val="BC5CFF"/>
                </a:solidFill>
              </a:rPr>
              <a:t> (множество). </a:t>
            </a:r>
            <a:endParaRPr lang="en-US" dirty="0">
              <a:solidFill>
                <a:srgbClr val="BC5CFF"/>
              </a:solidFill>
            </a:endParaRPr>
          </a:p>
          <a:p>
            <a:pPr marL="0" indent="0">
              <a:buNone/>
            </a:pPr>
            <a:endParaRPr lang="ru-RU" dirty="0"/>
          </a:p>
          <a:p>
            <a:r>
              <a:rPr lang="ru-RU" dirty="0">
                <a:solidFill>
                  <a:srgbClr val="BC5CFF"/>
                </a:solidFill>
              </a:rPr>
              <a:t>Операции над множеством</a:t>
            </a:r>
          </a:p>
          <a:p>
            <a:pPr marL="0" indent="0">
              <a:buNone/>
            </a:pPr>
            <a:r>
              <a:rPr lang="ru-RU" dirty="0"/>
              <a:t>С множеством можно делать только три операции: добавлять элементы во множество, удалять элементы из множества и проверять, есть ли во множестве определенный элемент. Все.</a:t>
            </a:r>
          </a:p>
          <a:p>
            <a:endParaRPr lang="ru-RU" dirty="0"/>
          </a:p>
          <a:p>
            <a:r>
              <a:rPr lang="ru-RU" dirty="0">
                <a:solidFill>
                  <a:srgbClr val="BC5CFF"/>
                </a:solidFill>
              </a:rPr>
              <a:t>Отсутствие порядка</a:t>
            </a:r>
          </a:p>
          <a:p>
            <a:pPr marL="0" indent="0">
              <a:buNone/>
            </a:pPr>
            <a:r>
              <a:rPr lang="ru-RU" dirty="0"/>
              <a:t>У элементов этой коллекции нет номеров. Нельзя получить элемент по его индексу или записать значение в коллекцию по определенному индексу. Методов </a:t>
            </a:r>
            <a:r>
              <a:rPr lang="ru-RU" dirty="0" err="1">
                <a:solidFill>
                  <a:srgbClr val="FF423F"/>
                </a:solidFill>
              </a:rPr>
              <a:t>get</a:t>
            </a:r>
            <a:r>
              <a:rPr lang="ru-RU" dirty="0"/>
              <a:t>() и </a:t>
            </a:r>
            <a:r>
              <a:rPr lang="ru-RU" dirty="0" err="1">
                <a:solidFill>
                  <a:srgbClr val="FF423F"/>
                </a:solidFill>
              </a:rPr>
              <a:t>set</a:t>
            </a:r>
            <a:r>
              <a:rPr lang="ru-RU" dirty="0"/>
              <a:t>() у множества нет.</a:t>
            </a:r>
          </a:p>
          <a:p>
            <a:endParaRPr lang="ru-RU" dirty="0"/>
          </a:p>
          <a:p>
            <a:r>
              <a:rPr lang="ru-RU" dirty="0">
                <a:solidFill>
                  <a:srgbClr val="BC5CFF"/>
                </a:solidFill>
              </a:rPr>
              <a:t>Уникальность элементов</a:t>
            </a:r>
          </a:p>
          <a:p>
            <a:pPr marL="0" indent="0">
              <a:buNone/>
            </a:pPr>
            <a:r>
              <a:rPr lang="ru-RU" dirty="0"/>
              <a:t>Все элементы множества уникальны. В отличие от списка, во множестве один элемент может быть только раз. Объект или находится во множестве, или нет: третьего не дано. Нельзя во «множество цветов» трижды добавить «черный цвет». Он там либо есть, либо его нет.</a:t>
            </a:r>
          </a:p>
          <a:p>
            <a:endParaRPr lang="ru-RU" dirty="0"/>
          </a:p>
          <a:p>
            <a:r>
              <a:rPr lang="ru-RU" dirty="0">
                <a:solidFill>
                  <a:srgbClr val="BC5CFF"/>
                </a:solidFill>
              </a:rPr>
              <a:t>Поиск элементов</a:t>
            </a:r>
          </a:p>
          <a:p>
            <a:pPr marL="0" indent="0">
              <a:buNone/>
            </a:pPr>
            <a:r>
              <a:rPr lang="ru-RU" dirty="0"/>
              <a:t>Когда вы добавляете во множество новый элемент, удаляете элемент, или проверяете наличие элемента, внутри метода выполняется поиск элемента. Элементы коллекции и переданный элемент сравниваются сначала по </a:t>
            </a:r>
            <a:r>
              <a:rPr lang="ru-RU" dirty="0" err="1">
                <a:solidFill>
                  <a:srgbClr val="FF423F"/>
                </a:solidFill>
              </a:rPr>
              <a:t>hashCode</a:t>
            </a:r>
            <a:r>
              <a:rPr lang="ru-RU" dirty="0"/>
              <a:t>(), а если </a:t>
            </a:r>
            <a:r>
              <a:rPr lang="ru-RU" dirty="0" err="1">
                <a:solidFill>
                  <a:srgbClr val="FF423F"/>
                </a:solidFill>
              </a:rPr>
              <a:t>hashCode</a:t>
            </a:r>
            <a:r>
              <a:rPr lang="ru-RU" dirty="0"/>
              <a:t>() совпадают, по </a:t>
            </a:r>
            <a:r>
              <a:rPr lang="ru-RU" dirty="0" err="1">
                <a:solidFill>
                  <a:srgbClr val="FF423F"/>
                </a:solidFill>
              </a:rPr>
              <a:t>equals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6153474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F9279D-44F3-DE08-33C9-5BEC2A647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 </a:t>
            </a:r>
            <a:r>
              <a:rPr lang="en-US" dirty="0"/>
              <a:t>Collections</a:t>
            </a:r>
            <a:endParaRPr lang="ru-RU" dirty="0"/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CF53E2A7-C16A-126A-EACE-3B471E4BCE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0762871"/>
              </p:ext>
            </p:extLst>
          </p:nvPr>
        </p:nvGraphicFramePr>
        <p:xfrm>
          <a:off x="515937" y="657225"/>
          <a:ext cx="10652806" cy="5214222"/>
        </p:xfrm>
        <a:graphic>
          <a:graphicData uri="http://schemas.openxmlformats.org/drawingml/2006/table">
            <a:tbl>
              <a:tblPr/>
              <a:tblGrid>
                <a:gridCol w="2815092">
                  <a:extLst>
                    <a:ext uri="{9D8B030D-6E8A-4147-A177-3AD203B41FA5}">
                      <a16:colId xmlns:a16="http://schemas.microsoft.com/office/drawing/2014/main" val="3157637562"/>
                    </a:ext>
                  </a:extLst>
                </a:gridCol>
                <a:gridCol w="7837714">
                  <a:extLst>
                    <a:ext uri="{9D8B030D-6E8A-4147-A177-3AD203B41FA5}">
                      <a16:colId xmlns:a16="http://schemas.microsoft.com/office/drawing/2014/main" val="2836077444"/>
                    </a:ext>
                  </a:extLst>
                </a:gridCol>
              </a:tblGrid>
              <a:tr h="207207">
                <a:tc>
                  <a:txBody>
                    <a:bodyPr/>
                    <a:lstStyle/>
                    <a:p>
                      <a:pPr algn="l" fontAlgn="ctr"/>
                      <a:r>
                        <a:rPr lang="ru-RU" sz="1600" b="1" dirty="0">
                          <a:solidFill>
                            <a:srgbClr val="DDDDDD"/>
                          </a:solidFill>
                          <a:effectLst/>
                        </a:rPr>
                        <a:t>Методы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424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600" b="1" dirty="0">
                          <a:solidFill>
                            <a:srgbClr val="DDDDDD"/>
                          </a:solidFill>
                          <a:effectLst/>
                        </a:rPr>
                        <a:t>Описание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42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2459142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fontAlgn="base"/>
                      <a:r>
                        <a:rPr lang="it-IT" sz="1600">
                          <a:solidFill>
                            <a:srgbClr val="FF423F"/>
                          </a:solidFill>
                          <a:effectLst/>
                        </a:rPr>
                        <a:t>addAll</a:t>
                      </a:r>
                      <a:r>
                        <a:rPr lang="it-IT" sz="1600">
                          <a:effectLst/>
                        </a:rPr>
                        <a:t>(</a:t>
                      </a:r>
                      <a:r>
                        <a:rPr lang="it-IT" sz="1600">
                          <a:solidFill>
                            <a:srgbClr val="56B7FF"/>
                          </a:solidFill>
                          <a:effectLst/>
                        </a:rPr>
                        <a:t>colls</a:t>
                      </a:r>
                      <a:r>
                        <a:rPr lang="it-IT" sz="1600">
                          <a:effectLst/>
                        </a:rPr>
                        <a:t>, e1, e2, e3, ..)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 dirty="0">
                          <a:solidFill>
                            <a:srgbClr val="DDDDDD"/>
                          </a:solidFill>
                          <a:effectLst/>
                        </a:rPr>
                        <a:t>Добавляет в коллекцию </a:t>
                      </a:r>
                      <a:r>
                        <a:rPr lang="ru-RU" sz="1600" dirty="0" err="1">
                          <a:solidFill>
                            <a:srgbClr val="DDDDDD"/>
                          </a:solidFill>
                          <a:effectLst/>
                        </a:rPr>
                        <a:t>colls</a:t>
                      </a:r>
                      <a:r>
                        <a:rPr lang="ru-RU" sz="1600" dirty="0">
                          <a:solidFill>
                            <a:srgbClr val="DDDDDD"/>
                          </a:solidFill>
                          <a:effectLst/>
                        </a:rPr>
                        <a:t> элементы e1, e2, e3,...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2064119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solidFill>
                            <a:srgbClr val="FF423F"/>
                          </a:solidFill>
                          <a:effectLst/>
                        </a:rPr>
                        <a:t>fill</a:t>
                      </a:r>
                      <a:r>
                        <a:rPr lang="en-US" sz="1600">
                          <a:effectLst/>
                        </a:rPr>
                        <a:t>(list, obj)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 dirty="0">
                          <a:solidFill>
                            <a:srgbClr val="DDDDDD"/>
                          </a:solidFill>
                          <a:effectLst/>
                        </a:rPr>
                        <a:t>Заменяет в переданном списке все элементы на </a:t>
                      </a:r>
                      <a:r>
                        <a:rPr lang="ru-RU" sz="1600" dirty="0" err="1">
                          <a:solidFill>
                            <a:srgbClr val="DDDDDD"/>
                          </a:solidFill>
                          <a:effectLst/>
                        </a:rPr>
                        <a:t>obj</a:t>
                      </a:r>
                      <a:endParaRPr lang="ru-RU" sz="1600" dirty="0">
                        <a:solidFill>
                          <a:srgbClr val="DDDDDD"/>
                        </a:solidFill>
                        <a:effectLst/>
                      </a:endParaRP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3728797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solidFill>
                            <a:srgbClr val="FF423F"/>
                          </a:solidFill>
                          <a:effectLst/>
                        </a:rPr>
                        <a:t>nCopies</a:t>
                      </a:r>
                      <a:r>
                        <a:rPr lang="en-US" sz="1600">
                          <a:effectLst/>
                        </a:rPr>
                        <a:t>(n, obj)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>
                          <a:solidFill>
                            <a:srgbClr val="DDDDDD"/>
                          </a:solidFill>
                          <a:effectLst/>
                        </a:rPr>
                        <a:t>Возвращает список, состоящий из n копий объекта obj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017061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solidFill>
                            <a:srgbClr val="FF423F"/>
                          </a:solidFill>
                          <a:effectLst/>
                        </a:rPr>
                        <a:t>replaceAll</a:t>
                      </a:r>
                      <a:r>
                        <a:rPr lang="en-US" sz="1600">
                          <a:effectLst/>
                        </a:rPr>
                        <a:t>(list, oldVal, newVal)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 dirty="0">
                          <a:solidFill>
                            <a:srgbClr val="DDDDDD"/>
                          </a:solidFill>
                          <a:effectLst/>
                        </a:rPr>
                        <a:t>Заменяет в списке </a:t>
                      </a:r>
                      <a:r>
                        <a:rPr lang="ru-RU" sz="1600" dirty="0" err="1">
                          <a:solidFill>
                            <a:srgbClr val="DDDDDD"/>
                          </a:solidFill>
                          <a:effectLst/>
                        </a:rPr>
                        <a:t>list</a:t>
                      </a:r>
                      <a:r>
                        <a:rPr lang="ru-RU" sz="1600" dirty="0">
                          <a:solidFill>
                            <a:srgbClr val="DDDDDD"/>
                          </a:solidFill>
                          <a:effectLst/>
                        </a:rPr>
                        <a:t> все значения </a:t>
                      </a:r>
                      <a:r>
                        <a:rPr lang="ru-RU" sz="1600" dirty="0" err="1">
                          <a:solidFill>
                            <a:srgbClr val="DDDDDD"/>
                          </a:solidFill>
                          <a:effectLst/>
                        </a:rPr>
                        <a:t>oldVal</a:t>
                      </a:r>
                      <a:r>
                        <a:rPr lang="ru-RU" sz="1600" dirty="0">
                          <a:solidFill>
                            <a:srgbClr val="DDDDDD"/>
                          </a:solidFill>
                          <a:effectLst/>
                        </a:rPr>
                        <a:t> на </a:t>
                      </a:r>
                      <a:r>
                        <a:rPr lang="ru-RU" sz="1600" dirty="0" err="1">
                          <a:solidFill>
                            <a:srgbClr val="DDDDDD"/>
                          </a:solidFill>
                          <a:effectLst/>
                        </a:rPr>
                        <a:t>newVal</a:t>
                      </a:r>
                      <a:endParaRPr lang="ru-RU" sz="1600" dirty="0">
                        <a:solidFill>
                          <a:srgbClr val="DDDDDD"/>
                        </a:solidFill>
                        <a:effectLst/>
                      </a:endParaRP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0366081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solidFill>
                            <a:srgbClr val="FF423F"/>
                          </a:solidFill>
                          <a:effectLst/>
                        </a:rPr>
                        <a:t>copy</a:t>
                      </a:r>
                      <a:r>
                        <a:rPr lang="en-US" sz="1600">
                          <a:effectLst/>
                        </a:rPr>
                        <a:t>(dest, src)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 dirty="0">
                          <a:solidFill>
                            <a:srgbClr val="DDDDDD"/>
                          </a:solidFill>
                          <a:effectLst/>
                        </a:rPr>
                        <a:t>Копирует все элементы из списка </a:t>
                      </a:r>
                      <a:r>
                        <a:rPr lang="ru-RU" sz="1600" dirty="0" err="1">
                          <a:solidFill>
                            <a:srgbClr val="DDDDDD"/>
                          </a:solidFill>
                          <a:effectLst/>
                        </a:rPr>
                        <a:t>src</a:t>
                      </a:r>
                      <a:r>
                        <a:rPr lang="ru-RU" sz="1600" dirty="0">
                          <a:solidFill>
                            <a:srgbClr val="DDDDDD"/>
                          </a:solidFill>
                          <a:effectLst/>
                        </a:rPr>
                        <a:t> в список </a:t>
                      </a:r>
                      <a:r>
                        <a:rPr lang="ru-RU" sz="1600" dirty="0" err="1">
                          <a:solidFill>
                            <a:srgbClr val="DDDDDD"/>
                          </a:solidFill>
                          <a:effectLst/>
                        </a:rPr>
                        <a:t>dest</a:t>
                      </a:r>
                      <a:r>
                        <a:rPr lang="en-US" sz="1600" dirty="0">
                          <a:solidFill>
                            <a:srgbClr val="DDDDDD"/>
                          </a:solidFill>
                          <a:effectLst/>
                        </a:rPr>
                        <a:t> (</a:t>
                      </a:r>
                      <a:r>
                        <a:rPr lang="ru-RU" sz="1600" dirty="0">
                          <a:solidFill>
                            <a:srgbClr val="DDDDDD"/>
                          </a:solidFill>
                          <a:effectLst/>
                        </a:rPr>
                        <a:t>Нужно убедиться в достаточном размере </a:t>
                      </a:r>
                      <a:r>
                        <a:rPr lang="en-US" sz="1600" dirty="0">
                          <a:solidFill>
                            <a:srgbClr val="DDDDDD"/>
                          </a:solidFill>
                          <a:effectLst/>
                        </a:rPr>
                        <a:t>Destination)</a:t>
                      </a:r>
                      <a:endParaRPr lang="ru-RU" sz="1600" dirty="0">
                        <a:solidFill>
                          <a:srgbClr val="DDDDDD"/>
                        </a:solidFill>
                        <a:effectLst/>
                      </a:endParaRP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0083205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solidFill>
                            <a:srgbClr val="FF423F"/>
                          </a:solidFill>
                          <a:effectLst/>
                        </a:rPr>
                        <a:t>reverse</a:t>
                      </a:r>
                      <a:r>
                        <a:rPr lang="en-US" sz="1600">
                          <a:effectLst/>
                        </a:rPr>
                        <a:t>(list)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>
                          <a:solidFill>
                            <a:srgbClr val="DDDDDD"/>
                          </a:solidFill>
                          <a:effectLst/>
                        </a:rPr>
                        <a:t>Разворачивает список задом наперед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5677601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solidFill>
                            <a:srgbClr val="FF423F"/>
                          </a:solidFill>
                          <a:effectLst/>
                        </a:rPr>
                        <a:t>sort</a:t>
                      </a:r>
                      <a:r>
                        <a:rPr lang="en-US" sz="1600">
                          <a:effectLst/>
                        </a:rPr>
                        <a:t>(list)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>
                          <a:solidFill>
                            <a:srgbClr val="DDDDDD"/>
                          </a:solidFill>
                          <a:effectLst/>
                        </a:rPr>
                        <a:t>Сортирует список в порядке возрастания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1122430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solidFill>
                            <a:srgbClr val="FF423F"/>
                          </a:solidFill>
                          <a:effectLst/>
                        </a:rPr>
                        <a:t>rotate</a:t>
                      </a:r>
                      <a:r>
                        <a:rPr lang="en-US" sz="1600">
                          <a:effectLst/>
                        </a:rPr>
                        <a:t>(list, n)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 dirty="0">
                          <a:solidFill>
                            <a:srgbClr val="DDDDDD"/>
                          </a:solidFill>
                          <a:effectLst/>
                        </a:rPr>
                        <a:t>Циклично сдвигает элементы списка </a:t>
                      </a:r>
                      <a:r>
                        <a:rPr lang="ru-RU" sz="1600" dirty="0" err="1">
                          <a:solidFill>
                            <a:srgbClr val="DDDDDD"/>
                          </a:solidFill>
                          <a:effectLst/>
                        </a:rPr>
                        <a:t>list</a:t>
                      </a:r>
                      <a:r>
                        <a:rPr lang="ru-RU" sz="1600" dirty="0">
                          <a:solidFill>
                            <a:srgbClr val="DDDDDD"/>
                          </a:solidFill>
                          <a:effectLst/>
                        </a:rPr>
                        <a:t> на n элементов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1542690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solidFill>
                            <a:srgbClr val="FF423F"/>
                          </a:solidFill>
                          <a:effectLst/>
                        </a:rPr>
                        <a:t>shuffle</a:t>
                      </a:r>
                      <a:r>
                        <a:rPr lang="en-US" sz="1600">
                          <a:effectLst/>
                        </a:rPr>
                        <a:t>(list)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 dirty="0">
                          <a:solidFill>
                            <a:srgbClr val="DDDDDD"/>
                          </a:solidFill>
                          <a:effectLst/>
                        </a:rPr>
                        <a:t>Случайно перемешивает элементы списка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2899344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solidFill>
                            <a:srgbClr val="FF423F"/>
                          </a:solidFill>
                          <a:effectLst/>
                        </a:rPr>
                        <a:t>min</a:t>
                      </a:r>
                      <a:r>
                        <a:rPr lang="en-US" sz="1600">
                          <a:effectLst/>
                        </a:rPr>
                        <a:t>(colls)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>
                          <a:solidFill>
                            <a:srgbClr val="DDDDDD"/>
                          </a:solidFill>
                          <a:effectLst/>
                        </a:rPr>
                        <a:t>Находит минимальный элемент коллекции colls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272500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solidFill>
                            <a:srgbClr val="FF423F"/>
                          </a:solidFill>
                          <a:effectLst/>
                        </a:rPr>
                        <a:t>max</a:t>
                      </a:r>
                      <a:r>
                        <a:rPr lang="en-US" sz="1600">
                          <a:effectLst/>
                        </a:rPr>
                        <a:t>(colls)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>
                          <a:solidFill>
                            <a:srgbClr val="DDDDDD"/>
                          </a:solidFill>
                          <a:effectLst/>
                        </a:rPr>
                        <a:t>Находит максимальный элемент коллекции colls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8732419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solidFill>
                            <a:srgbClr val="FF423F"/>
                          </a:solidFill>
                          <a:effectLst/>
                        </a:rPr>
                        <a:t>frequency</a:t>
                      </a:r>
                      <a:r>
                        <a:rPr lang="en-US" sz="1600">
                          <a:effectLst/>
                        </a:rPr>
                        <a:t>(colls, obj)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 dirty="0">
                          <a:solidFill>
                            <a:srgbClr val="DDDDDD"/>
                          </a:solidFill>
                          <a:effectLst/>
                        </a:rPr>
                        <a:t>Определяет, сколько раз элемент </a:t>
                      </a:r>
                      <a:r>
                        <a:rPr lang="ru-RU" sz="1600" dirty="0" err="1">
                          <a:solidFill>
                            <a:srgbClr val="DDDDDD"/>
                          </a:solidFill>
                          <a:effectLst/>
                        </a:rPr>
                        <a:t>obj</a:t>
                      </a:r>
                      <a:r>
                        <a:rPr lang="ru-RU" sz="1600" dirty="0">
                          <a:solidFill>
                            <a:srgbClr val="DDDDDD"/>
                          </a:solidFill>
                          <a:effectLst/>
                        </a:rPr>
                        <a:t> встречается в коллекции </a:t>
                      </a:r>
                      <a:r>
                        <a:rPr lang="ru-RU" sz="1600" dirty="0" err="1">
                          <a:solidFill>
                            <a:srgbClr val="DDDDDD"/>
                          </a:solidFill>
                          <a:effectLst/>
                        </a:rPr>
                        <a:t>colls</a:t>
                      </a:r>
                      <a:endParaRPr lang="ru-RU" sz="1600" dirty="0">
                        <a:solidFill>
                          <a:srgbClr val="DDDDDD"/>
                        </a:solidFill>
                        <a:effectLst/>
                      </a:endParaRP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8408025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solidFill>
                            <a:srgbClr val="FF423F"/>
                          </a:solidFill>
                          <a:effectLst/>
                        </a:rPr>
                        <a:t>binarySearch</a:t>
                      </a:r>
                      <a:r>
                        <a:rPr lang="en-US" sz="1600">
                          <a:effectLst/>
                        </a:rPr>
                        <a:t>(list, key)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 dirty="0">
                          <a:solidFill>
                            <a:srgbClr val="DDDDDD"/>
                          </a:solidFill>
                          <a:effectLst/>
                        </a:rPr>
                        <a:t>Ищет элемент </a:t>
                      </a:r>
                      <a:r>
                        <a:rPr lang="ru-RU" sz="1600" dirty="0" err="1">
                          <a:solidFill>
                            <a:srgbClr val="DDDDDD"/>
                          </a:solidFill>
                          <a:effectLst/>
                        </a:rPr>
                        <a:t>key</a:t>
                      </a:r>
                      <a:r>
                        <a:rPr lang="ru-RU" sz="1600" dirty="0">
                          <a:solidFill>
                            <a:srgbClr val="DDDDDD"/>
                          </a:solidFill>
                          <a:effectLst/>
                        </a:rPr>
                        <a:t> в отсортированном списке, возвращает индекс.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020505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solidFill>
                            <a:srgbClr val="FF423F"/>
                          </a:solidFill>
                          <a:effectLst/>
                        </a:rPr>
                        <a:t>disjoint</a:t>
                      </a:r>
                      <a:r>
                        <a:rPr lang="en-US" sz="1600">
                          <a:effectLst/>
                        </a:rPr>
                        <a:t>(colls1, colls2)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 dirty="0">
                          <a:solidFill>
                            <a:srgbClr val="DDDDDD"/>
                          </a:solidFill>
                          <a:effectLst/>
                        </a:rPr>
                        <a:t>Возвращает </a:t>
                      </a:r>
                      <a:r>
                        <a:rPr lang="ru-RU" sz="1600" dirty="0" err="1">
                          <a:solidFill>
                            <a:srgbClr val="DDDDDD"/>
                          </a:solidFill>
                          <a:effectLst/>
                        </a:rPr>
                        <a:t>true</a:t>
                      </a:r>
                      <a:r>
                        <a:rPr lang="ru-RU" sz="1600" dirty="0">
                          <a:solidFill>
                            <a:srgbClr val="DDDDDD"/>
                          </a:solidFill>
                          <a:effectLst/>
                        </a:rPr>
                        <a:t>, если у коллекций нет общих элементов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6950851"/>
                  </a:ext>
                </a:extLst>
              </a:tr>
            </a:tbl>
          </a:graphicData>
        </a:graphic>
      </p:graphicFrame>
      <p:sp>
        <p:nvSpPr>
          <p:cNvPr id="5" name="Объект 2">
            <a:extLst>
              <a:ext uri="{FF2B5EF4-FFF2-40B4-BE49-F238E27FC236}">
                <a16:creationId xmlns:a16="http://schemas.microsoft.com/office/drawing/2014/main" id="{47DE5EA9-D75B-74C1-FB6E-D8B4FFC1BE80}"/>
              </a:ext>
            </a:extLst>
          </p:cNvPr>
          <p:cNvSpPr txBox="1">
            <a:spLocks/>
          </p:cNvSpPr>
          <p:nvPr/>
        </p:nvSpPr>
        <p:spPr>
          <a:xfrm>
            <a:off x="515937" y="6034876"/>
            <a:ext cx="11066988" cy="540204"/>
          </a:xfrm>
          <a:prstGeom prst="rect">
            <a:avLst/>
          </a:prstGeom>
          <a:solidFill>
            <a:srgbClr val="171717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Многие из этих методов работают не с классами </a:t>
            </a:r>
            <a:r>
              <a:rPr lang="ru-RU" b="0" i="0" dirty="0">
                <a:solidFill>
                  <a:srgbClr val="BC5CFF"/>
                </a:solidFill>
                <a:effectLst/>
                <a:latin typeface="-apple-system"/>
              </a:rPr>
              <a:t>ArrayList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, </a:t>
            </a:r>
            <a:r>
              <a:rPr lang="ru-RU" b="0" i="0" dirty="0" err="1">
                <a:solidFill>
                  <a:srgbClr val="BC5CFF"/>
                </a:solidFill>
                <a:effectLst/>
                <a:latin typeface="-apple-system"/>
              </a:rPr>
              <a:t>HashSet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 и </a:t>
            </a:r>
            <a:r>
              <a:rPr lang="ru-RU" b="0" i="0" dirty="0" err="1">
                <a:solidFill>
                  <a:srgbClr val="BC5CFF"/>
                </a:solidFill>
                <a:effectLst/>
                <a:latin typeface="-apple-system"/>
              </a:rPr>
              <a:t>HashMap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, а с их интерфейсами: </a:t>
            </a:r>
            <a:r>
              <a:rPr lang="ru-RU" b="0" i="0" dirty="0">
                <a:solidFill>
                  <a:srgbClr val="BC5CFF"/>
                </a:solidFill>
                <a:effectLst/>
                <a:latin typeface="-apple-system"/>
              </a:rPr>
              <a:t>Collection&lt;T&gt;, List&lt;T&gt;, </a:t>
            </a:r>
            <a:r>
              <a:rPr lang="ru-RU" b="0" i="0" dirty="0" err="1">
                <a:solidFill>
                  <a:srgbClr val="BC5CFF"/>
                </a:solidFill>
                <a:effectLst/>
                <a:latin typeface="-apple-system"/>
              </a:rPr>
              <a:t>Map</a:t>
            </a:r>
            <a:r>
              <a:rPr lang="ru-RU" b="0" i="0" dirty="0">
                <a:solidFill>
                  <a:srgbClr val="BC5CFF"/>
                </a:solidFill>
                <a:effectLst/>
                <a:latin typeface="-apple-system"/>
              </a:rPr>
              <a:t>&lt;K, V&gt;.</a:t>
            </a:r>
          </a:p>
        </p:txBody>
      </p:sp>
    </p:spTree>
    <p:extLst>
      <p:ext uri="{BB962C8B-B14F-4D97-AF65-F5344CB8AC3E}">
        <p14:creationId xmlns:p14="http://schemas.microsoft.com/office/powerpoint/2010/main" val="397921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1223E2-F313-984D-1EA8-D326A79AE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err="1">
                <a:effectLst/>
                <a:latin typeface="Arial" panose="020B0604020202020204" pitchFamily="34" charset="0"/>
              </a:rPr>
              <a:t>ExecutorService</a:t>
            </a:r>
            <a:r>
              <a:rPr lang="en-US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 </a:t>
            </a:r>
            <a:endParaRPr lang="ru-RU" dirty="0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0C4CE4D0-ACE7-0A5E-8357-1936211ED885}"/>
              </a:ext>
            </a:extLst>
          </p:cNvPr>
          <p:cNvSpPr txBox="1">
            <a:spLocks/>
          </p:cNvSpPr>
          <p:nvPr/>
        </p:nvSpPr>
        <p:spPr>
          <a:xfrm>
            <a:off x="515939" y="657225"/>
            <a:ext cx="11160124" cy="1638786"/>
          </a:xfrm>
          <a:prstGeom prst="rect">
            <a:avLst/>
          </a:prstGeom>
          <a:solidFill>
            <a:srgbClr val="171717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b="1" i="1" dirty="0" err="1">
                <a:solidFill>
                  <a:srgbClr val="BC5CFF"/>
                </a:solidFill>
                <a:effectLst/>
                <a:latin typeface="Arial" panose="020B0604020202020204" pitchFamily="34" charset="0"/>
              </a:rPr>
              <a:t>ExecutorService</a:t>
            </a:r>
            <a:r>
              <a:rPr lang="en-US" b="1" i="1" dirty="0">
                <a:effectLst/>
                <a:latin typeface="Arial" panose="020B0604020202020204" pitchFamily="34" charset="0"/>
              </a:rPr>
              <a:t> </a:t>
            </a:r>
            <a:r>
              <a:rPr lang="ru-RU" b="1" i="1" dirty="0">
                <a:effectLst/>
                <a:latin typeface="Arial" panose="020B0604020202020204" pitchFamily="34" charset="0"/>
              </a:rPr>
              <a:t> - </a:t>
            </a:r>
            <a:r>
              <a:rPr lang="ru-RU" dirty="0">
                <a:solidFill>
                  <a:srgbClr val="DDDDDD"/>
                </a:solidFill>
              </a:rPr>
              <a:t>Это высокоуровневый инструмент в Java для управления потоками (</a:t>
            </a:r>
            <a:r>
              <a:rPr lang="ru-RU" dirty="0" err="1">
                <a:solidFill>
                  <a:srgbClr val="FF423F"/>
                </a:solidFill>
              </a:rPr>
              <a:t>threads</a:t>
            </a:r>
            <a:r>
              <a:rPr lang="ru-RU" dirty="0">
                <a:solidFill>
                  <a:srgbClr val="DDDDDD"/>
                </a:solidFill>
              </a:rPr>
              <a:t>). Вместо того чтобы вручную создавать и управлять потоками (как с </a:t>
            </a:r>
            <a:r>
              <a:rPr lang="ru-RU" dirty="0" err="1">
                <a:solidFill>
                  <a:srgbClr val="FF423F"/>
                </a:solidFill>
              </a:rPr>
              <a:t>Thread</a:t>
            </a:r>
            <a:r>
              <a:rPr lang="ru-RU" dirty="0">
                <a:solidFill>
                  <a:srgbClr val="DDDDDD"/>
                </a:solidFill>
              </a:rPr>
              <a:t>), мы просто говорим </a:t>
            </a:r>
            <a:r>
              <a:rPr lang="ru-RU" dirty="0" err="1">
                <a:solidFill>
                  <a:srgbClr val="FF423F"/>
                </a:solidFill>
              </a:rPr>
              <a:t>ExecutorService</a:t>
            </a:r>
            <a:r>
              <a:rPr lang="ru-RU" dirty="0">
                <a:solidFill>
                  <a:srgbClr val="DDDDDD"/>
                </a:solidFill>
              </a:rPr>
              <a:t>:</a:t>
            </a:r>
          </a:p>
          <a:p>
            <a:r>
              <a:rPr lang="ru-RU" dirty="0">
                <a:solidFill>
                  <a:srgbClr val="DDDDDD"/>
                </a:solidFill>
              </a:rPr>
              <a:t>Упрощает многопоточность.</a:t>
            </a:r>
          </a:p>
          <a:p>
            <a:r>
              <a:rPr lang="ru-RU" dirty="0">
                <a:solidFill>
                  <a:srgbClr val="DDDDDD"/>
                </a:solidFill>
              </a:rPr>
              <a:t>Автоматически управляет пулом потоков.</a:t>
            </a:r>
          </a:p>
          <a:p>
            <a:r>
              <a:rPr lang="ru-RU" dirty="0">
                <a:solidFill>
                  <a:srgbClr val="DDDDDD"/>
                </a:solidFill>
              </a:rPr>
              <a:t>Позволяет эффективно распределять задачи.</a:t>
            </a:r>
            <a:endParaRPr lang="en-US" dirty="0">
              <a:solidFill>
                <a:srgbClr val="DDDDDD"/>
              </a:solidFill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996F380D-EEC6-96D5-3DBA-9F9814DD34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938" y="2296011"/>
            <a:ext cx="11147718" cy="2347338"/>
          </a:xfrm>
          <a:prstGeom prst="rect">
            <a:avLst/>
          </a:prstGeom>
        </p:spPr>
      </p:pic>
      <p:sp>
        <p:nvSpPr>
          <p:cNvPr id="12" name="Объект 2">
            <a:extLst>
              <a:ext uri="{FF2B5EF4-FFF2-40B4-BE49-F238E27FC236}">
                <a16:creationId xmlns:a16="http://schemas.microsoft.com/office/drawing/2014/main" id="{1AFC1EB3-FDAA-A1AF-D25C-291F815BB9E1}"/>
              </a:ext>
            </a:extLst>
          </p:cNvPr>
          <p:cNvSpPr txBox="1">
            <a:spLocks/>
          </p:cNvSpPr>
          <p:nvPr/>
        </p:nvSpPr>
        <p:spPr>
          <a:xfrm>
            <a:off x="528344" y="4643350"/>
            <a:ext cx="11160124" cy="2214650"/>
          </a:xfrm>
          <a:prstGeom prst="rect">
            <a:avLst/>
          </a:prstGeom>
          <a:solidFill>
            <a:srgbClr val="171717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ru-RU" dirty="0">
                <a:solidFill>
                  <a:srgbClr val="DDDDDD"/>
                </a:solidFill>
              </a:rPr>
              <a:t>Основные методы</a:t>
            </a:r>
            <a:endParaRPr lang="en-US" dirty="0">
              <a:solidFill>
                <a:srgbClr val="DDDDDD"/>
              </a:solidFill>
            </a:endParaRPr>
          </a:p>
          <a:p>
            <a:pPr marL="0" indent="0" algn="l">
              <a:lnSpc>
                <a:spcPct val="100000"/>
              </a:lnSpc>
              <a:buNone/>
            </a:pPr>
            <a:r>
              <a:rPr lang="ru-RU" dirty="0" err="1">
                <a:solidFill>
                  <a:srgbClr val="BC5CFF"/>
                </a:solidFill>
              </a:rPr>
              <a:t>submit</a:t>
            </a:r>
            <a:r>
              <a:rPr lang="ru-RU" dirty="0">
                <a:solidFill>
                  <a:srgbClr val="BC5CFF"/>
                </a:solidFill>
              </a:rPr>
              <a:t>() </a:t>
            </a:r>
            <a:r>
              <a:rPr lang="ru-RU" dirty="0">
                <a:solidFill>
                  <a:srgbClr val="DDDDDD"/>
                </a:solidFill>
              </a:rPr>
              <a:t>— добавить задачу</a:t>
            </a:r>
            <a:r>
              <a:rPr lang="en-US" dirty="0">
                <a:solidFill>
                  <a:srgbClr val="DDDDDD"/>
                </a:solidFill>
              </a:rPr>
              <a:t>.	</a:t>
            </a:r>
            <a:r>
              <a:rPr lang="ru-RU" dirty="0">
                <a:solidFill>
                  <a:srgbClr val="DDDDDD"/>
                </a:solidFill>
              </a:rPr>
              <a:t>Принимает </a:t>
            </a:r>
            <a:r>
              <a:rPr lang="ru-RU" dirty="0" err="1">
                <a:solidFill>
                  <a:srgbClr val="FF423F"/>
                </a:solidFill>
              </a:rPr>
              <a:t>Runnable</a:t>
            </a:r>
            <a:r>
              <a:rPr lang="ru-RU" dirty="0">
                <a:solidFill>
                  <a:srgbClr val="DDDDDD"/>
                </a:solidFill>
              </a:rPr>
              <a:t> (без результата) или </a:t>
            </a:r>
            <a:r>
              <a:rPr lang="ru-RU" dirty="0" err="1">
                <a:solidFill>
                  <a:srgbClr val="FF423F"/>
                </a:solidFill>
              </a:rPr>
              <a:t>Callable</a:t>
            </a:r>
            <a:r>
              <a:rPr lang="ru-RU" dirty="0">
                <a:solidFill>
                  <a:srgbClr val="DDDDDD"/>
                </a:solidFill>
              </a:rPr>
              <a:t> (с результатом).</a:t>
            </a:r>
            <a:br>
              <a:rPr lang="en-US" dirty="0">
                <a:solidFill>
                  <a:srgbClr val="DDDDDD"/>
                </a:solidFill>
              </a:rPr>
            </a:br>
            <a:r>
              <a:rPr lang="en-US" dirty="0">
                <a:solidFill>
                  <a:srgbClr val="BC5CFF"/>
                </a:solidFill>
              </a:rPr>
              <a:t>shutdown() </a:t>
            </a:r>
            <a:r>
              <a:rPr lang="en-US" dirty="0">
                <a:solidFill>
                  <a:srgbClr val="DDDDDD"/>
                </a:solidFill>
              </a:rPr>
              <a:t>— </a:t>
            </a:r>
            <a:r>
              <a:rPr lang="ru-RU" dirty="0">
                <a:solidFill>
                  <a:srgbClr val="DDDDDD"/>
                </a:solidFill>
              </a:rPr>
              <a:t>корректное завершение</a:t>
            </a:r>
            <a:r>
              <a:rPr lang="en-US" dirty="0">
                <a:solidFill>
                  <a:srgbClr val="DDDDDD"/>
                </a:solidFill>
              </a:rPr>
              <a:t>. </a:t>
            </a:r>
            <a:r>
              <a:rPr lang="ru-RU" dirty="0">
                <a:solidFill>
                  <a:srgbClr val="DDDDDD"/>
                </a:solidFill>
              </a:rPr>
              <a:t>Останавливает </a:t>
            </a:r>
            <a:r>
              <a:rPr lang="ru-RU" dirty="0" err="1">
                <a:solidFill>
                  <a:srgbClr val="FF423F"/>
                </a:solidFill>
              </a:rPr>
              <a:t>ExecutorService</a:t>
            </a:r>
            <a:r>
              <a:rPr lang="ru-RU" dirty="0">
                <a:solidFill>
                  <a:srgbClr val="DDDDDD"/>
                </a:solidFill>
              </a:rPr>
              <a:t>, но дожидается завершения всех задач.</a:t>
            </a:r>
            <a:br>
              <a:rPr lang="en-US" dirty="0">
                <a:solidFill>
                  <a:srgbClr val="DDDDDD"/>
                </a:solidFill>
              </a:rPr>
            </a:br>
            <a:r>
              <a:rPr lang="ru-RU" dirty="0" err="1">
                <a:solidFill>
                  <a:srgbClr val="BC5CFF"/>
                </a:solidFill>
              </a:rPr>
              <a:t>shutdownNow</a:t>
            </a:r>
            <a:r>
              <a:rPr lang="ru-RU" dirty="0">
                <a:solidFill>
                  <a:srgbClr val="BC5CFF"/>
                </a:solidFill>
              </a:rPr>
              <a:t>() </a:t>
            </a:r>
            <a:r>
              <a:rPr lang="ru-RU" dirty="0">
                <a:solidFill>
                  <a:srgbClr val="DDDDDD"/>
                </a:solidFill>
              </a:rPr>
              <a:t>— принудительная остановка</a:t>
            </a:r>
            <a:r>
              <a:rPr lang="en-US" dirty="0">
                <a:solidFill>
                  <a:srgbClr val="DDDDDD"/>
                </a:solidFill>
              </a:rPr>
              <a:t>. </a:t>
            </a:r>
            <a:r>
              <a:rPr lang="ru-RU" dirty="0">
                <a:solidFill>
                  <a:srgbClr val="DDDDDD"/>
                </a:solidFill>
              </a:rPr>
              <a:t>Пытается остановить все выполняющиеся задачи (но не гарантирует).</a:t>
            </a:r>
            <a:br>
              <a:rPr lang="en-US" dirty="0">
                <a:solidFill>
                  <a:srgbClr val="DDDDDD"/>
                </a:solidFill>
              </a:rPr>
            </a:br>
            <a:r>
              <a:rPr lang="ru-RU" dirty="0" err="1">
                <a:solidFill>
                  <a:srgbClr val="BC5CFF"/>
                </a:solidFill>
              </a:rPr>
              <a:t>awaitTermination</a:t>
            </a:r>
            <a:r>
              <a:rPr lang="ru-RU" dirty="0">
                <a:solidFill>
                  <a:srgbClr val="BC5CFF"/>
                </a:solidFill>
              </a:rPr>
              <a:t>() </a:t>
            </a:r>
            <a:r>
              <a:rPr lang="ru-RU" dirty="0">
                <a:solidFill>
                  <a:srgbClr val="DDDDDD"/>
                </a:solidFill>
              </a:rPr>
              <a:t>— ждём завершения</a:t>
            </a:r>
            <a:r>
              <a:rPr lang="en-US" dirty="0">
                <a:solidFill>
                  <a:srgbClr val="DDDDDD"/>
                </a:solidFill>
              </a:rPr>
              <a:t>. </a:t>
            </a:r>
            <a:r>
              <a:rPr lang="ru-RU" dirty="0">
                <a:solidFill>
                  <a:srgbClr val="DDDDDD"/>
                </a:solidFill>
              </a:rPr>
              <a:t>Блокирует текущий поток, пока все задачи не завершатся (или пока не истечёт таймаут).</a:t>
            </a:r>
            <a:endParaRPr lang="en-US" dirty="0">
              <a:solidFill>
                <a:srgbClr val="DDDDD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578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3E7EAC-9E77-7832-FE72-B3F941000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i="0" dirty="0">
                <a:solidFill>
                  <a:srgbClr val="F8FAFF"/>
                </a:solidFill>
                <a:effectLst/>
                <a:latin typeface="DeepSeek-CJK-patch"/>
              </a:rPr>
              <a:t>Future и Callable в Java</a:t>
            </a:r>
            <a:endParaRPr lang="ru-RU" dirty="0"/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F159833B-1FE0-D100-02EC-F7F426DEE5AE}"/>
              </a:ext>
            </a:extLst>
          </p:cNvPr>
          <p:cNvSpPr txBox="1">
            <a:spLocks/>
          </p:cNvSpPr>
          <p:nvPr/>
        </p:nvSpPr>
        <p:spPr>
          <a:xfrm>
            <a:off x="515938" y="657225"/>
            <a:ext cx="11160124" cy="1035651"/>
          </a:xfrm>
          <a:prstGeom prst="rect">
            <a:avLst/>
          </a:prstGeom>
          <a:solidFill>
            <a:srgbClr val="171717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ru-RU" dirty="0">
                <a:solidFill>
                  <a:srgbClr val="DDDDDD"/>
                </a:solidFill>
              </a:rPr>
              <a:t>Когда нужно выполнить задачу асинхронно (в фоновом потоке) и получить результат, в Java используют:</a:t>
            </a:r>
          </a:p>
          <a:p>
            <a:r>
              <a:rPr lang="ru-RU" dirty="0" err="1">
                <a:solidFill>
                  <a:srgbClr val="FF423F"/>
                </a:solidFill>
              </a:rPr>
              <a:t>Callable</a:t>
            </a:r>
            <a:r>
              <a:rPr lang="ru-RU" dirty="0">
                <a:solidFill>
                  <a:srgbClr val="DDDDDD"/>
                </a:solidFill>
              </a:rPr>
              <a:t> — аналог </a:t>
            </a:r>
            <a:r>
              <a:rPr lang="ru-RU" dirty="0" err="1">
                <a:solidFill>
                  <a:srgbClr val="BC5CFF"/>
                </a:solidFill>
              </a:rPr>
              <a:t>Runnable</a:t>
            </a:r>
            <a:r>
              <a:rPr lang="ru-RU" dirty="0">
                <a:solidFill>
                  <a:srgbClr val="DDDDDD"/>
                </a:solidFill>
              </a:rPr>
              <a:t>, но может возвращать значение и бросать исключения.</a:t>
            </a:r>
          </a:p>
          <a:p>
            <a:r>
              <a:rPr lang="ru-RU" dirty="0">
                <a:solidFill>
                  <a:srgbClr val="FF423F"/>
                </a:solidFill>
              </a:rPr>
              <a:t>Future</a:t>
            </a:r>
            <a:r>
              <a:rPr lang="ru-RU" dirty="0">
                <a:solidFill>
                  <a:srgbClr val="DDDDDD"/>
                </a:solidFill>
              </a:rPr>
              <a:t> — механизм для получения результата асинхронной задачи.</a:t>
            </a:r>
            <a:endParaRPr lang="en-US" dirty="0">
              <a:solidFill>
                <a:srgbClr val="DDDDDD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CA4CF82-12F3-C9BB-C80C-DC650910D8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020" y="1856305"/>
            <a:ext cx="8125959" cy="2333951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29FA270-FA4B-E394-8609-7076224F4EC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7392"/>
          <a:stretch/>
        </p:blipFill>
        <p:spPr>
          <a:xfrm>
            <a:off x="515939" y="4353685"/>
            <a:ext cx="11160124" cy="1648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3660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>
            <a:extLst>
              <a:ext uri="{FF2B5EF4-FFF2-40B4-BE49-F238E27FC236}">
                <a16:creationId xmlns:a16="http://schemas.microsoft.com/office/drawing/2014/main" id="{F159833B-1FE0-D100-02EC-F7F426DEE5AE}"/>
              </a:ext>
            </a:extLst>
          </p:cNvPr>
          <p:cNvSpPr txBox="1">
            <a:spLocks/>
          </p:cNvSpPr>
          <p:nvPr/>
        </p:nvSpPr>
        <p:spPr>
          <a:xfrm>
            <a:off x="515938" y="657226"/>
            <a:ext cx="11160124" cy="454882"/>
          </a:xfrm>
          <a:prstGeom prst="rect">
            <a:avLst/>
          </a:prstGeom>
          <a:solidFill>
            <a:srgbClr val="171717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ru-RU" dirty="0">
                <a:solidFill>
                  <a:srgbClr val="BC5CFF"/>
                </a:solidFill>
              </a:rPr>
              <a:t>Future</a:t>
            </a:r>
            <a:r>
              <a:rPr lang="ru-RU" dirty="0">
                <a:solidFill>
                  <a:srgbClr val="DDDDDD"/>
                </a:solidFill>
              </a:rPr>
              <a:t> — это "обещание" результата, который будет доступен позже.</a:t>
            </a:r>
            <a:endParaRPr lang="en-US" dirty="0">
              <a:solidFill>
                <a:srgbClr val="DDDDDD"/>
              </a:solidFill>
            </a:endParaRPr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214F18F3-9F99-4604-DBBD-A67F65CE9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Интерфейс </a:t>
            </a:r>
            <a:r>
              <a:rPr lang="en-US" dirty="0"/>
              <a:t>Future</a:t>
            </a:r>
            <a:endParaRPr lang="ru-RU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49ECCCF-F7AA-1768-D242-AAEAFBC57F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6757" y="1239057"/>
            <a:ext cx="8678486" cy="3162741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06950E64-FDE2-1703-3F3F-7F19E9D6547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7538"/>
          <a:stretch/>
        </p:blipFill>
        <p:spPr>
          <a:xfrm>
            <a:off x="515939" y="4528747"/>
            <a:ext cx="11160124" cy="2200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235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214F18F3-9F99-4604-DBBD-A67F65CE9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 err="1">
                <a:solidFill>
                  <a:srgbClr val="F8FAFF"/>
                </a:solidFill>
                <a:effectLst/>
                <a:latin typeface="Menlo"/>
              </a:rPr>
              <a:t>newFixedThreadPool</a:t>
            </a:r>
            <a:endParaRPr lang="ru-RU" dirty="0"/>
          </a:p>
        </p:txBody>
      </p:sp>
      <p:sp>
        <p:nvSpPr>
          <p:cNvPr id="2" name="Объект 2">
            <a:extLst>
              <a:ext uri="{FF2B5EF4-FFF2-40B4-BE49-F238E27FC236}">
                <a16:creationId xmlns:a16="http://schemas.microsoft.com/office/drawing/2014/main" id="{20EC45A8-DF9A-189F-72DF-88BD027B2CE1}"/>
              </a:ext>
            </a:extLst>
          </p:cNvPr>
          <p:cNvSpPr txBox="1">
            <a:spLocks/>
          </p:cNvSpPr>
          <p:nvPr/>
        </p:nvSpPr>
        <p:spPr>
          <a:xfrm>
            <a:off x="515939" y="657225"/>
            <a:ext cx="11160124" cy="4228825"/>
          </a:xfrm>
          <a:prstGeom prst="rect">
            <a:avLst/>
          </a:prstGeom>
          <a:solidFill>
            <a:srgbClr val="171717"/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ru-RU" dirty="0">
                <a:solidFill>
                  <a:srgbClr val="BC5CFF"/>
                </a:solidFill>
              </a:rPr>
              <a:t>Основные цели </a:t>
            </a:r>
            <a:r>
              <a:rPr lang="en-US" b="0" i="0" dirty="0" err="1">
                <a:solidFill>
                  <a:srgbClr val="BC5CFF"/>
                </a:solidFill>
                <a:effectLst/>
                <a:latin typeface="Menlo"/>
              </a:rPr>
              <a:t>newFixedThreadPool</a:t>
            </a:r>
            <a:r>
              <a:rPr lang="ru-RU" dirty="0">
                <a:solidFill>
                  <a:srgbClr val="BC5CFF"/>
                </a:solidFill>
              </a:rPr>
              <a:t>:</a:t>
            </a:r>
          </a:p>
          <a:p>
            <a:r>
              <a:rPr lang="ru-RU" dirty="0">
                <a:solidFill>
                  <a:srgbClr val="DDDDDD"/>
                </a:solidFill>
              </a:rPr>
              <a:t>Контролируемое число потоков – создаётся ровно n потоков, которые обрабатывают задачи.</a:t>
            </a:r>
          </a:p>
          <a:p>
            <a:r>
              <a:rPr lang="ru-RU" dirty="0">
                <a:solidFill>
                  <a:srgbClr val="DDDDDD"/>
                </a:solidFill>
              </a:rPr>
              <a:t>Предсказуемое потребление ресурсов – предотвращает создание избыточных потоков, что важно для стабильности приложения.</a:t>
            </a:r>
          </a:p>
          <a:p>
            <a:r>
              <a:rPr lang="ru-RU" dirty="0">
                <a:solidFill>
                  <a:srgbClr val="DDDDDD"/>
                </a:solidFill>
              </a:rPr>
              <a:t>Очередь задач – если все потоки заняты, новые задачи попадают в очередь (</a:t>
            </a:r>
            <a:r>
              <a:rPr lang="ru-RU" dirty="0" err="1">
                <a:solidFill>
                  <a:srgbClr val="DDDDDD"/>
                </a:solidFill>
              </a:rPr>
              <a:t>LinkedBlockingQueue</a:t>
            </a:r>
            <a:r>
              <a:rPr lang="ru-RU" dirty="0">
                <a:solidFill>
                  <a:srgbClr val="DDDDDD"/>
                </a:solidFill>
              </a:rPr>
              <a:t>) и выполняются по мере освобождения.</a:t>
            </a:r>
            <a:endParaRPr lang="en-US" dirty="0">
              <a:solidFill>
                <a:srgbClr val="DDDDDD"/>
              </a:solidFill>
            </a:endParaRPr>
          </a:p>
          <a:p>
            <a:pPr marL="0" indent="0" algn="l">
              <a:buNone/>
            </a:pPr>
            <a:r>
              <a:rPr lang="ru-RU" dirty="0">
                <a:solidFill>
                  <a:srgbClr val="2CA433"/>
                </a:solidFill>
              </a:rPr>
              <a:t>Плюсы:</a:t>
            </a:r>
          </a:p>
          <a:p>
            <a:r>
              <a:rPr lang="ru-RU" dirty="0">
                <a:solidFill>
                  <a:srgbClr val="DDDDDD"/>
                </a:solidFill>
              </a:rPr>
              <a:t>Стабильность – не создаёт лишние потоки, защищает от перегрузки системы.</a:t>
            </a:r>
          </a:p>
          <a:p>
            <a:r>
              <a:rPr lang="ru-RU" dirty="0">
                <a:solidFill>
                  <a:srgbClr val="DDDDDD"/>
                </a:solidFill>
              </a:rPr>
              <a:t>Контроль ресурсов – можно точно ограничить максимальное число одновременных задач.</a:t>
            </a:r>
          </a:p>
          <a:p>
            <a:r>
              <a:rPr lang="ru-RU" dirty="0">
                <a:solidFill>
                  <a:srgbClr val="DDDDDD"/>
                </a:solidFill>
              </a:rPr>
              <a:t>Подходит для долгих задач – лучше, чем </a:t>
            </a:r>
            <a:r>
              <a:rPr lang="ru-RU" dirty="0" err="1">
                <a:solidFill>
                  <a:srgbClr val="DDDDDD"/>
                </a:solidFill>
              </a:rPr>
              <a:t>CachedThreadPool</a:t>
            </a:r>
            <a:r>
              <a:rPr lang="ru-RU" dirty="0">
                <a:solidFill>
                  <a:srgbClr val="DDDDDD"/>
                </a:solidFill>
              </a:rPr>
              <a:t>, если задачи выполняются долго.</a:t>
            </a:r>
            <a:endParaRPr lang="en-US" dirty="0">
              <a:solidFill>
                <a:srgbClr val="DDDDDD"/>
              </a:solidFill>
            </a:endParaRPr>
          </a:p>
          <a:p>
            <a:pPr marL="0" indent="0" algn="l">
              <a:buNone/>
            </a:pPr>
            <a:r>
              <a:rPr lang="ru-RU" dirty="0">
                <a:solidFill>
                  <a:srgbClr val="FF423F"/>
                </a:solidFill>
              </a:rPr>
              <a:t>Минусы:</a:t>
            </a:r>
            <a:endParaRPr lang="en-US" dirty="0">
              <a:solidFill>
                <a:srgbClr val="FF423F"/>
              </a:solidFill>
            </a:endParaRPr>
          </a:p>
          <a:p>
            <a:pPr>
              <a:lnSpc>
                <a:spcPct val="100000"/>
              </a:lnSpc>
            </a:pPr>
            <a:r>
              <a:rPr lang="ru-RU" dirty="0">
                <a:solidFill>
                  <a:srgbClr val="DDDDDD"/>
                </a:solidFill>
              </a:rPr>
              <a:t>Может создавать очередь – если задач больше, чем потоков, они накапливаются, что может привести к задержкам.</a:t>
            </a:r>
          </a:p>
          <a:p>
            <a:pPr>
              <a:lnSpc>
                <a:spcPct val="100000"/>
              </a:lnSpc>
            </a:pPr>
            <a:r>
              <a:rPr lang="ru-RU" dirty="0">
                <a:solidFill>
                  <a:srgbClr val="DDDDDD"/>
                </a:solidFill>
              </a:rPr>
              <a:t>Не масштабируется – если нагрузка резко возрастает, пул не создаст дополнительные потоки.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635CCF2-77F3-B182-72FA-E44D483572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938" y="4833646"/>
            <a:ext cx="11160126" cy="2024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9249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214F18F3-9F99-4604-DBBD-A67F65CE9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CachedThreadPool</a:t>
            </a:r>
            <a:endParaRPr lang="ru-RU" dirty="0"/>
          </a:p>
        </p:txBody>
      </p:sp>
      <p:sp>
        <p:nvSpPr>
          <p:cNvPr id="2" name="Объект 2">
            <a:extLst>
              <a:ext uri="{FF2B5EF4-FFF2-40B4-BE49-F238E27FC236}">
                <a16:creationId xmlns:a16="http://schemas.microsoft.com/office/drawing/2014/main" id="{20EC45A8-DF9A-189F-72DF-88BD027B2CE1}"/>
              </a:ext>
            </a:extLst>
          </p:cNvPr>
          <p:cNvSpPr txBox="1">
            <a:spLocks/>
          </p:cNvSpPr>
          <p:nvPr/>
        </p:nvSpPr>
        <p:spPr>
          <a:xfrm>
            <a:off x="515939" y="657225"/>
            <a:ext cx="11160124" cy="4228825"/>
          </a:xfrm>
          <a:prstGeom prst="rect">
            <a:avLst/>
          </a:prstGeom>
          <a:solidFill>
            <a:srgbClr val="171717"/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ru-RU" dirty="0">
                <a:solidFill>
                  <a:srgbClr val="BC5CFF"/>
                </a:solidFill>
              </a:rPr>
              <a:t>Основные цели </a:t>
            </a:r>
            <a:r>
              <a:rPr lang="ru-RU" dirty="0" err="1">
                <a:solidFill>
                  <a:srgbClr val="BC5CFF"/>
                </a:solidFill>
              </a:rPr>
              <a:t>CachedThreadPool</a:t>
            </a:r>
            <a:r>
              <a:rPr lang="ru-RU" dirty="0">
                <a:solidFill>
                  <a:srgbClr val="BC5CFF"/>
                </a:solidFill>
              </a:rPr>
              <a:t>:</a:t>
            </a:r>
          </a:p>
          <a:p>
            <a:r>
              <a:rPr lang="ru-RU" dirty="0">
                <a:solidFill>
                  <a:srgbClr val="DDDDDD"/>
                </a:solidFill>
              </a:rPr>
              <a:t>Гибкость в количестве потоков – автоматически создаёт новые потоки по мере необходимости и убирает неиспользуемые (после 60 секунд простоя).</a:t>
            </a:r>
          </a:p>
          <a:p>
            <a:r>
              <a:rPr lang="ru-RU" dirty="0">
                <a:solidFill>
                  <a:srgbClr val="DDDDDD"/>
                </a:solidFill>
              </a:rPr>
              <a:t>Для коротких асинхронных задач – хорошо подходит, когда много небольших задач, которые выполняются быстро.</a:t>
            </a:r>
          </a:p>
          <a:p>
            <a:r>
              <a:rPr lang="ru-RU" dirty="0">
                <a:solidFill>
                  <a:srgbClr val="DDDDDD"/>
                </a:solidFill>
              </a:rPr>
              <a:t>Неограниченное (практически) масштабирование – если нагрузка резко возрастает, пул создаёт новые потоки, вместо того чтобы ставить задачи в очередь.</a:t>
            </a:r>
            <a:endParaRPr lang="en-US" dirty="0">
              <a:solidFill>
                <a:srgbClr val="DDDDDD"/>
              </a:solidFill>
            </a:endParaRPr>
          </a:p>
          <a:p>
            <a:pPr marL="0" indent="0" algn="l">
              <a:buNone/>
            </a:pPr>
            <a:r>
              <a:rPr lang="ru-RU" dirty="0">
                <a:solidFill>
                  <a:srgbClr val="2CA433"/>
                </a:solidFill>
              </a:rPr>
              <a:t>Плюсы:</a:t>
            </a:r>
          </a:p>
          <a:p>
            <a:r>
              <a:rPr lang="ru-RU" dirty="0">
                <a:solidFill>
                  <a:srgbClr val="DDDDDD"/>
                </a:solidFill>
              </a:rPr>
              <a:t>Автоматическое управление числом потоков.</a:t>
            </a:r>
          </a:p>
          <a:p>
            <a:r>
              <a:rPr lang="ru-RU" dirty="0">
                <a:solidFill>
                  <a:srgbClr val="DDDDDD"/>
                </a:solidFill>
              </a:rPr>
              <a:t>Хорошо подходит для задач с переменной нагрузкой.</a:t>
            </a:r>
          </a:p>
          <a:p>
            <a:r>
              <a:rPr lang="ru-RU" dirty="0">
                <a:solidFill>
                  <a:srgbClr val="DDDDDD"/>
                </a:solidFill>
              </a:rPr>
              <a:t>Не держит лишние потоки, если они не нужны.</a:t>
            </a:r>
          </a:p>
          <a:p>
            <a:pPr marL="0" indent="0" algn="l">
              <a:buNone/>
            </a:pPr>
            <a:r>
              <a:rPr lang="ru-RU" dirty="0">
                <a:solidFill>
                  <a:srgbClr val="FF423F"/>
                </a:solidFill>
              </a:rPr>
              <a:t>Минусы:</a:t>
            </a:r>
          </a:p>
          <a:p>
            <a:r>
              <a:rPr lang="ru-RU" dirty="0">
                <a:solidFill>
                  <a:srgbClr val="DDDDDD"/>
                </a:solidFill>
              </a:rPr>
              <a:t>Может создать очень много потоков, если задачи долгие или их слишком много (риск исчерпания ресурсов).</a:t>
            </a:r>
          </a:p>
          <a:p>
            <a:r>
              <a:rPr lang="ru-RU" dirty="0">
                <a:solidFill>
                  <a:srgbClr val="DDDDDD"/>
                </a:solidFill>
              </a:rPr>
              <a:t>Нет контроля над максимальным числом потоков (если только не использовать </a:t>
            </a:r>
            <a:r>
              <a:rPr lang="ru-RU" dirty="0" err="1">
                <a:solidFill>
                  <a:srgbClr val="DDDDDD"/>
                </a:solidFill>
              </a:rPr>
              <a:t>ThreadPoolExecutor</a:t>
            </a:r>
            <a:r>
              <a:rPr lang="ru-RU" dirty="0">
                <a:solidFill>
                  <a:srgbClr val="DDDDDD"/>
                </a:solidFill>
              </a:rPr>
              <a:t> напрямую).</a:t>
            </a:r>
            <a:endParaRPr lang="en-US" dirty="0">
              <a:solidFill>
                <a:srgbClr val="DDDDDD"/>
              </a:solidFill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E1F397A-F8A6-48BF-6663-1E75CEF2F5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937" y="4886050"/>
            <a:ext cx="11160126" cy="19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89742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Другая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F3F3F"/>
      </a:accent1>
      <a:accent2>
        <a:srgbClr val="3F3F3F"/>
      </a:accent2>
      <a:accent3>
        <a:srgbClr val="3F3F3F"/>
      </a:accent3>
      <a:accent4>
        <a:srgbClr val="3F3F3F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4861</TotalTime>
  <Words>6046</Words>
  <Application>Microsoft Office PowerPoint</Application>
  <PresentationFormat>Широкоэкранный</PresentationFormat>
  <Paragraphs>572</Paragraphs>
  <Slides>45</Slides>
  <Notes>35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45</vt:i4>
      </vt:variant>
    </vt:vector>
  </HeadingPairs>
  <TitlesOfParts>
    <vt:vector size="55" baseType="lpstr">
      <vt:lpstr>-apple-system</vt:lpstr>
      <vt:lpstr>Arial</vt:lpstr>
      <vt:lpstr>Calibri</vt:lpstr>
      <vt:lpstr>DeepSeek-CJK-patch</vt:lpstr>
      <vt:lpstr>Fira Sans</vt:lpstr>
      <vt:lpstr>Inter</vt:lpstr>
      <vt:lpstr>Menlo</vt:lpstr>
      <vt:lpstr>proxima</vt:lpstr>
      <vt:lpstr>YS Text</vt:lpstr>
      <vt:lpstr>Тема Office</vt:lpstr>
      <vt:lpstr>Презентация PowerPoint</vt:lpstr>
      <vt:lpstr>Atomic</vt:lpstr>
      <vt:lpstr>CAS (Compare-And-Swap) </vt:lpstr>
      <vt:lpstr>ABA-проблема в CAS</vt:lpstr>
      <vt:lpstr>ExecutorService </vt:lpstr>
      <vt:lpstr>Future и Callable в Java</vt:lpstr>
      <vt:lpstr>Интерфейс Future</vt:lpstr>
      <vt:lpstr>newFixedThreadPool</vt:lpstr>
      <vt:lpstr>CachedThreadPool</vt:lpstr>
      <vt:lpstr>Сравнение FixedThreadPool и CachedThreadPool</vt:lpstr>
      <vt:lpstr>Очереди</vt:lpstr>
      <vt:lpstr>Неблокирующие очереди</vt:lpstr>
      <vt:lpstr>Executor</vt:lpstr>
      <vt:lpstr>Презентация PowerPoint</vt:lpstr>
      <vt:lpstr>Презентация PowerPoint</vt:lpstr>
      <vt:lpstr>Презентация PowerPoint</vt:lpstr>
      <vt:lpstr>Коллекции</vt:lpstr>
      <vt:lpstr>Коллекции</vt:lpstr>
      <vt:lpstr>Коллекции - сложность</vt:lpstr>
      <vt:lpstr>Collection</vt:lpstr>
      <vt:lpstr>List&lt;&gt;</vt:lpstr>
      <vt:lpstr>ArrayList устройство</vt:lpstr>
      <vt:lpstr>ArrayList устройство</vt:lpstr>
      <vt:lpstr>Операции ArrayList</vt:lpstr>
      <vt:lpstr>Операции ArrayList</vt:lpstr>
      <vt:lpstr>Базовые действия</vt:lpstr>
      <vt:lpstr>Generics – типы</vt:lpstr>
      <vt:lpstr>Generics – Параметризованные классы</vt:lpstr>
      <vt:lpstr>Generics – Параметризованные методы и конструкторы</vt:lpstr>
      <vt:lpstr>Upper Bounded Wildcard (? extends T)</vt:lpstr>
      <vt:lpstr>Lower Bounded Wildcard (? super T)</vt:lpstr>
      <vt:lpstr>Unbounded Wildcard (?)</vt:lpstr>
      <vt:lpstr>Сравнение Wildcard</vt:lpstr>
      <vt:lpstr>Generics – Wildcards PECS</vt:lpstr>
      <vt:lpstr>Итератор</vt:lpstr>
      <vt:lpstr>Итератор - Удаление</vt:lpstr>
      <vt:lpstr>LinkedList</vt:lpstr>
      <vt:lpstr>Stack</vt:lpstr>
      <vt:lpstr>HashMap</vt:lpstr>
      <vt:lpstr>HashMap – put()</vt:lpstr>
      <vt:lpstr>HashMap - коллизии</vt:lpstr>
      <vt:lpstr>HashMap - методы</vt:lpstr>
      <vt:lpstr>HashSet</vt:lpstr>
      <vt:lpstr>SET</vt:lpstr>
      <vt:lpstr>класс Collections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semvasek@gmail.com</dc:creator>
  <cp:lastModifiedBy>semvasek@gmail.com</cp:lastModifiedBy>
  <cp:revision>82</cp:revision>
  <dcterms:created xsi:type="dcterms:W3CDTF">2025-01-02T08:46:56Z</dcterms:created>
  <dcterms:modified xsi:type="dcterms:W3CDTF">2025-03-28T14:37:33Z</dcterms:modified>
</cp:coreProperties>
</file>