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99" r:id="rId2"/>
    <p:sldId id="305" r:id="rId3"/>
    <p:sldId id="304" r:id="rId4"/>
    <p:sldId id="306" r:id="rId5"/>
    <p:sldId id="307" r:id="rId6"/>
    <p:sldId id="308" r:id="rId7"/>
    <p:sldId id="303" r:id="rId8"/>
    <p:sldId id="300" r:id="rId9"/>
    <p:sldId id="301" r:id="rId10"/>
    <p:sldId id="302" r:id="rId11"/>
    <p:sldId id="257" r:id="rId12"/>
    <p:sldId id="291" r:id="rId13"/>
    <p:sldId id="292" r:id="rId14"/>
    <p:sldId id="289" r:id="rId15"/>
    <p:sldId id="290" r:id="rId16"/>
    <p:sldId id="263" r:id="rId17"/>
    <p:sldId id="264" r:id="rId18"/>
    <p:sldId id="258" r:id="rId19"/>
    <p:sldId id="259" r:id="rId20"/>
    <p:sldId id="261" r:id="rId21"/>
    <p:sldId id="266" r:id="rId22"/>
    <p:sldId id="270" r:id="rId23"/>
    <p:sldId id="272" r:id="rId24"/>
    <p:sldId id="294" r:id="rId25"/>
    <p:sldId id="296" r:id="rId26"/>
    <p:sldId id="293" r:id="rId27"/>
    <p:sldId id="297" r:id="rId28"/>
    <p:sldId id="269" r:id="rId29"/>
    <p:sldId id="278" r:id="rId30"/>
    <p:sldId id="279" r:id="rId31"/>
    <p:sldId id="298" r:id="rId32"/>
    <p:sldId id="283" r:id="rId33"/>
    <p:sldId id="284" r:id="rId34"/>
    <p:sldId id="285" r:id="rId35"/>
    <p:sldId id="286" r:id="rId36"/>
    <p:sldId id="287" r:id="rId37"/>
    <p:sldId id="274" r:id="rId38"/>
    <p:sldId id="277" r:id="rId39"/>
    <p:sldId id="28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99"/>
          </p14:sldIdLst>
        </p14:section>
        <p14:section name="Atomic" id="{05A2EFFE-EAD3-4965-A918-DF4C5ED6DCF3}">
          <p14:sldIdLst>
            <p14:sldId id="305"/>
            <p14:sldId id="304"/>
            <p14:sldId id="306"/>
          </p14:sldIdLst>
        </p14:section>
        <p14:section name="Queue" id="{C36D3DE3-1D12-4C1F-910F-598A915B1704}">
          <p14:sldIdLst>
            <p14:sldId id="307"/>
            <p14:sldId id="308"/>
          </p14:sldIdLst>
        </p14:section>
        <p14:section name="Базовые концепции" id="{F58B88C2-C97E-4EA5-BECB-DA88DE9DFF01}">
          <p14:sldIdLst>
            <p14:sldId id="303"/>
            <p14:sldId id="300"/>
            <p14:sldId id="301"/>
            <p14:sldId id="302"/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LinkedList" id="{CE6DC093-DD4A-4E09-B93A-05895A1662FA}">
          <p14:sldIdLst>
            <p14:sldId id="298"/>
          </p14:sldIdLst>
        </p14:section>
        <p14:section name="Stack" id="{32465DE7-77FC-49F4-9A9E-F62356151C56}">
          <p14:sldIdLst>
            <p14:sldId id="283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7"/>
          </p14:sldIdLst>
        </p14:section>
        <p14:section name="Класс Collections" id="{1BD23794-E779-4BD1-9425-FB93ECB27084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3F"/>
    <a:srgbClr val="CC7832"/>
    <a:srgbClr val="BC5CFF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0384" autoAdjust="0"/>
  </p:normalViewPr>
  <p:slideViewPr>
    <p:cSldViewPr snapToGrid="0">
      <p:cViewPr varScale="1">
        <p:scale>
          <a:sx n="78" d="100"/>
          <a:sy n="78" d="100"/>
        </p:scale>
        <p:origin x="18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4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 можно создавать 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-конструкторы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которые позволяют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параметризовать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конструктор типами, даже если сам класс не является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Это полезно, когда нужно создать объект с гибкими типами данных, не делая весь класс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 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wildcard (джокер)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— это специальный символ </a:t>
            </a:r>
            <a:r>
              <a:rPr lang="ru-RU" dirty="0"/>
              <a:t>?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который используется в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generics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для представления неизвестного типа. Wildcard позволяет создавать более гибкие и универсальные конструкции, особенно когда вы работаете с коллекциями или методами, которые должны принимать или возвращать объекты разных типов.</a:t>
            </a:r>
            <a:endParaRPr lang="en-US" dirty="0"/>
          </a:p>
          <a:p>
            <a:endParaRPr lang="en-US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Основные виды Wildcard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&lt;?&gt; — неограниченный wildcard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тип. Полезен, когда тип не важен, или вы хотите работать с коллекцией, содержащей объекты любого типа.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extends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upper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сверху)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подклассом T (включая сам T). Полезен для чтения данных из коллекции.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super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lower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снизу)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суперклассом T (включая сам T). Полезен для записи данных в коллекцию.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Можно порассуждать,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D19A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extends Number&gt;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любого типа, являющегося подтипом Number (например,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 Double,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Float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 т.д.).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Однако компилятор не знает точный тип элементов в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src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 Он знает только, что это какой-то подтип 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4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добавляем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super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любого его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супертипа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(например, Number, Object).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Компилятор гарантирует, что в такой список можно безопасно добавлять только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его подтипов.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98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CAS (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Compare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-And-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Swap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— это низкоуровневый процессорный механизм, который позволяет безопасно изменять значение переменной в многопоточной среде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без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lock-free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). Он используется в Java в атомарных классах (</a:t>
            </a:r>
            <a:r>
              <a:rPr lang="ru-RU" dirty="0" err="1"/>
              <a:t>AtomicInteger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AtomicReference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AtomicLong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и др.) для реализации неблокирующих алгоритмов.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В 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Java CAS 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реализован в классах пакета 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java.util.concurrent.atomic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через методы: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expectedValue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newValue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weakCompareAndSet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() 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менее строгие гарантии)</a:t>
            </a:r>
          </a:p>
          <a:p>
            <a:endParaRPr lang="ru-RU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 Плюсы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Отсутствие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non-blocking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 → лучше масштабируемость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Избегание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deadlock’ов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(нет взаимных блокировок)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Высокая скорость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в условиях низкой конкуренции</a:t>
            </a:r>
          </a:p>
          <a:p>
            <a:pPr algn="l"/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🔹 Минусы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ABA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значение менялось, но вернулось к исходному, CAS все равно выполнится)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Бесконечные повторения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много потоков конкурируют, некоторые могут долго повторять CAS)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Сложность реализации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для сложных структур данных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38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3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базовый интерфейс для классов, который реализует запуск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задач. Тем самым обеспечивается помощь с добавлением задачи и способом ее запуска.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интерфейс, который расширяет свойства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который описывает сервис для запуска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задач. Методы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submit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 вход принимают задачу в виде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возвращаемого значения идет Future, через который ты можешь получить результат.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Метод </a:t>
            </a:r>
            <a:r>
              <a:rPr lang="ru-RU" b="0" i="0" dirty="0" err="1">
                <a:solidFill>
                  <a:srgbClr val="FF6726"/>
                </a:solidFill>
                <a:effectLst/>
                <a:latin typeface="Menlo"/>
              </a:rPr>
              <a:t>invokeAll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отвечает за выполнение задач с возвращением списка задач с их статусом и результатами завершения.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Метод </a:t>
            </a:r>
            <a:r>
              <a:rPr lang="ru-RU" b="0" i="0" dirty="0" err="1">
                <a:solidFill>
                  <a:srgbClr val="FF6726"/>
                </a:solidFill>
                <a:effectLst/>
                <a:latin typeface="Menlo"/>
              </a:rPr>
              <a:t>invokeAny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отвечает за выполнение задач с возвращением результата успешно выполненной задачи (то есть без создания исключения), если таковые имеются.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ScheduledExecutorService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данный интерфейс добавляет возможность запускать отложенные задачи с определенной задержкой или определенным периодом.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2CA433"/>
                </a:solidFill>
                <a:effectLst/>
                <a:latin typeface="Menlo"/>
              </a:rPr>
              <a:t>AbstractExecutorService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абстрактный класс для построения </a:t>
            </a:r>
            <a:r>
              <a:rPr lang="en-US" b="1" i="1" dirty="0" err="1">
                <a:effectLst/>
                <a:latin typeface="Arial" panose="020B0604020202020204" pitchFamily="34" charset="0"/>
              </a:rPr>
              <a:t>ExecutorService</a:t>
            </a:r>
            <a:r>
              <a:rPr lang="en-US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'a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есть имплементация методов </a:t>
            </a:r>
            <a:r>
              <a:rPr lang="en-US" b="0" i="0" dirty="0">
                <a:solidFill>
                  <a:srgbClr val="FF6726"/>
                </a:solidFill>
                <a:effectLst/>
                <a:latin typeface="Menlo"/>
              </a:rPr>
              <a:t>submit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 err="1">
                <a:solidFill>
                  <a:srgbClr val="FF6726"/>
                </a:solidFill>
                <a:effectLst/>
                <a:latin typeface="Menlo"/>
              </a:rPr>
              <a:t>invokeAll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 err="1">
                <a:solidFill>
                  <a:srgbClr val="FF6726"/>
                </a:solidFill>
                <a:effectLst/>
                <a:latin typeface="Menlo"/>
              </a:rPr>
              <a:t>invokeAny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От этого класса наследуются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ThreadPoolExecutor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ScheduledThreadPoolExecutor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ForkJoinPool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A330C-F99C-0B38-ED4C-6A31A480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36" t="14232" r="14011" b="16920"/>
          <a:stretch/>
        </p:blipFill>
        <p:spPr>
          <a:xfrm>
            <a:off x="2434280" y="657225"/>
            <a:ext cx="7006281" cy="39353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C3E9B6-D5A6-0DE1-C7AC-75729C12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124" y="4592538"/>
            <a:ext cx="944059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5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83A64-C258-0A07-618A-452317BF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966787"/>
            <a:ext cx="96488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" y="1115681"/>
            <a:ext cx="10811064" cy="48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-методы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CC6DCA-561B-6891-A112-0EDC0EBA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5"/>
            <a:ext cx="4636830" cy="5561554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2FEF9AD-14F0-66AC-5FE5-D90BD2339C71}"/>
              </a:ext>
            </a:extLst>
          </p:cNvPr>
          <p:cNvSpPr txBox="1">
            <a:spLocks/>
          </p:cNvSpPr>
          <p:nvPr/>
        </p:nvSpPr>
        <p:spPr>
          <a:xfrm>
            <a:off x="5381553" y="657225"/>
            <a:ext cx="6196727" cy="556155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Atomic-</a:t>
            </a:r>
            <a:r>
              <a:rPr lang="ru-RU" dirty="0">
                <a:solidFill>
                  <a:srgbClr val="BC5CFF"/>
                </a:solidFill>
              </a:rPr>
              <a:t>классы </a:t>
            </a:r>
            <a:r>
              <a:rPr lang="ru-RU" dirty="0">
                <a:solidFill>
                  <a:srgbClr val="DDDDDD"/>
                </a:solidFill>
              </a:rPr>
              <a:t>в </a:t>
            </a:r>
            <a:r>
              <a:rPr lang="en-US" dirty="0">
                <a:solidFill>
                  <a:srgbClr val="DDDDDD"/>
                </a:solidFill>
              </a:rPr>
              <a:t>Java </a:t>
            </a:r>
            <a:r>
              <a:rPr lang="ru-RU" dirty="0">
                <a:solidFill>
                  <a:srgbClr val="DDDDDD"/>
                </a:solidFill>
              </a:rPr>
              <a:t>предоставляют возможность выполнять атомарные (неразрывные) операции над переменными в многопоточной среде без использования явных блокировок (</a:t>
            </a:r>
            <a:r>
              <a:rPr lang="en-US" dirty="0">
                <a:solidFill>
                  <a:srgbClr val="DDDDDD"/>
                </a:solidFill>
              </a:rPr>
              <a:t>synchronized). </a:t>
            </a:r>
            <a:r>
              <a:rPr lang="ru-RU" dirty="0">
                <a:solidFill>
                  <a:srgbClr val="DDDDDD"/>
                </a:solidFill>
              </a:rPr>
              <a:t>Они находятся в пакете </a:t>
            </a:r>
            <a:r>
              <a:rPr lang="en-US" dirty="0" err="1">
                <a:solidFill>
                  <a:srgbClr val="DDDDDD"/>
                </a:solidFill>
              </a:rPr>
              <a:t>java.util.concurrent.atomic</a:t>
            </a:r>
            <a:r>
              <a:rPr lang="en-US" dirty="0">
                <a:solidFill>
                  <a:srgbClr val="DDDDDD"/>
                </a:solidFill>
              </a:rPr>
              <a:t>.</a:t>
            </a: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Основные </a:t>
            </a:r>
            <a:r>
              <a:rPr lang="en-US" dirty="0">
                <a:solidFill>
                  <a:srgbClr val="DDDDDD"/>
                </a:solidFill>
              </a:rPr>
              <a:t>Atomic-</a:t>
            </a:r>
            <a:r>
              <a:rPr lang="ru-RU" dirty="0">
                <a:solidFill>
                  <a:srgbClr val="DDDDDD"/>
                </a:solidFill>
              </a:rPr>
              <a:t>классы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AtomicBoolean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AtomicInteger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примитивных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AtomicReference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ссылочных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AtomicIntegerArray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AtomicReferenceArray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массивов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AtomicStampedReference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AtomicMarkableReference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решения проблемы </a:t>
            </a:r>
            <a:r>
              <a:rPr lang="en-US" dirty="0">
                <a:solidFill>
                  <a:srgbClr val="DDDDDD"/>
                </a:solidFill>
              </a:rPr>
              <a:t>ABA</a:t>
            </a:r>
          </a:p>
        </p:txBody>
      </p:sp>
    </p:spTree>
    <p:extLst>
      <p:ext uri="{BB962C8B-B14F-4D97-AF65-F5344CB8AC3E}">
        <p14:creationId xmlns:p14="http://schemas.microsoft.com/office/powerpoint/2010/main" val="286830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D7DAFC-EA2A-CC60-039B-904E4954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935"/>
          <a:stretch/>
        </p:blipFill>
        <p:spPr>
          <a:xfrm>
            <a:off x="515938" y="1105757"/>
            <a:ext cx="1070759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 (Compare-And-Swap) 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6675693" cy="3209043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CAS (Compare-And-Swap) 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это низкоуровневый процессорный механизм, который позволяет безопасно изменять значение переменной в многопоточной среде без блокировок (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lock-free). 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CAS выполняет три действия атомарно (как одна неделимая операция):</a:t>
            </a:r>
          </a:p>
          <a:p>
            <a:r>
              <a:rPr lang="ru-RU" dirty="0">
                <a:solidFill>
                  <a:srgbClr val="FF423F"/>
                </a:solidFill>
              </a:rPr>
              <a:t>Сравнивает текущее значение </a:t>
            </a:r>
            <a:r>
              <a:rPr lang="ru-RU" dirty="0">
                <a:solidFill>
                  <a:srgbClr val="DDDDDD"/>
                </a:solidFill>
              </a:rPr>
              <a:t>переменной с ожидаемым (</a:t>
            </a:r>
            <a:r>
              <a:rPr lang="ru-RU" dirty="0" err="1">
                <a:solidFill>
                  <a:srgbClr val="BC5CFF"/>
                </a:solidFill>
              </a:rPr>
              <a:t>expected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значения совпадают</a:t>
            </a:r>
            <a:r>
              <a:rPr lang="ru-RU" dirty="0">
                <a:solidFill>
                  <a:srgbClr val="DDDDDD"/>
                </a:solidFill>
              </a:rPr>
              <a:t>, устанавливает новое значение (</a:t>
            </a:r>
            <a:r>
              <a:rPr lang="ru-RU" dirty="0" err="1">
                <a:solidFill>
                  <a:srgbClr val="BC5CFF"/>
                </a:solidFill>
              </a:rPr>
              <a:t>new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value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не совпадают</a:t>
            </a:r>
            <a:r>
              <a:rPr lang="ru-RU" dirty="0">
                <a:solidFill>
                  <a:srgbClr val="DDDDDD"/>
                </a:solidFill>
              </a:rPr>
              <a:t>, операция завершается неудачей (</a:t>
            </a:r>
            <a:r>
              <a:rPr lang="ru-RU" dirty="0">
                <a:solidFill>
                  <a:srgbClr val="BC5CFF"/>
                </a:solidFill>
              </a:rPr>
              <a:t>без изменения значения</a:t>
            </a:r>
            <a:r>
              <a:rPr lang="ru-RU" dirty="0">
                <a:solidFill>
                  <a:srgbClr val="DDDDDD"/>
                </a:solidFill>
              </a:rPr>
              <a:t>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208B4A-4FF5-1FDD-BB1A-24137431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03"/>
          <a:stretch/>
        </p:blipFill>
        <p:spPr>
          <a:xfrm>
            <a:off x="524850" y="3971522"/>
            <a:ext cx="11151212" cy="288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C90CB-1CDD-5456-C82D-8D54D6446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31" y="657225"/>
            <a:ext cx="4484431" cy="32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6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037775" cy="12576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реализует интерфейс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Является представителем двунаправленного списка, где каждый элемент структуры содержит указатели на предыдущий и следующий элементы. Итератор поддерживает обход в обе стороны.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Реализует методы получения, удаления и вставки в начало, середину и конец списка. Позволяет добавлять любые элементы в том числе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36DC048-36B6-B44D-FBF5-0DD53EF0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2162985"/>
            <a:ext cx="6943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FE7B435-63A4-7177-34CD-58C76EE9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4220860"/>
            <a:ext cx="9262763" cy="19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46227" cy="476981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  <a:latin typeface="-apple-system"/>
              </a:rPr>
              <a:t>threshold</a:t>
            </a:r>
            <a:r>
              <a:rPr lang="ru-RU" dirty="0">
                <a:latin typeface="-apple-system"/>
              </a:rPr>
              <a:t> — предельное количество элементов, при достижении которого размер хэш-таблицы увеличивается вдвое. Рассчитывается по формуле (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capacity</a:t>
            </a:r>
            <a:r>
              <a:rPr lang="ru-RU" dirty="0">
                <a:latin typeface="-apple-system"/>
              </a:rPr>
              <a:t> * 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loadFactor</a:t>
            </a:r>
            <a:r>
              <a:rPr lang="ru-RU" dirty="0">
                <a:latin typeface="-apple-system"/>
              </a:rPr>
              <a:t>);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BC5CFF"/>
                </a:solidFill>
                <a:latin typeface="-apple-system"/>
              </a:rPr>
              <a:t>с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apacity</a:t>
            </a:r>
            <a:r>
              <a:rPr lang="en-US" dirty="0">
                <a:latin typeface="-apple-system"/>
              </a:rPr>
              <a:t> –</a:t>
            </a:r>
            <a:r>
              <a:rPr lang="ru-RU" dirty="0">
                <a:latin typeface="-apple-system"/>
              </a:rPr>
              <a:t>число корзин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0" y="553340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по его Хэш функции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</a:t>
            </a:r>
            <a:r>
              <a:rPr lang="en-US" dirty="0">
                <a:solidFill>
                  <a:srgbClr val="FF423F"/>
                </a:solidFill>
              </a:rPr>
              <a:t>N</a:t>
            </a:r>
            <a:r>
              <a:rPr lang="ru-RU" dirty="0">
                <a:solidFill>
                  <a:srgbClr val="DDDDDD"/>
                </a:solidFill>
              </a:rPr>
              <a:t> элементов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по умолчанию 16)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5970923" cy="324394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 Java - это реализация интерфейса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использует хэш-таблицы для хранения элементов коллекции.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не гарантирует порядок элементов при их переборе, и не допускает хранение дублирующихся элементов.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19" y="657224"/>
            <a:ext cx="5065644" cy="3243942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DBB8D2-1479-49A6-E6C1-E98F9F572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26461"/>
              </p:ext>
            </p:extLst>
          </p:nvPr>
        </p:nvGraphicFramePr>
        <p:xfrm>
          <a:off x="859715" y="4064594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282006211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885493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2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70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0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3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01661"/>
                  </a:ext>
                </a:extLst>
              </a:tr>
              <a:tr h="151802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6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ABA-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в 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CAS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576829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ABA-проблема </a:t>
            </a:r>
            <a:r>
              <a:rPr lang="ru-RU" dirty="0">
                <a:solidFill>
                  <a:srgbClr val="DDDDDD"/>
                </a:solidFill>
              </a:rPr>
              <a:t>— это классическая ситуация в многопоточном программировании, когда механизм </a:t>
            </a:r>
            <a:r>
              <a:rPr lang="ru-RU" dirty="0">
                <a:solidFill>
                  <a:srgbClr val="BC5CFF"/>
                </a:solidFill>
              </a:rPr>
              <a:t>CAS (</a:t>
            </a:r>
            <a:r>
              <a:rPr lang="ru-RU" dirty="0" err="1">
                <a:solidFill>
                  <a:srgbClr val="BC5CFF"/>
                </a:solidFill>
              </a:rPr>
              <a:t>Compare</a:t>
            </a:r>
            <a:r>
              <a:rPr lang="ru-RU" dirty="0">
                <a:solidFill>
                  <a:srgbClr val="BC5CFF"/>
                </a:solidFill>
              </a:rPr>
              <a:t>-And-</a:t>
            </a:r>
            <a:r>
              <a:rPr lang="ru-RU" dirty="0" err="1">
                <a:solidFill>
                  <a:srgbClr val="BC5CFF"/>
                </a:solidFill>
              </a:rPr>
              <a:t>Swap</a:t>
            </a:r>
            <a:r>
              <a:rPr lang="ru-RU" dirty="0">
                <a:solidFill>
                  <a:srgbClr val="BC5CFF"/>
                </a:solidFill>
              </a:rPr>
              <a:t>) </a:t>
            </a:r>
            <a:r>
              <a:rPr lang="ru-RU" dirty="0">
                <a:solidFill>
                  <a:srgbClr val="DDDDDD"/>
                </a:solidFill>
              </a:rPr>
              <a:t>ошибочно считает операцию успешной, даже если состояние системы изменилось.</a:t>
            </a: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Суть проблемы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</a:t>
            </a:r>
            <a:r>
              <a:rPr lang="ru-RU" dirty="0">
                <a:solidFill>
                  <a:srgbClr val="DDDDDD"/>
                </a:solidFill>
              </a:rPr>
              <a:t> читает значение переменной: </a:t>
            </a:r>
            <a:r>
              <a:rPr lang="ru-RU" dirty="0">
                <a:solidFill>
                  <a:srgbClr val="FF423F"/>
                </a:solidFill>
              </a:rPr>
              <a:t>A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2 </a:t>
            </a:r>
            <a:r>
              <a:rPr lang="ru-RU" dirty="0">
                <a:solidFill>
                  <a:srgbClr val="DDDDDD"/>
                </a:solidFill>
              </a:rPr>
              <a:t>изменяет значение: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Сначала </a:t>
            </a:r>
            <a:r>
              <a:rPr lang="ru-RU" dirty="0">
                <a:solidFill>
                  <a:srgbClr val="FF423F"/>
                </a:solidFill>
              </a:rPr>
              <a:t>A → B </a:t>
            </a:r>
            <a:r>
              <a:rPr lang="ru-RU" dirty="0">
                <a:solidFill>
                  <a:srgbClr val="DDDDDD"/>
                </a:solidFill>
              </a:rPr>
              <a:t>(первое изменение).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Затем </a:t>
            </a:r>
            <a:r>
              <a:rPr lang="ru-RU" dirty="0">
                <a:solidFill>
                  <a:srgbClr val="FF423F"/>
                </a:solidFill>
              </a:rPr>
              <a:t>B → A </a:t>
            </a:r>
            <a:r>
              <a:rPr lang="ru-RU" dirty="0">
                <a:solidFill>
                  <a:srgbClr val="DDDDDD"/>
                </a:solidFill>
              </a:rPr>
              <a:t>(возвращает старое значение).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 </a:t>
            </a:r>
            <a:r>
              <a:rPr lang="ru-RU" dirty="0">
                <a:solidFill>
                  <a:srgbClr val="DDDDDD"/>
                </a:solidFill>
              </a:rPr>
              <a:t>выполняет CAS: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Ожидаемое значение: </a:t>
            </a:r>
            <a:r>
              <a:rPr lang="ru-RU" dirty="0">
                <a:solidFill>
                  <a:srgbClr val="FF423F"/>
                </a:solidFill>
              </a:rPr>
              <a:t>A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Текущее значение: A (хотя между чтением и CAS-операцией оно успело побывать </a:t>
            </a:r>
            <a:r>
              <a:rPr lang="ru-RU" dirty="0">
                <a:solidFill>
                  <a:srgbClr val="FF423F"/>
                </a:solidFill>
              </a:rPr>
              <a:t>B</a:t>
            </a:r>
            <a:r>
              <a:rPr lang="ru-RU" dirty="0">
                <a:solidFill>
                  <a:srgbClr val="DDDDDD"/>
                </a:solidFill>
              </a:rPr>
              <a:t>) → </a:t>
            </a:r>
            <a:r>
              <a:rPr lang="ru-RU" dirty="0">
                <a:solidFill>
                  <a:srgbClr val="FF423F"/>
                </a:solidFill>
              </a:rPr>
              <a:t>CAS проходит успешно</a:t>
            </a:r>
            <a:r>
              <a:rPr lang="ru-RU" dirty="0">
                <a:solidFill>
                  <a:srgbClr val="DDDDDD"/>
                </a:solidFill>
              </a:rPr>
              <a:t>, хотя состояние системы изменилось!</a:t>
            </a:r>
          </a:p>
          <a:p>
            <a:pPr marL="0" indent="0" algn="l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Решения ABA-проблемы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1. </a:t>
            </a:r>
            <a:r>
              <a:rPr lang="ru-RU" dirty="0" err="1">
                <a:solidFill>
                  <a:srgbClr val="CC7832"/>
                </a:solidFill>
              </a:rPr>
              <a:t>AtomicStampedReference</a:t>
            </a:r>
            <a:r>
              <a:rPr lang="ru-RU" dirty="0">
                <a:solidFill>
                  <a:srgbClr val="CC7832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(метка версии). Хранит значение + счётчик изменений (</a:t>
            </a:r>
            <a:r>
              <a:rPr lang="ru-RU" dirty="0" err="1">
                <a:solidFill>
                  <a:srgbClr val="DDDDDD"/>
                </a:solidFill>
              </a:rPr>
              <a:t>stamp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DDDDDD"/>
                </a:solidFill>
              </a:rPr>
              <a:t>2. </a:t>
            </a:r>
            <a:r>
              <a:rPr lang="en-US" dirty="0" err="1">
                <a:solidFill>
                  <a:srgbClr val="CC7832"/>
                </a:solidFill>
              </a:rPr>
              <a:t>AtomicMarkableReference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флажок). Хранит значение + </a:t>
            </a:r>
            <a:r>
              <a:rPr lang="en-US" dirty="0" err="1">
                <a:solidFill>
                  <a:srgbClr val="DDDDDD"/>
                </a:solidFill>
              </a:rPr>
              <a:t>boolean</a:t>
            </a:r>
            <a:r>
              <a:rPr lang="en-US" dirty="0">
                <a:solidFill>
                  <a:srgbClr val="DDDDDD"/>
                </a:solidFill>
              </a:rPr>
              <a:t>-</a:t>
            </a:r>
            <a:r>
              <a:rPr lang="ru-RU" dirty="0">
                <a:solidFill>
                  <a:srgbClr val="DDDDDD"/>
                </a:solidFill>
              </a:rPr>
              <a:t>флаг.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3</a:t>
            </a:r>
            <a:r>
              <a:rPr lang="ru-RU" dirty="0">
                <a:solidFill>
                  <a:srgbClr val="CC7832"/>
                </a:solidFill>
              </a:rPr>
              <a:t>. Использование неизменяемых объектов </a:t>
            </a:r>
            <a:r>
              <a:rPr lang="ru-RU" dirty="0">
                <a:solidFill>
                  <a:srgbClr val="DDDDDD"/>
                </a:solidFill>
              </a:rPr>
              <a:t>(</a:t>
            </a:r>
            <a:r>
              <a:rPr lang="ru-RU" dirty="0" err="1">
                <a:solidFill>
                  <a:srgbClr val="DDDDDD"/>
                </a:solidFill>
              </a:rPr>
              <a:t>Immutable</a:t>
            </a:r>
            <a:r>
              <a:rPr lang="ru-RU" dirty="0">
                <a:solidFill>
                  <a:srgbClr val="DDDDDD"/>
                </a:solidFill>
              </a:rPr>
              <a:t>). Если объект нельзя изменить, то ABA невозможна.</a:t>
            </a:r>
          </a:p>
          <a:p>
            <a:pPr marL="0" indent="0" algn="l">
              <a:buNone/>
            </a:pP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6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Очереди</a:t>
            </a:r>
          </a:p>
        </p:txBody>
      </p:sp>
      <p:pic>
        <p:nvPicPr>
          <p:cNvPr id="4098" name="Picture 2" descr="Producer Consumer Illustration">
            <a:extLst>
              <a:ext uri="{FF2B5EF4-FFF2-40B4-BE49-F238E27FC236}">
                <a16:creationId xmlns:a16="http://schemas.microsoft.com/office/drawing/2014/main" id="{B1F56A84-CD6C-3209-3F6B-02BDB1A8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9" y="3746887"/>
            <a:ext cx="7975772" cy="26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160125" cy="292623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Очереди в Java </a:t>
            </a:r>
            <a:r>
              <a:rPr lang="ru-RU" dirty="0">
                <a:solidFill>
                  <a:srgbClr val="DDDDDD"/>
                </a:solidFill>
              </a:rPr>
              <a:t>— мощный инструмент для:</a:t>
            </a:r>
          </a:p>
          <a:p>
            <a:r>
              <a:rPr lang="ru-RU" dirty="0">
                <a:solidFill>
                  <a:srgbClr val="DDDDDD"/>
                </a:solidFill>
              </a:rPr>
              <a:t>Управления данными между потоками</a:t>
            </a:r>
          </a:p>
          <a:p>
            <a:r>
              <a:rPr lang="ru-RU" dirty="0">
                <a:solidFill>
                  <a:srgbClr val="DDDDDD"/>
                </a:solidFill>
              </a:rPr>
              <a:t>Реализации паттерна </a:t>
            </a:r>
            <a:r>
              <a:rPr lang="ru-RU" dirty="0" err="1">
                <a:solidFill>
                  <a:srgbClr val="DDDDDD"/>
                </a:solidFill>
              </a:rPr>
              <a:t>Producer</a:t>
            </a:r>
            <a:r>
              <a:rPr lang="ru-RU" dirty="0">
                <a:solidFill>
                  <a:srgbClr val="DDDDDD"/>
                </a:solidFill>
              </a:rPr>
              <a:t>-Consumer</a:t>
            </a:r>
          </a:p>
          <a:p>
            <a:r>
              <a:rPr lang="ru-RU" dirty="0">
                <a:solidFill>
                  <a:srgbClr val="DDDDDD"/>
                </a:solidFill>
              </a:rPr>
              <a:t>Обработки задач в порядке очереди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Выбор реализации зависит от требований:</a:t>
            </a:r>
          </a:p>
          <a:p>
            <a:r>
              <a:rPr lang="ru-RU" dirty="0">
                <a:solidFill>
                  <a:srgbClr val="CC7832"/>
                </a:solidFill>
              </a:rPr>
              <a:t>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) — для строгой синхронизации</a:t>
            </a:r>
          </a:p>
          <a:p>
            <a:r>
              <a:rPr lang="ru-RU" dirty="0">
                <a:solidFill>
                  <a:srgbClr val="CC7832"/>
                </a:solidFill>
              </a:rPr>
              <a:t>Неблокирующие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ConcurrentLinkedQueue</a:t>
            </a:r>
            <a:r>
              <a:rPr lang="ru-RU" dirty="0">
                <a:solidFill>
                  <a:srgbClr val="DDDDDD"/>
                </a:solidFill>
              </a:rPr>
              <a:t>) — для высокой производительности</a:t>
            </a:r>
          </a:p>
          <a:p>
            <a:r>
              <a:rPr lang="ru-RU" dirty="0">
                <a:solidFill>
                  <a:srgbClr val="CC7832"/>
                </a:solidFill>
              </a:rPr>
              <a:t>Двусторонние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Deque</a:t>
            </a:r>
            <a:r>
              <a:rPr lang="ru-RU" dirty="0">
                <a:solidFill>
                  <a:srgbClr val="DDDDDD"/>
                </a:solidFill>
              </a:rPr>
              <a:t>) — когда нужен доступ с обоих концов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5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Неблокирующие очереди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DDDDDD"/>
                </a:solidFill>
              </a:rPr>
              <a:t>1</a:t>
            </a:r>
            <a:r>
              <a:rPr lang="ru-RU" dirty="0" err="1">
                <a:solidFill>
                  <a:srgbClr val="DDDDDD"/>
                </a:solidFill>
              </a:rPr>
              <a:t>ConcurrentLinkedQueue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Неограниченная </a:t>
            </a:r>
            <a:r>
              <a:rPr lang="ru-RU" dirty="0" err="1">
                <a:solidFill>
                  <a:srgbClr val="DDDDDD"/>
                </a:solidFill>
              </a:rPr>
              <a:t>потокобезопасная</a:t>
            </a:r>
            <a:r>
              <a:rPr lang="ru-RU" dirty="0">
                <a:solidFill>
                  <a:srgbClr val="DDDDDD"/>
                </a:solidFill>
              </a:rPr>
              <a:t> FIFO-очередь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Высокая производительность в многопоточной среде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Подходит для сценариев «один производитель — много потребителей»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9DE7E-7F81-C220-40C5-B4934FA071F4}"/>
              </a:ext>
            </a:extLst>
          </p:cNvPr>
          <p:cNvSpPr txBox="1">
            <a:spLocks/>
          </p:cNvSpPr>
          <p:nvPr/>
        </p:nvSpPr>
        <p:spPr>
          <a:xfrm>
            <a:off x="515938" y="4561960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 err="1">
                <a:solidFill>
                  <a:srgbClr val="DDDDDD"/>
                </a:solidFill>
              </a:rPr>
              <a:t>ConcurrentLinkedQueue</a:t>
            </a:r>
            <a:endParaRPr lang="ru-RU" dirty="0">
              <a:solidFill>
                <a:srgbClr val="DDDDDD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Неограниченная </a:t>
            </a:r>
            <a:r>
              <a:rPr lang="ru-RU" dirty="0" err="1">
                <a:solidFill>
                  <a:srgbClr val="DDDDDD"/>
                </a:solidFill>
              </a:rPr>
              <a:t>потокобезопасная</a:t>
            </a:r>
            <a:r>
              <a:rPr lang="ru-RU" dirty="0">
                <a:solidFill>
                  <a:srgbClr val="DDDDDD"/>
                </a:solidFill>
              </a:rPr>
              <a:t> FIFO-очередь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Высокая производительность в многопоточной среде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Подходит для сценариев «один производитель — много потребителей»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0F1B33-4661-2CFF-73A2-122C008D6967}"/>
              </a:ext>
            </a:extLst>
          </p:cNvPr>
          <p:cNvSpPr txBox="1">
            <a:spLocks/>
          </p:cNvSpPr>
          <p:nvPr/>
        </p:nvSpPr>
        <p:spPr>
          <a:xfrm>
            <a:off x="4284750" y="1089710"/>
            <a:ext cx="11160124" cy="576829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ABA-проблема </a:t>
            </a:r>
            <a:r>
              <a:rPr lang="ru-RU" dirty="0">
                <a:solidFill>
                  <a:srgbClr val="DDDDDD"/>
                </a:solidFill>
              </a:rPr>
              <a:t>— это классическая ситуация в многопоточном программировании, когда механизм </a:t>
            </a:r>
            <a:r>
              <a:rPr lang="ru-RU" dirty="0">
                <a:solidFill>
                  <a:srgbClr val="BC5CFF"/>
                </a:solidFill>
              </a:rPr>
              <a:t>CAS (</a:t>
            </a:r>
            <a:r>
              <a:rPr lang="ru-RU" dirty="0" err="1">
                <a:solidFill>
                  <a:srgbClr val="BC5CFF"/>
                </a:solidFill>
              </a:rPr>
              <a:t>Compare</a:t>
            </a:r>
            <a:r>
              <a:rPr lang="ru-RU" dirty="0">
                <a:solidFill>
                  <a:srgbClr val="BC5CFF"/>
                </a:solidFill>
              </a:rPr>
              <a:t>-And-</a:t>
            </a:r>
            <a:r>
              <a:rPr lang="ru-RU" dirty="0" err="1">
                <a:solidFill>
                  <a:srgbClr val="BC5CFF"/>
                </a:solidFill>
              </a:rPr>
              <a:t>Swap</a:t>
            </a:r>
            <a:r>
              <a:rPr lang="ru-RU" dirty="0">
                <a:solidFill>
                  <a:srgbClr val="BC5CFF"/>
                </a:solidFill>
              </a:rPr>
              <a:t>) </a:t>
            </a:r>
            <a:r>
              <a:rPr lang="ru-RU" dirty="0">
                <a:solidFill>
                  <a:srgbClr val="DDDDDD"/>
                </a:solidFill>
              </a:rPr>
              <a:t>ошибочно считает операцию успешной, даже если состояние системы изменилось.</a:t>
            </a: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Суть проблемы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</a:t>
            </a:r>
            <a:r>
              <a:rPr lang="ru-RU" dirty="0">
                <a:solidFill>
                  <a:srgbClr val="DDDDDD"/>
                </a:solidFill>
              </a:rPr>
              <a:t> читает значение переменной: </a:t>
            </a:r>
            <a:r>
              <a:rPr lang="ru-RU" dirty="0">
                <a:solidFill>
                  <a:srgbClr val="FF423F"/>
                </a:solidFill>
              </a:rPr>
              <a:t>A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2 </a:t>
            </a:r>
            <a:r>
              <a:rPr lang="ru-RU" dirty="0">
                <a:solidFill>
                  <a:srgbClr val="DDDDDD"/>
                </a:solidFill>
              </a:rPr>
              <a:t>изменяет значение: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Сначала </a:t>
            </a:r>
            <a:r>
              <a:rPr lang="ru-RU" dirty="0">
                <a:solidFill>
                  <a:srgbClr val="FF423F"/>
                </a:solidFill>
              </a:rPr>
              <a:t>A → B </a:t>
            </a:r>
            <a:r>
              <a:rPr lang="ru-RU" dirty="0">
                <a:solidFill>
                  <a:srgbClr val="DDDDDD"/>
                </a:solidFill>
              </a:rPr>
              <a:t>(первое изменение).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Затем </a:t>
            </a:r>
            <a:r>
              <a:rPr lang="ru-RU" dirty="0">
                <a:solidFill>
                  <a:srgbClr val="FF423F"/>
                </a:solidFill>
              </a:rPr>
              <a:t>B → A </a:t>
            </a:r>
            <a:r>
              <a:rPr lang="ru-RU" dirty="0">
                <a:solidFill>
                  <a:srgbClr val="DDDDDD"/>
                </a:solidFill>
              </a:rPr>
              <a:t>(возвращает старое значение).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 </a:t>
            </a:r>
            <a:r>
              <a:rPr lang="ru-RU" dirty="0">
                <a:solidFill>
                  <a:srgbClr val="DDDDDD"/>
                </a:solidFill>
              </a:rPr>
              <a:t>выполняет CAS: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Ожидаемое значение: </a:t>
            </a:r>
            <a:r>
              <a:rPr lang="ru-RU" dirty="0">
                <a:solidFill>
                  <a:srgbClr val="FF423F"/>
                </a:solidFill>
              </a:rPr>
              <a:t>A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Текущее значение: A (хотя между чтением и CAS-операцией оно успело побывать </a:t>
            </a:r>
            <a:r>
              <a:rPr lang="ru-RU" dirty="0">
                <a:solidFill>
                  <a:srgbClr val="FF423F"/>
                </a:solidFill>
              </a:rPr>
              <a:t>B</a:t>
            </a:r>
            <a:r>
              <a:rPr lang="ru-RU" dirty="0">
                <a:solidFill>
                  <a:srgbClr val="DDDDDD"/>
                </a:solidFill>
              </a:rPr>
              <a:t>) → </a:t>
            </a:r>
            <a:r>
              <a:rPr lang="ru-RU" dirty="0">
                <a:solidFill>
                  <a:srgbClr val="FF423F"/>
                </a:solidFill>
              </a:rPr>
              <a:t>CAS проходит успешно</a:t>
            </a:r>
            <a:r>
              <a:rPr lang="ru-RU" dirty="0">
                <a:solidFill>
                  <a:srgbClr val="DDDDDD"/>
                </a:solidFill>
              </a:rPr>
              <a:t>, хотя состояние системы изменилось!</a:t>
            </a:r>
          </a:p>
          <a:p>
            <a:pPr marL="0" indent="0" algn="l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Решения ABA-проблемы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1. </a:t>
            </a:r>
            <a:r>
              <a:rPr lang="ru-RU" dirty="0" err="1">
                <a:solidFill>
                  <a:srgbClr val="CC7832"/>
                </a:solidFill>
              </a:rPr>
              <a:t>AtomicStampedReference</a:t>
            </a:r>
            <a:r>
              <a:rPr lang="ru-RU" dirty="0">
                <a:solidFill>
                  <a:srgbClr val="CC7832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(метка версии). Хранит значение + счётчик изменений (</a:t>
            </a:r>
            <a:r>
              <a:rPr lang="ru-RU" dirty="0" err="1">
                <a:solidFill>
                  <a:srgbClr val="DDDDDD"/>
                </a:solidFill>
              </a:rPr>
              <a:t>stamp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DDDDDD"/>
                </a:solidFill>
              </a:rPr>
              <a:t>2. </a:t>
            </a:r>
            <a:r>
              <a:rPr lang="en-US" dirty="0" err="1">
                <a:solidFill>
                  <a:srgbClr val="CC7832"/>
                </a:solidFill>
              </a:rPr>
              <a:t>AtomicMarkableReference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флажок). Хранит значение + </a:t>
            </a:r>
            <a:r>
              <a:rPr lang="en-US" dirty="0" err="1">
                <a:solidFill>
                  <a:srgbClr val="DDDDDD"/>
                </a:solidFill>
              </a:rPr>
              <a:t>boolean</a:t>
            </a:r>
            <a:r>
              <a:rPr lang="en-US" dirty="0">
                <a:solidFill>
                  <a:srgbClr val="DDDDDD"/>
                </a:solidFill>
              </a:rPr>
              <a:t>-</a:t>
            </a:r>
            <a:r>
              <a:rPr lang="ru-RU" dirty="0">
                <a:solidFill>
                  <a:srgbClr val="DDDDDD"/>
                </a:solidFill>
              </a:rPr>
              <a:t>флаг.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3</a:t>
            </a:r>
            <a:r>
              <a:rPr lang="ru-RU" dirty="0">
                <a:solidFill>
                  <a:srgbClr val="CC7832"/>
                </a:solidFill>
              </a:rPr>
              <a:t>. Использование неизменяемых объектов </a:t>
            </a:r>
            <a:r>
              <a:rPr lang="ru-RU" dirty="0">
                <a:solidFill>
                  <a:srgbClr val="DDDDDD"/>
                </a:solidFill>
              </a:rPr>
              <a:t>(</a:t>
            </a:r>
            <a:r>
              <a:rPr lang="ru-RU" dirty="0" err="1">
                <a:solidFill>
                  <a:srgbClr val="DDDDDD"/>
                </a:solidFill>
              </a:rPr>
              <a:t>Immutable</a:t>
            </a:r>
            <a:r>
              <a:rPr lang="ru-RU" dirty="0">
                <a:solidFill>
                  <a:srgbClr val="DDDDDD"/>
                </a:solidFill>
              </a:rPr>
              <a:t>). Если объект нельзя изменить, то ABA невозможна.</a:t>
            </a:r>
          </a:p>
          <a:p>
            <a:pPr marL="0" indent="0" algn="l">
              <a:buNone/>
            </a:pP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Executor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B670FE-5FD5-60F1-0007-7820D430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5"/>
            <a:ext cx="6601746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2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091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4592</TotalTime>
  <Words>5467</Words>
  <Application>Microsoft Office PowerPoint</Application>
  <PresentationFormat>Широкоэкранный</PresentationFormat>
  <Paragraphs>514</Paragraphs>
  <Slides>39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-apple-system</vt:lpstr>
      <vt:lpstr>Arial</vt:lpstr>
      <vt:lpstr>Calibri</vt:lpstr>
      <vt:lpstr>DeepSeek-CJK-patch</vt:lpstr>
      <vt:lpstr>Fira Sans</vt:lpstr>
      <vt:lpstr>Inter</vt:lpstr>
      <vt:lpstr>Menlo</vt:lpstr>
      <vt:lpstr>proxima</vt:lpstr>
      <vt:lpstr>Тема Office</vt:lpstr>
      <vt:lpstr>Презентация PowerPoint</vt:lpstr>
      <vt:lpstr>Atomic</vt:lpstr>
      <vt:lpstr>CAS (Compare-And-Swap) </vt:lpstr>
      <vt:lpstr>ABA-проблема в CAS</vt:lpstr>
      <vt:lpstr>Очереди</vt:lpstr>
      <vt:lpstr>Неблокирующие очереди</vt:lpstr>
      <vt:lpstr>Executor</vt:lpstr>
      <vt:lpstr>Презентация PowerPoint</vt:lpstr>
      <vt:lpstr>Презентация PowerPoint</vt:lpstr>
      <vt:lpstr>Презентация PowerPoint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Сравнение Wildcard</vt:lpstr>
      <vt:lpstr>Generics – Wildcards PECS</vt:lpstr>
      <vt:lpstr>Итератор</vt:lpstr>
      <vt:lpstr>Итератор - Удаление</vt:lpstr>
      <vt:lpstr>LinkedList</vt:lpstr>
      <vt:lpstr>Stack</vt:lpstr>
      <vt:lpstr>HashMap</vt:lpstr>
      <vt:lpstr>HashMap – put()</vt:lpstr>
      <vt:lpstr>HashMap - коллизии</vt:lpstr>
      <vt:lpstr>HashMap - методы</vt:lpstr>
      <vt:lpstr>HashSet</vt:lpstr>
      <vt:lpstr>SET</vt:lpstr>
      <vt:lpstr>класс Collections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75</cp:revision>
  <dcterms:created xsi:type="dcterms:W3CDTF">2025-01-02T08:46:56Z</dcterms:created>
  <dcterms:modified xsi:type="dcterms:W3CDTF">2025-03-26T18:51:22Z</dcterms:modified>
</cp:coreProperties>
</file>