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99" r:id="rId2"/>
    <p:sldId id="305" r:id="rId3"/>
    <p:sldId id="334" r:id="rId4"/>
    <p:sldId id="304" r:id="rId5"/>
    <p:sldId id="306" r:id="rId6"/>
    <p:sldId id="309" r:id="rId7"/>
    <p:sldId id="310" r:id="rId8"/>
    <p:sldId id="311" r:id="rId9"/>
    <p:sldId id="313" r:id="rId10"/>
    <p:sldId id="312" r:id="rId11"/>
    <p:sldId id="314" r:id="rId12"/>
    <p:sldId id="315" r:id="rId13"/>
    <p:sldId id="316" r:id="rId14"/>
    <p:sldId id="307" r:id="rId15"/>
    <p:sldId id="320" r:id="rId16"/>
    <p:sldId id="308" r:id="rId17"/>
    <p:sldId id="319" r:id="rId18"/>
    <p:sldId id="322" r:id="rId19"/>
    <p:sldId id="317" r:id="rId20"/>
    <p:sldId id="318" r:id="rId21"/>
    <p:sldId id="321" r:id="rId22"/>
    <p:sldId id="328" r:id="rId23"/>
    <p:sldId id="323" r:id="rId24"/>
    <p:sldId id="324" r:id="rId25"/>
    <p:sldId id="325" r:id="rId26"/>
    <p:sldId id="326" r:id="rId27"/>
    <p:sldId id="327" r:id="rId28"/>
    <p:sldId id="329" r:id="rId29"/>
    <p:sldId id="330" r:id="rId30"/>
    <p:sldId id="331" r:id="rId31"/>
    <p:sldId id="332" r:id="rId32"/>
    <p:sldId id="33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86A0F93B-4765-48F2-B1CC-AD45E8B8F275}">
          <p14:sldIdLst>
            <p14:sldId id="299"/>
          </p14:sldIdLst>
        </p14:section>
        <p14:section name="Atomic" id="{05A2EFFE-EAD3-4965-A918-DF4C5ED6DCF3}">
          <p14:sldIdLst>
            <p14:sldId id="305"/>
            <p14:sldId id="334"/>
            <p14:sldId id="304"/>
            <p14:sldId id="306"/>
          </p14:sldIdLst>
        </p14:section>
        <p14:section name="Executors" id="{64ECF9F2-8C33-4575-AE0E-8CDE6868CC5D}">
          <p14:sldIdLst>
            <p14:sldId id="309"/>
            <p14:sldId id="310"/>
            <p14:sldId id="311"/>
            <p14:sldId id="313"/>
            <p14:sldId id="312"/>
            <p14:sldId id="314"/>
            <p14:sldId id="315"/>
            <p14:sldId id="316"/>
          </p14:sldIdLst>
        </p14:section>
        <p14:section name="Queue" id="{C36D3DE3-1D12-4C1F-910F-598A915B1704}">
          <p14:sldIdLst>
            <p14:sldId id="307"/>
            <p14:sldId id="320"/>
            <p14:sldId id="308"/>
            <p14:sldId id="319"/>
            <p14:sldId id="322"/>
            <p14:sldId id="317"/>
            <p14:sldId id="318"/>
            <p14:sldId id="321"/>
          </p14:sldIdLst>
        </p14:section>
        <p14:section name="Синхронизаторы" id="{F401D1F8-1F07-4B30-8CB6-448350C6C587}">
          <p14:sldIdLst>
            <p14:sldId id="328"/>
            <p14:sldId id="323"/>
            <p14:sldId id="324"/>
            <p14:sldId id="325"/>
            <p14:sldId id="326"/>
            <p14:sldId id="327"/>
            <p14:sldId id="329"/>
          </p14:sldIdLst>
        </p14:section>
        <p14:section name="Locks" id="{F106686C-7472-4A20-BCD1-F9CD215FCA57}">
          <p14:sldIdLst>
            <p14:sldId id="330"/>
            <p14:sldId id="331"/>
            <p14:sldId id="332"/>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7832"/>
    <a:srgbClr val="FF423F"/>
    <a:srgbClr val="BC5CFF"/>
    <a:srgbClr val="2CA433"/>
    <a:srgbClr val="DDDDDD"/>
    <a:srgbClr val="6FADC3"/>
    <a:srgbClr val="4795CA"/>
    <a:srgbClr val="3399FF"/>
    <a:srgbClr val="BEFFBB"/>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33" autoAdjust="0"/>
    <p:restoredTop sz="29376" autoAdjust="0"/>
  </p:normalViewPr>
  <p:slideViewPr>
    <p:cSldViewPr snapToGrid="0">
      <p:cViewPr>
        <p:scale>
          <a:sx n="100" d="100"/>
          <a:sy n="100" d="100"/>
        </p:scale>
        <p:origin x="474" y="54"/>
      </p:cViewPr>
      <p:guideLst/>
    </p:cSldViewPr>
  </p:slideViewPr>
  <p:notesTextViewPr>
    <p:cViewPr>
      <p:scale>
        <a:sx n="125" d="100"/>
        <a:sy n="125" d="100"/>
      </p:scale>
      <p:origin x="0" y="0"/>
    </p:cViewPr>
  </p:notesTextViewPr>
  <p:sorterViewPr>
    <p:cViewPr>
      <p:scale>
        <a:sx n="100" d="100"/>
        <a:sy n="100" d="100"/>
      </p:scale>
      <p:origin x="0" y="-12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B99C5-9E73-4D85-8495-5EC431CC6481}" type="datetimeFigureOut">
              <a:rPr lang="ru-RU" smtClean="0"/>
              <a:t>29.04.2025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29189-23CE-4022-A357-B9239DF82E10}" type="slidenum">
              <a:rPr lang="ru-RU" smtClean="0"/>
              <a:t>‹#›</a:t>
            </a:fld>
            <a:endParaRPr lang="ru-RU"/>
          </a:p>
        </p:txBody>
      </p:sp>
    </p:spTree>
    <p:extLst>
      <p:ext uri="{BB962C8B-B14F-4D97-AF65-F5344CB8AC3E}">
        <p14:creationId xmlns:p14="http://schemas.microsoft.com/office/powerpoint/2010/main" val="1858889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yandex.ru/homepage/java/mnogopoto/executeservice/cachedthreadpool/#kogda-ne-ispolzova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java-online.ru/concurrent-queue-noblock.xhtml#dequ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oracle.com/javase/7/docs/api/java/util/concurrent/SynchronousQueue.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java-online.ru/concurrent-queue-block.xhtml#blockingqueue"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oracle.com/javase/7/docs/api/java/util/concurrent/LinkedTransferQueue.html" TargetMode="External"/><Relationship Id="rId4" Type="http://schemas.openxmlformats.org/officeDocument/2006/relationships/hyperlink" Target="https://docs.oracle.com/javase/7/docs/api/java/util/concurrent/TransferQueue.ht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wiki.yandex.ru/homepage/java/mnogopoto/sinxroniza/cyclicbarrier/#potencialnye-problemy" TargetMode="External"/><Relationship Id="rId3" Type="http://schemas.openxmlformats.org/officeDocument/2006/relationships/hyperlink" Target="https://wiki.yandex.ru/homepage/java/mnogopoto/sinxroniza/cyclicbarrier/#1-povtornoe-ispolzovanie" TargetMode="External"/><Relationship Id="rId7" Type="http://schemas.openxmlformats.org/officeDocument/2006/relationships/hyperlink" Target="https://wiki.yandex.ru/homepage/java/mnogopoto/sinxroniza/cyclicbarrier/#tipichnye-use-cases"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wiki.yandex.ru/homepage/java/mnogopoto/sinxroniza/cyclicbarrier/#4-sravnenie-s-phaser" TargetMode="External"/><Relationship Id="rId5" Type="http://schemas.openxmlformats.org/officeDocument/2006/relationships/hyperlink" Target="https://wiki.yandex.ru/homepage/java/mnogopoto/sinxroniza/cyclicbarrier/#3-barernoe-dejstvie" TargetMode="External"/><Relationship Id="rId4" Type="http://schemas.openxmlformats.org/officeDocument/2006/relationships/hyperlink" Target="https://wiki.yandex.ru/homepage/java/mnogopoto/sinxroniza/cyclicbarrier/#2-obrabotka-isklyuchenij"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ru.wikipedia.org/wiki/%D0%91%D0%B0%D1%80%D1%8C%D0%B5%D1%80%D0%BD%D0%B0%D1%8F_%D1%81%D0%B8%D0%BD%D1%85%D1%80%D0%BE%D0%BD%D0%B8%D0%B7%D0%B0%D1%86%D0%B8%D1%8F"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en-US" b="1" i="0" dirty="0">
                <a:solidFill>
                  <a:srgbClr val="F8FAFF"/>
                </a:solidFill>
                <a:effectLst/>
                <a:latin typeface="DeepSeek-CJK-patch"/>
              </a:rPr>
              <a:t>1. Executors (</a:t>
            </a:r>
            <a:r>
              <a:rPr lang="ru-RU" b="1" i="0" dirty="0">
                <a:solidFill>
                  <a:srgbClr val="F8FAFF"/>
                </a:solidFill>
                <a:effectLst/>
                <a:latin typeface="DeepSeek-CJK-patch"/>
              </a:rPr>
              <a:t>Пул потоков)</a:t>
            </a:r>
            <a:endParaRPr lang="ru-RU" b="0" i="0" dirty="0">
              <a:solidFill>
                <a:srgbClr val="F8FAFF"/>
              </a:solidFill>
              <a:effectLst/>
              <a:latin typeface="DeepSeek-CJK-patch"/>
            </a:endParaRPr>
          </a:p>
          <a:p>
            <a:pPr lvl="1" algn="l"/>
            <a:r>
              <a:rPr lang="ru-RU" b="0" i="0" dirty="0">
                <a:solidFill>
                  <a:srgbClr val="F8FAFF"/>
                </a:solidFill>
                <a:effectLst/>
                <a:latin typeface="DeepSeek-CJK-patch"/>
              </a:rPr>
              <a:t>Управление потоками без ручного создания </a:t>
            </a:r>
            <a:r>
              <a:rPr lang="en-US" b="0" i="0" dirty="0">
                <a:solidFill>
                  <a:srgbClr val="F8FAFF"/>
                </a:solidFill>
                <a:effectLst/>
                <a:latin typeface="DeepSeek-CJK-patch"/>
              </a:rPr>
              <a:t>Thread.</a:t>
            </a:r>
          </a:p>
          <a:p>
            <a:pPr lvl="1" algn="l">
              <a:buFont typeface="Arial" panose="020B0604020202020204" pitchFamily="34" charset="0"/>
              <a:buChar char="•"/>
            </a:pPr>
            <a:r>
              <a:rPr lang="en-US" b="1" i="0" dirty="0" err="1">
                <a:solidFill>
                  <a:srgbClr val="F8FAFF"/>
                </a:solidFill>
                <a:effectLst/>
                <a:latin typeface="DeepSeek-CJK-patch"/>
              </a:rPr>
              <a:t>ExecutorService</a:t>
            </a:r>
            <a:r>
              <a:rPr lang="en-US" b="0" i="0" dirty="0">
                <a:solidFill>
                  <a:srgbClr val="F8FAFF"/>
                </a:solidFill>
                <a:effectLst/>
                <a:latin typeface="DeepSeek-CJK-patch"/>
              </a:rPr>
              <a:t> – </a:t>
            </a:r>
            <a:r>
              <a:rPr lang="ru-RU" b="0" i="0" dirty="0">
                <a:solidFill>
                  <a:srgbClr val="F8FAFF"/>
                </a:solidFill>
                <a:effectLst/>
                <a:latin typeface="DeepSeek-CJK-patch"/>
              </a:rPr>
              <a:t>интерфейс для пулов потоков.</a:t>
            </a:r>
          </a:p>
          <a:p>
            <a:pPr lvl="1" algn="l">
              <a:buFont typeface="Arial" panose="020B0604020202020204" pitchFamily="34" charset="0"/>
              <a:buChar char="•"/>
            </a:pPr>
            <a:r>
              <a:rPr lang="en-US" b="1" i="0" dirty="0" err="1">
                <a:solidFill>
                  <a:srgbClr val="F8FAFF"/>
                </a:solidFill>
                <a:effectLst/>
                <a:latin typeface="DeepSeek-CJK-patch"/>
              </a:rPr>
              <a:t>ScheduledExecutorService</a:t>
            </a:r>
            <a:r>
              <a:rPr lang="en-US" b="0" i="0" dirty="0">
                <a:solidFill>
                  <a:srgbClr val="F8FAFF"/>
                </a:solidFill>
                <a:effectLst/>
                <a:latin typeface="DeepSeek-CJK-patch"/>
              </a:rPr>
              <a:t> – </a:t>
            </a:r>
            <a:r>
              <a:rPr lang="ru-RU" b="0" i="0" dirty="0">
                <a:solidFill>
                  <a:srgbClr val="F8FAFF"/>
                </a:solidFill>
                <a:effectLst/>
                <a:latin typeface="DeepSeek-CJK-patch"/>
              </a:rPr>
              <a:t>выполнение задач с задержкой или периодически.</a:t>
            </a:r>
          </a:p>
          <a:p>
            <a:pPr algn="l"/>
            <a:endParaRPr lang="ru-RU" dirty="0"/>
          </a:p>
          <a:p>
            <a:pPr algn="l"/>
            <a:r>
              <a:rPr lang="ru-RU" b="1" i="0" dirty="0">
                <a:solidFill>
                  <a:srgbClr val="F8FAFF"/>
                </a:solidFill>
                <a:effectLst/>
                <a:latin typeface="DeepSeek-CJK-patch"/>
              </a:rPr>
              <a:t>2. </a:t>
            </a:r>
            <a:r>
              <a:rPr lang="ru-RU" b="1" i="0" dirty="0" err="1">
                <a:solidFill>
                  <a:srgbClr val="F8FAFF"/>
                </a:solidFill>
                <a:effectLst/>
                <a:latin typeface="DeepSeek-CJK-patch"/>
              </a:rPr>
              <a:t>Потокобезопасные</a:t>
            </a:r>
            <a:r>
              <a:rPr lang="ru-RU" b="1" i="0" dirty="0">
                <a:solidFill>
                  <a:srgbClr val="F8FAFF"/>
                </a:solidFill>
                <a:effectLst/>
                <a:latin typeface="DeepSeek-CJK-patch"/>
              </a:rPr>
              <a:t> коллекции</a:t>
            </a:r>
            <a:endParaRPr lang="ru-RU" b="0" i="0" dirty="0">
              <a:solidFill>
                <a:srgbClr val="F8FAFF"/>
              </a:solidFill>
              <a:effectLst/>
              <a:latin typeface="DeepSeek-CJK-patch"/>
            </a:endParaRPr>
          </a:p>
          <a:p>
            <a:pPr lvl="1" algn="l"/>
            <a:r>
              <a:rPr lang="ru-RU" b="0" i="0" dirty="0">
                <a:solidFill>
                  <a:srgbClr val="F8FAFF"/>
                </a:solidFill>
                <a:effectLst/>
                <a:latin typeface="DeepSeek-CJK-patch"/>
              </a:rPr>
              <a:t>Аналоги </a:t>
            </a:r>
            <a:r>
              <a:rPr lang="en-US" b="0" i="0" dirty="0">
                <a:solidFill>
                  <a:srgbClr val="F8FAFF"/>
                </a:solidFill>
                <a:effectLst/>
                <a:latin typeface="DeepSeek-CJK-patch"/>
              </a:rPr>
              <a:t>List, Map, Queue, </a:t>
            </a:r>
            <a:r>
              <a:rPr lang="ru-RU" b="0" i="0" dirty="0">
                <a:solidFill>
                  <a:srgbClr val="F8FAFF"/>
                </a:solidFill>
                <a:effectLst/>
                <a:latin typeface="DeepSeek-CJK-patch"/>
              </a:rPr>
              <a:t>но с поддержкой многопоточности.</a:t>
            </a:r>
          </a:p>
          <a:p>
            <a:pPr lvl="2" algn="l">
              <a:buFont typeface="Arial" panose="020B0604020202020204" pitchFamily="34" charset="0"/>
              <a:buChar char="•"/>
            </a:pPr>
            <a:r>
              <a:rPr lang="en-US" b="1" i="0" dirty="0" err="1">
                <a:solidFill>
                  <a:srgbClr val="F8FAFF"/>
                </a:solidFill>
                <a:effectLst/>
                <a:latin typeface="DeepSeek-CJK-patch"/>
              </a:rPr>
              <a:t>ConcurrentHashMap</a:t>
            </a:r>
            <a:r>
              <a:rPr lang="en-US" b="0" i="0" dirty="0">
                <a:solidFill>
                  <a:srgbClr val="F8FAFF"/>
                </a:solidFill>
                <a:effectLst/>
                <a:latin typeface="DeepSeek-CJK-patch"/>
              </a:rPr>
              <a:t> – HashMap </a:t>
            </a:r>
            <a:r>
              <a:rPr lang="ru-RU" b="0" i="0" dirty="0">
                <a:solidFill>
                  <a:srgbClr val="F8FAFF"/>
                </a:solidFill>
                <a:effectLst/>
                <a:latin typeface="DeepSeek-CJK-patch"/>
              </a:rPr>
              <a:t>для многопоточного доступа.</a:t>
            </a:r>
          </a:p>
          <a:p>
            <a:pPr lvl="2" algn="l">
              <a:buFont typeface="Arial" panose="020B0604020202020204" pitchFamily="34" charset="0"/>
              <a:buChar char="•"/>
            </a:pPr>
            <a:r>
              <a:rPr lang="en-US" b="1" i="0" dirty="0" err="1">
                <a:solidFill>
                  <a:srgbClr val="F8FAFF"/>
                </a:solidFill>
                <a:effectLst/>
                <a:latin typeface="DeepSeek-CJK-patch"/>
              </a:rPr>
              <a:t>CopyOnWriteArrayList</a:t>
            </a:r>
            <a:r>
              <a:rPr lang="en-US" b="0" i="0" dirty="0">
                <a:solidFill>
                  <a:srgbClr val="F8FAFF"/>
                </a:solidFill>
                <a:effectLst/>
                <a:latin typeface="DeepSeek-CJK-patch"/>
              </a:rPr>
              <a:t> – ArrayList, </a:t>
            </a:r>
            <a:r>
              <a:rPr lang="ru-RU" b="0" i="0" dirty="0">
                <a:solidFill>
                  <a:srgbClr val="F8FAFF"/>
                </a:solidFill>
                <a:effectLst/>
                <a:latin typeface="DeepSeek-CJK-patch"/>
              </a:rPr>
              <a:t>где изменения создают новую копию.</a:t>
            </a:r>
          </a:p>
          <a:p>
            <a:pPr lvl="2" algn="l">
              <a:buFont typeface="Arial" panose="020B0604020202020204" pitchFamily="34" charset="0"/>
              <a:buChar char="•"/>
            </a:pPr>
            <a:r>
              <a:rPr lang="en-US" b="1" i="0" dirty="0" err="1">
                <a:solidFill>
                  <a:srgbClr val="F8FAFF"/>
                </a:solidFill>
                <a:effectLst/>
                <a:latin typeface="DeepSeek-CJK-patch"/>
              </a:rPr>
              <a:t>BlockingQueue</a:t>
            </a:r>
            <a:r>
              <a:rPr lang="en-US" b="0" i="0" dirty="0">
                <a:solidFill>
                  <a:srgbClr val="F8FAFF"/>
                </a:solidFill>
                <a:effectLst/>
                <a:latin typeface="DeepSeek-CJK-patch"/>
              </a:rPr>
              <a:t> (</a:t>
            </a:r>
            <a:r>
              <a:rPr lang="ru-RU" b="0" i="0" dirty="0">
                <a:solidFill>
                  <a:srgbClr val="F8FAFF"/>
                </a:solidFill>
                <a:effectLst/>
                <a:latin typeface="DeepSeek-CJK-patch"/>
              </a:rPr>
              <a:t>например, </a:t>
            </a:r>
            <a:r>
              <a:rPr lang="en-US" b="0" i="0" dirty="0" err="1">
                <a:solidFill>
                  <a:srgbClr val="F8FAFF"/>
                </a:solidFill>
                <a:effectLst/>
                <a:latin typeface="DeepSeek-CJK-patch"/>
              </a:rPr>
              <a:t>ArrayBlockingQueue</a:t>
            </a:r>
            <a:r>
              <a:rPr lang="en-US" b="0" i="0" dirty="0">
                <a:solidFill>
                  <a:srgbClr val="F8FAFF"/>
                </a:solidFill>
                <a:effectLst/>
                <a:latin typeface="DeepSeek-CJK-patch"/>
              </a:rPr>
              <a:t>) – </a:t>
            </a:r>
            <a:r>
              <a:rPr lang="ru-RU" b="0" i="0" dirty="0">
                <a:solidFill>
                  <a:srgbClr val="F8FAFF"/>
                </a:solidFill>
                <a:effectLst/>
                <a:latin typeface="DeepSeek-CJK-patch"/>
              </a:rPr>
              <a:t>очередь с блокировкой потоков при попытке чтения из пустой очереди.</a:t>
            </a:r>
          </a:p>
          <a:p>
            <a:pPr algn="l"/>
            <a:endParaRPr lang="ru-RU" dirty="0"/>
          </a:p>
          <a:p>
            <a:pPr algn="l"/>
            <a:r>
              <a:rPr lang="ru-RU" b="1" i="0" dirty="0">
                <a:solidFill>
                  <a:srgbClr val="F8FAFF"/>
                </a:solidFill>
                <a:effectLst/>
                <a:latin typeface="DeepSeek-CJK-patch"/>
              </a:rPr>
              <a:t>3. Синхронизаторы</a:t>
            </a:r>
            <a:endParaRPr lang="ru-RU" b="0" i="0" dirty="0">
              <a:solidFill>
                <a:srgbClr val="F8FAFF"/>
              </a:solidFill>
              <a:effectLst/>
              <a:latin typeface="DeepSeek-CJK-patch"/>
            </a:endParaRPr>
          </a:p>
          <a:p>
            <a:pPr lvl="1" algn="l"/>
            <a:r>
              <a:rPr lang="ru-RU" b="0" i="0" dirty="0">
                <a:solidFill>
                  <a:srgbClr val="F8FAFF"/>
                </a:solidFill>
                <a:effectLst/>
                <a:latin typeface="DeepSeek-CJK-patch"/>
              </a:rPr>
              <a:t>Инструменты для координации потоков.</a:t>
            </a:r>
          </a:p>
          <a:p>
            <a:pPr lvl="1" algn="l">
              <a:buFont typeface="Arial" panose="020B0604020202020204" pitchFamily="34" charset="0"/>
              <a:buChar char="•"/>
            </a:pPr>
            <a:r>
              <a:rPr lang="ru-RU" b="1" i="0" dirty="0" err="1">
                <a:solidFill>
                  <a:srgbClr val="F8FAFF"/>
                </a:solidFill>
                <a:effectLst/>
                <a:latin typeface="DeepSeek-CJK-patch"/>
              </a:rPr>
              <a:t>CountDownLatch</a:t>
            </a:r>
            <a:r>
              <a:rPr lang="ru-RU" b="0" i="0" dirty="0">
                <a:solidFill>
                  <a:srgbClr val="F8FAFF"/>
                </a:solidFill>
                <a:effectLst/>
                <a:latin typeface="DeepSeek-CJK-patch"/>
              </a:rPr>
              <a:t> – ожидание завершения N операций.</a:t>
            </a:r>
          </a:p>
          <a:p>
            <a:pPr lvl="1" algn="l">
              <a:buFont typeface="Arial" panose="020B0604020202020204" pitchFamily="34" charset="0"/>
              <a:buChar char="•"/>
            </a:pPr>
            <a:r>
              <a:rPr lang="ru-RU" b="1" i="0" dirty="0" err="1">
                <a:solidFill>
                  <a:srgbClr val="F8FAFF"/>
                </a:solidFill>
                <a:effectLst/>
                <a:latin typeface="DeepSeek-CJK-patch"/>
              </a:rPr>
              <a:t>CyclicBarrier</a:t>
            </a:r>
            <a:r>
              <a:rPr lang="ru-RU" b="0" i="0" dirty="0">
                <a:solidFill>
                  <a:srgbClr val="F8FAFF"/>
                </a:solidFill>
                <a:effectLst/>
                <a:latin typeface="DeepSeek-CJK-patch"/>
              </a:rPr>
              <a:t> – барьер для синхронизации потоков в определенной точке.</a:t>
            </a:r>
          </a:p>
          <a:p>
            <a:pPr lvl="1" algn="l">
              <a:buFont typeface="Arial" panose="020B0604020202020204" pitchFamily="34" charset="0"/>
              <a:buChar char="•"/>
            </a:pPr>
            <a:r>
              <a:rPr lang="ru-RU" b="1" i="0" dirty="0" err="1">
                <a:solidFill>
                  <a:srgbClr val="F8FAFF"/>
                </a:solidFill>
                <a:effectLst/>
                <a:latin typeface="DeepSeek-CJK-patch"/>
              </a:rPr>
              <a:t>Semaphore</a:t>
            </a:r>
            <a:r>
              <a:rPr lang="ru-RU" b="0" i="0" dirty="0">
                <a:solidFill>
                  <a:srgbClr val="F8FAFF"/>
                </a:solidFill>
                <a:effectLst/>
                <a:latin typeface="DeepSeek-CJK-patch"/>
              </a:rPr>
              <a:t> – ограничение доступа к ресурсу (как "пропуск").</a:t>
            </a:r>
          </a:p>
          <a:p>
            <a:pPr algn="l"/>
            <a:endParaRPr lang="ru-RU" dirty="0"/>
          </a:p>
          <a:p>
            <a:pPr algn="l"/>
            <a:r>
              <a:rPr lang="ru-RU" b="1" i="0" dirty="0">
                <a:solidFill>
                  <a:srgbClr val="F8FAFF"/>
                </a:solidFill>
                <a:effectLst/>
                <a:latin typeface="DeepSeek-CJK-patch"/>
              </a:rPr>
              <a:t>4. </a:t>
            </a:r>
            <a:r>
              <a:rPr lang="en-US" b="1" i="0" dirty="0">
                <a:solidFill>
                  <a:srgbClr val="F8FAFF"/>
                </a:solidFill>
                <a:effectLst/>
                <a:latin typeface="DeepSeek-CJK-patch"/>
              </a:rPr>
              <a:t>Locks (</a:t>
            </a:r>
            <a:r>
              <a:rPr lang="ru-RU" b="1" i="0" dirty="0">
                <a:solidFill>
                  <a:srgbClr val="F8FAFF"/>
                </a:solidFill>
                <a:effectLst/>
                <a:latin typeface="DeepSeek-CJK-patch"/>
              </a:rPr>
              <a:t>альтернативы </a:t>
            </a:r>
            <a:r>
              <a:rPr lang="en-US" b="1" i="0" dirty="0">
                <a:solidFill>
                  <a:srgbClr val="F8FAFF"/>
                </a:solidFill>
                <a:effectLst/>
                <a:latin typeface="DeepSeek-CJK-patch"/>
              </a:rPr>
              <a:t>synchronized)</a:t>
            </a:r>
            <a:endParaRPr lang="en-US" b="0" i="0" dirty="0">
              <a:solidFill>
                <a:srgbClr val="F8FAFF"/>
              </a:solidFill>
              <a:effectLst/>
              <a:latin typeface="DeepSeek-CJK-patch"/>
            </a:endParaRPr>
          </a:p>
          <a:p>
            <a:pPr lvl="1" algn="l">
              <a:buFont typeface="Arial" panose="020B0604020202020204" pitchFamily="34" charset="0"/>
              <a:buChar char="•"/>
            </a:pPr>
            <a:r>
              <a:rPr lang="en-US" b="1" i="0" dirty="0" err="1">
                <a:solidFill>
                  <a:srgbClr val="F8FAFF"/>
                </a:solidFill>
                <a:effectLst/>
                <a:latin typeface="DeepSeek-CJK-patch"/>
              </a:rPr>
              <a:t>ReentrantLock</a:t>
            </a:r>
            <a:r>
              <a:rPr lang="en-US" b="0" i="0" dirty="0">
                <a:solidFill>
                  <a:srgbClr val="F8FAFF"/>
                </a:solidFill>
                <a:effectLst/>
                <a:latin typeface="DeepSeek-CJK-patch"/>
              </a:rPr>
              <a:t> – </a:t>
            </a:r>
            <a:r>
              <a:rPr lang="ru-RU" b="0" i="0" dirty="0">
                <a:solidFill>
                  <a:srgbClr val="F8FAFF"/>
                </a:solidFill>
                <a:effectLst/>
                <a:latin typeface="DeepSeek-CJK-patch"/>
              </a:rPr>
              <a:t>более гибкая блокировка с возможностью прерывания.</a:t>
            </a:r>
          </a:p>
          <a:p>
            <a:pPr lvl="1" algn="l">
              <a:buFont typeface="Arial" panose="020B0604020202020204" pitchFamily="34" charset="0"/>
              <a:buChar char="•"/>
            </a:pPr>
            <a:r>
              <a:rPr lang="en-US" b="1" i="0" dirty="0" err="1">
                <a:solidFill>
                  <a:srgbClr val="F8FAFF"/>
                </a:solidFill>
                <a:effectLst/>
                <a:latin typeface="DeepSeek-CJK-patch"/>
              </a:rPr>
              <a:t>ReadWriteLock</a:t>
            </a:r>
            <a:r>
              <a:rPr lang="en-US" b="0" i="0" dirty="0">
                <a:solidFill>
                  <a:srgbClr val="F8FAFF"/>
                </a:solidFill>
                <a:effectLst/>
                <a:latin typeface="DeepSeek-CJK-patch"/>
              </a:rPr>
              <a:t> (</a:t>
            </a:r>
            <a:r>
              <a:rPr lang="ru-RU" b="0" i="0" dirty="0">
                <a:solidFill>
                  <a:srgbClr val="F8FAFF"/>
                </a:solidFill>
                <a:effectLst/>
                <a:latin typeface="DeepSeek-CJK-patch"/>
              </a:rPr>
              <a:t>и </a:t>
            </a:r>
            <a:r>
              <a:rPr lang="en-US" b="0" i="0" dirty="0" err="1">
                <a:solidFill>
                  <a:srgbClr val="F8FAFF"/>
                </a:solidFill>
                <a:effectLst/>
                <a:latin typeface="DeepSeek-CJK-patch"/>
              </a:rPr>
              <a:t>ReentrantReadWriteLock</a:t>
            </a:r>
            <a:r>
              <a:rPr lang="en-US" b="0" i="0" dirty="0">
                <a:solidFill>
                  <a:srgbClr val="F8FAFF"/>
                </a:solidFill>
                <a:effectLst/>
                <a:latin typeface="DeepSeek-CJK-patch"/>
              </a:rPr>
              <a:t>) – </a:t>
            </a:r>
            <a:r>
              <a:rPr lang="ru-RU" b="0" i="0" dirty="0">
                <a:solidFill>
                  <a:srgbClr val="F8FAFF"/>
                </a:solidFill>
                <a:effectLst/>
                <a:latin typeface="DeepSeek-CJK-patch"/>
              </a:rPr>
              <a:t>разделение блокировок на чтение/запись.</a:t>
            </a:r>
          </a:p>
          <a:p>
            <a:pPr lvl="1" algn="l">
              <a:buFont typeface="Arial" panose="020B0604020202020204" pitchFamily="34" charset="0"/>
              <a:buChar char="•"/>
            </a:pPr>
            <a:endParaRPr lang="ru-RU" b="0" i="0" dirty="0">
              <a:solidFill>
                <a:srgbClr val="F8FAFF"/>
              </a:solidFill>
              <a:effectLst/>
              <a:latin typeface="DeepSeek-CJK-patch"/>
            </a:endParaRPr>
          </a:p>
          <a:p>
            <a:pPr lvl="1" algn="l">
              <a:buFont typeface="Arial" panose="020B0604020202020204" pitchFamily="34" charset="0"/>
              <a:buChar char="•"/>
            </a:pPr>
            <a:endParaRPr lang="ru-RU" b="0" i="0" dirty="0">
              <a:solidFill>
                <a:srgbClr val="F8FAFF"/>
              </a:solidFill>
              <a:effectLst/>
              <a:latin typeface="DeepSeek-CJK-patch"/>
            </a:endParaRPr>
          </a:p>
          <a:p>
            <a:pPr algn="l"/>
            <a:r>
              <a:rPr lang="ru-RU" b="1" i="0" dirty="0">
                <a:solidFill>
                  <a:srgbClr val="F8FAFF"/>
                </a:solidFill>
                <a:effectLst/>
                <a:latin typeface="DeepSeek-CJK-patch"/>
              </a:rPr>
              <a:t>5. Атомарные классы (</a:t>
            </a:r>
            <a:r>
              <a:rPr lang="en-US" b="1" i="0" dirty="0" err="1">
                <a:solidFill>
                  <a:srgbClr val="F8FAFF"/>
                </a:solidFill>
                <a:effectLst/>
                <a:latin typeface="DeepSeek-CJK-patch"/>
              </a:rPr>
              <a:t>java.util.concurrent.atomic</a:t>
            </a:r>
            <a:r>
              <a:rPr lang="en-US" b="1" i="0" dirty="0">
                <a:solidFill>
                  <a:srgbClr val="F8FAFF"/>
                </a:solidFill>
                <a:effectLst/>
                <a:latin typeface="DeepSeek-CJK-patch"/>
              </a:rPr>
              <a:t>)</a:t>
            </a:r>
            <a:endParaRPr lang="en-US" b="0" i="0" dirty="0">
              <a:solidFill>
                <a:srgbClr val="F8FAFF"/>
              </a:solidFill>
              <a:effectLst/>
              <a:latin typeface="DeepSeek-CJK-patch"/>
            </a:endParaRPr>
          </a:p>
          <a:p>
            <a:pPr lvl="1" algn="l"/>
            <a:r>
              <a:rPr lang="ru-RU" b="0" i="0" dirty="0" err="1">
                <a:solidFill>
                  <a:srgbClr val="F8FAFF"/>
                </a:solidFill>
                <a:effectLst/>
                <a:latin typeface="DeepSeek-CJK-patch"/>
              </a:rPr>
              <a:t>Потокобезопасные</a:t>
            </a:r>
            <a:r>
              <a:rPr lang="ru-RU" b="0" i="0" dirty="0">
                <a:solidFill>
                  <a:srgbClr val="F8FAFF"/>
                </a:solidFill>
                <a:effectLst/>
                <a:latin typeface="DeepSeek-CJK-patch"/>
              </a:rPr>
              <a:t> операции без </a:t>
            </a:r>
            <a:r>
              <a:rPr lang="en-US" b="0" i="0" dirty="0">
                <a:solidFill>
                  <a:srgbClr val="F8FAFF"/>
                </a:solidFill>
                <a:effectLst/>
                <a:latin typeface="DeepSeek-CJK-patch"/>
              </a:rPr>
              <a:t>synchronized.</a:t>
            </a:r>
          </a:p>
          <a:p>
            <a:pPr lvl="1" algn="l">
              <a:buFont typeface="Arial" panose="020B0604020202020204" pitchFamily="34" charset="0"/>
              <a:buChar char="•"/>
            </a:pPr>
            <a:r>
              <a:rPr lang="en-US" b="1" i="0" dirty="0" err="1">
                <a:solidFill>
                  <a:srgbClr val="F8FAFF"/>
                </a:solidFill>
                <a:effectLst/>
                <a:latin typeface="DeepSeek-CJK-patch"/>
              </a:rPr>
              <a:t>AtomicInteger</a:t>
            </a:r>
            <a:r>
              <a:rPr lang="en-US" b="0" i="0" dirty="0">
                <a:solidFill>
                  <a:srgbClr val="F8FAFF"/>
                </a:solidFill>
                <a:effectLst/>
                <a:latin typeface="DeepSeek-CJK-patch"/>
              </a:rPr>
              <a:t>, </a:t>
            </a:r>
            <a:r>
              <a:rPr lang="en-US" b="1" i="0" dirty="0" err="1">
                <a:solidFill>
                  <a:srgbClr val="F8FAFF"/>
                </a:solidFill>
                <a:effectLst/>
                <a:latin typeface="DeepSeek-CJK-patch"/>
              </a:rPr>
              <a:t>AtomicLong</a:t>
            </a:r>
            <a:r>
              <a:rPr lang="en-US" b="0" i="0" dirty="0">
                <a:solidFill>
                  <a:srgbClr val="F8FAFF"/>
                </a:solidFill>
                <a:effectLst/>
                <a:latin typeface="DeepSeek-CJK-patch"/>
              </a:rPr>
              <a:t> – </a:t>
            </a:r>
            <a:r>
              <a:rPr lang="ru-RU" b="0" i="0" dirty="0">
                <a:solidFill>
                  <a:srgbClr val="F8FAFF"/>
                </a:solidFill>
                <a:effectLst/>
                <a:latin typeface="DeepSeek-CJK-patch"/>
              </a:rPr>
              <a:t>атомарные инкременты/декременты.</a:t>
            </a:r>
          </a:p>
          <a:p>
            <a:pPr lvl="1" algn="l">
              <a:buFont typeface="Arial" panose="020B0604020202020204" pitchFamily="34" charset="0"/>
              <a:buChar char="•"/>
            </a:pPr>
            <a:endParaRPr lang="ru-RU" b="0" i="0" dirty="0">
              <a:solidFill>
                <a:srgbClr val="F8FAFF"/>
              </a:solidFill>
              <a:effectLst/>
              <a:latin typeface="DeepSeek-CJK-patch"/>
            </a:endParaRPr>
          </a:p>
          <a:p>
            <a:pPr lvl="1" algn="l">
              <a:buFont typeface="Arial" panose="020B0604020202020204" pitchFamily="34" charset="0"/>
              <a:buChar char="•"/>
            </a:pPr>
            <a:endParaRPr lang="ru-RU" b="0" i="0" dirty="0">
              <a:solidFill>
                <a:srgbClr val="F8FAFF"/>
              </a:solidFill>
              <a:effectLst/>
              <a:latin typeface="DeepSeek-CJK-patch"/>
            </a:endParaRPr>
          </a:p>
          <a:p>
            <a:pPr algn="l"/>
            <a:r>
              <a:rPr lang="ru-RU" b="1" i="0" dirty="0">
                <a:solidFill>
                  <a:srgbClr val="F8FAFF"/>
                </a:solidFill>
                <a:effectLst/>
                <a:latin typeface="DeepSeek-CJK-patch"/>
              </a:rPr>
              <a:t>6. Очереди (</a:t>
            </a:r>
            <a:r>
              <a:rPr lang="ru-RU" b="1" i="0" dirty="0" err="1">
                <a:solidFill>
                  <a:srgbClr val="F8FAFF"/>
                </a:solidFill>
                <a:effectLst/>
                <a:latin typeface="DeepSeek-CJK-patch"/>
              </a:rPr>
              <a:t>BlockingQueue</a:t>
            </a:r>
            <a:r>
              <a:rPr lang="ru-RU" b="1" i="0" dirty="0">
                <a:solidFill>
                  <a:srgbClr val="F8FAFF"/>
                </a:solidFill>
                <a:effectLst/>
                <a:latin typeface="DeepSeek-CJK-patch"/>
              </a:rPr>
              <a:t>, </a:t>
            </a:r>
            <a:r>
              <a:rPr lang="ru-RU" b="1" i="0" dirty="0" err="1">
                <a:solidFill>
                  <a:srgbClr val="F8FAFF"/>
                </a:solidFill>
                <a:effectLst/>
                <a:latin typeface="DeepSeek-CJK-patch"/>
              </a:rPr>
              <a:t>ConcurrentLinkedQueue</a:t>
            </a:r>
            <a:r>
              <a:rPr lang="ru-RU" b="1" i="0" dirty="0">
                <a:solidFill>
                  <a:srgbClr val="F8FAFF"/>
                </a:solidFill>
                <a:effectLst/>
                <a:latin typeface="DeepSeek-CJK-patch"/>
              </a:rPr>
              <a:t> и др.)</a:t>
            </a:r>
            <a:endParaRPr lang="ru-RU" b="0" i="0" dirty="0">
              <a:solidFill>
                <a:srgbClr val="F8FAFF"/>
              </a:solidFill>
              <a:effectLst/>
              <a:latin typeface="DeepSeek-CJK-patch"/>
            </a:endParaRPr>
          </a:p>
          <a:p>
            <a:pPr algn="l"/>
            <a:r>
              <a:rPr lang="ru-RU" b="0" i="0" dirty="0">
                <a:solidFill>
                  <a:srgbClr val="F8FAFF"/>
                </a:solidFill>
                <a:effectLst/>
                <a:latin typeface="DeepSeek-CJK-patch"/>
              </a:rPr>
              <a:t>	Очереди в </a:t>
            </a:r>
            <a:r>
              <a:rPr lang="ru-RU" b="0" i="0" dirty="0" err="1">
                <a:solidFill>
                  <a:srgbClr val="F8FAFF"/>
                </a:solidFill>
                <a:effectLst/>
                <a:latin typeface="DeepSeek-CJK-patch"/>
              </a:rPr>
              <a:t>java.util.concurrent</a:t>
            </a:r>
            <a:r>
              <a:rPr lang="ru-RU" b="0" i="0" dirty="0">
                <a:solidFill>
                  <a:srgbClr val="F8FAFF"/>
                </a:solidFill>
                <a:effectLst/>
                <a:latin typeface="DeepSeek-CJK-patch"/>
              </a:rPr>
              <a:t> делятся на </a:t>
            </a:r>
            <a:r>
              <a:rPr lang="ru-RU" b="1" i="0" dirty="0">
                <a:solidFill>
                  <a:srgbClr val="F8FAFF"/>
                </a:solidFill>
                <a:effectLst/>
                <a:latin typeface="DeepSeek-CJK-patch"/>
              </a:rPr>
              <a:t>блокирующие</a:t>
            </a:r>
            <a:r>
              <a:rPr lang="ru-RU" b="0" i="0" dirty="0">
                <a:solidFill>
                  <a:srgbClr val="F8FAFF"/>
                </a:solidFill>
                <a:effectLst/>
                <a:latin typeface="DeepSeek-CJK-patch"/>
              </a:rPr>
              <a:t> и </a:t>
            </a:r>
            <a:r>
              <a:rPr lang="ru-RU" b="1" i="0" dirty="0">
                <a:solidFill>
                  <a:srgbClr val="F8FAFF"/>
                </a:solidFill>
                <a:effectLst/>
                <a:latin typeface="DeepSeek-CJK-patch"/>
              </a:rPr>
              <a:t>неблокирующие</a:t>
            </a:r>
            <a:r>
              <a:rPr lang="ru-RU" b="0" i="0" dirty="0">
                <a:solidFill>
                  <a:srgbClr val="F8FAFF"/>
                </a:solidFill>
                <a:effectLst/>
                <a:latin typeface="DeepSeek-CJK-patch"/>
              </a:rPr>
              <a:t>. Используются для обмена данными между потоками.</a:t>
            </a:r>
          </a:p>
          <a:p>
            <a:pPr algn="l"/>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a:t>
            </a:fld>
            <a:endParaRPr lang="ru-RU"/>
          </a:p>
        </p:txBody>
      </p:sp>
    </p:spTree>
    <p:extLst>
      <p:ext uri="{BB962C8B-B14F-4D97-AF65-F5344CB8AC3E}">
        <p14:creationId xmlns:p14="http://schemas.microsoft.com/office/powerpoint/2010/main" val="483142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000" b="1" i="0" dirty="0">
                <a:effectLst/>
                <a:latin typeface="YS Text"/>
              </a:rPr>
              <a:t>Пример - </a:t>
            </a:r>
            <a:r>
              <a:rPr lang="en-US" sz="1200" dirty="0" err="1">
                <a:solidFill>
                  <a:srgbClr val="E5C07B"/>
                </a:solidFill>
                <a:effectLst/>
              </a:rPr>
              <a:t>HttpRequestProcessor</a:t>
            </a:r>
            <a:endParaRPr lang="en-US" sz="1200">
              <a:solidFill>
                <a:srgbClr val="ABB2BF"/>
              </a:solidFill>
              <a:effectLst/>
            </a:endParaRPr>
          </a:p>
          <a:p>
            <a:pPr algn="l"/>
            <a:endParaRPr lang="ru-RU" sz="1000" b="1" i="0" dirty="0">
              <a:effectLst/>
              <a:latin typeface="YS Text"/>
            </a:endParaRPr>
          </a:p>
          <a:p>
            <a:pPr algn="l"/>
            <a:endParaRPr lang="ru-RU" sz="1000" b="1" i="0" dirty="0">
              <a:effectLst/>
              <a:latin typeface="YS Text"/>
            </a:endParaRPr>
          </a:p>
          <a:p>
            <a:pPr algn="l"/>
            <a:r>
              <a:rPr lang="ru-RU" sz="1000" b="1" i="0" dirty="0">
                <a:effectLst/>
                <a:latin typeface="YS Text"/>
              </a:rPr>
              <a:t>Когда использовать?</a:t>
            </a:r>
            <a:endParaRPr lang="ru-RU" sz="1000" b="0" i="0" dirty="0">
              <a:effectLst/>
              <a:latin typeface="YS Text"/>
            </a:endParaRPr>
          </a:p>
          <a:p>
            <a:pPr algn="l">
              <a:buFont typeface="Arial" panose="020B0604020202020204" pitchFamily="34" charset="0"/>
              <a:buChar char="•"/>
            </a:pPr>
            <a:r>
              <a:rPr lang="ru-RU" sz="1000" b="0" i="0" dirty="0">
                <a:effectLst/>
                <a:latin typeface="YS Text"/>
              </a:rPr>
              <a:t>Много коротких асинхронных задач (например, обработка HTTP-запросов, быстрые вычисления).</a:t>
            </a:r>
          </a:p>
          <a:p>
            <a:pPr algn="l">
              <a:buFont typeface="Arial" panose="020B0604020202020204" pitchFamily="34" charset="0"/>
              <a:buChar char="•"/>
            </a:pPr>
            <a:r>
              <a:rPr lang="ru-RU" sz="1000" b="0" i="0" dirty="0">
                <a:effectLst/>
                <a:latin typeface="YS Text"/>
              </a:rPr>
              <a:t>Нагрузка непредсказуема, и нужно гибкое масштабирование.</a:t>
            </a:r>
          </a:p>
          <a:p>
            <a:pPr algn="ctr"/>
            <a:r>
              <a:rPr lang="ru-RU" sz="1000" b="0" i="0" u="none" strike="noStrike" dirty="0">
                <a:effectLst/>
                <a:latin typeface="YS Text"/>
                <a:hlinkClick r:id="rId3"/>
              </a:rPr>
              <a:t>Когда НЕ использовать?</a:t>
            </a:r>
          </a:p>
          <a:p>
            <a:pPr algn="l"/>
            <a:r>
              <a:rPr lang="ru-RU" sz="1000" b="1" i="0" dirty="0">
                <a:effectLst/>
                <a:latin typeface="YS Text"/>
              </a:rPr>
              <a:t>Когда НЕ использовать?</a:t>
            </a:r>
            <a:endParaRPr lang="ru-RU" sz="1000" b="0" i="0" dirty="0">
              <a:effectLst/>
              <a:latin typeface="YS Text"/>
            </a:endParaRPr>
          </a:p>
          <a:p>
            <a:pPr algn="l">
              <a:buFont typeface="Arial" panose="020B0604020202020204" pitchFamily="34" charset="0"/>
              <a:buChar char="•"/>
            </a:pPr>
            <a:r>
              <a:rPr lang="ru-RU" sz="1000" b="0" i="0" dirty="0">
                <a:effectLst/>
                <a:latin typeface="YS Text"/>
              </a:rPr>
              <a:t>Если задачи долгие (например, обработка больших файлов).</a:t>
            </a:r>
          </a:p>
          <a:p>
            <a:pPr algn="l">
              <a:buFont typeface="Arial" panose="020B0604020202020204" pitchFamily="34" charset="0"/>
              <a:buChar char="•"/>
            </a:pPr>
            <a:r>
              <a:rPr lang="ru-RU" sz="1000" b="0" i="0" dirty="0">
                <a:effectLst/>
                <a:latin typeface="YS Text"/>
              </a:rPr>
              <a:t>Если нужно строго ограничить число потоков (лучше </a:t>
            </a:r>
            <a:r>
              <a:rPr lang="ru-RU" sz="1000" b="0" i="0" dirty="0" err="1">
                <a:effectLst/>
                <a:latin typeface="YS Text"/>
              </a:rPr>
              <a:t>FixedThreadPool</a:t>
            </a:r>
            <a:r>
              <a:rPr lang="ru-RU" sz="1000" b="0" i="0" dirty="0">
                <a:effectLst/>
                <a:latin typeface="YS Text"/>
              </a:rPr>
              <a:t>).</a:t>
            </a:r>
          </a:p>
        </p:txBody>
      </p:sp>
      <p:sp>
        <p:nvSpPr>
          <p:cNvPr id="4" name="Номер слайда 3"/>
          <p:cNvSpPr>
            <a:spLocks noGrp="1"/>
          </p:cNvSpPr>
          <p:nvPr>
            <p:ph type="sldNum" sz="quarter" idx="5"/>
          </p:nvPr>
        </p:nvSpPr>
        <p:spPr/>
        <p:txBody>
          <a:bodyPr/>
          <a:lstStyle/>
          <a:p>
            <a:fld id="{5F729189-23CE-4022-A357-B9239DF82E10}" type="slidenum">
              <a:rPr lang="ru-RU" smtClean="0"/>
              <a:t>10</a:t>
            </a:fld>
            <a:endParaRPr lang="ru-RU"/>
          </a:p>
        </p:txBody>
      </p:sp>
    </p:spTree>
    <p:extLst>
      <p:ext uri="{BB962C8B-B14F-4D97-AF65-F5344CB8AC3E}">
        <p14:creationId xmlns:p14="http://schemas.microsoft.com/office/powerpoint/2010/main" val="1577239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solidFill>
                  <a:srgbClr val="F8FAFF"/>
                </a:solidFill>
                <a:effectLst/>
              </a:rPr>
              <a:t>Вывод:</a:t>
            </a:r>
          </a:p>
          <a:p>
            <a:r>
              <a:rPr lang="ru-RU" dirty="0" err="1">
                <a:solidFill>
                  <a:srgbClr val="F8FAFF"/>
                </a:solidFill>
                <a:effectLst/>
              </a:rPr>
              <a:t>FixedThreadPool</a:t>
            </a:r>
            <a:r>
              <a:rPr lang="ru-RU" dirty="0">
                <a:solidFill>
                  <a:srgbClr val="F8FAFF"/>
                </a:solidFill>
                <a:effectLst/>
              </a:rPr>
              <a:t> лучше использовать, когда:</a:t>
            </a:r>
          </a:p>
          <a:p>
            <a:pPr>
              <a:buFont typeface="Arial" panose="020B0604020202020204" pitchFamily="34" charset="0"/>
              <a:buChar char="•"/>
            </a:pPr>
            <a:r>
              <a:rPr lang="ru-RU" dirty="0">
                <a:solidFill>
                  <a:srgbClr val="F8FAFF"/>
                </a:solidFill>
                <a:effectLst/>
              </a:rPr>
              <a:t>Нужен </a:t>
            </a:r>
            <a:r>
              <a:rPr lang="ru-RU" b="1" dirty="0">
                <a:solidFill>
                  <a:srgbClr val="F8FAFF"/>
                </a:solidFill>
                <a:effectLst/>
              </a:rPr>
              <a:t>строгий контроль</a:t>
            </a:r>
            <a:r>
              <a:rPr lang="ru-RU" dirty="0">
                <a:solidFill>
                  <a:srgbClr val="F8FAFF"/>
                </a:solidFill>
                <a:effectLst/>
              </a:rPr>
              <a:t> за числом потоков.</a:t>
            </a:r>
          </a:p>
          <a:p>
            <a:pPr>
              <a:buFont typeface="Arial" panose="020B0604020202020204" pitchFamily="34" charset="0"/>
              <a:buChar char="•"/>
            </a:pPr>
            <a:r>
              <a:rPr lang="ru-RU" dirty="0">
                <a:solidFill>
                  <a:srgbClr val="F8FAFF"/>
                </a:solidFill>
                <a:effectLst/>
              </a:rPr>
              <a:t>Задачи </a:t>
            </a:r>
            <a:r>
              <a:rPr lang="ru-RU" b="1" dirty="0">
                <a:solidFill>
                  <a:srgbClr val="F8FAFF"/>
                </a:solidFill>
                <a:effectLst/>
              </a:rPr>
              <a:t>долгие</a:t>
            </a:r>
            <a:r>
              <a:rPr lang="ru-RU" dirty="0">
                <a:solidFill>
                  <a:srgbClr val="F8FAFF"/>
                </a:solidFill>
                <a:effectLst/>
              </a:rPr>
              <a:t> или </a:t>
            </a:r>
            <a:r>
              <a:rPr lang="ru-RU" b="1" dirty="0">
                <a:solidFill>
                  <a:srgbClr val="F8FAFF"/>
                </a:solidFill>
                <a:effectLst/>
              </a:rPr>
              <a:t>ресурсоёмкие</a:t>
            </a:r>
            <a:r>
              <a:rPr lang="ru-RU" dirty="0">
                <a:solidFill>
                  <a:srgbClr val="F8FAFF"/>
                </a:solidFill>
                <a:effectLst/>
              </a:rPr>
              <a:t>.</a:t>
            </a:r>
          </a:p>
          <a:p>
            <a:pPr>
              <a:buFont typeface="Arial" panose="020B0604020202020204" pitchFamily="34" charset="0"/>
              <a:buChar char="•"/>
            </a:pPr>
            <a:r>
              <a:rPr lang="ru-RU" dirty="0">
                <a:solidFill>
                  <a:srgbClr val="F8FAFF"/>
                </a:solidFill>
                <a:effectLst/>
              </a:rPr>
              <a:t>Важно </a:t>
            </a:r>
            <a:r>
              <a:rPr lang="ru-RU" b="1" dirty="0">
                <a:solidFill>
                  <a:srgbClr val="F8FAFF"/>
                </a:solidFill>
                <a:effectLst/>
              </a:rPr>
              <a:t>избегать перегрузки</a:t>
            </a:r>
            <a:r>
              <a:rPr lang="ru-RU" dirty="0">
                <a:solidFill>
                  <a:srgbClr val="F8FAFF"/>
                </a:solidFill>
                <a:effectLst/>
              </a:rPr>
              <a:t> системы.</a:t>
            </a:r>
          </a:p>
          <a:p>
            <a:r>
              <a:rPr lang="ru-RU" dirty="0">
                <a:solidFill>
                  <a:srgbClr val="F8FAFF"/>
                </a:solidFill>
                <a:effectLst/>
              </a:rPr>
              <a:t>Для сценариев с </a:t>
            </a:r>
            <a:r>
              <a:rPr lang="ru-RU" b="1" dirty="0">
                <a:solidFill>
                  <a:srgbClr val="F8FAFF"/>
                </a:solidFill>
                <a:effectLst/>
              </a:rPr>
              <a:t>кратковременными задачами</a:t>
            </a:r>
            <a:r>
              <a:rPr lang="ru-RU" dirty="0">
                <a:solidFill>
                  <a:srgbClr val="F8FAFF"/>
                </a:solidFill>
                <a:effectLst/>
              </a:rPr>
              <a:t> и </a:t>
            </a:r>
            <a:r>
              <a:rPr lang="ru-RU" b="1" dirty="0">
                <a:solidFill>
                  <a:srgbClr val="F8FAFF"/>
                </a:solidFill>
                <a:effectLst/>
              </a:rPr>
              <a:t>переменной нагрузкой</a:t>
            </a:r>
            <a:r>
              <a:rPr lang="ru-RU" dirty="0">
                <a:solidFill>
                  <a:srgbClr val="F8FAFF"/>
                </a:solidFill>
                <a:effectLst/>
              </a:rPr>
              <a:t> лучше подходит </a:t>
            </a:r>
            <a:r>
              <a:rPr lang="ru-RU" dirty="0" err="1">
                <a:solidFill>
                  <a:srgbClr val="F8FAFF"/>
                </a:solidFill>
                <a:effectLst/>
              </a:rPr>
              <a:t>CachedThreadPool</a:t>
            </a:r>
            <a:r>
              <a:rPr lang="ru-RU" dirty="0">
                <a:solidFill>
                  <a:srgbClr val="F8FAFF"/>
                </a:solidFill>
                <a:effectLst/>
              </a:rPr>
              <a:t>.</a:t>
            </a:r>
          </a:p>
          <a:p>
            <a:br>
              <a:rPr lang="ru-RU" dirty="0">
                <a:solidFill>
                  <a:srgbClr val="F8FAFF"/>
                </a:solidFill>
                <a:effectLst/>
              </a:rPr>
            </a:b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11</a:t>
            </a:fld>
            <a:endParaRPr lang="ru-RU"/>
          </a:p>
        </p:txBody>
      </p:sp>
    </p:spTree>
    <p:extLst>
      <p:ext uri="{BB962C8B-B14F-4D97-AF65-F5344CB8AC3E}">
        <p14:creationId xmlns:p14="http://schemas.microsoft.com/office/powerpoint/2010/main" val="4198646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F8FAFF"/>
                </a:solidFill>
                <a:effectLst/>
                <a:latin typeface="DeepSeek-CJK-patch"/>
              </a:rPr>
              <a:t>Как работает </a:t>
            </a:r>
            <a:r>
              <a:rPr lang="ru-RU" b="1" i="0" dirty="0" err="1">
                <a:solidFill>
                  <a:srgbClr val="F8FAFF"/>
                </a:solidFill>
                <a:effectLst/>
                <a:latin typeface="DeepSeek-CJK-patch"/>
              </a:rPr>
              <a:t>ScheduledThreadPool</a:t>
            </a:r>
            <a:r>
              <a:rPr lang="ru-RU" b="1" i="0" dirty="0">
                <a:solidFill>
                  <a:srgbClr val="F8FAFF"/>
                </a:solidFill>
                <a:effectLst/>
                <a:latin typeface="DeepSeek-CJK-patch"/>
              </a:rPr>
              <a:t>?</a:t>
            </a:r>
          </a:p>
          <a:p>
            <a:pPr algn="l">
              <a:buFont typeface="Arial" panose="020B0604020202020204" pitchFamily="34" charset="0"/>
              <a:buChar char="•"/>
            </a:pPr>
            <a:r>
              <a:rPr lang="ru-RU" b="0" i="0" dirty="0">
                <a:solidFill>
                  <a:srgbClr val="F8FAFF"/>
                </a:solidFill>
                <a:effectLst/>
                <a:latin typeface="DeepSeek-CJK-patch"/>
              </a:rPr>
              <a:t>Создаётся пул с </a:t>
            </a:r>
            <a:r>
              <a:rPr lang="ru-RU" b="1" i="0" dirty="0">
                <a:solidFill>
                  <a:srgbClr val="F8FAFF"/>
                </a:solidFill>
                <a:effectLst/>
                <a:latin typeface="DeepSeek-CJK-patch"/>
              </a:rPr>
              <a:t>фиксированным числом потоков</a:t>
            </a:r>
            <a:r>
              <a:rPr lang="ru-RU" b="0" i="0" dirty="0">
                <a:solidFill>
                  <a:srgbClr val="F8FAFF"/>
                </a:solidFill>
                <a:effectLst/>
                <a:latin typeface="DeepSeek-CJK-patch"/>
              </a:rPr>
              <a:t> (например, </a:t>
            </a:r>
            <a:r>
              <a:rPr lang="ru-RU" b="0" i="0" dirty="0" err="1">
                <a:solidFill>
                  <a:srgbClr val="F8FAFF"/>
                </a:solidFill>
                <a:effectLst/>
                <a:latin typeface="DeepSeek-CJK-patch"/>
              </a:rPr>
              <a:t>Executors.newScheduledThreadPool</a:t>
            </a:r>
            <a:r>
              <a:rPr lang="ru-RU" b="0" i="0" dirty="0">
                <a:solidFill>
                  <a:srgbClr val="F8FAFF"/>
                </a:solidFill>
                <a:effectLst/>
                <a:latin typeface="DeepSeek-CJK-patch"/>
              </a:rPr>
              <a:t>(3)).</a:t>
            </a:r>
          </a:p>
          <a:p>
            <a:pPr algn="l">
              <a:buFont typeface="Arial" panose="020B0604020202020204" pitchFamily="34" charset="0"/>
              <a:buChar char="•"/>
            </a:pPr>
            <a:r>
              <a:rPr lang="ru-RU" b="0" i="0" dirty="0">
                <a:solidFill>
                  <a:srgbClr val="F8FAFF"/>
                </a:solidFill>
                <a:effectLst/>
                <a:latin typeface="DeepSeek-CJK-patch"/>
              </a:rPr>
              <a:t>Поддерживает </a:t>
            </a:r>
            <a:r>
              <a:rPr lang="ru-RU" b="1" i="0" dirty="0">
                <a:solidFill>
                  <a:srgbClr val="F8FAFF"/>
                </a:solidFill>
                <a:effectLst/>
                <a:latin typeface="DeepSeek-CJK-patch"/>
              </a:rPr>
              <a:t>очередь задач</a:t>
            </a:r>
            <a:r>
              <a:rPr lang="ru-RU" b="0" i="0" dirty="0">
                <a:solidFill>
                  <a:srgbClr val="F8FAFF"/>
                </a:solidFill>
                <a:effectLst/>
                <a:latin typeface="DeepSeek-CJK-patch"/>
              </a:rPr>
              <a:t> (но не </a:t>
            </a:r>
            <a:r>
              <a:rPr lang="ru-RU" b="0" i="0" dirty="0" err="1">
                <a:solidFill>
                  <a:srgbClr val="F8FAFF"/>
                </a:solidFill>
                <a:effectLst/>
                <a:latin typeface="DeepSeek-CJK-patch"/>
              </a:rPr>
              <a:t>LinkedBlockingQueue</a:t>
            </a:r>
            <a:r>
              <a:rPr lang="ru-RU" b="0" i="0" dirty="0">
                <a:solidFill>
                  <a:srgbClr val="F8FAFF"/>
                </a:solidFill>
                <a:effectLst/>
                <a:latin typeface="DeepSeek-CJK-patch"/>
              </a:rPr>
              <a:t>, а специализированную </a:t>
            </a:r>
            <a:r>
              <a:rPr lang="ru-RU" b="0" i="0" dirty="0" err="1">
                <a:solidFill>
                  <a:srgbClr val="F8FAFF"/>
                </a:solidFill>
                <a:effectLst/>
                <a:latin typeface="DeepSeek-CJK-patch"/>
              </a:rPr>
              <a:t>DelayedWorkQueue</a:t>
            </a:r>
            <a:r>
              <a:rPr lang="ru-RU" b="0" i="0" dirty="0">
                <a:solidFill>
                  <a:srgbClr val="F8FAFF"/>
                </a:solidFill>
                <a:effectLst/>
                <a:latin typeface="DeepSeek-CJK-patch"/>
              </a:rPr>
              <a:t>).</a:t>
            </a:r>
          </a:p>
          <a:p>
            <a:pPr algn="l">
              <a:buFont typeface="Arial" panose="020B0604020202020204" pitchFamily="34" charset="0"/>
              <a:buChar char="•"/>
            </a:pPr>
            <a:r>
              <a:rPr lang="ru-RU" b="0" i="0" dirty="0">
                <a:solidFill>
                  <a:srgbClr val="F8FAFF"/>
                </a:solidFill>
                <a:effectLst/>
                <a:latin typeface="DeepSeek-CJK-patch"/>
              </a:rPr>
              <a:t>Позволяет </a:t>
            </a:r>
            <a:r>
              <a:rPr lang="ru-RU" b="1" i="0" dirty="0">
                <a:solidFill>
                  <a:srgbClr val="F8FAFF"/>
                </a:solidFill>
                <a:effectLst/>
                <a:latin typeface="DeepSeek-CJK-patch"/>
              </a:rPr>
              <a:t>планировать выполнение</a:t>
            </a:r>
            <a:r>
              <a:rPr lang="ru-RU" b="0" i="0" dirty="0">
                <a:solidFill>
                  <a:srgbClr val="F8FAFF"/>
                </a:solidFill>
                <a:effectLst/>
                <a:latin typeface="DeepSeek-CJK-patch"/>
              </a:rPr>
              <a:t> с помощью методов:</a:t>
            </a:r>
          </a:p>
          <a:p>
            <a:pPr marL="742950" lvl="1" indent="-285750" algn="l">
              <a:buFont typeface="Arial" panose="020B0604020202020204" pitchFamily="34" charset="0"/>
              <a:buChar char="•"/>
            </a:pPr>
            <a:r>
              <a:rPr lang="ru-RU" b="0" i="0" dirty="0" err="1">
                <a:solidFill>
                  <a:srgbClr val="F8FAFF"/>
                </a:solidFill>
                <a:effectLst/>
                <a:latin typeface="DeepSeek-CJK-patch"/>
              </a:rPr>
              <a:t>schedule</a:t>
            </a:r>
            <a:r>
              <a:rPr lang="ru-RU" b="0" i="0" dirty="0">
                <a:solidFill>
                  <a:srgbClr val="F8FAFF"/>
                </a:solidFill>
                <a:effectLst/>
                <a:latin typeface="DeepSeek-CJK-patch"/>
              </a:rPr>
              <a:t>() – однократный запуск с задержкой.</a:t>
            </a:r>
          </a:p>
          <a:p>
            <a:pPr marL="742950" lvl="1" indent="-285750" algn="l">
              <a:buFont typeface="Arial" panose="020B0604020202020204" pitchFamily="34" charset="0"/>
              <a:buChar char="•"/>
            </a:pPr>
            <a:r>
              <a:rPr lang="ru-RU" b="0" i="0" dirty="0" err="1">
                <a:solidFill>
                  <a:srgbClr val="F8FAFF"/>
                </a:solidFill>
                <a:effectLst/>
                <a:latin typeface="DeepSeek-CJK-patch"/>
              </a:rPr>
              <a:t>scheduleAtFixedRate</a:t>
            </a:r>
            <a:r>
              <a:rPr lang="ru-RU" b="0" i="0" dirty="0">
                <a:solidFill>
                  <a:srgbClr val="F8FAFF"/>
                </a:solidFill>
                <a:effectLst/>
                <a:latin typeface="DeepSeek-CJK-patch"/>
              </a:rPr>
              <a:t>() – периодическое выполнение </a:t>
            </a:r>
            <a:r>
              <a:rPr lang="ru-RU" b="1" i="0" dirty="0">
                <a:solidFill>
                  <a:srgbClr val="F8FAFF"/>
                </a:solidFill>
                <a:effectLst/>
                <a:latin typeface="DeepSeek-CJK-patch"/>
              </a:rPr>
              <a:t>с фиксированной частотой</a:t>
            </a:r>
            <a:r>
              <a:rPr lang="ru-RU" b="0" i="0" dirty="0">
                <a:solidFill>
                  <a:srgbClr val="F8FAFF"/>
                </a:solidFill>
                <a:effectLst/>
                <a:latin typeface="DeepSeek-CJK-patch"/>
              </a:rPr>
              <a:t>.</a:t>
            </a:r>
          </a:p>
          <a:p>
            <a:pPr marL="742950" lvl="1" indent="-285750" algn="l">
              <a:buFont typeface="Arial" panose="020B0604020202020204" pitchFamily="34" charset="0"/>
              <a:buChar char="•"/>
            </a:pPr>
            <a:r>
              <a:rPr lang="ru-RU" b="0" i="0" dirty="0" err="1">
                <a:solidFill>
                  <a:srgbClr val="F8FAFF"/>
                </a:solidFill>
                <a:effectLst/>
                <a:latin typeface="DeepSeek-CJK-patch"/>
              </a:rPr>
              <a:t>scheduleWithFixedDelay</a:t>
            </a:r>
            <a:r>
              <a:rPr lang="ru-RU" b="0" i="0" dirty="0">
                <a:solidFill>
                  <a:srgbClr val="F8FAFF"/>
                </a:solidFill>
                <a:effectLst/>
                <a:latin typeface="DeepSeek-CJK-patch"/>
              </a:rPr>
              <a:t>() – периодическое выполнение </a:t>
            </a:r>
            <a:r>
              <a:rPr lang="ru-RU" b="1" i="0" dirty="0">
                <a:solidFill>
                  <a:srgbClr val="F8FAFF"/>
                </a:solidFill>
                <a:effectLst/>
                <a:latin typeface="DeepSeek-CJK-patch"/>
              </a:rPr>
              <a:t>с фиксированной задержкой между окончаниями</a:t>
            </a:r>
            <a:r>
              <a:rPr lang="ru-RU" b="0" i="0" dirty="0">
                <a:solidFill>
                  <a:srgbClr val="F8FAFF"/>
                </a:solidFill>
                <a:effectLst/>
                <a:latin typeface="DeepSeek-CJK-patch"/>
              </a:rPr>
              <a:t>.</a:t>
            </a:r>
          </a:p>
          <a:p>
            <a:pPr algn="l"/>
            <a:endParaRPr lang="en-US" sz="1200" b="0" i="0" dirty="0">
              <a:solidFill>
                <a:srgbClr val="F8FAFF"/>
              </a:solidFill>
              <a:effectLst/>
              <a:latin typeface="DeepSeek-CJK-patch"/>
            </a:endParaRPr>
          </a:p>
          <a:p>
            <a:pPr algn="l"/>
            <a:endParaRPr lang="en-US" sz="1200" b="0" i="0" dirty="0">
              <a:solidFill>
                <a:srgbClr val="F8FAFF"/>
              </a:solidFill>
              <a:effectLst/>
              <a:latin typeface="DeepSeek-CJK-patch"/>
            </a:endParaRPr>
          </a:p>
          <a:p>
            <a:pPr algn="l"/>
            <a:endParaRPr lang="en-US" sz="1200" b="0" i="0" dirty="0">
              <a:solidFill>
                <a:srgbClr val="F8FAFF"/>
              </a:solidFill>
              <a:effectLst/>
              <a:latin typeface="DeepSeek-CJK-patch"/>
            </a:endParaRPr>
          </a:p>
          <a:p>
            <a:pPr algn="l"/>
            <a:r>
              <a:rPr lang="ru-RU" b="1" i="0" dirty="0">
                <a:solidFill>
                  <a:srgbClr val="F8FAFF"/>
                </a:solidFill>
                <a:effectLst/>
                <a:latin typeface="DeepSeek-CJK-patch"/>
              </a:rPr>
              <a:t>7. Когда использовать?</a:t>
            </a:r>
          </a:p>
          <a:p>
            <a:pPr algn="l">
              <a:buFont typeface="Arial" panose="020B0604020202020204" pitchFamily="34" charset="0"/>
              <a:buChar char="•"/>
            </a:pPr>
            <a:r>
              <a:rPr lang="ru-RU" b="1" i="0" dirty="0">
                <a:solidFill>
                  <a:srgbClr val="F8FAFF"/>
                </a:solidFill>
                <a:effectLst/>
                <a:latin typeface="DeepSeek-CJK-patch"/>
              </a:rPr>
              <a:t>Таймеры и отложенные задачи</a:t>
            </a:r>
            <a:r>
              <a:rPr lang="ru-RU" b="0" i="0" dirty="0">
                <a:solidFill>
                  <a:srgbClr val="F8FAFF"/>
                </a:solidFill>
                <a:effectLst/>
                <a:latin typeface="DeepSeek-CJK-patch"/>
              </a:rPr>
              <a:t> (например, </a:t>
            </a:r>
            <a:r>
              <a:rPr lang="ru-RU" b="0" i="0" dirty="0" err="1">
                <a:solidFill>
                  <a:srgbClr val="F8FAFF"/>
                </a:solidFill>
                <a:effectLst/>
                <a:latin typeface="DeepSeek-CJK-patch"/>
              </a:rPr>
              <a:t>автосохранение</a:t>
            </a:r>
            <a:r>
              <a:rPr lang="ru-RU" b="0" i="0" dirty="0">
                <a:solidFill>
                  <a:srgbClr val="F8FAFF"/>
                </a:solidFill>
                <a:effectLst/>
                <a:latin typeface="DeepSeek-CJK-patch"/>
              </a:rPr>
              <a:t> через 5 минут).</a:t>
            </a:r>
          </a:p>
          <a:p>
            <a:pPr algn="l">
              <a:buFont typeface="Arial" panose="020B0604020202020204" pitchFamily="34" charset="0"/>
              <a:buChar char="•"/>
            </a:pPr>
            <a:r>
              <a:rPr lang="ru-RU" b="1" i="0" dirty="0">
                <a:solidFill>
                  <a:srgbClr val="F8FAFF"/>
                </a:solidFill>
                <a:effectLst/>
                <a:latin typeface="DeepSeek-CJK-patch"/>
              </a:rPr>
              <a:t>Периодические фоновые процессы</a:t>
            </a:r>
            <a:r>
              <a:rPr lang="ru-RU" b="0" i="0" dirty="0">
                <a:solidFill>
                  <a:srgbClr val="F8FAFF"/>
                </a:solidFill>
                <a:effectLst/>
                <a:latin typeface="DeepSeek-CJK-patch"/>
              </a:rPr>
              <a:t> (синхронизация данных, логирование).</a:t>
            </a:r>
          </a:p>
          <a:p>
            <a:pPr algn="l">
              <a:buFont typeface="Arial" panose="020B0604020202020204" pitchFamily="34" charset="0"/>
              <a:buChar char="•"/>
            </a:pPr>
            <a:r>
              <a:rPr lang="ru-RU" b="1" i="0" dirty="0">
                <a:solidFill>
                  <a:srgbClr val="F8FAFF"/>
                </a:solidFill>
                <a:effectLst/>
                <a:latin typeface="DeepSeek-CJK-patch"/>
              </a:rPr>
              <a:t>Пул для задач с задержкой</a:t>
            </a:r>
            <a:r>
              <a:rPr lang="ru-RU" b="0" i="0" dirty="0">
                <a:solidFill>
                  <a:srgbClr val="F8FAFF"/>
                </a:solidFill>
                <a:effectLst/>
                <a:latin typeface="DeepSeek-CJK-patch"/>
              </a:rPr>
              <a:t> (например, отложенная отправка уведомлений).</a:t>
            </a:r>
          </a:p>
          <a:p>
            <a:pPr algn="l"/>
            <a:endParaRPr lang="ru-RU" sz="1200" b="0" i="0" dirty="0">
              <a:solidFill>
                <a:srgbClr val="F8FAFF"/>
              </a:solidFill>
              <a:effectLst/>
              <a:latin typeface="DeepSeek-CJK-patch"/>
            </a:endParaRPr>
          </a:p>
        </p:txBody>
      </p:sp>
      <p:sp>
        <p:nvSpPr>
          <p:cNvPr id="4" name="Номер слайда 3"/>
          <p:cNvSpPr>
            <a:spLocks noGrp="1"/>
          </p:cNvSpPr>
          <p:nvPr>
            <p:ph type="sldNum" sz="quarter" idx="5"/>
          </p:nvPr>
        </p:nvSpPr>
        <p:spPr/>
        <p:txBody>
          <a:bodyPr/>
          <a:lstStyle/>
          <a:p>
            <a:fld id="{5F729189-23CE-4022-A357-B9239DF82E10}" type="slidenum">
              <a:rPr lang="ru-RU" smtClean="0"/>
              <a:t>12</a:t>
            </a:fld>
            <a:endParaRPr lang="ru-RU"/>
          </a:p>
        </p:txBody>
      </p:sp>
    </p:spTree>
    <p:extLst>
      <p:ext uri="{BB962C8B-B14F-4D97-AF65-F5344CB8AC3E}">
        <p14:creationId xmlns:p14="http://schemas.microsoft.com/office/powerpoint/2010/main" val="2555721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F8FAFF"/>
                </a:solidFill>
                <a:effectLst/>
                <a:latin typeface="DeepSeek-CJK-patch"/>
              </a:rPr>
              <a:t>Главное правило:</a:t>
            </a:r>
            <a:br>
              <a:rPr lang="ru-RU" dirty="0"/>
            </a:br>
            <a:r>
              <a:rPr lang="ru-RU" b="0" i="1" dirty="0">
                <a:solidFill>
                  <a:srgbClr val="F8FAFF"/>
                </a:solidFill>
                <a:effectLst/>
                <a:latin typeface="DeepSeek-CJK-patch"/>
              </a:rPr>
              <a:t>"Пул потоков — это ограниченный ресурс, а не мусорка для задач."</a:t>
            </a:r>
            <a:br>
              <a:rPr lang="ru-RU" dirty="0"/>
            </a:br>
            <a:r>
              <a:rPr lang="ru-RU" b="0" i="0" dirty="0">
                <a:solidFill>
                  <a:srgbClr val="F8FAFF"/>
                </a:solidFill>
                <a:effectLst/>
                <a:latin typeface="DeepSeek-CJK-patch"/>
              </a:rPr>
              <a:t>Настройте его параметры в соответствии с вашими требованиями.</a:t>
            </a:r>
            <a:endParaRPr lang="en-US" b="0" i="0" dirty="0">
              <a:effectLst/>
              <a:latin typeface="YS Text"/>
            </a:endParaRPr>
          </a:p>
          <a:p>
            <a:pPr algn="l"/>
            <a:endParaRPr lang="en-US" b="0" i="0" dirty="0">
              <a:effectLst/>
              <a:latin typeface="YS Text"/>
            </a:endParaRPr>
          </a:p>
          <a:p>
            <a:pPr algn="l"/>
            <a:endParaRPr lang="en-US" b="0" i="0" dirty="0">
              <a:effectLst/>
              <a:latin typeface="YS Text"/>
            </a:endParaRPr>
          </a:p>
          <a:p>
            <a:pPr algn="l"/>
            <a:endParaRPr lang="en-US" b="0" i="0" dirty="0">
              <a:effectLst/>
              <a:latin typeface="YS Text"/>
            </a:endParaRPr>
          </a:p>
          <a:p>
            <a:pPr algn="l"/>
            <a:r>
              <a:rPr lang="ru-RU" b="0" i="0" dirty="0" err="1">
                <a:effectLst/>
                <a:latin typeface="YS Text"/>
              </a:rPr>
              <a:t>ScheduledThreadPool</a:t>
            </a:r>
            <a:r>
              <a:rPr lang="ru-RU" b="0" i="0" dirty="0">
                <a:effectLst/>
                <a:latin typeface="YS Text"/>
              </a:rPr>
              <a:t> — это мощный инструмент для:</a:t>
            </a:r>
          </a:p>
          <a:p>
            <a:pPr algn="l">
              <a:buFont typeface="Arial" panose="020B0604020202020204" pitchFamily="34" charset="0"/>
              <a:buChar char="•"/>
            </a:pPr>
            <a:r>
              <a:rPr lang="ru-RU" b="1" i="0" dirty="0">
                <a:effectLst/>
                <a:latin typeface="YS Text"/>
              </a:rPr>
              <a:t>отложенного выполнения</a:t>
            </a:r>
            <a:r>
              <a:rPr lang="ru-RU" b="0" i="0" dirty="0">
                <a:effectLst/>
                <a:latin typeface="YS Text"/>
              </a:rPr>
              <a:t>,</a:t>
            </a:r>
          </a:p>
          <a:p>
            <a:pPr algn="l">
              <a:buFont typeface="Arial" panose="020B0604020202020204" pitchFamily="34" charset="0"/>
              <a:buChar char="•"/>
            </a:pPr>
            <a:r>
              <a:rPr lang="ru-RU" b="1" i="0" dirty="0">
                <a:effectLst/>
                <a:latin typeface="YS Text"/>
              </a:rPr>
              <a:t>периодических задач</a:t>
            </a:r>
            <a:r>
              <a:rPr lang="ru-RU" b="0" i="0" dirty="0">
                <a:effectLst/>
                <a:latin typeface="YS Text"/>
              </a:rPr>
              <a:t>,</a:t>
            </a:r>
          </a:p>
          <a:p>
            <a:pPr algn="l">
              <a:buFont typeface="Arial" panose="020B0604020202020204" pitchFamily="34" charset="0"/>
              <a:buChar char="•"/>
            </a:pPr>
            <a:r>
              <a:rPr lang="ru-RU" b="1" i="0" dirty="0">
                <a:effectLst/>
                <a:latin typeface="YS Text"/>
              </a:rPr>
              <a:t>управляемого многопоточного планирования</a:t>
            </a:r>
            <a:r>
              <a:rPr lang="ru-RU" b="0" i="0" dirty="0">
                <a:effectLst/>
                <a:latin typeface="YS Text"/>
              </a:rPr>
              <a:t>.</a:t>
            </a:r>
          </a:p>
          <a:p>
            <a:pPr algn="l">
              <a:buFont typeface="Arial" panose="020B0604020202020204" pitchFamily="34" charset="0"/>
              <a:buChar char="•"/>
            </a:pPr>
            <a:endParaRPr lang="ru-RU" b="0" i="0" dirty="0">
              <a:effectLst/>
              <a:latin typeface="YS Text"/>
            </a:endParaRPr>
          </a:p>
          <a:p>
            <a:pPr algn="l"/>
            <a:r>
              <a:rPr lang="ru-RU" b="1" i="0" dirty="0">
                <a:effectLst/>
                <a:latin typeface="YS Text"/>
              </a:rPr>
              <a:t>Лучше, чем </a:t>
            </a:r>
            <a:r>
              <a:rPr lang="ru-RU" b="1" i="0" dirty="0" err="1">
                <a:effectLst/>
                <a:latin typeface="YS Text"/>
              </a:rPr>
              <a:t>Timer</a:t>
            </a:r>
            <a:r>
              <a:rPr lang="ru-RU" b="0" i="0" dirty="0">
                <a:effectLst/>
                <a:latin typeface="YS Text"/>
              </a:rPr>
              <a:t>, потому что:</a:t>
            </a:r>
          </a:p>
          <a:p>
            <a:pPr algn="l">
              <a:buFont typeface="Arial" panose="020B0604020202020204" pitchFamily="34" charset="0"/>
              <a:buChar char="•"/>
            </a:pPr>
            <a:r>
              <a:rPr lang="ru-RU" b="0" i="0" dirty="0">
                <a:effectLst/>
                <a:latin typeface="YS Text"/>
              </a:rPr>
              <a:t>Использует пул потоков (а не один поток).</a:t>
            </a:r>
          </a:p>
          <a:p>
            <a:pPr algn="l">
              <a:buFont typeface="Arial" panose="020B0604020202020204" pitchFamily="34" charset="0"/>
              <a:buChar char="•"/>
            </a:pPr>
            <a:r>
              <a:rPr lang="ru-RU" b="0" i="0" dirty="0">
                <a:effectLst/>
                <a:latin typeface="YS Text"/>
              </a:rPr>
              <a:t>Устойчив к исключениям.</a:t>
            </a:r>
          </a:p>
          <a:p>
            <a:pPr algn="l">
              <a:buFont typeface="Arial" panose="020B0604020202020204" pitchFamily="34" charset="0"/>
              <a:buChar char="•"/>
            </a:pPr>
            <a:r>
              <a:rPr lang="ru-RU" b="0" i="0" dirty="0">
                <a:effectLst/>
                <a:latin typeface="YS Text"/>
              </a:rPr>
              <a:t>Гибче в настройке.</a:t>
            </a:r>
          </a:p>
          <a:p>
            <a:pPr algn="l">
              <a:buFont typeface="Arial" panose="020B0604020202020204" pitchFamily="34" charset="0"/>
              <a:buNone/>
            </a:pPr>
            <a:endParaRPr lang="ru-RU" b="0" i="0" dirty="0">
              <a:effectLst/>
              <a:latin typeface="YS Text"/>
            </a:endParaRPr>
          </a:p>
          <a:p>
            <a:pPr algn="l"/>
            <a:r>
              <a:rPr lang="ru-RU" b="1" i="0" dirty="0">
                <a:effectLst/>
                <a:latin typeface="YS Text"/>
              </a:rPr>
              <a:t>Когда не использовать?</a:t>
            </a:r>
            <a:endParaRPr lang="ru-RU" b="0" i="0" dirty="0">
              <a:effectLst/>
              <a:latin typeface="YS Text"/>
            </a:endParaRPr>
          </a:p>
          <a:p>
            <a:pPr algn="l">
              <a:buFont typeface="Arial" panose="020B0604020202020204" pitchFamily="34" charset="0"/>
              <a:buChar char="•"/>
            </a:pPr>
            <a:r>
              <a:rPr lang="ru-RU" b="0" i="0" dirty="0">
                <a:effectLst/>
                <a:latin typeface="YS Text"/>
              </a:rPr>
              <a:t>Если нужна </a:t>
            </a:r>
            <a:r>
              <a:rPr lang="ru-RU" b="1" i="0" dirty="0">
                <a:effectLst/>
                <a:latin typeface="YS Text"/>
              </a:rPr>
              <a:t>наносекундная точность</a:t>
            </a:r>
            <a:r>
              <a:rPr lang="ru-RU" b="0" i="0" dirty="0">
                <a:effectLst/>
                <a:latin typeface="YS Text"/>
              </a:rPr>
              <a:t> (лучше </a:t>
            </a:r>
            <a:r>
              <a:rPr lang="ru-RU" b="0" i="0" dirty="0" err="1">
                <a:effectLst/>
                <a:latin typeface="YS Text"/>
              </a:rPr>
              <a:t>ScheduledThreadPool</a:t>
            </a:r>
            <a:r>
              <a:rPr lang="ru-RU" b="0" i="0" dirty="0">
                <a:effectLst/>
                <a:latin typeface="YS Text"/>
              </a:rPr>
              <a:t> + ручная корректировка).</a:t>
            </a:r>
          </a:p>
          <a:p>
            <a:pPr algn="l">
              <a:buFont typeface="Arial" panose="020B0604020202020204" pitchFamily="34" charset="0"/>
              <a:buChar char="•"/>
            </a:pPr>
            <a:r>
              <a:rPr lang="ru-RU" b="0" i="0" dirty="0">
                <a:effectLst/>
                <a:latin typeface="YS Text"/>
              </a:rPr>
              <a:t>Если задачи </a:t>
            </a:r>
            <a:r>
              <a:rPr lang="ru-RU" b="1" i="0" dirty="0">
                <a:effectLst/>
                <a:latin typeface="YS Text"/>
              </a:rPr>
              <a:t>очень долгие</a:t>
            </a:r>
            <a:r>
              <a:rPr lang="ru-RU" b="0" i="0" dirty="0">
                <a:effectLst/>
                <a:latin typeface="YS Text"/>
              </a:rPr>
              <a:t> и могут блокировать очередь.</a:t>
            </a:r>
          </a:p>
          <a:p>
            <a:pPr algn="l">
              <a:buFont typeface="Arial" panose="020B0604020202020204" pitchFamily="34" charset="0"/>
              <a:buNone/>
            </a:pPr>
            <a:endParaRPr lang="ru-RU" b="0" i="0" dirty="0">
              <a:effectLst/>
              <a:latin typeface="YS Text"/>
            </a:endParaRPr>
          </a:p>
          <a:p>
            <a:pPr algn="l"/>
            <a:r>
              <a:rPr lang="ru-RU" b="1" i="0" dirty="0">
                <a:effectLst/>
                <a:latin typeface="YS Text"/>
              </a:rPr>
              <a:t>Рекомендации:</a:t>
            </a:r>
            <a:endParaRPr lang="ru-RU" b="0" i="0" dirty="0">
              <a:effectLst/>
              <a:latin typeface="YS Text"/>
            </a:endParaRPr>
          </a:p>
          <a:p>
            <a:pPr algn="l">
              <a:buFont typeface="Arial" panose="020B0604020202020204" pitchFamily="34" charset="0"/>
              <a:buChar char="•"/>
            </a:pPr>
            <a:r>
              <a:rPr lang="ru-RU" b="0" i="0" dirty="0">
                <a:effectLst/>
                <a:latin typeface="YS Text"/>
              </a:rPr>
              <a:t>Для </a:t>
            </a:r>
            <a:r>
              <a:rPr lang="ru-RU" b="1" i="0" dirty="0">
                <a:effectLst/>
                <a:latin typeface="YS Text"/>
              </a:rPr>
              <a:t>строгой периодичности</a:t>
            </a:r>
            <a:r>
              <a:rPr lang="ru-RU" b="0" i="0" dirty="0">
                <a:effectLst/>
                <a:latin typeface="YS Text"/>
              </a:rPr>
              <a:t> → </a:t>
            </a:r>
            <a:r>
              <a:rPr lang="ru-RU" b="0" i="0" dirty="0" err="1">
                <a:effectLst/>
                <a:latin typeface="YS Text"/>
              </a:rPr>
              <a:t>scheduleAtFixedRate</a:t>
            </a:r>
            <a:r>
              <a:rPr lang="ru-RU" b="0" i="0" dirty="0">
                <a:effectLst/>
                <a:latin typeface="YS Text"/>
              </a:rPr>
              <a:t>.</a:t>
            </a:r>
          </a:p>
          <a:p>
            <a:pPr algn="l">
              <a:buFont typeface="Arial" panose="020B0604020202020204" pitchFamily="34" charset="0"/>
              <a:buChar char="•"/>
            </a:pPr>
            <a:r>
              <a:rPr lang="ru-RU" b="0" i="0" dirty="0">
                <a:effectLst/>
                <a:latin typeface="YS Text"/>
              </a:rPr>
              <a:t>Для </a:t>
            </a:r>
            <a:r>
              <a:rPr lang="ru-RU" b="1" i="0" dirty="0">
                <a:effectLst/>
                <a:latin typeface="YS Text"/>
              </a:rPr>
              <a:t>гарантированных пауз</a:t>
            </a:r>
            <a:r>
              <a:rPr lang="ru-RU" b="0" i="0" dirty="0">
                <a:effectLst/>
                <a:latin typeface="YS Text"/>
              </a:rPr>
              <a:t> → </a:t>
            </a:r>
            <a:r>
              <a:rPr lang="ru-RU" b="0" i="0" dirty="0" err="1">
                <a:effectLst/>
                <a:latin typeface="YS Text"/>
              </a:rPr>
              <a:t>scheduleWithFixedDelay</a:t>
            </a:r>
            <a:r>
              <a:rPr lang="ru-RU" b="0" i="0" dirty="0">
                <a:effectLst/>
                <a:latin typeface="YS Text"/>
              </a:rPr>
              <a:t>.</a:t>
            </a:r>
          </a:p>
          <a:p>
            <a:pPr algn="l">
              <a:buFont typeface="Arial" panose="020B0604020202020204" pitchFamily="34" charset="0"/>
              <a:buChar char="•"/>
            </a:pPr>
            <a:r>
              <a:rPr lang="ru-RU" b="0" i="0" dirty="0">
                <a:effectLst/>
                <a:latin typeface="YS Text"/>
              </a:rPr>
              <a:t>Всегда </a:t>
            </a:r>
            <a:r>
              <a:rPr lang="ru-RU" b="1" i="0" dirty="0">
                <a:effectLst/>
                <a:latin typeface="YS Text"/>
              </a:rPr>
              <a:t>закрывать пул</a:t>
            </a:r>
            <a:r>
              <a:rPr lang="ru-RU" b="0" i="0" dirty="0">
                <a:effectLst/>
                <a:latin typeface="YS Text"/>
              </a:rPr>
              <a:t> через </a:t>
            </a:r>
            <a:r>
              <a:rPr lang="ru-RU" b="0" i="0" dirty="0" err="1">
                <a:effectLst/>
                <a:latin typeface="YS Text"/>
              </a:rPr>
              <a:t>shutdown</a:t>
            </a:r>
            <a:r>
              <a:rPr lang="ru-RU" b="0" i="0" dirty="0">
                <a:effectLst/>
                <a:latin typeface="YS Text"/>
              </a:rPr>
              <a:t>().</a:t>
            </a:r>
          </a:p>
          <a:p>
            <a:pPr algn="l"/>
            <a:endParaRPr lang="ru-RU" sz="1200" b="0" i="0" dirty="0">
              <a:solidFill>
                <a:srgbClr val="F8FAFF"/>
              </a:solidFill>
              <a:effectLst/>
              <a:latin typeface="DeepSeek-CJK-patch"/>
            </a:endParaRPr>
          </a:p>
        </p:txBody>
      </p:sp>
      <p:sp>
        <p:nvSpPr>
          <p:cNvPr id="4" name="Номер слайда 3"/>
          <p:cNvSpPr>
            <a:spLocks noGrp="1"/>
          </p:cNvSpPr>
          <p:nvPr>
            <p:ph type="sldNum" sz="quarter" idx="5"/>
          </p:nvPr>
        </p:nvSpPr>
        <p:spPr/>
        <p:txBody>
          <a:bodyPr/>
          <a:lstStyle/>
          <a:p>
            <a:fld id="{5F729189-23CE-4022-A357-B9239DF82E10}" type="slidenum">
              <a:rPr lang="ru-RU" smtClean="0"/>
              <a:t>13</a:t>
            </a:fld>
            <a:endParaRPr lang="ru-RU"/>
          </a:p>
        </p:txBody>
      </p:sp>
    </p:spTree>
    <p:extLst>
      <p:ext uri="{BB962C8B-B14F-4D97-AF65-F5344CB8AC3E}">
        <p14:creationId xmlns:p14="http://schemas.microsoft.com/office/powerpoint/2010/main" val="901559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err="1">
                <a:solidFill>
                  <a:srgbClr val="EDEEF0"/>
                </a:solidFill>
                <a:effectLst/>
                <a:latin typeface="Inter"/>
              </a:rPr>
              <a:t>Concurrent</a:t>
            </a:r>
            <a:r>
              <a:rPr lang="ru-RU" b="1" i="0" dirty="0">
                <a:solidFill>
                  <a:srgbClr val="EDEEF0"/>
                </a:solidFill>
                <a:effectLst/>
                <a:latin typeface="Inter"/>
              </a:rPr>
              <a:t> </a:t>
            </a:r>
            <a:r>
              <a:rPr lang="ru-RU" b="1" i="0" dirty="0" err="1">
                <a:solidFill>
                  <a:srgbClr val="EDEEF0"/>
                </a:solidFill>
                <a:effectLst/>
                <a:latin typeface="Inter"/>
              </a:rPr>
              <a:t>Queue</a:t>
            </a:r>
            <a:r>
              <a:rPr lang="ru-RU" b="0" i="0" dirty="0">
                <a:solidFill>
                  <a:srgbClr val="EDEEF0"/>
                </a:solidFill>
                <a:effectLst/>
                <a:latin typeface="Inter"/>
              </a:rPr>
              <a:t> — это </a:t>
            </a:r>
            <a:r>
              <a:rPr lang="ru-RU" b="0" i="0" dirty="0" err="1">
                <a:solidFill>
                  <a:srgbClr val="EDEEF0"/>
                </a:solidFill>
                <a:effectLst/>
                <a:latin typeface="Inter"/>
              </a:rPr>
              <a:t>потокобезопасные</a:t>
            </a:r>
            <a:r>
              <a:rPr lang="ru-RU" b="0" i="0" dirty="0">
                <a:solidFill>
                  <a:srgbClr val="EDEEF0"/>
                </a:solidFill>
                <a:effectLst/>
                <a:latin typeface="Inter"/>
              </a:rPr>
              <a:t> очереди, которые позволяют нескольким потокам безопасно добавлять и удалять элементы. Они являются частью пакета </a:t>
            </a:r>
            <a:r>
              <a:rPr lang="ru-RU" b="0" i="0" dirty="0" err="1">
                <a:solidFill>
                  <a:srgbClr val="EDEEF0"/>
                </a:solidFill>
                <a:effectLst/>
                <a:latin typeface="Inter"/>
              </a:rPr>
              <a:t>java.util.concurrent</a:t>
            </a:r>
            <a:r>
              <a:rPr lang="ru-RU" b="0" i="0" dirty="0">
                <a:solidFill>
                  <a:srgbClr val="EDEEF0"/>
                </a:solidFill>
                <a:effectLst/>
                <a:latin typeface="Inter"/>
              </a:rPr>
              <a:t> и используются для решения задач, связанных с многопоточным программированием.</a:t>
            </a:r>
          </a:p>
          <a:p>
            <a:pPr algn="l"/>
            <a:r>
              <a:rPr lang="ru-RU" b="0" i="0" dirty="0">
                <a:solidFill>
                  <a:srgbClr val="EDEEF0"/>
                </a:solidFill>
                <a:effectLst/>
                <a:latin typeface="Inter"/>
              </a:rPr>
              <a:t>Основные концепции</a:t>
            </a:r>
          </a:p>
          <a:p>
            <a:pPr algn="l"/>
            <a:endParaRPr lang="ru-RU" b="0" i="0" dirty="0">
              <a:solidFill>
                <a:srgbClr val="EDEEF0"/>
              </a:solidFill>
              <a:effectLst/>
              <a:latin typeface="Inter"/>
            </a:endParaRPr>
          </a:p>
          <a:p>
            <a:pPr algn="l">
              <a:buFont typeface="+mj-lt"/>
              <a:buAutoNum type="arabicPeriod"/>
            </a:pPr>
            <a:r>
              <a:rPr lang="ru-RU" b="1" i="0" dirty="0">
                <a:solidFill>
                  <a:srgbClr val="EDEEF0"/>
                </a:solidFill>
                <a:effectLst/>
                <a:latin typeface="Inter"/>
              </a:rPr>
              <a:t>Очередь (</a:t>
            </a:r>
            <a:r>
              <a:rPr lang="ru-RU" b="1" i="0" dirty="0" err="1">
                <a:solidFill>
                  <a:srgbClr val="EDEEF0"/>
                </a:solidFill>
                <a:effectLst/>
                <a:latin typeface="Inter"/>
              </a:rPr>
              <a:t>Queue</a:t>
            </a:r>
            <a:r>
              <a:rPr lang="ru-RU" b="1" i="0" dirty="0">
                <a:solidFill>
                  <a:srgbClr val="EDEEF0"/>
                </a:solidFill>
                <a:effectLst/>
                <a:latin typeface="Inter"/>
              </a:rPr>
              <a:t>)</a:t>
            </a:r>
            <a:r>
              <a:rPr lang="ru-RU" b="0" i="0" dirty="0">
                <a:solidFill>
                  <a:srgbClr val="EDEEF0"/>
                </a:solidFill>
                <a:effectLst/>
                <a:latin typeface="Inter"/>
              </a:rPr>
              <a:t>:</a:t>
            </a:r>
          </a:p>
          <a:p>
            <a:pPr marL="742950" lvl="1" indent="-285750" algn="l">
              <a:buFont typeface="+mj-lt"/>
              <a:buAutoNum type="arabicPeriod"/>
            </a:pPr>
            <a:r>
              <a:rPr lang="ru-RU" b="0" i="0" dirty="0">
                <a:solidFill>
                  <a:srgbClr val="EDEEF0"/>
                </a:solidFill>
                <a:effectLst/>
                <a:latin typeface="Inter"/>
              </a:rPr>
              <a:t>Очередь — это структура данных, работающая по принципу FIFO (First In, First Out). Первый добавленный элемент будет первым удаленным.</a:t>
            </a:r>
          </a:p>
          <a:p>
            <a:pPr marL="742950" lvl="1" indent="-285750" algn="l">
              <a:buFont typeface="+mj-lt"/>
              <a:buAutoNum type="arabicPeriod"/>
            </a:pPr>
            <a:endParaRPr lang="ru-RU" b="0" i="0" dirty="0">
              <a:solidFill>
                <a:srgbClr val="EDEEF0"/>
              </a:solidFill>
              <a:effectLst/>
              <a:latin typeface="Inter"/>
            </a:endParaRPr>
          </a:p>
          <a:p>
            <a:pPr algn="l">
              <a:buFont typeface="+mj-lt"/>
              <a:buAutoNum type="arabicPeriod"/>
            </a:pPr>
            <a:r>
              <a:rPr lang="ru-RU" b="1" i="0" dirty="0" err="1">
                <a:solidFill>
                  <a:srgbClr val="EDEEF0"/>
                </a:solidFill>
                <a:effectLst/>
                <a:latin typeface="Inter"/>
              </a:rPr>
              <a:t>Потокобезопасность</a:t>
            </a:r>
            <a:r>
              <a:rPr lang="ru-RU" b="1" i="0" dirty="0">
                <a:solidFill>
                  <a:srgbClr val="EDEEF0"/>
                </a:solidFill>
                <a:effectLst/>
                <a:latin typeface="Inter"/>
              </a:rPr>
              <a:t> (</a:t>
            </a:r>
            <a:r>
              <a:rPr lang="ru-RU" b="1" i="0" dirty="0" err="1">
                <a:solidFill>
                  <a:srgbClr val="EDEEF0"/>
                </a:solidFill>
                <a:effectLst/>
                <a:latin typeface="Inter"/>
              </a:rPr>
              <a:t>Thread</a:t>
            </a:r>
            <a:r>
              <a:rPr lang="ru-RU" b="1" i="0" dirty="0">
                <a:solidFill>
                  <a:srgbClr val="EDEEF0"/>
                </a:solidFill>
                <a:effectLst/>
                <a:latin typeface="Inter"/>
              </a:rPr>
              <a:t>-Safe)</a:t>
            </a:r>
            <a:r>
              <a:rPr lang="ru-RU" b="0" i="0" dirty="0">
                <a:solidFill>
                  <a:srgbClr val="EDEEF0"/>
                </a:solidFill>
                <a:effectLst/>
                <a:latin typeface="Inter"/>
              </a:rPr>
              <a:t>:</a:t>
            </a:r>
          </a:p>
          <a:p>
            <a:pPr marL="742950" lvl="1" indent="-285750" algn="l">
              <a:buFont typeface="+mj-lt"/>
              <a:buAutoNum type="arabicPeriod"/>
            </a:pPr>
            <a:r>
              <a:rPr lang="ru-RU" b="0" i="0" dirty="0" err="1">
                <a:solidFill>
                  <a:srgbClr val="EDEEF0"/>
                </a:solidFill>
                <a:effectLst/>
                <a:latin typeface="Inter"/>
              </a:rPr>
              <a:t>Потокобезопасные</a:t>
            </a:r>
            <a:r>
              <a:rPr lang="ru-RU" b="0" i="0" dirty="0">
                <a:solidFill>
                  <a:srgbClr val="EDEEF0"/>
                </a:solidFill>
                <a:effectLst/>
                <a:latin typeface="Inter"/>
              </a:rPr>
              <a:t> структуры данных позволяют нескольким потокам работать с ними без риска повреждения данных.</a:t>
            </a:r>
          </a:p>
          <a:p>
            <a:pPr marL="742950" lvl="1" indent="-285750" algn="l">
              <a:buFont typeface="+mj-lt"/>
              <a:buAutoNum type="arabicPeriod"/>
            </a:pPr>
            <a:endParaRPr lang="ru-RU" b="0" i="0" dirty="0">
              <a:solidFill>
                <a:srgbClr val="EDEEF0"/>
              </a:solidFill>
              <a:effectLst/>
              <a:latin typeface="Inter"/>
            </a:endParaRPr>
          </a:p>
          <a:p>
            <a:pPr algn="l">
              <a:buFont typeface="+mj-lt"/>
              <a:buAutoNum type="arabicPeriod"/>
            </a:pPr>
            <a:r>
              <a:rPr lang="ru-RU" b="1" i="0" dirty="0">
                <a:solidFill>
                  <a:srgbClr val="EDEEF0"/>
                </a:solidFill>
                <a:effectLst/>
                <a:latin typeface="Inter"/>
              </a:rPr>
              <a:t>Блокирующие и неблокирующие операции</a:t>
            </a:r>
            <a:r>
              <a:rPr lang="ru-RU" b="0" i="0" dirty="0">
                <a:solidFill>
                  <a:srgbClr val="EDEEF0"/>
                </a:solidFill>
                <a:effectLst/>
                <a:latin typeface="Inter"/>
              </a:rPr>
              <a:t>:</a:t>
            </a:r>
          </a:p>
          <a:p>
            <a:pPr marL="742950" lvl="1" indent="-285750" algn="l">
              <a:buFont typeface="+mj-lt"/>
              <a:buAutoNum type="arabicPeriod"/>
            </a:pPr>
            <a:r>
              <a:rPr lang="ru-RU" b="1" i="0" dirty="0">
                <a:solidFill>
                  <a:srgbClr val="EDEEF0"/>
                </a:solidFill>
                <a:effectLst/>
                <a:latin typeface="Inter"/>
              </a:rPr>
              <a:t>Блокирующие операции</a:t>
            </a:r>
            <a:r>
              <a:rPr lang="ru-RU" b="0" i="0" dirty="0">
                <a:solidFill>
                  <a:srgbClr val="EDEEF0"/>
                </a:solidFill>
                <a:effectLst/>
                <a:latin typeface="Inter"/>
              </a:rPr>
              <a:t> — операции, которые блокируют поток, если очередь пуста или полна.</a:t>
            </a:r>
          </a:p>
          <a:p>
            <a:pPr marL="742950" lvl="1" indent="-285750" algn="l">
              <a:buFont typeface="+mj-lt"/>
              <a:buAutoNum type="arabicPeriod"/>
            </a:pPr>
            <a:r>
              <a:rPr lang="ru-RU" b="1" i="0" dirty="0">
                <a:solidFill>
                  <a:srgbClr val="EDEEF0"/>
                </a:solidFill>
                <a:effectLst/>
                <a:latin typeface="Inter"/>
              </a:rPr>
              <a:t>Неблокирующие операции</a:t>
            </a:r>
            <a:r>
              <a:rPr lang="ru-RU" b="0" i="0" dirty="0">
                <a:solidFill>
                  <a:srgbClr val="EDEEF0"/>
                </a:solidFill>
                <a:effectLst/>
                <a:latin typeface="Inter"/>
              </a:rPr>
              <a:t> — операции, которые возвращают </a:t>
            </a:r>
            <a:r>
              <a:rPr lang="ru-RU" b="0" i="0" dirty="0" err="1">
                <a:solidFill>
                  <a:srgbClr val="EDEEF0"/>
                </a:solidFill>
                <a:effectLst/>
                <a:latin typeface="Inter"/>
              </a:rPr>
              <a:t>null</a:t>
            </a:r>
            <a:r>
              <a:rPr lang="ru-RU" b="0" i="0" dirty="0">
                <a:solidFill>
                  <a:srgbClr val="EDEEF0"/>
                </a:solidFill>
                <a:effectLst/>
                <a:latin typeface="Inter"/>
              </a:rPr>
              <a:t> или </a:t>
            </a:r>
            <a:r>
              <a:rPr lang="ru-RU" b="0" i="0" dirty="0" err="1">
                <a:solidFill>
                  <a:srgbClr val="EDEEF0"/>
                </a:solidFill>
                <a:effectLst/>
                <a:latin typeface="Inter"/>
              </a:rPr>
              <a:t>false</a:t>
            </a:r>
            <a:r>
              <a:rPr lang="ru-RU" b="0" i="0" dirty="0">
                <a:solidFill>
                  <a:srgbClr val="EDEEF0"/>
                </a:solidFill>
                <a:effectLst/>
                <a:latin typeface="Inter"/>
              </a:rPr>
              <a:t>, если очередь пуста или полна.</a:t>
            </a:r>
          </a:p>
          <a:p>
            <a:br>
              <a:rPr lang="ru-RU" dirty="0"/>
            </a:b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14</a:t>
            </a:fld>
            <a:endParaRPr lang="ru-RU"/>
          </a:p>
        </p:txBody>
      </p:sp>
    </p:spTree>
    <p:extLst>
      <p:ext uri="{BB962C8B-B14F-4D97-AF65-F5344CB8AC3E}">
        <p14:creationId xmlns:p14="http://schemas.microsoft.com/office/powerpoint/2010/main" val="95986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15</a:t>
            </a:fld>
            <a:endParaRPr lang="ru-RU"/>
          </a:p>
        </p:txBody>
      </p:sp>
    </p:spTree>
    <p:extLst>
      <p:ext uri="{BB962C8B-B14F-4D97-AF65-F5344CB8AC3E}">
        <p14:creationId xmlns:p14="http://schemas.microsoft.com/office/powerpoint/2010/main" val="4015324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Verdana" panose="020B0604030504040204" pitchFamily="34" charset="0"/>
              </a:rPr>
              <a:t>Пример - </a:t>
            </a:r>
            <a:r>
              <a:rPr lang="en-US" dirty="0" err="1">
                <a:solidFill>
                  <a:srgbClr val="E5C07B"/>
                </a:solidFill>
                <a:effectLst/>
              </a:rPr>
              <a:t>TaskProcessingSystem</a:t>
            </a:r>
            <a:endParaRPr lang="ru-RU" b="0" i="0" dirty="0">
              <a:solidFill>
                <a:srgbClr val="000000"/>
              </a:solidFill>
              <a:effectLst/>
              <a:latin typeface="Verdana" panose="020B0604030504040204" pitchFamily="34" charset="0"/>
            </a:endParaRP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Класс </a:t>
            </a:r>
            <a:r>
              <a:rPr lang="ru-RU" b="0" i="1" dirty="0" err="1">
                <a:solidFill>
                  <a:srgbClr val="000000"/>
                </a:solidFill>
                <a:effectLst/>
                <a:latin typeface="Verdana" panose="020B0604030504040204" pitchFamily="34" charset="0"/>
              </a:rPr>
              <a:t>ConcurrentLinkedQueue</a:t>
            </a:r>
            <a:r>
              <a:rPr lang="ru-RU" b="0" i="0" dirty="0">
                <a:solidFill>
                  <a:srgbClr val="000000"/>
                </a:solidFill>
                <a:effectLst/>
                <a:latin typeface="Verdana" panose="020B0604030504040204" pitchFamily="34" charset="0"/>
              </a:rPr>
              <a:t> формирует неблокирующую, основанную на связанных узлах и ориентированную на многопоточное исполнение очередь. Размер очереди </a:t>
            </a:r>
            <a:r>
              <a:rPr lang="ru-RU" b="0" i="0" dirty="0" err="1">
                <a:solidFill>
                  <a:srgbClr val="000000"/>
                </a:solidFill>
                <a:effectLst/>
                <a:latin typeface="Verdana" panose="020B0604030504040204" pitchFamily="34" charset="0"/>
              </a:rPr>
              <a:t>ConcurrentLinkedQueue</a:t>
            </a:r>
            <a:r>
              <a:rPr lang="ru-RU" b="0" i="0" dirty="0">
                <a:solidFill>
                  <a:srgbClr val="000000"/>
                </a:solidFill>
                <a:effectLst/>
                <a:latin typeface="Verdana" panose="020B0604030504040204" pitchFamily="34" charset="0"/>
              </a:rPr>
              <a:t> не имеет ограничений. Эта очередь реализует принцип FIFO — «первым прибыл, первым убыл». Новые элементы размещаются в хвосте очереди, а операции извлечения получают элементы из головы очереди. Этот класс не разрешает использование </a:t>
            </a:r>
            <a:r>
              <a:rPr lang="ru-RU" b="0" i="0" dirty="0" err="1">
                <a:solidFill>
                  <a:srgbClr val="000000"/>
                </a:solidFill>
                <a:effectLst/>
                <a:latin typeface="Verdana" panose="020B0604030504040204" pitchFamily="34" charset="0"/>
              </a:rPr>
              <a:t>null</a:t>
            </a:r>
            <a:r>
              <a:rPr lang="ru-RU" b="0" i="0" dirty="0">
                <a:solidFill>
                  <a:srgbClr val="000000"/>
                </a:solidFill>
                <a:effectLst/>
                <a:latin typeface="Verdana" panose="020B0604030504040204" pitchFamily="34" charset="0"/>
              </a:rPr>
              <a:t> элементов.</a:t>
            </a: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Неограниченная по емкости двухсторонняя очередь </a:t>
            </a:r>
            <a:r>
              <a:rPr lang="ru-RU" b="1" i="0" dirty="0" err="1">
                <a:solidFill>
                  <a:srgbClr val="2945A3"/>
                </a:solidFill>
                <a:effectLst/>
                <a:latin typeface="Verdana" panose="020B0604030504040204" pitchFamily="34" charset="0"/>
              </a:rPr>
              <a:t>ConcurrentLinkedDeque</a:t>
            </a:r>
            <a:r>
              <a:rPr lang="ru-RU" b="0" i="0" dirty="0">
                <a:solidFill>
                  <a:srgbClr val="000000"/>
                </a:solidFill>
                <a:effectLst/>
                <a:latin typeface="Verdana" panose="020B0604030504040204" pitchFamily="34" charset="0"/>
              </a:rPr>
              <a:t>, основанная на связанных узлах, реализует интерфейс </a:t>
            </a:r>
            <a:r>
              <a:rPr lang="ru-RU" b="0" i="1" dirty="0" err="1">
                <a:solidFill>
                  <a:srgbClr val="000000"/>
                </a:solidFill>
                <a:effectLst/>
                <a:latin typeface="Verdana" panose="020B0604030504040204" pitchFamily="34" charset="0"/>
              </a:rPr>
              <a:t>Deque</a:t>
            </a:r>
            <a:r>
              <a:rPr lang="ru-RU" b="0" i="0" dirty="0">
                <a:solidFill>
                  <a:srgbClr val="000000"/>
                </a:solidFill>
                <a:effectLst/>
                <a:latin typeface="Verdana" panose="020B0604030504040204" pitchFamily="34" charset="0"/>
              </a:rPr>
              <a:t>. Очередь обеспечивает безопасные операции размещения, удаления и доступа параллельно выполняющимся потокам. То есть, </a:t>
            </a:r>
            <a:r>
              <a:rPr lang="ru-RU" b="0" i="1" dirty="0" err="1">
                <a:solidFill>
                  <a:srgbClr val="000000"/>
                </a:solidFill>
                <a:effectLst/>
                <a:latin typeface="Verdana" panose="020B0604030504040204" pitchFamily="34" charset="0"/>
              </a:rPr>
              <a:t>ConcurrentLinkedDeque</a:t>
            </a:r>
            <a:r>
              <a:rPr lang="ru-RU" b="0" i="0" dirty="0">
                <a:solidFill>
                  <a:srgbClr val="000000"/>
                </a:solidFill>
                <a:effectLst/>
                <a:latin typeface="Verdana" panose="020B0604030504040204" pitchFamily="34" charset="0"/>
              </a:rPr>
              <a:t> можно использовать нескольким потокам одновременно для совместного доступа к общему набору. Данный класс не разрешает размещение </a:t>
            </a:r>
            <a:r>
              <a:rPr lang="ru-RU" b="0" i="0" dirty="0" err="1">
                <a:solidFill>
                  <a:srgbClr val="000000"/>
                </a:solidFill>
                <a:effectLst/>
                <a:latin typeface="Verdana" panose="020B0604030504040204" pitchFamily="34" charset="0"/>
              </a:rPr>
              <a:t>null</a:t>
            </a:r>
            <a:r>
              <a:rPr lang="ru-RU" b="0" i="0" dirty="0">
                <a:solidFill>
                  <a:srgbClr val="000000"/>
                </a:solidFill>
                <a:effectLst/>
                <a:latin typeface="Verdana" panose="020B0604030504040204" pitchFamily="34" charset="0"/>
              </a:rPr>
              <a:t> элементов в очереди.</a:t>
            </a: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16</a:t>
            </a:fld>
            <a:endParaRPr lang="ru-RU"/>
          </a:p>
        </p:txBody>
      </p:sp>
    </p:spTree>
    <p:extLst>
      <p:ext uri="{BB962C8B-B14F-4D97-AF65-F5344CB8AC3E}">
        <p14:creationId xmlns:p14="http://schemas.microsoft.com/office/powerpoint/2010/main" val="2841994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l">
              <a:buNone/>
            </a:pPr>
            <a:r>
              <a:rPr lang="ru-RU" dirty="0">
                <a:solidFill>
                  <a:srgbClr val="DDDDDD"/>
                </a:solidFill>
              </a:rPr>
              <a:t>Интерфейс </a:t>
            </a:r>
            <a:r>
              <a:rPr lang="ru-RU" dirty="0" err="1">
                <a:solidFill>
                  <a:srgbClr val="BC5CFF"/>
                </a:solidFill>
              </a:rPr>
              <a:t>BlockingQueue</a:t>
            </a:r>
            <a:r>
              <a:rPr lang="ru-RU" dirty="0">
                <a:solidFill>
                  <a:srgbClr val="DDDDDD"/>
                </a:solidFill>
              </a:rPr>
              <a:t> определяет блокирующую очередь, наследующую свойства интерфейса </a:t>
            </a:r>
            <a:r>
              <a:rPr lang="ru-RU" dirty="0" err="1">
                <a:solidFill>
                  <a:srgbClr val="BC5CFF"/>
                </a:solidFill>
              </a:rPr>
              <a:t>Queue</a:t>
            </a:r>
            <a:r>
              <a:rPr lang="ru-RU" dirty="0">
                <a:solidFill>
                  <a:srgbClr val="DDDDDD"/>
                </a:solidFill>
              </a:rPr>
              <a:t>, в которой элементы хранятся в порядке «первый пришел, первый вышел» (</a:t>
            </a:r>
            <a:r>
              <a:rPr lang="ru-RU" dirty="0">
                <a:solidFill>
                  <a:srgbClr val="BC5CFF"/>
                </a:solidFill>
              </a:rPr>
              <a:t>FIFO – </a:t>
            </a:r>
            <a:r>
              <a:rPr lang="ru-RU" dirty="0" err="1">
                <a:solidFill>
                  <a:srgbClr val="BC5CFF"/>
                </a:solidFill>
              </a:rPr>
              <a:t>first</a:t>
            </a:r>
            <a:r>
              <a:rPr lang="ru-RU" dirty="0">
                <a:solidFill>
                  <a:srgbClr val="BC5CFF"/>
                </a:solidFill>
              </a:rPr>
              <a:t> </a:t>
            </a:r>
            <a:r>
              <a:rPr lang="ru-RU" dirty="0" err="1">
                <a:solidFill>
                  <a:srgbClr val="BC5CFF"/>
                </a:solidFill>
              </a:rPr>
              <a:t>in</a:t>
            </a:r>
            <a:r>
              <a:rPr lang="ru-RU" dirty="0">
                <a:solidFill>
                  <a:srgbClr val="BC5CFF"/>
                </a:solidFill>
              </a:rPr>
              <a:t>, </a:t>
            </a:r>
            <a:r>
              <a:rPr lang="ru-RU" dirty="0" err="1">
                <a:solidFill>
                  <a:srgbClr val="BC5CFF"/>
                </a:solidFill>
              </a:rPr>
              <a:t>first</a:t>
            </a:r>
            <a:r>
              <a:rPr lang="ru-RU" dirty="0">
                <a:solidFill>
                  <a:srgbClr val="BC5CFF"/>
                </a:solidFill>
              </a:rPr>
              <a:t> </a:t>
            </a:r>
            <a:r>
              <a:rPr lang="ru-RU" dirty="0" err="1">
                <a:solidFill>
                  <a:srgbClr val="BC5CFF"/>
                </a:solidFill>
              </a:rPr>
              <a:t>out</a:t>
            </a:r>
            <a:r>
              <a:rPr lang="ru-RU" dirty="0">
                <a:solidFill>
                  <a:srgbClr val="DDDDDD"/>
                </a:solidFill>
              </a:rPr>
              <a:t>). Реализация данного интерфейса обеспечивает блокировку потока в двух случаях :</a:t>
            </a:r>
          </a:p>
          <a:p>
            <a:pPr marL="171450" indent="-171450">
              <a:buFont typeface="Arial" panose="020B0604020202020204" pitchFamily="34" charset="0"/>
              <a:buChar char="•"/>
            </a:pPr>
            <a:r>
              <a:rPr lang="ru-RU" dirty="0">
                <a:solidFill>
                  <a:srgbClr val="DDDDDD"/>
                </a:solidFill>
              </a:rPr>
              <a:t>при попытке получения элемента из пустой очереди;</a:t>
            </a:r>
          </a:p>
          <a:p>
            <a:pPr marL="171450" indent="-171450">
              <a:buFont typeface="Arial" panose="020B0604020202020204" pitchFamily="34" charset="0"/>
              <a:buChar char="•"/>
            </a:pPr>
            <a:r>
              <a:rPr lang="ru-RU" dirty="0">
                <a:solidFill>
                  <a:srgbClr val="DDDDDD"/>
                </a:solidFill>
              </a:rPr>
              <a:t>при попытке размещения элемента в полной очереди.</a:t>
            </a:r>
          </a:p>
          <a:p>
            <a:endParaRPr lang="ru-RU" dirty="0">
              <a:solidFill>
                <a:srgbClr val="DDDDDD"/>
              </a:solidFill>
            </a:endParaRPr>
          </a:p>
          <a:p>
            <a:pPr marL="0" indent="0" algn="l">
              <a:buNone/>
            </a:pPr>
            <a:r>
              <a:rPr lang="ru-RU" dirty="0">
                <a:solidFill>
                  <a:srgbClr val="DDDDDD"/>
                </a:solidFill>
              </a:rPr>
              <a:t>Когда поток пытается получить элемент из пустой очереди, то он переводится в состояние ожидания до тех пор, пока какой-либо другой поток не разместит элемент в очереди. Аналогично при попытке положить элемент в полную очередь; поток ставится в ожидание до тех пор, пока другой поток не заберет элемент из очереди и, таким образом, не освободит место в ней. Естественно, понятие "полная очередь" подразумевает ограничение размера очереди.</a:t>
            </a:r>
          </a:p>
          <a:p>
            <a:endParaRPr lang="ru-RU" dirty="0"/>
          </a:p>
          <a:p>
            <a:r>
              <a:rPr lang="ru-RU" dirty="0"/>
              <a:t>Критерий		Блокирующая очередь (</a:t>
            </a:r>
            <a:r>
              <a:rPr lang="ru-RU" dirty="0" err="1"/>
              <a:t>BlockingQueue</a:t>
            </a:r>
            <a:r>
              <a:rPr lang="ru-RU" dirty="0"/>
              <a:t>)		Неблокирующая очередь (</a:t>
            </a:r>
            <a:r>
              <a:rPr lang="ru-RU" dirty="0" err="1"/>
              <a:t>ConcurrentLinkedQueue</a:t>
            </a:r>
            <a:r>
              <a:rPr lang="ru-RU" dirty="0"/>
              <a:t>)</a:t>
            </a:r>
          </a:p>
          <a:p>
            <a:r>
              <a:rPr lang="ru-RU" dirty="0"/>
              <a:t>Блокировка потоков	Да (</a:t>
            </a:r>
            <a:r>
              <a:rPr lang="ru-RU" dirty="0" err="1"/>
              <a:t>put</a:t>
            </a:r>
            <a:r>
              <a:rPr lang="ru-RU" dirty="0"/>
              <a:t>, </a:t>
            </a:r>
            <a:r>
              <a:rPr lang="ru-RU" dirty="0" err="1"/>
              <a:t>take</a:t>
            </a:r>
            <a:r>
              <a:rPr lang="ru-RU" dirty="0"/>
              <a:t>)				Нет (CAS-операции)</a:t>
            </a:r>
          </a:p>
          <a:p>
            <a:r>
              <a:rPr lang="ru-RU" dirty="0"/>
              <a:t>Производительность	Ниже (из-за блокировок)			Выше</a:t>
            </a:r>
          </a:p>
          <a:p>
            <a:r>
              <a:rPr lang="ru-RU" dirty="0"/>
              <a:t>Размер очереди	Может быть ограничен (</a:t>
            </a:r>
            <a:r>
              <a:rPr lang="ru-RU" dirty="0" err="1"/>
              <a:t>ArrayBlockingQueue</a:t>
            </a:r>
            <a:r>
              <a:rPr lang="ru-RU" dirty="0"/>
              <a:t>)	Неограничен</a:t>
            </a:r>
          </a:p>
          <a:p>
            <a:r>
              <a:rPr lang="ru-RU" dirty="0"/>
              <a:t>Использование	Когда нужны строгие гарантии		Когда важна скорость</a:t>
            </a:r>
          </a:p>
          <a:p>
            <a:endParaRPr lang="ru-RU" dirty="0"/>
          </a:p>
          <a:p>
            <a:endParaRPr lang="ru-RU" dirty="0"/>
          </a:p>
          <a:p>
            <a:r>
              <a:rPr lang="ru-RU" dirty="0"/>
              <a:t>Нужно правильно уметь завершать работу очередей и правильно ожидать. Лучше не </a:t>
            </a:r>
            <a:r>
              <a:rPr lang="en-US" dirty="0"/>
              <a:t>TAKE</a:t>
            </a:r>
            <a:r>
              <a:rPr lang="ru-RU" dirty="0"/>
              <a:t>, а </a:t>
            </a:r>
            <a:r>
              <a:rPr lang="en-US" dirty="0"/>
              <a:t>Poll</a:t>
            </a:r>
            <a:r>
              <a:rPr lang="ru-RU" dirty="0"/>
              <a:t> с ожиданием или проверка работы </a:t>
            </a:r>
            <a:r>
              <a:rPr lang="en-US" dirty="0" err="1"/>
              <a:t>consumera</a:t>
            </a:r>
            <a:r>
              <a:rPr lang="en-US" dirty="0"/>
              <a:t> (</a:t>
            </a:r>
            <a:r>
              <a:rPr lang="en-US" dirty="0" err="1"/>
              <a:t>isAlive</a:t>
            </a:r>
            <a:r>
              <a:rPr lang="en-US" dirty="0"/>
              <a:t>)</a:t>
            </a: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17</a:t>
            </a:fld>
            <a:endParaRPr lang="ru-RU"/>
          </a:p>
        </p:txBody>
      </p:sp>
    </p:spTree>
    <p:extLst>
      <p:ext uri="{BB962C8B-B14F-4D97-AF65-F5344CB8AC3E}">
        <p14:creationId xmlns:p14="http://schemas.microsoft.com/office/powerpoint/2010/main" val="127281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000000"/>
                </a:solidFill>
                <a:effectLst/>
                <a:latin typeface="Verdana" panose="020B0604030504040204" pitchFamily="34" charset="0"/>
              </a:rPr>
              <a:t>Интерфейс </a:t>
            </a:r>
            <a:r>
              <a:rPr lang="ru-RU" b="1" i="0" dirty="0" err="1">
                <a:solidFill>
                  <a:srgbClr val="2945A3"/>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также, как и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определяет блокирующую, но двунаправленную очередь, наследующую свойства интерфейса </a:t>
            </a:r>
            <a:r>
              <a:rPr lang="ru-RU" b="0" i="0" dirty="0" err="1">
                <a:solidFill>
                  <a:srgbClr val="000000"/>
                </a:solidFill>
                <a:effectLst/>
                <a:latin typeface="Verdana" panose="020B0604030504040204" pitchFamily="34" charset="0"/>
                <a:hlinkClick r:id="rId3"/>
              </a:rPr>
              <a:t>Deque</a:t>
            </a:r>
            <a:r>
              <a:rPr lang="ru-RU" b="0" i="0" dirty="0">
                <a:solidFill>
                  <a:srgbClr val="000000"/>
                </a:solidFill>
                <a:effectLst/>
                <a:latin typeface="Verdana" panose="020B0604030504040204" pitchFamily="34" charset="0"/>
              </a:rPr>
              <a:t> и ориентированную на </a:t>
            </a:r>
            <a:r>
              <a:rPr lang="ru-RU" b="0" i="0" dirty="0" err="1">
                <a:solidFill>
                  <a:srgbClr val="000000"/>
                </a:solidFill>
                <a:effectLst/>
                <a:latin typeface="Verdana" panose="020B0604030504040204" pitchFamily="34" charset="0"/>
              </a:rPr>
              <a:t>многопотоковое</a:t>
            </a:r>
            <a:r>
              <a:rPr lang="ru-RU" b="0" i="0" dirty="0">
                <a:solidFill>
                  <a:srgbClr val="000000"/>
                </a:solidFill>
                <a:effectLst/>
                <a:latin typeface="Verdana" panose="020B0604030504040204" pitchFamily="34" charset="0"/>
              </a:rPr>
              <a:t> исполнение, не разрешающую нулевые элементы и с возможностью ограничения емкости. Реализации интерфейса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блокируют операции получения элементов, если очередь пустая, и добавления элемента в очередь, если она полная.</a:t>
            </a:r>
          </a:p>
          <a:p>
            <a:pPr algn="l"/>
            <a:r>
              <a:rPr lang="ru-RU" b="0" i="0" dirty="0">
                <a:solidFill>
                  <a:srgbClr val="000000"/>
                </a:solidFill>
                <a:effectLst/>
                <a:latin typeface="Verdana" panose="020B0604030504040204" pitchFamily="34" charset="0"/>
              </a:rPr>
              <a:t>Методы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объединены в 4 группы, по-разному реагирующие на невозможность выполнения операции в текущий момент и откладывающие их выполнение на небольшое время : первые вызывают </a:t>
            </a:r>
            <a:r>
              <a:rPr lang="ru-RU" b="0" i="0" dirty="0" err="1">
                <a:solidFill>
                  <a:srgbClr val="000000"/>
                </a:solidFill>
                <a:effectLst/>
                <a:latin typeface="Verdana" panose="020B0604030504040204" pitchFamily="34" charset="0"/>
              </a:rPr>
              <a:t>Exception</a:t>
            </a:r>
            <a:r>
              <a:rPr lang="ru-RU" b="0" i="0" dirty="0">
                <a:solidFill>
                  <a:srgbClr val="000000"/>
                </a:solidFill>
                <a:effectLst/>
                <a:latin typeface="Verdana" panose="020B0604030504040204" pitchFamily="34" charset="0"/>
              </a:rPr>
              <a:t>, вторые возвращают определенное значение (</a:t>
            </a:r>
            <a:r>
              <a:rPr lang="ru-RU" b="0" i="0" dirty="0" err="1">
                <a:solidFill>
                  <a:srgbClr val="000000"/>
                </a:solidFill>
                <a:effectLst/>
                <a:latin typeface="Verdana" panose="020B0604030504040204" pitchFamily="34" charset="0"/>
              </a:rPr>
              <a:t>null</a:t>
            </a:r>
            <a:r>
              <a:rPr lang="ru-RU" b="0" i="0" dirty="0">
                <a:solidFill>
                  <a:srgbClr val="000000"/>
                </a:solidFill>
                <a:effectLst/>
                <a:latin typeface="Verdana" panose="020B0604030504040204" pitchFamily="34" charset="0"/>
              </a:rPr>
              <a:t> или </a:t>
            </a:r>
            <a:r>
              <a:rPr lang="ru-RU" b="0" i="0" dirty="0" err="1">
                <a:solidFill>
                  <a:srgbClr val="000000"/>
                </a:solidFill>
                <a:effectLst/>
                <a:latin typeface="Verdana" panose="020B0604030504040204" pitchFamily="34" charset="0"/>
              </a:rPr>
              <a:t>false</a:t>
            </a:r>
            <a:r>
              <a:rPr lang="ru-RU" b="0" i="0" dirty="0">
                <a:solidFill>
                  <a:srgbClr val="000000"/>
                </a:solidFill>
                <a:effectLst/>
                <a:latin typeface="Verdana" panose="020B0604030504040204" pitchFamily="34" charset="0"/>
              </a:rPr>
              <a:t>), третьи блокируют поток на неопределенное время до момента выполнения операции, четвертые блокируют поток на определенное время. Методы представлены в следующей таблице :</a:t>
            </a:r>
          </a:p>
          <a:p>
            <a:pPr algn="l"/>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Реализация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может использоваться непосредственно в качестве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с механизмом FIFO. Следующие представленные в таблице методы и наследованные от интерфейса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точно эквивалентны методам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a:t>
            </a:r>
          </a:p>
        </p:txBody>
      </p:sp>
      <p:sp>
        <p:nvSpPr>
          <p:cNvPr id="4" name="Номер слайда 3"/>
          <p:cNvSpPr>
            <a:spLocks noGrp="1"/>
          </p:cNvSpPr>
          <p:nvPr>
            <p:ph type="sldNum" sz="quarter" idx="5"/>
          </p:nvPr>
        </p:nvSpPr>
        <p:spPr/>
        <p:txBody>
          <a:bodyPr/>
          <a:lstStyle/>
          <a:p>
            <a:fld id="{5F729189-23CE-4022-A357-B9239DF82E10}" type="slidenum">
              <a:rPr lang="ru-RU" smtClean="0"/>
              <a:t>18</a:t>
            </a:fld>
            <a:endParaRPr lang="ru-RU"/>
          </a:p>
        </p:txBody>
      </p:sp>
    </p:spTree>
    <p:extLst>
      <p:ext uri="{BB962C8B-B14F-4D97-AF65-F5344CB8AC3E}">
        <p14:creationId xmlns:p14="http://schemas.microsoft.com/office/powerpoint/2010/main" val="2659471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000000"/>
                </a:solidFill>
                <a:effectLst/>
                <a:latin typeface="Verdana" panose="020B0604030504040204" pitchFamily="34" charset="0"/>
              </a:rPr>
              <a:t>Пример – </a:t>
            </a:r>
            <a:r>
              <a:rPr lang="en-US" b="0" i="0" dirty="0" err="1">
                <a:solidFill>
                  <a:srgbClr val="000000"/>
                </a:solidFill>
                <a:effectLst/>
                <a:latin typeface="Verdana" panose="020B0604030504040204" pitchFamily="34" charset="0"/>
              </a:rPr>
              <a:t>ProducerConsumerExample</a:t>
            </a:r>
            <a:endParaRPr lang="ru-RU"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Verdana" panose="020B0604030504040204" pitchFamily="34" charset="0"/>
              </a:rPr>
              <a:t>               - </a:t>
            </a:r>
            <a:r>
              <a:rPr lang="en-US" dirty="0" err="1">
                <a:solidFill>
                  <a:srgbClr val="E5C07B"/>
                </a:solidFill>
                <a:effectLst/>
              </a:rPr>
              <a:t>ProducerConsumerExampleExec</a:t>
            </a:r>
            <a:endParaRPr lang="ru-RU"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Verdana" panose="020B0604030504040204" pitchFamily="34" charset="0"/>
              </a:rPr>
              <a:t>Пример - </a:t>
            </a:r>
            <a:r>
              <a:rPr lang="en-US" dirty="0" err="1">
                <a:solidFill>
                  <a:srgbClr val="E5C07B"/>
                </a:solidFill>
                <a:effectLst/>
              </a:rPr>
              <a:t>TimeoutQueueExample</a:t>
            </a:r>
            <a:endParaRPr lang="en-US" dirty="0">
              <a:solidFill>
                <a:srgbClr val="ABB2BF"/>
              </a:solidFill>
              <a:effectLst/>
            </a:endParaRPr>
          </a:p>
          <a:p>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Класс блокирующей очереди </a:t>
            </a:r>
            <a:r>
              <a:rPr lang="ru-RU" b="0" i="1" dirty="0" err="1">
                <a:solidFill>
                  <a:srgbClr val="000000"/>
                </a:solidFill>
                <a:effectLst/>
                <a:latin typeface="Verdana" panose="020B0604030504040204" pitchFamily="34" charset="0"/>
              </a:rPr>
              <a:t>ArrayBlockingQueue</a:t>
            </a:r>
            <a:r>
              <a:rPr lang="ru-RU" b="0" i="0" dirty="0">
                <a:solidFill>
                  <a:srgbClr val="000000"/>
                </a:solidFill>
                <a:effectLst/>
                <a:latin typeface="Verdana" panose="020B0604030504040204" pitchFamily="34" charset="0"/>
              </a:rPr>
              <a:t> реализует классический ограниченного размера кольцевой буфер FIFO — «первым прибыл - первым убыл». Новые элементы вставляются в хвост очереди; операции извлечения отдают элемент из головы очереди. Создаваемая емкость очереди не может быть изменена. Попытки вставить (</a:t>
            </a:r>
            <a:r>
              <a:rPr lang="ru-RU" b="0" i="0" dirty="0" err="1">
                <a:solidFill>
                  <a:srgbClr val="000000"/>
                </a:solidFill>
                <a:effectLst/>
                <a:latin typeface="Verdana" panose="020B0604030504040204" pitchFamily="34" charset="0"/>
              </a:rPr>
              <a:t>put</a:t>
            </a:r>
            <a:r>
              <a:rPr lang="ru-RU" b="0" i="0" dirty="0">
                <a:solidFill>
                  <a:srgbClr val="000000"/>
                </a:solidFill>
                <a:effectLst/>
                <a:latin typeface="Verdana" panose="020B0604030504040204" pitchFamily="34" charset="0"/>
              </a:rPr>
              <a:t>) элемент в полную очередь приведет к блокированию работы потока; попытка извлечь (</a:t>
            </a:r>
            <a:r>
              <a:rPr lang="ru-RU" b="0" i="0" dirty="0" err="1">
                <a:solidFill>
                  <a:srgbClr val="000000"/>
                </a:solidFill>
                <a:effectLst/>
                <a:latin typeface="Verdana" panose="020B0604030504040204" pitchFamily="34" charset="0"/>
              </a:rPr>
              <a:t>take</a:t>
            </a:r>
            <a:r>
              <a:rPr lang="ru-RU" b="0" i="0" dirty="0">
                <a:solidFill>
                  <a:srgbClr val="000000"/>
                </a:solidFill>
                <a:effectLst/>
                <a:latin typeface="Verdana" panose="020B0604030504040204" pitchFamily="34" charset="0"/>
              </a:rPr>
              <a:t>) элемент из пустой очереди также блокирует поток.</a:t>
            </a: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Класс блокирующей очереди </a:t>
            </a:r>
            <a:r>
              <a:rPr lang="ru-RU" b="0" i="1" dirty="0" err="1">
                <a:solidFill>
                  <a:srgbClr val="000000"/>
                </a:solidFill>
                <a:effectLst/>
                <a:latin typeface="Verdana" panose="020B0604030504040204" pitchFamily="34" charset="0"/>
              </a:rPr>
              <a:t>LinkedBlockingQueue</a:t>
            </a:r>
            <a:r>
              <a:rPr lang="ru-RU" b="0" i="0" dirty="0">
                <a:solidFill>
                  <a:srgbClr val="000000"/>
                </a:solidFill>
                <a:effectLst/>
                <a:latin typeface="Verdana" panose="020B0604030504040204" pitchFamily="34" charset="0"/>
              </a:rPr>
              <a:t>, основанный на соединенных узлах, упорядочивает порядок поступления и выдачи элементов FIFO — «первым прибыл - первым убыл». Новые элементы вставляются в хвост очереди; операции чтения извлекают элемент из головы очереди. У соединенных на узлах очереди обычно более высокая пропускная способность, чем у основанной на массиве очереди, но менее предсказуемая производительность в большинстве многопоточных приложений.</a:t>
            </a: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19</a:t>
            </a:fld>
            <a:endParaRPr lang="ru-RU"/>
          </a:p>
        </p:txBody>
      </p:sp>
    </p:spTree>
    <p:extLst>
      <p:ext uri="{BB962C8B-B14F-4D97-AF65-F5344CB8AC3E}">
        <p14:creationId xmlns:p14="http://schemas.microsoft.com/office/powerpoint/2010/main" val="311823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1) Показать гонку потоков - </a:t>
            </a:r>
            <a:r>
              <a:rPr lang="en-US" dirty="0" err="1">
                <a:solidFill>
                  <a:srgbClr val="E5C07B"/>
                </a:solidFill>
                <a:effectLst/>
              </a:rPr>
              <a:t>IncrementingTest</a:t>
            </a:r>
            <a:endParaRPr lang="en-US"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Синхронизируемся – </a:t>
            </a:r>
            <a:r>
              <a:rPr lang="en-US" dirty="0" err="1">
                <a:solidFill>
                  <a:srgbClr val="E5C07B"/>
                </a:solidFill>
                <a:effectLst/>
              </a:rPr>
              <a:t>IncrementingTestSync</a:t>
            </a:r>
            <a:endParaRPr lang="ru-RU" dirty="0">
              <a:solidFill>
                <a:srgbClr val="E5C07B"/>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solidFill>
                  <a:srgbClr val="E5C07B"/>
                </a:solidFill>
                <a:effectLst/>
              </a:rPr>
              <a:t>3) </a:t>
            </a:r>
            <a:r>
              <a:rPr lang="en-US" dirty="0">
                <a:solidFill>
                  <a:srgbClr val="E5C07B"/>
                </a:solidFill>
                <a:effectLst/>
              </a:rPr>
              <a:t>Atomic - </a:t>
            </a:r>
            <a:r>
              <a:rPr lang="en-US" dirty="0" err="1">
                <a:solidFill>
                  <a:srgbClr val="E5C07B"/>
                </a:solidFill>
                <a:effectLst/>
              </a:rPr>
              <a:t>IncrementingTestAtomic</a:t>
            </a:r>
            <a:endParaRPr lang="en-US"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ABB2BF"/>
              </a:solidFill>
              <a:effectLst/>
            </a:endParaRPr>
          </a:p>
          <a:p>
            <a:r>
              <a:rPr lang="ru-RU" b="0" i="0" dirty="0">
                <a:solidFill>
                  <a:srgbClr val="000000"/>
                </a:solidFill>
                <a:effectLst/>
                <a:latin typeface="Verdana" panose="020B0604030504040204" pitchFamily="34" charset="0"/>
              </a:rPr>
              <a:t>С точки зрения программиста операции инкремента (i++, ++i) и декремента (i--, --i) выглядят наглядно и компактно. Но, с точки зрения JVM (виртуальной машины Java) данные операции не являются атомарными, поскольку требуют выполнения нескольких действительно атомарных операции: </a:t>
            </a:r>
          </a:p>
          <a:p>
            <a:pPr marL="171450" indent="-171450">
              <a:buFont typeface="Arial" panose="020B0604020202020204" pitchFamily="34" charset="0"/>
              <a:buChar char="•"/>
            </a:pPr>
            <a:r>
              <a:rPr lang="ru-RU" b="0" i="0" dirty="0">
                <a:solidFill>
                  <a:srgbClr val="000000"/>
                </a:solidFill>
                <a:effectLst/>
                <a:latin typeface="Verdana" panose="020B0604030504040204" pitchFamily="34" charset="0"/>
              </a:rPr>
              <a:t>чтение текущего значения, </a:t>
            </a:r>
          </a:p>
          <a:p>
            <a:pPr marL="171450" indent="-171450">
              <a:buFont typeface="Arial" panose="020B0604020202020204" pitchFamily="34" charset="0"/>
              <a:buChar char="•"/>
            </a:pPr>
            <a:r>
              <a:rPr lang="ru-RU" b="0" i="0" dirty="0">
                <a:solidFill>
                  <a:srgbClr val="000000"/>
                </a:solidFill>
                <a:effectLst/>
                <a:latin typeface="Verdana" panose="020B0604030504040204" pitchFamily="34" charset="0"/>
              </a:rPr>
              <a:t>выполнение инкремента/декремента и </a:t>
            </a:r>
          </a:p>
          <a:p>
            <a:pPr marL="171450" indent="-171450">
              <a:buFont typeface="Arial" panose="020B0604020202020204" pitchFamily="34" charset="0"/>
              <a:buChar char="•"/>
            </a:pPr>
            <a:r>
              <a:rPr lang="ru-RU" b="0" i="0" dirty="0">
                <a:solidFill>
                  <a:srgbClr val="000000"/>
                </a:solidFill>
                <a:effectLst/>
                <a:latin typeface="Verdana" panose="020B0604030504040204" pitchFamily="34" charset="0"/>
              </a:rPr>
              <a:t>запись полученного результата. </a:t>
            </a:r>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При работе в многопоточной среде операции инкремента и декремента могут стать источником ошибок. Т.е. в многопоточной среде простые с виду операции инкремента и декремента требуют использование синхронизации и блокировки. Но блокировки содержат массу недостатков, и для простейших операций инкремента/декремента являются тяжеловесными. Выполнение блокировки связано со средствами операционной системы и несёт в себе опасность приостановки с невозможностью дальнейшего возобновления потока, а также опасность взаимоблокировки или инверсии приоритетов (</a:t>
            </a:r>
            <a:r>
              <a:rPr lang="ru-RU" b="0" i="0" dirty="0" err="1">
                <a:solidFill>
                  <a:srgbClr val="000000"/>
                </a:solidFill>
                <a:effectLst/>
                <a:latin typeface="Verdana" panose="020B0604030504040204" pitchFamily="34" charset="0"/>
              </a:rPr>
              <a:t>priority</a:t>
            </a:r>
            <a:r>
              <a:rPr lang="ru-RU" b="0" i="0" dirty="0">
                <a:solidFill>
                  <a:srgbClr val="000000"/>
                </a:solidFill>
                <a:effectLst/>
                <a:latin typeface="Verdana" panose="020B0604030504040204" pitchFamily="34" charset="0"/>
              </a:rPr>
              <a:t> </a:t>
            </a:r>
            <a:r>
              <a:rPr lang="ru-RU" b="0" i="0" dirty="0" err="1">
                <a:solidFill>
                  <a:srgbClr val="000000"/>
                </a:solidFill>
                <a:effectLst/>
                <a:latin typeface="Verdana" panose="020B0604030504040204" pitchFamily="34" charset="0"/>
              </a:rPr>
              <a:t>inversion</a:t>
            </a:r>
            <a:r>
              <a:rPr lang="ru-RU" b="0" i="0" dirty="0">
                <a:solidFill>
                  <a:srgbClr val="000000"/>
                </a:solidFill>
                <a:effectLst/>
                <a:latin typeface="Verdana" panose="020B0604030504040204" pitchFamily="34" charset="0"/>
              </a:rPr>
              <a:t>). Кроме этого, появляются дополнительные расходы на переключение потоков. </a:t>
            </a:r>
            <a:r>
              <a:rPr lang="ru-RU" b="0" i="1" dirty="0">
                <a:solidFill>
                  <a:srgbClr val="000000"/>
                </a:solidFill>
                <a:effectLst/>
                <a:latin typeface="Verdana" panose="020B0604030504040204" pitchFamily="34" charset="0"/>
              </a:rPr>
              <a:t>Но можно ли обойтись без блокировок? В ряде случаев можно!</a:t>
            </a:r>
          </a:p>
          <a:p>
            <a:endParaRPr lang="ru-RU" b="0" i="1" dirty="0">
              <a:solidFill>
                <a:srgbClr val="000000"/>
              </a:solidFill>
              <a:effectLst/>
              <a:latin typeface="Verdana" panose="020B0604030504040204" pitchFamily="34" charset="0"/>
            </a:endParaRPr>
          </a:p>
          <a:p>
            <a:pPr algn="l"/>
            <a:r>
              <a:rPr lang="ru-RU" b="1" i="0" dirty="0">
                <a:solidFill>
                  <a:srgbClr val="F8FAFF"/>
                </a:solidFill>
                <a:effectLst/>
                <a:latin typeface="DeepSeek-CJK-patch"/>
              </a:rPr>
              <a:t>1. Что такое Atomic?</a:t>
            </a:r>
            <a:endParaRPr lang="ru-RU" b="0" i="0" dirty="0">
              <a:solidFill>
                <a:srgbClr val="F8FAFF"/>
              </a:solidFill>
              <a:effectLst/>
              <a:latin typeface="DeepSeek-CJK-patch"/>
            </a:endParaRPr>
          </a:p>
          <a:p>
            <a:pPr algn="l"/>
            <a:r>
              <a:rPr lang="ru-RU" b="0" i="0" dirty="0">
                <a:solidFill>
                  <a:srgbClr val="F8FAFF"/>
                </a:solidFill>
                <a:effectLst/>
                <a:latin typeface="DeepSeek-CJK-patch"/>
              </a:rPr>
              <a:t>	Это классы из пакета </a:t>
            </a:r>
            <a:r>
              <a:rPr lang="ru-RU" b="0" i="0" dirty="0" err="1">
                <a:solidFill>
                  <a:srgbClr val="F8FAFF"/>
                </a:solidFill>
                <a:effectLst/>
                <a:latin typeface="DeepSeek-CJK-patch"/>
              </a:rPr>
              <a:t>java.util.concurrent.atomic</a:t>
            </a:r>
            <a:r>
              <a:rPr lang="ru-RU" b="0" i="0" dirty="0">
                <a:solidFill>
                  <a:srgbClr val="F8FAFF"/>
                </a:solidFill>
                <a:effectLst/>
                <a:latin typeface="DeepSeek-CJK-patch"/>
              </a:rPr>
              <a:t>, которые обеспечивают </a:t>
            </a:r>
            <a:r>
              <a:rPr lang="ru-RU" b="1" i="0" dirty="0" err="1">
                <a:solidFill>
                  <a:srgbClr val="F8FAFF"/>
                </a:solidFill>
                <a:effectLst/>
                <a:latin typeface="DeepSeek-CJK-patch"/>
              </a:rPr>
              <a:t>потокобезопасные</a:t>
            </a:r>
            <a:r>
              <a:rPr lang="ru-RU" b="1" i="0" dirty="0">
                <a:solidFill>
                  <a:srgbClr val="F8FAFF"/>
                </a:solidFill>
                <a:effectLst/>
                <a:latin typeface="DeepSeek-CJK-patch"/>
              </a:rPr>
              <a:t> операции</a:t>
            </a:r>
            <a:r>
              <a:rPr lang="ru-RU" b="0" i="0" dirty="0">
                <a:solidFill>
                  <a:srgbClr val="F8FAFF"/>
                </a:solidFill>
                <a:effectLst/>
                <a:latin typeface="DeepSeek-CJK-patch"/>
              </a:rPr>
              <a:t> без использования </a:t>
            </a:r>
            <a:r>
              <a:rPr lang="ru-RU" b="0" i="0" dirty="0" err="1">
                <a:solidFill>
                  <a:srgbClr val="F8FAFF"/>
                </a:solidFill>
                <a:effectLst/>
                <a:latin typeface="DeepSeek-CJK-patch"/>
              </a:rPr>
              <a:t>synchronized</a:t>
            </a:r>
            <a:r>
              <a:rPr lang="ru-RU" b="0" i="0" dirty="0">
                <a:solidFill>
                  <a:srgbClr val="F8FAFF"/>
                </a:solidFill>
                <a:effectLst/>
                <a:latin typeface="DeepSeek-CJK-patch"/>
              </a:rPr>
              <a:t>.</a:t>
            </a:r>
            <a:br>
              <a:rPr lang="ru-RU" b="0" i="0" dirty="0">
                <a:solidFill>
                  <a:srgbClr val="F8FAFF"/>
                </a:solidFill>
                <a:effectLst/>
                <a:latin typeface="DeepSeek-CJK-patch"/>
              </a:rPr>
            </a:br>
            <a:r>
              <a:rPr lang="ru-RU" b="0" i="0" dirty="0">
                <a:solidFill>
                  <a:srgbClr val="F8FAFF"/>
                </a:solidFill>
                <a:effectLst/>
                <a:latin typeface="DeepSeek-CJK-patch"/>
              </a:rPr>
              <a:t>	Основаны на </a:t>
            </a:r>
            <a:r>
              <a:rPr lang="ru-RU" b="1" i="0" dirty="0">
                <a:solidFill>
                  <a:srgbClr val="F8FAFF"/>
                </a:solidFill>
                <a:effectLst/>
                <a:latin typeface="DeepSeek-CJK-patch"/>
              </a:rPr>
              <a:t>CAS (</a:t>
            </a:r>
            <a:r>
              <a:rPr lang="ru-RU" b="1" i="0" dirty="0" err="1">
                <a:solidFill>
                  <a:srgbClr val="F8FAFF"/>
                </a:solidFill>
                <a:effectLst/>
                <a:latin typeface="DeepSeek-CJK-patch"/>
              </a:rPr>
              <a:t>Compare</a:t>
            </a:r>
            <a:r>
              <a:rPr lang="ru-RU" b="1" i="0" dirty="0">
                <a:solidFill>
                  <a:srgbClr val="F8FAFF"/>
                </a:solidFill>
                <a:effectLst/>
                <a:latin typeface="DeepSeek-CJK-patch"/>
              </a:rPr>
              <a:t>-And-</a:t>
            </a:r>
            <a:r>
              <a:rPr lang="ru-RU" b="1" i="0" dirty="0" err="1">
                <a:solidFill>
                  <a:srgbClr val="F8FAFF"/>
                </a:solidFill>
                <a:effectLst/>
                <a:latin typeface="DeepSeek-CJK-patch"/>
              </a:rPr>
              <a:t>Swap</a:t>
            </a:r>
            <a:r>
              <a:rPr lang="ru-RU" b="1" i="0" dirty="0">
                <a:solidFill>
                  <a:srgbClr val="F8FAFF"/>
                </a:solidFill>
                <a:effectLst/>
                <a:latin typeface="DeepSeek-CJK-patch"/>
              </a:rPr>
              <a:t>)</a:t>
            </a:r>
            <a:r>
              <a:rPr lang="ru-RU" b="0" i="0" dirty="0">
                <a:solidFill>
                  <a:srgbClr val="F8FAFF"/>
                </a:solidFill>
                <a:effectLst/>
                <a:latin typeface="DeepSeek-CJK-patch"/>
              </a:rPr>
              <a:t> – процессорной инструкции для атомарных изменений.</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a:t>
            </a:fld>
            <a:endParaRPr lang="ru-RU"/>
          </a:p>
        </p:txBody>
      </p:sp>
    </p:spTree>
    <p:extLst>
      <p:ext uri="{BB962C8B-B14F-4D97-AF65-F5344CB8AC3E}">
        <p14:creationId xmlns:p14="http://schemas.microsoft.com/office/powerpoint/2010/main" val="132024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800" dirty="0"/>
              <a:t>Пример - </a:t>
            </a:r>
            <a:r>
              <a:rPr lang="en-US" sz="4000" dirty="0" err="1">
                <a:solidFill>
                  <a:srgbClr val="E5C07B"/>
                </a:solidFill>
                <a:effectLst/>
              </a:rPr>
              <a:t>PriorityQueueExample</a:t>
            </a:r>
            <a:endParaRPr lang="en-US" sz="4000"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800" dirty="0"/>
              <a:t>Пример - </a:t>
            </a:r>
            <a:r>
              <a:rPr lang="en-US" sz="4000" dirty="0" err="1">
                <a:solidFill>
                  <a:srgbClr val="E5C07B"/>
                </a:solidFill>
                <a:effectLst/>
              </a:rPr>
              <a:t>SynchronousQueueExample</a:t>
            </a:r>
            <a:endParaRPr lang="en-US" sz="4000" dirty="0">
              <a:solidFill>
                <a:srgbClr val="ABB2BF"/>
              </a:solidFill>
              <a:effectLst/>
            </a:endParaRPr>
          </a:p>
          <a:p>
            <a:pPr algn="l"/>
            <a:endParaRPr lang="ru-RU" sz="2800" dirty="0"/>
          </a:p>
          <a:p>
            <a:pPr algn="l"/>
            <a:endParaRPr lang="ru-RU" sz="2800" dirty="0"/>
          </a:p>
          <a:p>
            <a:pPr algn="l"/>
            <a:r>
              <a:rPr lang="ru-RU" sz="2800" dirty="0" err="1"/>
              <a:t>PriorityBlockingQueue</a:t>
            </a:r>
            <a:r>
              <a:rPr lang="ru-RU" sz="2800" b="0" i="0" dirty="0">
                <a:solidFill>
                  <a:srgbClr val="EDEEF0"/>
                </a:solidFill>
                <a:effectLst/>
                <a:latin typeface="Inter"/>
              </a:rPr>
              <a:t> — это </a:t>
            </a:r>
            <a:r>
              <a:rPr lang="ru-RU" sz="2800" b="1" i="0" dirty="0" err="1">
                <a:solidFill>
                  <a:srgbClr val="EDEEF0"/>
                </a:solidFill>
                <a:effectLst/>
                <a:latin typeface="Inter"/>
              </a:rPr>
              <a:t>потокобезопасная</a:t>
            </a:r>
            <a:r>
              <a:rPr lang="ru-RU" sz="2800" b="1" i="0" dirty="0">
                <a:solidFill>
                  <a:srgbClr val="EDEEF0"/>
                </a:solidFill>
                <a:effectLst/>
                <a:latin typeface="Inter"/>
              </a:rPr>
              <a:t> очередь с приоритетами</a:t>
            </a:r>
            <a:r>
              <a:rPr lang="ru-RU" sz="2800" b="0" i="0" dirty="0">
                <a:solidFill>
                  <a:srgbClr val="EDEEF0"/>
                </a:solidFill>
                <a:effectLst/>
                <a:latin typeface="Inter"/>
              </a:rPr>
              <a:t>, которая наследуется от класса </a:t>
            </a:r>
            <a:r>
              <a:rPr lang="ru-RU" sz="2800" dirty="0" err="1"/>
              <a:t>PriorityQueue</a:t>
            </a:r>
            <a:r>
              <a:rPr lang="ru-RU" sz="2800" b="0" i="0" dirty="0">
                <a:solidFill>
                  <a:srgbClr val="EDEEF0"/>
                </a:solidFill>
                <a:effectLst/>
                <a:latin typeface="Inter"/>
              </a:rPr>
              <a:t> и реализует интерфейс </a:t>
            </a:r>
            <a:r>
              <a:rPr lang="ru-RU" sz="2800" dirty="0" err="1"/>
              <a:t>BlockingQueue</a:t>
            </a:r>
            <a:r>
              <a:rPr lang="ru-RU" sz="2800" b="0" i="0" dirty="0">
                <a:solidFill>
                  <a:srgbClr val="EDEEF0"/>
                </a:solidFill>
                <a:effectLst/>
                <a:latin typeface="Inter"/>
              </a:rPr>
              <a:t>. Основная особенность этой очереди — </a:t>
            </a:r>
            <a:r>
              <a:rPr lang="ru-RU" sz="2800" b="1" i="0" dirty="0">
                <a:solidFill>
                  <a:srgbClr val="EDEEF0"/>
                </a:solidFill>
                <a:effectLst/>
                <a:latin typeface="Inter"/>
              </a:rPr>
              <a:t>автоматическая сортировка элементов</a:t>
            </a:r>
            <a:r>
              <a:rPr lang="ru-RU" sz="2800" b="0" i="0" dirty="0">
                <a:solidFill>
                  <a:srgbClr val="EDEEF0"/>
                </a:solidFill>
                <a:effectLst/>
                <a:latin typeface="Inter"/>
              </a:rPr>
              <a:t> по приоритету. В основе </a:t>
            </a:r>
            <a:r>
              <a:rPr lang="ru-RU" sz="2800" dirty="0" err="1"/>
              <a:t>PriorityBlockingQueue</a:t>
            </a:r>
            <a:r>
              <a:rPr lang="ru-RU" sz="2800" b="0" i="0" dirty="0">
                <a:solidFill>
                  <a:srgbClr val="EDEEF0"/>
                </a:solidFill>
                <a:effectLst/>
                <a:latin typeface="Inter"/>
              </a:rPr>
              <a:t> лежит </a:t>
            </a:r>
            <a:r>
              <a:rPr lang="ru-RU" sz="2800" b="1" i="0" dirty="0">
                <a:solidFill>
                  <a:srgbClr val="EDEEF0"/>
                </a:solidFill>
                <a:effectLst/>
                <a:latin typeface="Inter"/>
              </a:rPr>
              <a:t>бинарная куча</a:t>
            </a:r>
            <a:r>
              <a:rPr lang="ru-RU" sz="2800" b="0" i="0" dirty="0">
                <a:solidFill>
                  <a:srgbClr val="EDEEF0"/>
                </a:solidFill>
                <a:effectLst/>
                <a:latin typeface="Inter"/>
              </a:rPr>
              <a:t>, что обеспечивает эффективность операций добавления и извлечения элементов.</a:t>
            </a:r>
            <a:endParaRPr lang="ru-RU" sz="1800" b="1" i="0" u="none" strike="noStrike" dirty="0">
              <a:solidFill>
                <a:srgbClr val="294563"/>
              </a:solidFill>
              <a:effectLst/>
              <a:latin typeface="Tahoma" panose="020B0604030504040204" pitchFamily="34" charset="0"/>
            </a:endParaRPr>
          </a:p>
          <a:p>
            <a:pPr algn="l"/>
            <a:endParaRPr lang="ru-RU" sz="1800" b="1" i="0" u="none" strike="noStrike" dirty="0">
              <a:solidFill>
                <a:srgbClr val="294563"/>
              </a:solidFill>
              <a:effectLst/>
              <a:latin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b="1" i="0" u="none" strike="noStrike" dirty="0">
                <a:solidFill>
                  <a:srgbClr val="294563"/>
                </a:solidFill>
                <a:effectLst/>
                <a:latin typeface="Tahoma" panose="020B0604030504040204" pitchFamily="34" charset="0"/>
              </a:rPr>
              <a:t>Пример - </a:t>
            </a:r>
            <a:r>
              <a:rPr lang="en-US" sz="2800" dirty="0" err="1">
                <a:solidFill>
                  <a:srgbClr val="E5C07B"/>
                </a:solidFill>
                <a:effectLst/>
              </a:rPr>
              <a:t>SynchronousQueueExample</a:t>
            </a:r>
            <a:endParaRPr lang="en-US" sz="2800" dirty="0">
              <a:solidFill>
                <a:srgbClr val="ABB2BF"/>
              </a:solidFill>
              <a:effectLst/>
            </a:endParaRPr>
          </a:p>
          <a:p>
            <a:pPr algn="l"/>
            <a:endParaRPr lang="ru-RU" sz="1800" b="1" i="0" u="none" strike="noStrike" dirty="0">
              <a:solidFill>
                <a:srgbClr val="294563"/>
              </a:solidFill>
              <a:effectLst/>
              <a:latin typeface="Tahoma" panose="020B0604030504040204" pitchFamily="34" charset="0"/>
            </a:endParaRPr>
          </a:p>
          <a:p>
            <a:pPr algn="l"/>
            <a:endParaRPr lang="ru-RU" sz="1800" b="1" i="0" u="none" strike="noStrike" dirty="0">
              <a:solidFill>
                <a:srgbClr val="294563"/>
              </a:solidFill>
              <a:effectLst/>
              <a:latin typeface="Tahoma" panose="020B0604030504040204" pitchFamily="34" charset="0"/>
            </a:endParaRPr>
          </a:p>
          <a:p>
            <a:pPr algn="l"/>
            <a:r>
              <a:rPr lang="ru-RU" sz="1800" b="1" i="0" u="none" strike="noStrike" dirty="0">
                <a:solidFill>
                  <a:srgbClr val="294563"/>
                </a:solidFill>
                <a:effectLst/>
                <a:latin typeface="Tahoma" panose="020B0604030504040204" pitchFamily="34" charset="0"/>
              </a:rPr>
              <a:t>Очередь </a:t>
            </a:r>
            <a:r>
              <a:rPr lang="ru-RU" sz="1800" b="1" i="0" u="none" strike="noStrike" dirty="0" err="1">
                <a:solidFill>
                  <a:srgbClr val="294563"/>
                </a:solidFill>
                <a:effectLst/>
                <a:latin typeface="Tahoma" panose="020B0604030504040204" pitchFamily="34" charset="0"/>
              </a:rPr>
              <a:t>SynchronousQueue</a:t>
            </a:r>
            <a:endParaRPr lang="ru-RU" sz="1800" b="1" i="0" u="none" strike="noStrike" dirty="0">
              <a:solidFill>
                <a:srgbClr val="294563"/>
              </a:solidFill>
              <a:effectLst/>
              <a:latin typeface="Tahoma" panose="020B0604030504040204" pitchFamily="34" charset="0"/>
            </a:endParaRPr>
          </a:p>
          <a:p>
            <a:pPr algn="l"/>
            <a:r>
              <a:rPr lang="ru-RU" b="0" i="0" dirty="0">
                <a:solidFill>
                  <a:srgbClr val="000000"/>
                </a:solidFill>
                <a:effectLst/>
                <a:latin typeface="Verdana" panose="020B0604030504040204" pitchFamily="34" charset="0"/>
              </a:rPr>
              <a:t>Класс </a:t>
            </a:r>
            <a:r>
              <a:rPr lang="ru-RU" b="0" i="1" dirty="0" err="1">
                <a:solidFill>
                  <a:srgbClr val="000000"/>
                </a:solidFill>
                <a:effectLst/>
                <a:latin typeface="Verdana" panose="020B0604030504040204" pitchFamily="34" charset="0"/>
              </a:rPr>
              <a:t>SynchronousQueue</a:t>
            </a:r>
            <a:r>
              <a:rPr lang="ru-RU" b="0" i="0" dirty="0">
                <a:solidFill>
                  <a:srgbClr val="000000"/>
                </a:solidFill>
                <a:effectLst/>
                <a:latin typeface="Verdana" panose="020B0604030504040204" pitchFamily="34" charset="0"/>
              </a:rPr>
              <a:t> формирует блокирующую очередь, в которой каждая операция добавления в одном потоке должна ждать соответствующей операции удаления в другом потоке и наоборот. В сущности, </a:t>
            </a:r>
            <a:r>
              <a:rPr lang="ru-RU" b="0" i="1" dirty="0" err="1">
                <a:solidFill>
                  <a:srgbClr val="000000"/>
                </a:solidFill>
                <a:effectLst/>
                <a:latin typeface="Verdana" panose="020B0604030504040204" pitchFamily="34" charset="0"/>
              </a:rPr>
              <a:t>SynchronousQueue</a:t>
            </a:r>
            <a:r>
              <a:rPr lang="ru-RU" b="0" i="0" dirty="0">
                <a:solidFill>
                  <a:srgbClr val="000000"/>
                </a:solidFill>
                <a:effectLst/>
                <a:latin typeface="Verdana" panose="020B0604030504040204" pitchFamily="34" charset="0"/>
              </a:rPr>
              <a:t> является еще одной реализацией представленного выше интерфейса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Данный тип очереди предоставляет удобный способ обмена одиночными элементами между потоками посредством семантики блокировки, используемой в </a:t>
            </a:r>
            <a:r>
              <a:rPr lang="ru-RU" b="0" i="0" dirty="0" err="1">
                <a:solidFill>
                  <a:srgbClr val="000000"/>
                </a:solidFill>
                <a:effectLst/>
                <a:latin typeface="Verdana" panose="020B0604030504040204" pitchFamily="34" charset="0"/>
              </a:rPr>
              <a:t>ArrayBlockingQueue</a:t>
            </a:r>
            <a:r>
              <a:rPr lang="ru-RU" b="0" i="0" dirty="0">
                <a:solidFill>
                  <a:srgbClr val="000000"/>
                </a:solidFill>
                <a:effectLst/>
                <a:latin typeface="Verdana" panose="020B0604030504040204" pitchFamily="34" charset="0"/>
              </a:rPr>
              <a:t>. Синхронная очередь не имеет внутренней емкости, даже в один элемент.</a:t>
            </a:r>
          </a:p>
          <a:p>
            <a:pPr algn="l"/>
            <a:r>
              <a:rPr lang="ru-RU" b="0" i="0" dirty="0">
                <a:solidFill>
                  <a:srgbClr val="000000"/>
                </a:solidFill>
                <a:effectLst/>
                <a:latin typeface="Verdana" panose="020B0604030504040204" pitchFamily="34" charset="0"/>
              </a:rPr>
              <a:t>Полная англоязычная документация интерфейса </a:t>
            </a:r>
            <a:r>
              <a:rPr lang="ru-RU" b="1" i="0" dirty="0" err="1">
                <a:solidFill>
                  <a:srgbClr val="000000"/>
                </a:solidFill>
                <a:effectLst/>
                <a:latin typeface="Verdana" panose="020B0604030504040204" pitchFamily="34" charset="0"/>
              </a:rPr>
              <a:t>SynchronousQueue</a:t>
            </a:r>
            <a:r>
              <a:rPr lang="ru-RU" b="0" i="0" dirty="0">
                <a:solidFill>
                  <a:srgbClr val="000000"/>
                </a:solidFill>
                <a:effectLst/>
                <a:latin typeface="Verdana" panose="020B0604030504040204" pitchFamily="34" charset="0"/>
              </a:rPr>
              <a:t> с примером представлена </a:t>
            </a:r>
            <a:r>
              <a:rPr lang="ru-RU" b="0" i="0" dirty="0">
                <a:solidFill>
                  <a:srgbClr val="000000"/>
                </a:solidFill>
                <a:effectLst/>
                <a:latin typeface="Verdana" panose="020B0604030504040204" pitchFamily="34" charset="0"/>
                <a:hlinkClick r:id="rId3"/>
              </a:rPr>
              <a:t>здесь.</a:t>
            </a:r>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Лучше один раз, но гарантированно, чем ... . Рассмотрим представленный ниже пример </a:t>
            </a:r>
            <a:r>
              <a:rPr lang="ru-RU" b="0" i="0" dirty="0" err="1">
                <a:solidFill>
                  <a:srgbClr val="000000"/>
                </a:solidFill>
                <a:effectLst/>
                <a:latin typeface="Verdana" panose="020B0604030504040204" pitchFamily="34" charset="0"/>
              </a:rPr>
              <a:t>SynchQueuesExample</a:t>
            </a:r>
            <a:r>
              <a:rPr lang="ru-RU" b="0" i="0" dirty="0">
                <a:solidFill>
                  <a:srgbClr val="000000"/>
                </a:solidFill>
                <a:effectLst/>
                <a:latin typeface="Verdana" panose="020B0604030504040204" pitchFamily="34" charset="0"/>
              </a:rPr>
              <a:t> с использованием синхронной очереди.</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20</a:t>
            </a:fld>
            <a:endParaRPr lang="ru-RU"/>
          </a:p>
        </p:txBody>
      </p:sp>
    </p:spTree>
    <p:extLst>
      <p:ext uri="{BB962C8B-B14F-4D97-AF65-F5344CB8AC3E}">
        <p14:creationId xmlns:p14="http://schemas.microsoft.com/office/powerpoint/2010/main" val="2083304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sz="1800" b="1" i="0" u="none" strike="noStrike" dirty="0">
                <a:solidFill>
                  <a:srgbClr val="294563"/>
                </a:solidFill>
                <a:effectLst/>
                <a:latin typeface="Tahoma" panose="020B0604030504040204" pitchFamily="34" charset="0"/>
              </a:rPr>
              <a:t>Очередь </a:t>
            </a:r>
            <a:r>
              <a:rPr lang="ru-RU" sz="1800" b="1" i="0" u="none" strike="noStrike" dirty="0" err="1">
                <a:solidFill>
                  <a:srgbClr val="294563"/>
                </a:solidFill>
                <a:effectLst/>
                <a:latin typeface="Tahoma" panose="020B0604030504040204" pitchFamily="34" charset="0"/>
              </a:rPr>
              <a:t>LinkedTransferQueue</a:t>
            </a:r>
            <a:endParaRPr lang="ru-RU" sz="1800" b="1" i="0" u="none" strike="noStrike" dirty="0">
              <a:solidFill>
                <a:srgbClr val="294563"/>
              </a:solidFill>
              <a:effectLst/>
              <a:latin typeface="Tahoma" panose="020B0604030504040204" pitchFamily="34" charset="0"/>
            </a:endParaRPr>
          </a:p>
          <a:p>
            <a:pPr algn="l"/>
            <a:r>
              <a:rPr lang="ru-RU" b="0" i="0" dirty="0">
                <a:solidFill>
                  <a:srgbClr val="000000"/>
                </a:solidFill>
                <a:effectLst/>
                <a:latin typeface="Verdana" panose="020B0604030504040204" pitchFamily="34" charset="0"/>
              </a:rPr>
              <a:t>В отличие от реализации очередей интерфейса </a:t>
            </a:r>
            <a:r>
              <a:rPr lang="ru-RU" b="0" i="0" dirty="0" err="1">
                <a:solidFill>
                  <a:srgbClr val="000000"/>
                </a:solidFill>
                <a:effectLst/>
                <a:latin typeface="Verdana" panose="020B0604030504040204" pitchFamily="34" charset="0"/>
                <a:hlinkClick r:id="rId3"/>
              </a:rPr>
              <a:t>BlockingQueue</a:t>
            </a:r>
            <a:r>
              <a:rPr lang="ru-RU" b="0" i="0" dirty="0">
                <a:solidFill>
                  <a:srgbClr val="000000"/>
                </a:solidFill>
                <a:effectLst/>
                <a:latin typeface="Verdana" panose="020B0604030504040204" pitchFamily="34" charset="0"/>
              </a:rPr>
              <a:t>, где потоки могут быть блокированы при чтении, если очередь пустая, либо при записи, если очередь полная, очереди интерфейса </a:t>
            </a:r>
            <a:r>
              <a:rPr lang="ru-RU" b="0" i="0" dirty="0" err="1">
                <a:solidFill>
                  <a:srgbClr val="000000"/>
                </a:solidFill>
                <a:effectLst/>
                <a:latin typeface="Verdana" panose="020B0604030504040204" pitchFamily="34" charset="0"/>
                <a:hlinkClick r:id="rId4"/>
              </a:rPr>
              <a:t>TransferQueue</a:t>
            </a:r>
            <a:r>
              <a:rPr lang="ru-RU" b="0" i="0" dirty="0">
                <a:solidFill>
                  <a:srgbClr val="000000"/>
                </a:solidFill>
                <a:effectLst/>
                <a:latin typeface="Verdana" panose="020B0604030504040204" pitchFamily="34" charset="0"/>
              </a:rPr>
              <a:t> блокируют поток записи до тех пор, пока другой поток не извлечет элемент. Для этого следует использовать метод </a:t>
            </a:r>
            <a:r>
              <a:rPr lang="ru-RU" b="0" i="1" dirty="0" err="1">
                <a:solidFill>
                  <a:srgbClr val="000000"/>
                </a:solidFill>
                <a:effectLst/>
                <a:latin typeface="Verdana" panose="020B0604030504040204" pitchFamily="34" charset="0"/>
              </a:rPr>
              <a:t>transfer</a:t>
            </a:r>
            <a:r>
              <a:rPr lang="ru-RU" b="0" i="0" dirty="0">
                <a:solidFill>
                  <a:srgbClr val="000000"/>
                </a:solidFill>
                <a:effectLst/>
                <a:latin typeface="Verdana" panose="020B0604030504040204" pitchFamily="34" charset="0"/>
              </a:rPr>
              <a:t>.</a:t>
            </a:r>
          </a:p>
          <a:p>
            <a:pPr algn="l"/>
            <a:r>
              <a:rPr lang="ru-RU" b="0" i="0" dirty="0">
                <a:solidFill>
                  <a:srgbClr val="000000"/>
                </a:solidFill>
                <a:effectLst/>
                <a:latin typeface="Verdana" panose="020B0604030504040204" pitchFamily="34" charset="0"/>
              </a:rPr>
              <a:t>Иначе говоря, реализация </a:t>
            </a:r>
            <a:r>
              <a:rPr lang="ru-RU" b="0" i="0"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гарантирует, что элемент, созданный производителем (</a:t>
            </a:r>
            <a:r>
              <a:rPr lang="ru-RU" b="0" i="0" dirty="0" err="1">
                <a:solidFill>
                  <a:srgbClr val="000000"/>
                </a:solidFill>
                <a:effectLst/>
                <a:latin typeface="Verdana" panose="020B0604030504040204" pitchFamily="34" charset="0"/>
              </a:rPr>
              <a:t>Producer</a:t>
            </a:r>
            <a:r>
              <a:rPr lang="ru-RU" b="0" i="0" dirty="0">
                <a:solidFill>
                  <a:srgbClr val="000000"/>
                </a:solidFill>
                <a:effectLst/>
                <a:latin typeface="Verdana" panose="020B0604030504040204" pitchFamily="34" charset="0"/>
              </a:rPr>
              <a:t>), должен находиться в очереди, в то время как реализация </a:t>
            </a:r>
            <a:r>
              <a:rPr lang="ru-RU" b="0" i="0" dirty="0" err="1">
                <a:solidFill>
                  <a:srgbClr val="000000"/>
                </a:solidFill>
                <a:effectLst/>
                <a:latin typeface="Verdana" panose="020B0604030504040204" pitchFamily="34" charset="0"/>
              </a:rPr>
              <a:t>TransferQueue</a:t>
            </a:r>
            <a:r>
              <a:rPr lang="ru-RU" b="0" i="0" dirty="0">
                <a:solidFill>
                  <a:srgbClr val="000000"/>
                </a:solidFill>
                <a:effectLst/>
                <a:latin typeface="Verdana" panose="020B0604030504040204" pitchFamily="34" charset="0"/>
              </a:rPr>
              <a:t> гарантирует, что элемент </a:t>
            </a:r>
            <a:r>
              <a:rPr lang="ru-RU" b="0" i="0" dirty="0" err="1">
                <a:solidFill>
                  <a:srgbClr val="000000"/>
                </a:solidFill>
                <a:effectLst/>
                <a:latin typeface="Verdana" panose="020B0604030504040204" pitchFamily="34" charset="0"/>
              </a:rPr>
              <a:t>Producer'а</a:t>
            </a:r>
            <a:r>
              <a:rPr lang="ru-RU" b="0" i="0" dirty="0">
                <a:solidFill>
                  <a:srgbClr val="000000"/>
                </a:solidFill>
                <a:effectLst/>
                <a:latin typeface="Verdana" panose="020B0604030504040204" pitchFamily="34" charset="0"/>
              </a:rPr>
              <a:t> «получает» потребитель (Consumer).</a:t>
            </a:r>
          </a:p>
          <a:p>
            <a:pPr algn="l"/>
            <a:r>
              <a:rPr lang="ru-RU" b="0" i="0" dirty="0">
                <a:solidFill>
                  <a:srgbClr val="000000"/>
                </a:solidFill>
                <a:effectLst/>
                <a:latin typeface="Verdana" panose="020B0604030504040204" pitchFamily="34" charset="0"/>
              </a:rPr>
              <a:t>Документация класса </a:t>
            </a:r>
            <a:r>
              <a:rPr lang="ru-RU" b="0" i="1" dirty="0" err="1">
                <a:solidFill>
                  <a:srgbClr val="000000"/>
                </a:solidFill>
                <a:effectLst/>
                <a:latin typeface="Verdana" panose="020B0604030504040204" pitchFamily="34" charset="0"/>
              </a:rPr>
              <a:t>LinkedTransferQueue</a:t>
            </a:r>
            <a:r>
              <a:rPr lang="ru-RU" b="0" i="0" dirty="0">
                <a:solidFill>
                  <a:srgbClr val="000000"/>
                </a:solidFill>
                <a:effectLst/>
                <a:latin typeface="Verdana" panose="020B0604030504040204" pitchFamily="34" charset="0"/>
              </a:rPr>
              <a:t> представлена </a:t>
            </a:r>
            <a:r>
              <a:rPr lang="ru-RU" b="0" i="0" dirty="0">
                <a:solidFill>
                  <a:srgbClr val="000000"/>
                </a:solidFill>
                <a:effectLst/>
                <a:latin typeface="Verdana" panose="020B0604030504040204" pitchFamily="34" charset="0"/>
                <a:hlinkClick r:id="rId5"/>
              </a:rPr>
              <a:t>здесь.</a:t>
            </a:r>
            <a:endParaRPr lang="ru-RU" b="0" i="0" dirty="0">
              <a:solidFill>
                <a:srgbClr val="000000"/>
              </a:solidFill>
              <a:effectLst/>
              <a:latin typeface="Verdana" panose="020B0604030504040204" pitchFamily="34" charset="0"/>
            </a:endParaRP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21</a:t>
            </a:fld>
            <a:endParaRPr lang="ru-RU"/>
          </a:p>
        </p:txBody>
      </p:sp>
    </p:spTree>
    <p:extLst>
      <p:ext uri="{BB962C8B-B14F-4D97-AF65-F5344CB8AC3E}">
        <p14:creationId xmlns:p14="http://schemas.microsoft.com/office/powerpoint/2010/main" val="3028297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effectLst/>
                <a:latin typeface="YS Text"/>
              </a:rPr>
              <a:t>Зачем нужны синхронизаторы?</a:t>
            </a:r>
            <a:endParaRPr lang="ru-RU" b="0" i="0" dirty="0">
              <a:effectLst/>
              <a:latin typeface="YS Text"/>
            </a:endParaRPr>
          </a:p>
          <a:p>
            <a:pPr algn="l"/>
            <a:r>
              <a:rPr lang="ru-RU" b="0" i="0" dirty="0">
                <a:effectLst/>
                <a:latin typeface="YS Text"/>
              </a:rPr>
              <a:t>Без синхронизаторов разработчикам приходится использовать низкоуровневые механизмы:</a:t>
            </a:r>
          </a:p>
          <a:p>
            <a:pPr lvl="1" algn="l">
              <a:buFont typeface="Arial" panose="020B0604020202020204" pitchFamily="34" charset="0"/>
              <a:buChar char="•"/>
            </a:pPr>
            <a:r>
              <a:rPr lang="ru-RU" b="0" i="0" dirty="0" err="1">
                <a:effectLst/>
                <a:latin typeface="YS Text"/>
              </a:rPr>
              <a:t>wait</a:t>
            </a:r>
            <a:r>
              <a:rPr lang="ru-RU" b="0" i="0" dirty="0">
                <a:effectLst/>
                <a:latin typeface="YS Text"/>
              </a:rPr>
              <a:t>() / </a:t>
            </a:r>
            <a:r>
              <a:rPr lang="ru-RU" b="0" i="0" dirty="0" err="1">
                <a:effectLst/>
                <a:latin typeface="YS Text"/>
              </a:rPr>
              <a:t>notify</a:t>
            </a:r>
            <a:r>
              <a:rPr lang="ru-RU" b="0" i="0" dirty="0">
                <a:effectLst/>
                <a:latin typeface="YS Text"/>
              </a:rPr>
              <a:t>() / </a:t>
            </a:r>
            <a:r>
              <a:rPr lang="ru-RU" b="0" i="0" dirty="0" err="1">
                <a:effectLst/>
                <a:latin typeface="YS Text"/>
              </a:rPr>
              <a:t>notifyAll</a:t>
            </a:r>
            <a:r>
              <a:rPr lang="ru-RU" b="0" i="0" dirty="0">
                <a:effectLst/>
                <a:latin typeface="YS Text"/>
              </a:rPr>
              <a:t>() (из Object)</a:t>
            </a:r>
          </a:p>
          <a:p>
            <a:pPr lvl="1" algn="l">
              <a:buFont typeface="Arial" panose="020B0604020202020204" pitchFamily="34" charset="0"/>
              <a:buChar char="•"/>
            </a:pPr>
            <a:r>
              <a:rPr lang="ru-RU" b="0" i="0" dirty="0" err="1">
                <a:effectLst/>
                <a:latin typeface="YS Text"/>
              </a:rPr>
              <a:t>synchronized</a:t>
            </a:r>
            <a:r>
              <a:rPr lang="ru-RU" b="0" i="0" dirty="0">
                <a:effectLst/>
                <a:latin typeface="YS Text"/>
              </a:rPr>
              <a:t>-блоки и методы</a:t>
            </a:r>
          </a:p>
          <a:p>
            <a:pPr lvl="1" algn="l">
              <a:buFont typeface="Arial" panose="020B0604020202020204" pitchFamily="34" charset="0"/>
              <a:buChar char="•"/>
            </a:pPr>
            <a:r>
              <a:rPr lang="ru-RU" b="0" i="0" dirty="0">
                <a:effectLst/>
                <a:latin typeface="YS Text"/>
              </a:rPr>
              <a:t>Самописные решения на основе </a:t>
            </a:r>
            <a:r>
              <a:rPr lang="ru-RU" b="0" i="0" dirty="0" err="1">
                <a:effectLst/>
                <a:latin typeface="YS Text"/>
              </a:rPr>
              <a:t>volatile</a:t>
            </a:r>
            <a:r>
              <a:rPr lang="ru-RU" b="0" i="0" dirty="0">
                <a:effectLst/>
                <a:latin typeface="YS Text"/>
              </a:rPr>
              <a:t> и Atomic-классов</a:t>
            </a:r>
          </a:p>
          <a:p>
            <a:pPr algn="l">
              <a:buFont typeface="Arial" panose="020B0604020202020204" pitchFamily="34" charset="0"/>
              <a:buChar char="•"/>
            </a:pPr>
            <a:endParaRPr lang="ru-RU" b="0" i="0" dirty="0">
              <a:effectLst/>
              <a:latin typeface="YS Text"/>
            </a:endParaRPr>
          </a:p>
          <a:p>
            <a:pPr algn="l"/>
            <a:r>
              <a:rPr lang="ru-RU" b="1" i="0" dirty="0">
                <a:effectLst/>
                <a:latin typeface="YS Text"/>
              </a:rPr>
              <a:t>Проблемы низкоуровневой синхронизации:</a:t>
            </a:r>
            <a:endParaRPr lang="ru-RU" b="0" i="0" dirty="0">
              <a:effectLst/>
              <a:latin typeface="YS Text"/>
            </a:endParaRPr>
          </a:p>
          <a:p>
            <a:pPr lvl="1" algn="l">
              <a:buFont typeface="+mj-lt"/>
              <a:buAutoNum type="arabicPeriod"/>
            </a:pPr>
            <a:r>
              <a:rPr lang="ru-RU" b="1" i="0" dirty="0">
                <a:effectLst/>
                <a:latin typeface="YS Text"/>
              </a:rPr>
              <a:t>Сложность</a:t>
            </a:r>
            <a:r>
              <a:rPr lang="ru-RU" b="0" i="0" dirty="0">
                <a:effectLst/>
                <a:latin typeface="YS Text"/>
              </a:rPr>
              <a:t> – легко допустить ошибку (</a:t>
            </a:r>
            <a:r>
              <a:rPr lang="ru-RU" b="0" i="0" dirty="0" err="1">
                <a:effectLst/>
                <a:latin typeface="YS Text"/>
              </a:rPr>
              <a:t>deadlock</a:t>
            </a:r>
            <a:r>
              <a:rPr lang="ru-RU" b="0" i="0" dirty="0">
                <a:effectLst/>
                <a:latin typeface="YS Text"/>
              </a:rPr>
              <a:t>, </a:t>
            </a:r>
            <a:r>
              <a:rPr lang="ru-RU" b="0" i="0" dirty="0" err="1">
                <a:effectLst/>
                <a:latin typeface="YS Text"/>
              </a:rPr>
              <a:t>livelock</a:t>
            </a:r>
            <a:r>
              <a:rPr lang="ru-RU" b="0" i="0" dirty="0">
                <a:effectLst/>
                <a:latin typeface="YS Text"/>
              </a:rPr>
              <a:t>, </a:t>
            </a:r>
            <a:r>
              <a:rPr lang="ru-RU" b="0" i="0" dirty="0" err="1">
                <a:effectLst/>
                <a:latin typeface="YS Text"/>
              </a:rPr>
              <a:t>race</a:t>
            </a:r>
            <a:r>
              <a:rPr lang="ru-RU" b="0" i="0" dirty="0">
                <a:effectLst/>
                <a:latin typeface="YS Text"/>
              </a:rPr>
              <a:t> </a:t>
            </a:r>
            <a:r>
              <a:rPr lang="ru-RU" b="0" i="0" dirty="0" err="1">
                <a:effectLst/>
                <a:latin typeface="YS Text"/>
              </a:rPr>
              <a:t>condition</a:t>
            </a:r>
            <a:r>
              <a:rPr lang="ru-RU" b="0" i="0" dirty="0">
                <a:effectLst/>
                <a:latin typeface="YS Text"/>
              </a:rPr>
              <a:t>).</a:t>
            </a:r>
          </a:p>
          <a:p>
            <a:pPr lvl="1" algn="l">
              <a:buFont typeface="+mj-lt"/>
              <a:buAutoNum type="arabicPeriod"/>
            </a:pPr>
            <a:r>
              <a:rPr lang="ru-RU" b="1" i="0" dirty="0">
                <a:effectLst/>
                <a:latin typeface="YS Text"/>
              </a:rPr>
              <a:t>Низкая производительность</a:t>
            </a:r>
            <a:r>
              <a:rPr lang="ru-RU" b="0" i="0" dirty="0">
                <a:effectLst/>
                <a:latin typeface="YS Text"/>
              </a:rPr>
              <a:t> – неправильное использование </a:t>
            </a:r>
            <a:r>
              <a:rPr lang="ru-RU" b="0" i="0" dirty="0" err="1">
                <a:effectLst/>
                <a:latin typeface="YS Text"/>
              </a:rPr>
              <a:t>synchronized</a:t>
            </a:r>
            <a:r>
              <a:rPr lang="ru-RU" b="0" i="0" dirty="0">
                <a:effectLst/>
                <a:latin typeface="YS Text"/>
              </a:rPr>
              <a:t> может привести к излишней блокировке.</a:t>
            </a:r>
          </a:p>
          <a:p>
            <a:pPr lvl="1" algn="l">
              <a:buFont typeface="+mj-lt"/>
              <a:buAutoNum type="arabicPeriod"/>
            </a:pPr>
            <a:r>
              <a:rPr lang="ru-RU" b="1" i="0" dirty="0">
                <a:effectLst/>
                <a:latin typeface="YS Text"/>
              </a:rPr>
              <a:t>Трудно поддерживать</a:t>
            </a:r>
            <a:r>
              <a:rPr lang="ru-RU" b="0" i="0" dirty="0">
                <a:effectLst/>
                <a:latin typeface="YS Text"/>
              </a:rPr>
              <a:t> – ручная реализация усложняет код.</a:t>
            </a:r>
          </a:p>
          <a:p>
            <a:pPr algn="l">
              <a:buFont typeface="+mj-lt"/>
              <a:buAutoNum type="arabicPeriod"/>
            </a:pPr>
            <a:endParaRPr lang="ru-RU" b="0" i="0" dirty="0">
              <a:effectLst/>
              <a:latin typeface="YS Text"/>
            </a:endParaRPr>
          </a:p>
          <a:p>
            <a:pPr algn="l"/>
            <a:r>
              <a:rPr lang="ru-RU" b="1" i="0" dirty="0">
                <a:effectLst/>
                <a:latin typeface="YS Text"/>
              </a:rPr>
              <a:t>Преимущества синхронизаторов:</a:t>
            </a:r>
            <a:br>
              <a:rPr lang="ru-RU" b="0" i="0" dirty="0">
                <a:effectLst/>
                <a:latin typeface="YS Text"/>
              </a:rPr>
            </a:br>
            <a:r>
              <a:rPr lang="ru-RU" b="0" i="0" dirty="0">
                <a:effectLst/>
                <a:latin typeface="YS Text"/>
              </a:rPr>
              <a:t>	✔ </a:t>
            </a:r>
            <a:r>
              <a:rPr lang="ru-RU" b="1" i="0" dirty="0">
                <a:effectLst/>
                <a:latin typeface="YS Text"/>
              </a:rPr>
              <a:t>Готовые решения</a:t>
            </a:r>
            <a:r>
              <a:rPr lang="ru-RU" b="0" i="0" dirty="0">
                <a:effectLst/>
                <a:latin typeface="YS Text"/>
              </a:rPr>
              <a:t> – не нужно изобретать велосипед.</a:t>
            </a:r>
            <a:br>
              <a:rPr lang="ru-RU" b="0" i="0" dirty="0">
                <a:effectLst/>
                <a:latin typeface="YS Text"/>
              </a:rPr>
            </a:br>
            <a:r>
              <a:rPr lang="ru-RU" b="0" i="0" dirty="0">
                <a:effectLst/>
                <a:latin typeface="YS Text"/>
              </a:rPr>
              <a:t>	✔ </a:t>
            </a:r>
            <a:r>
              <a:rPr lang="ru-RU" b="1" i="0" dirty="0">
                <a:effectLst/>
                <a:latin typeface="YS Text"/>
              </a:rPr>
              <a:t>Производительность</a:t>
            </a:r>
            <a:r>
              <a:rPr lang="ru-RU" b="0" i="0" dirty="0">
                <a:effectLst/>
                <a:latin typeface="YS Text"/>
              </a:rPr>
              <a:t> – оптимизированы под конкретные сценарии.</a:t>
            </a:r>
            <a:br>
              <a:rPr lang="ru-RU" b="0" i="0" dirty="0">
                <a:effectLst/>
                <a:latin typeface="YS Text"/>
              </a:rPr>
            </a:br>
            <a:r>
              <a:rPr lang="ru-RU" b="0" i="0" dirty="0">
                <a:effectLst/>
                <a:latin typeface="YS Text"/>
              </a:rPr>
              <a:t>	✔ </a:t>
            </a:r>
            <a:r>
              <a:rPr lang="ru-RU" b="1" i="0" dirty="0">
                <a:effectLst/>
                <a:latin typeface="YS Text"/>
              </a:rPr>
              <a:t>Безопасность</a:t>
            </a:r>
            <a:r>
              <a:rPr lang="ru-RU" b="0" i="0" dirty="0">
                <a:effectLst/>
                <a:latin typeface="YS Text"/>
              </a:rPr>
              <a:t> – уменьшают вероятность ошибок.</a:t>
            </a:r>
            <a:br>
              <a:rPr lang="ru-RU" b="0" i="0" dirty="0">
                <a:effectLst/>
                <a:latin typeface="YS Text"/>
              </a:rPr>
            </a:br>
            <a:r>
              <a:rPr lang="ru-RU" b="0" i="0" dirty="0">
                <a:effectLst/>
                <a:latin typeface="YS Text"/>
              </a:rPr>
              <a:t>	✔ </a:t>
            </a:r>
            <a:r>
              <a:rPr lang="ru-RU" b="1" i="0" dirty="0">
                <a:effectLst/>
                <a:latin typeface="YS Text"/>
              </a:rPr>
              <a:t>Гибкость</a:t>
            </a:r>
            <a:r>
              <a:rPr lang="ru-RU" b="0" i="0" dirty="0">
                <a:effectLst/>
                <a:latin typeface="YS Text"/>
              </a:rPr>
              <a:t> – поддерживают таймауты, прерывания и сложные сценарии.</a:t>
            </a:r>
          </a:p>
        </p:txBody>
      </p:sp>
      <p:sp>
        <p:nvSpPr>
          <p:cNvPr id="4" name="Номер слайда 3"/>
          <p:cNvSpPr>
            <a:spLocks noGrp="1"/>
          </p:cNvSpPr>
          <p:nvPr>
            <p:ph type="sldNum" sz="quarter" idx="5"/>
          </p:nvPr>
        </p:nvSpPr>
        <p:spPr/>
        <p:txBody>
          <a:bodyPr/>
          <a:lstStyle/>
          <a:p>
            <a:fld id="{5F729189-23CE-4022-A357-B9239DF82E10}" type="slidenum">
              <a:rPr lang="ru-RU" smtClean="0"/>
              <a:t>22</a:t>
            </a:fld>
            <a:endParaRPr lang="ru-RU"/>
          </a:p>
        </p:txBody>
      </p:sp>
    </p:spTree>
    <p:extLst>
      <p:ext uri="{BB962C8B-B14F-4D97-AF65-F5344CB8AC3E}">
        <p14:creationId xmlns:p14="http://schemas.microsoft.com/office/powerpoint/2010/main" val="1516840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Пример - </a:t>
            </a:r>
            <a:r>
              <a:rPr lang="en-US" dirty="0" err="1">
                <a:solidFill>
                  <a:srgbClr val="E5C07B"/>
                </a:solidFill>
                <a:effectLst/>
              </a:rPr>
              <a:t>SimpleParkingLot</a:t>
            </a:r>
            <a:endParaRPr lang="en-US"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	</a:t>
            </a:r>
            <a:r>
              <a:rPr lang="en-US" dirty="0" err="1">
                <a:solidFill>
                  <a:srgbClr val="E5C07B"/>
                </a:solidFill>
                <a:effectLst/>
              </a:rPr>
              <a:t>ParkingLot</a:t>
            </a:r>
            <a:endParaRPr lang="en-US" dirty="0">
              <a:solidFill>
                <a:srgbClr val="ABB2BF"/>
              </a:solidFill>
              <a:effectLst/>
            </a:endParaRPr>
          </a:p>
          <a:p>
            <a:pPr algn="l"/>
            <a:endParaRPr lang="ru-RU" b="1" i="0" dirty="0">
              <a:effectLst/>
              <a:latin typeface="YS Text"/>
            </a:endParaRPr>
          </a:p>
          <a:p>
            <a:pPr algn="l"/>
            <a:endParaRPr lang="en-US" b="1" i="0" dirty="0">
              <a:effectLst/>
              <a:latin typeface="YS Text"/>
            </a:endParaRPr>
          </a:p>
          <a:p>
            <a:pPr algn="l"/>
            <a:endParaRPr lang="en-US" b="1" i="0" dirty="0">
              <a:effectLst/>
              <a:latin typeface="YS Text"/>
            </a:endParaRPr>
          </a:p>
          <a:p>
            <a:pPr algn="l"/>
            <a:r>
              <a:rPr lang="ru-RU" b="1" i="0" dirty="0">
                <a:effectLst/>
                <a:latin typeface="YS Text"/>
              </a:rPr>
              <a:t>Чем отличается от </a:t>
            </a:r>
            <a:r>
              <a:rPr lang="ru-RU" b="1" i="0" dirty="0" err="1">
                <a:effectLst/>
                <a:latin typeface="YS Text"/>
              </a:rPr>
              <a:t>synchronized</a:t>
            </a:r>
            <a:r>
              <a:rPr lang="ru-RU" b="1" i="0" dirty="0">
                <a:effectLst/>
                <a:latin typeface="YS Text"/>
              </a:rPr>
              <a:t>?</a:t>
            </a:r>
            <a:endParaRPr lang="ru-RU" b="0" i="0" dirty="0">
              <a:effectLst/>
              <a:latin typeface="YS Text"/>
            </a:endParaRPr>
          </a:p>
          <a:p>
            <a:pPr algn="l">
              <a:buFont typeface="Arial" panose="020B0604020202020204" pitchFamily="34" charset="0"/>
              <a:buChar char="•"/>
            </a:pPr>
            <a:r>
              <a:rPr lang="ru-RU" b="0" i="0" dirty="0">
                <a:effectLst/>
                <a:latin typeface="YS Text"/>
              </a:rPr>
              <a:t>Можно использовать </a:t>
            </a:r>
            <a:r>
              <a:rPr lang="ru-RU" b="0" i="0" dirty="0" err="1">
                <a:effectLst/>
                <a:latin typeface="YS Text"/>
              </a:rPr>
              <a:t>tryAcquire</a:t>
            </a:r>
            <a:r>
              <a:rPr lang="ru-RU" b="0" i="0" dirty="0">
                <a:effectLst/>
                <a:latin typeface="YS Text"/>
              </a:rPr>
              <a:t>() (неблокирующая попытка).</a:t>
            </a:r>
          </a:p>
          <a:p>
            <a:pPr algn="l">
              <a:buFont typeface="Arial" panose="020B0604020202020204" pitchFamily="34" charset="0"/>
              <a:buChar char="•"/>
            </a:pPr>
            <a:r>
              <a:rPr lang="ru-RU" b="0" i="0" dirty="0">
                <a:effectLst/>
                <a:latin typeface="YS Text"/>
              </a:rPr>
              <a:t>Можно освобождать из другого потока (у </a:t>
            </a:r>
            <a:r>
              <a:rPr lang="ru-RU" b="0" i="0" dirty="0" err="1">
                <a:effectLst/>
                <a:latin typeface="YS Text"/>
              </a:rPr>
              <a:t>synchronized</a:t>
            </a:r>
            <a:r>
              <a:rPr lang="ru-RU" b="0" i="0" dirty="0">
                <a:effectLst/>
                <a:latin typeface="YS Text"/>
              </a:rPr>
              <a:t> монитор привязан к потоку).</a:t>
            </a:r>
          </a:p>
          <a:p>
            <a:endParaRPr lang="ru-RU" dirty="0"/>
          </a:p>
          <a:p>
            <a:pPr algn="l"/>
            <a:r>
              <a:rPr lang="ru-RU" b="1" i="0" dirty="0">
                <a:effectLst/>
                <a:latin typeface="YS Text"/>
              </a:rPr>
              <a:t>Чем </a:t>
            </a:r>
            <a:r>
              <a:rPr lang="ru-RU" b="1" i="0" dirty="0" err="1">
                <a:effectLst/>
                <a:latin typeface="YS Text"/>
              </a:rPr>
              <a:t>fair</a:t>
            </a:r>
            <a:r>
              <a:rPr lang="ru-RU" b="1" i="0" dirty="0">
                <a:effectLst/>
                <a:latin typeface="YS Text"/>
              </a:rPr>
              <a:t>-режим полезен?</a:t>
            </a:r>
            <a:endParaRPr lang="en-US" b="1" i="0" dirty="0">
              <a:effectLst/>
              <a:latin typeface="YS Text"/>
            </a:endParaRPr>
          </a:p>
          <a:p>
            <a:pPr algn="l"/>
            <a:r>
              <a:rPr lang="ru-RU" b="0" i="0" dirty="0">
                <a:solidFill>
                  <a:srgbClr val="000000"/>
                </a:solidFill>
                <a:effectLst/>
                <a:latin typeface="Verdana" panose="020B0604030504040204" pitchFamily="34" charset="0"/>
              </a:rPr>
              <a:t>По умолчанию ожидающим потокам предоставляется разрешение в неопределенном порядке. Если же использовать второй конструктор и параметру справедливости </a:t>
            </a:r>
            <a:r>
              <a:rPr lang="ru-RU" b="0" i="1" dirty="0" err="1">
                <a:solidFill>
                  <a:srgbClr val="000000"/>
                </a:solidFill>
                <a:effectLst/>
                <a:latin typeface="Verdana" panose="020B0604030504040204" pitchFamily="34" charset="0"/>
              </a:rPr>
              <a:t>fair</a:t>
            </a:r>
            <a:r>
              <a:rPr lang="ru-RU" b="0" i="0" dirty="0">
                <a:solidFill>
                  <a:srgbClr val="000000"/>
                </a:solidFill>
                <a:effectLst/>
                <a:latin typeface="Verdana" panose="020B0604030504040204" pitchFamily="34" charset="0"/>
              </a:rPr>
              <a:t> присвоить значение </a:t>
            </a:r>
            <a:r>
              <a:rPr lang="ru-RU" b="0" i="0" dirty="0" err="1">
                <a:solidFill>
                  <a:srgbClr val="000000"/>
                </a:solidFill>
                <a:effectLst/>
                <a:latin typeface="Verdana" panose="020B0604030504040204" pitchFamily="34" charset="0"/>
              </a:rPr>
              <a:t>true</a:t>
            </a:r>
            <a:r>
              <a:rPr lang="ru-RU" b="0" i="0" dirty="0">
                <a:solidFill>
                  <a:srgbClr val="000000"/>
                </a:solidFill>
                <a:effectLst/>
                <a:latin typeface="Verdana" panose="020B0604030504040204" pitchFamily="34" charset="0"/>
              </a:rPr>
              <a:t>, то разрешения будут предоставляться ожидающим потокам исполнения в том порядке, в каком они его запрашивали.</a:t>
            </a:r>
            <a:endParaRPr lang="en-US" b="1" i="0" dirty="0">
              <a:solidFill>
                <a:srgbClr val="000000"/>
              </a:solidFill>
              <a:effectLst/>
              <a:latin typeface="YS Text"/>
            </a:endParaRPr>
          </a:p>
          <a:p>
            <a:pPr lvl="1" algn="l">
              <a:buFont typeface="Arial" panose="020B0604020202020204" pitchFamily="34" charset="0"/>
              <a:buChar char="•"/>
            </a:pPr>
            <a:r>
              <a:rPr lang="ru-RU" b="0" i="0" dirty="0">
                <a:effectLst/>
                <a:latin typeface="YS Text"/>
              </a:rPr>
              <a:t>Гарантирует, что потоки получат разрешение в порядке очереди (нет </a:t>
            </a:r>
            <a:r>
              <a:rPr lang="ru-RU" b="0" i="0" dirty="0" err="1">
                <a:effectLst/>
                <a:latin typeface="YS Text"/>
              </a:rPr>
              <a:t>starvation</a:t>
            </a:r>
            <a:r>
              <a:rPr lang="ru-RU" b="0" i="0" dirty="0">
                <a:effectLst/>
                <a:latin typeface="YS Text"/>
              </a:rPr>
              <a:t>).</a:t>
            </a:r>
          </a:p>
          <a:p>
            <a:pPr lvl="1" algn="l">
              <a:buFont typeface="Arial" panose="020B0604020202020204" pitchFamily="34" charset="0"/>
              <a:buChar char="•"/>
            </a:pPr>
            <a:r>
              <a:rPr lang="ru-RU" b="0" i="0" dirty="0">
                <a:effectLst/>
                <a:latin typeface="YS Text"/>
              </a:rPr>
              <a:t>В нечестном режиме возможна "конкуренция", и некоторые потоки могут ждать долго.</a:t>
            </a:r>
          </a:p>
          <a:p>
            <a:endParaRPr lang="ru-RU" dirty="0"/>
          </a:p>
          <a:p>
            <a:endParaRPr lang="ru-RU" dirty="0"/>
          </a:p>
          <a:p>
            <a:pPr algn="l"/>
            <a:r>
              <a:rPr lang="ru-RU" b="1" i="0" dirty="0">
                <a:effectLst/>
                <a:latin typeface="YS Text"/>
              </a:rPr>
              <a:t>Практические применения </a:t>
            </a:r>
            <a:r>
              <a:rPr lang="ru-RU" b="1" i="0" dirty="0" err="1">
                <a:effectLst/>
                <a:latin typeface="YS Text"/>
              </a:rPr>
              <a:t>Semaphore</a:t>
            </a:r>
            <a:endParaRPr lang="ru-RU" b="0" i="0" dirty="0">
              <a:effectLst/>
              <a:latin typeface="YS Text"/>
            </a:endParaRPr>
          </a:p>
          <a:p>
            <a:pPr algn="l">
              <a:buFont typeface="+mj-lt"/>
              <a:buAutoNum type="arabicPeriod"/>
            </a:pPr>
            <a:r>
              <a:rPr lang="ru-RU" b="1" i="0" dirty="0">
                <a:effectLst/>
                <a:latin typeface="YS Text"/>
              </a:rPr>
              <a:t>Ограничение подключений к БД / API</a:t>
            </a:r>
            <a:r>
              <a:rPr lang="ru-RU" b="0" i="0" dirty="0">
                <a:effectLst/>
                <a:latin typeface="YS Text"/>
              </a:rPr>
              <a:t>.</a:t>
            </a:r>
          </a:p>
          <a:p>
            <a:pPr algn="l">
              <a:buFont typeface="+mj-lt"/>
              <a:buAutoNum type="arabicPeriod"/>
            </a:pPr>
            <a:r>
              <a:rPr lang="ru-RU" b="1" i="0" dirty="0">
                <a:effectLst/>
                <a:latin typeface="YS Text"/>
              </a:rPr>
              <a:t>Управление доступом к файлам</a:t>
            </a:r>
            <a:r>
              <a:rPr lang="ru-RU" b="0" i="0" dirty="0">
                <a:effectLst/>
                <a:latin typeface="YS Text"/>
              </a:rPr>
              <a:t>.</a:t>
            </a:r>
          </a:p>
          <a:p>
            <a:pPr algn="l">
              <a:buFont typeface="+mj-lt"/>
              <a:buAutoNum type="arabicPeriod"/>
            </a:pPr>
            <a:r>
              <a:rPr lang="ru-RU" b="1" i="0" dirty="0">
                <a:effectLst/>
                <a:latin typeface="YS Text"/>
              </a:rPr>
              <a:t>Реализация пулов ресурсов</a:t>
            </a:r>
            <a:r>
              <a:rPr lang="ru-RU" b="0" i="0" dirty="0">
                <a:effectLst/>
                <a:latin typeface="YS Text"/>
              </a:rPr>
              <a:t> (например, </a:t>
            </a:r>
            <a:r>
              <a:rPr lang="ru-RU" b="0" i="0" dirty="0" err="1">
                <a:effectLst/>
                <a:latin typeface="YS Text"/>
              </a:rPr>
              <a:t>ThreadPool</a:t>
            </a:r>
            <a:r>
              <a:rPr lang="ru-RU" b="0" i="0" dirty="0">
                <a:effectLst/>
                <a:latin typeface="YS Text"/>
              </a:rPr>
              <a:t> с ограничением).</a:t>
            </a:r>
          </a:p>
          <a:p>
            <a:pPr algn="l">
              <a:buFont typeface="+mj-lt"/>
              <a:buAutoNum type="arabicPeriod"/>
            </a:pPr>
            <a:r>
              <a:rPr lang="ru-RU" b="1" i="0" dirty="0">
                <a:effectLst/>
                <a:latin typeface="YS Text"/>
              </a:rPr>
              <a:t>Контроль параллелизма в алгоритмах</a:t>
            </a:r>
            <a:r>
              <a:rPr lang="ru-RU" b="0" i="0" dirty="0">
                <a:effectLst/>
                <a:latin typeface="YS Text"/>
              </a:rPr>
              <a:t> (например, ограничение числа одновременно работающих задач).</a:t>
            </a:r>
          </a:p>
          <a:p>
            <a:endParaRPr lang="ru-RU" dirty="0"/>
          </a:p>
          <a:p>
            <a:pPr algn="l"/>
            <a:r>
              <a:rPr lang="ru-RU" b="1" i="0" dirty="0">
                <a:effectLst/>
                <a:latin typeface="YS Text"/>
              </a:rPr>
              <a:t> Вывод</a:t>
            </a:r>
            <a:endParaRPr lang="ru-RU" b="0" i="0" dirty="0">
              <a:effectLst/>
              <a:latin typeface="YS Text"/>
            </a:endParaRPr>
          </a:p>
          <a:p>
            <a:pPr algn="l"/>
            <a:r>
              <a:rPr lang="ru-RU" b="0" i="0" dirty="0">
                <a:effectLst/>
                <a:latin typeface="YS Text"/>
              </a:rPr>
              <a:t>✅ </a:t>
            </a:r>
            <a:r>
              <a:rPr lang="ru-RU" b="1" i="0" dirty="0" err="1">
                <a:effectLst/>
                <a:latin typeface="YS Text"/>
              </a:rPr>
              <a:t>Semaphore</a:t>
            </a:r>
            <a:r>
              <a:rPr lang="ru-RU" b="1" i="0" dirty="0">
                <a:effectLst/>
                <a:latin typeface="YS Text"/>
              </a:rPr>
              <a:t> — мощный инструмент для контроля доступа к ресурсам.</a:t>
            </a:r>
            <a:br>
              <a:rPr lang="ru-RU" b="0" i="0" dirty="0">
                <a:effectLst/>
                <a:latin typeface="YS Text"/>
              </a:rPr>
            </a:br>
            <a:r>
              <a:rPr lang="ru-RU" b="0" i="0" dirty="0">
                <a:effectLst/>
                <a:latin typeface="YS Text"/>
              </a:rPr>
              <a:t>✅ </a:t>
            </a:r>
            <a:r>
              <a:rPr lang="ru-RU" b="1" i="0" dirty="0">
                <a:effectLst/>
                <a:latin typeface="YS Text"/>
              </a:rPr>
              <a:t>Может работать как мьютекс (</a:t>
            </a:r>
            <a:r>
              <a:rPr lang="ru-RU" b="1" i="0" dirty="0" err="1">
                <a:effectLst/>
                <a:latin typeface="YS Text"/>
              </a:rPr>
              <a:t>permits</a:t>
            </a:r>
            <a:r>
              <a:rPr lang="ru-RU" b="1" i="0" dirty="0">
                <a:effectLst/>
                <a:latin typeface="YS Text"/>
              </a:rPr>
              <a:t> = 1) или как ограничитель (</a:t>
            </a:r>
            <a:r>
              <a:rPr lang="ru-RU" b="1" i="0" dirty="0" err="1">
                <a:effectLst/>
                <a:latin typeface="YS Text"/>
              </a:rPr>
              <a:t>permits</a:t>
            </a:r>
            <a:r>
              <a:rPr lang="ru-RU" b="1" i="0" dirty="0">
                <a:effectLst/>
                <a:latin typeface="YS Text"/>
              </a:rPr>
              <a:t> = N).</a:t>
            </a:r>
            <a:br>
              <a:rPr lang="ru-RU" b="0" i="0" dirty="0">
                <a:effectLst/>
                <a:latin typeface="YS Text"/>
              </a:rPr>
            </a:br>
            <a:r>
              <a:rPr lang="ru-RU" b="0" i="0" dirty="0">
                <a:effectLst/>
                <a:latin typeface="YS Text"/>
              </a:rPr>
              <a:t>✅ </a:t>
            </a:r>
            <a:r>
              <a:rPr lang="ru-RU" b="1" i="0" dirty="0">
                <a:effectLst/>
                <a:latin typeface="YS Text"/>
              </a:rPr>
              <a:t>Поддерживает </a:t>
            </a:r>
            <a:r>
              <a:rPr lang="ru-RU" b="1" i="0" dirty="0" err="1">
                <a:effectLst/>
                <a:latin typeface="YS Text"/>
              </a:rPr>
              <a:t>fair</a:t>
            </a:r>
            <a:r>
              <a:rPr lang="ru-RU" b="1" i="0" dirty="0">
                <a:effectLst/>
                <a:latin typeface="YS Text"/>
              </a:rPr>
              <a:t>-режим (чередование потоков) и </a:t>
            </a:r>
            <a:r>
              <a:rPr lang="ru-RU" b="1" i="0" dirty="0" err="1">
                <a:effectLst/>
                <a:latin typeface="YS Text"/>
              </a:rPr>
              <a:t>try</a:t>
            </a:r>
            <a:r>
              <a:rPr lang="ru-RU" b="1" i="0" dirty="0">
                <a:effectLst/>
                <a:latin typeface="YS Text"/>
              </a:rPr>
              <a:t>-механизмы.</a:t>
            </a:r>
            <a:br>
              <a:rPr lang="ru-RU" b="0" i="0" dirty="0">
                <a:effectLst/>
                <a:latin typeface="YS Text"/>
              </a:rPr>
            </a:br>
            <a:r>
              <a:rPr lang="ru-RU" b="0" i="0" dirty="0">
                <a:effectLst/>
                <a:latin typeface="YS Text"/>
              </a:rPr>
              <a:t>✅ </a:t>
            </a:r>
            <a:r>
              <a:rPr lang="ru-RU" b="1" i="0" dirty="0">
                <a:effectLst/>
                <a:latin typeface="YS Text"/>
              </a:rPr>
              <a:t>Всегда освобождайте разрешения в </a:t>
            </a:r>
            <a:r>
              <a:rPr lang="ru-RU" b="1" i="0" dirty="0" err="1">
                <a:effectLst/>
                <a:latin typeface="YS Text"/>
              </a:rPr>
              <a:t>finally</a:t>
            </a:r>
            <a:r>
              <a:rPr lang="ru-RU" b="1" i="0" dirty="0">
                <a:effectLst/>
                <a:latin typeface="YS Text"/>
              </a:rPr>
              <a:t>!</a:t>
            </a:r>
          </a:p>
          <a:p>
            <a:pPr algn="l"/>
            <a:endParaRPr lang="ru-RU" b="0" i="0" dirty="0">
              <a:effectLst/>
              <a:latin typeface="YS Text"/>
            </a:endParaRPr>
          </a:p>
          <a:p>
            <a:pPr algn="l"/>
            <a:r>
              <a:rPr lang="ru-RU" b="1" i="0" dirty="0">
                <a:effectLst/>
                <a:latin typeface="YS Text"/>
              </a:rPr>
              <a:t>Когда использовать?</a:t>
            </a:r>
            <a:br>
              <a:rPr lang="ru-RU" b="0" i="0" dirty="0">
                <a:effectLst/>
                <a:latin typeface="YS Text"/>
              </a:rPr>
            </a:br>
            <a:r>
              <a:rPr lang="ru-RU" b="0" i="0" dirty="0">
                <a:effectLst/>
                <a:latin typeface="YS Text"/>
              </a:rPr>
              <a:t>🔹 Если нужно ограничить параллельный доступ к чему-либо.</a:t>
            </a:r>
            <a:br>
              <a:rPr lang="ru-RU" b="0" i="0" dirty="0">
                <a:effectLst/>
                <a:latin typeface="YS Text"/>
              </a:rPr>
            </a:br>
            <a:r>
              <a:rPr lang="ru-RU" b="0" i="0" dirty="0">
                <a:effectLst/>
                <a:latin typeface="YS Text"/>
              </a:rPr>
              <a:t>🔹 Если нужна гибкость (например, </a:t>
            </a:r>
            <a:r>
              <a:rPr lang="ru-RU" b="0" i="0" dirty="0" err="1">
                <a:effectLst/>
                <a:latin typeface="YS Text"/>
              </a:rPr>
              <a:t>tryAcquire</a:t>
            </a:r>
            <a:r>
              <a:rPr lang="ru-RU" b="0" i="0" dirty="0">
                <a:effectLst/>
                <a:latin typeface="YS Text"/>
              </a:rPr>
              <a:t> или несколько </a:t>
            </a:r>
            <a:r>
              <a:rPr lang="ru-RU" b="0" i="0" dirty="0" err="1">
                <a:effectLst/>
                <a:latin typeface="YS Text"/>
              </a:rPr>
              <a:t>permits</a:t>
            </a:r>
            <a:r>
              <a:rPr lang="ru-RU" b="0" i="0" dirty="0">
                <a:effectLst/>
                <a:latin typeface="YS Text"/>
              </a:rPr>
              <a:t>).</a:t>
            </a:r>
          </a:p>
          <a:p>
            <a:pPr algn="l"/>
            <a:endParaRPr lang="ru-RU" b="0" i="0" dirty="0">
              <a:effectLst/>
              <a:latin typeface="YS Text"/>
            </a:endParaRPr>
          </a:p>
          <a:p>
            <a:pPr algn="l"/>
            <a:r>
              <a:rPr lang="ru-RU" b="1" i="0" dirty="0">
                <a:effectLst/>
                <a:latin typeface="YS Text"/>
              </a:rPr>
              <a:t>Когда не использовать?</a:t>
            </a:r>
            <a:br>
              <a:rPr lang="ru-RU" b="0" i="0" dirty="0">
                <a:effectLst/>
                <a:latin typeface="YS Text"/>
              </a:rPr>
            </a:br>
            <a:r>
              <a:rPr lang="ru-RU" b="0" i="0" dirty="0">
                <a:effectLst/>
                <a:latin typeface="YS Text"/>
              </a:rPr>
              <a:t>🔸 Если достаточно </a:t>
            </a:r>
            <a:r>
              <a:rPr lang="ru-RU" b="0" i="0" dirty="0" err="1">
                <a:effectLst/>
                <a:latin typeface="YS Text"/>
              </a:rPr>
              <a:t>synchronized</a:t>
            </a:r>
            <a:r>
              <a:rPr lang="ru-RU" b="0" i="0" dirty="0">
                <a:effectLst/>
                <a:latin typeface="YS Text"/>
              </a:rPr>
              <a:t> или </a:t>
            </a:r>
            <a:r>
              <a:rPr lang="ru-RU" b="0" i="0" dirty="0" err="1">
                <a:effectLst/>
                <a:latin typeface="YS Text"/>
              </a:rPr>
              <a:t>ReentrantLock</a:t>
            </a:r>
            <a:r>
              <a:rPr lang="ru-RU" b="0" i="0" dirty="0">
                <a:effectLst/>
                <a:latin typeface="YS Text"/>
              </a:rPr>
              <a:t>.</a:t>
            </a:r>
            <a:br>
              <a:rPr lang="ru-RU" b="0" i="0" dirty="0">
                <a:effectLst/>
                <a:latin typeface="YS Text"/>
              </a:rPr>
            </a:br>
            <a:r>
              <a:rPr lang="ru-RU" b="0" i="0" dirty="0">
                <a:effectLst/>
                <a:latin typeface="YS Text"/>
              </a:rPr>
              <a:t>🔸 Если логика синхронизации слишком простая.</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23</a:t>
            </a:fld>
            <a:endParaRPr lang="ru-RU"/>
          </a:p>
        </p:txBody>
      </p:sp>
    </p:spTree>
    <p:extLst>
      <p:ext uri="{BB962C8B-B14F-4D97-AF65-F5344CB8AC3E}">
        <p14:creationId xmlns:p14="http://schemas.microsoft.com/office/powerpoint/2010/main" val="1463607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Verdana" panose="020B0604030504040204" pitchFamily="34" charset="0"/>
              </a:rPr>
              <a:t>Пример - </a:t>
            </a:r>
            <a:r>
              <a:rPr lang="en-US" dirty="0" err="1">
                <a:solidFill>
                  <a:srgbClr val="E5C07B"/>
                </a:solidFill>
                <a:effectLst/>
              </a:rPr>
              <a:t>ServerInitializationExample</a:t>
            </a:r>
            <a:endParaRPr lang="en-US" dirty="0">
              <a:solidFill>
                <a:srgbClr val="ABB2BF"/>
              </a:solidFill>
              <a:effectLst/>
            </a:endParaRPr>
          </a:p>
          <a:p>
            <a:endParaRPr lang="ru-RU" b="0" i="0" dirty="0">
              <a:solidFill>
                <a:srgbClr val="000000"/>
              </a:solidFill>
              <a:effectLst/>
              <a:latin typeface="Verdana" panose="020B0604030504040204" pitchFamily="34" charset="0"/>
            </a:endParaRP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Объект синхронизации потоков </a:t>
            </a:r>
            <a:r>
              <a:rPr lang="ru-RU" b="1" i="0" dirty="0" err="1">
                <a:solidFill>
                  <a:srgbClr val="2945A3"/>
                </a:solidFill>
                <a:effectLst/>
                <a:latin typeface="Verdana" panose="020B0604030504040204" pitchFamily="34" charset="0"/>
              </a:rPr>
              <a:t>CountDownLatch</a:t>
            </a:r>
            <a:r>
              <a:rPr lang="ru-RU" b="0" i="0" dirty="0">
                <a:solidFill>
                  <a:srgbClr val="000000"/>
                </a:solidFill>
                <a:effectLst/>
                <a:latin typeface="Verdana" panose="020B0604030504040204" pitchFamily="34" charset="0"/>
              </a:rPr>
              <a:t> представляет собой «защелку с обратным отсчетом» : несколько потоков, выполняя определенный код, блокируются до тех пор, пока не будут выполнены заданные условия. Количество условий определяются счетчиком. Как только счетчик обнулится, т.е. будут выполнены все условия, самоблокировки выполняемых потоков снимаются, и они продолжают выполнение кода.</a:t>
            </a: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24</a:t>
            </a:fld>
            <a:endParaRPr lang="ru-RU"/>
          </a:p>
        </p:txBody>
      </p:sp>
    </p:spTree>
    <p:extLst>
      <p:ext uri="{BB962C8B-B14F-4D97-AF65-F5344CB8AC3E}">
        <p14:creationId xmlns:p14="http://schemas.microsoft.com/office/powerpoint/2010/main" val="1935014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000000"/>
                </a:solidFill>
                <a:effectLst/>
                <a:latin typeface="Verdana" panose="020B0604030504040204" pitchFamily="34" charset="0"/>
              </a:rPr>
              <a:t>Пример - </a:t>
            </a:r>
            <a:r>
              <a:rPr lang="en-US" dirty="0" err="1"/>
              <a:t>DataProcessor</a:t>
            </a:r>
            <a:r>
              <a:rPr lang="en-US" dirty="0"/>
              <a:t> </a:t>
            </a:r>
            <a:endParaRPr lang="ru-RU" b="0" i="0" dirty="0">
              <a:solidFill>
                <a:srgbClr val="000000"/>
              </a:solidFill>
              <a:effectLst/>
              <a:latin typeface="Verdana" panose="020B0604030504040204" pitchFamily="34" charset="0"/>
            </a:endParaRP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Объект синхронизации </a:t>
            </a:r>
            <a:r>
              <a:rPr lang="ru-RU" b="1" i="0" dirty="0" err="1">
                <a:solidFill>
                  <a:srgbClr val="2945A3"/>
                </a:solidFill>
                <a:effectLst/>
                <a:latin typeface="Verdana" panose="020B0604030504040204" pitchFamily="34" charset="0"/>
              </a:rPr>
              <a:t>CyclicBarrier</a:t>
            </a:r>
            <a:r>
              <a:rPr lang="ru-RU" b="0" i="0" dirty="0">
                <a:solidFill>
                  <a:srgbClr val="000000"/>
                </a:solidFill>
                <a:effectLst/>
                <a:latin typeface="Verdana" panose="020B0604030504040204" pitchFamily="34" charset="0"/>
              </a:rPr>
              <a:t> представляет собой барьерную синхронизацию, используемую, как правило, в распределённых вычислениях. Особенно эффективно использование барьеров при циклических расчетах. При барьерной синхронизации алгоритм расчета делят на несколько потоков. С помощью барьера организуют точку сбора частичных результатов вычислений, в которой подводится итог этапа вычислений.</a:t>
            </a:r>
          </a:p>
          <a:p>
            <a:endParaRPr lang="ru-RU" b="0" i="0" dirty="0">
              <a:solidFill>
                <a:srgbClr val="000000"/>
              </a:solidFill>
              <a:effectLst/>
              <a:latin typeface="Verdana" panose="020B0604030504040204" pitchFamily="34" charset="0"/>
            </a:endParaRPr>
          </a:p>
          <a:p>
            <a:pPr algn="l"/>
            <a:r>
              <a:rPr lang="ru-RU" b="1" i="0" dirty="0">
                <a:effectLst/>
                <a:latin typeface="YS Text"/>
              </a:rPr>
              <a:t>Особенности и лучшие практики</a:t>
            </a:r>
            <a:endParaRPr lang="ru-RU" b="0" i="0" dirty="0">
              <a:effectLst/>
              <a:latin typeface="YS Text"/>
            </a:endParaRPr>
          </a:p>
          <a:p>
            <a:pPr algn="ctr"/>
            <a:r>
              <a:rPr lang="ru-RU" b="0" i="0" u="none" strike="noStrike" dirty="0">
                <a:solidFill>
                  <a:srgbClr val="5282FF"/>
                </a:solidFill>
                <a:effectLst/>
                <a:latin typeface="YS Text"/>
                <a:hlinkClick r:id="rId3"/>
              </a:rPr>
              <a:t>1. Повторное использование</a:t>
            </a:r>
          </a:p>
          <a:p>
            <a:pPr algn="l"/>
            <a:r>
              <a:rPr lang="ru-RU" b="1" i="0" dirty="0">
                <a:effectLst/>
                <a:latin typeface="YS Text"/>
              </a:rPr>
              <a:t>1. Повторное использование</a:t>
            </a:r>
            <a:endParaRPr lang="ru-RU" b="0" i="0" dirty="0">
              <a:effectLst/>
              <a:latin typeface="YS Text"/>
            </a:endParaRPr>
          </a:p>
          <a:p>
            <a:pPr algn="l"/>
            <a:r>
              <a:rPr lang="ru-RU" b="0" i="0" dirty="0">
                <a:effectLst/>
                <a:latin typeface="YS Text"/>
              </a:rPr>
              <a:t>Барьер автоматически сбрасывается после того, как все потоки его преодолеют:</a:t>
            </a:r>
          </a:p>
          <a:p>
            <a:pPr algn="l"/>
            <a:r>
              <a:rPr lang="ru-RU" b="0" i="0" dirty="0">
                <a:effectLst/>
                <a:latin typeface="YS Text"/>
              </a:rPr>
              <a:t>// Можно использовать в цикле </a:t>
            </a:r>
            <a:r>
              <a:rPr lang="ru-RU" b="1" i="0" dirty="0" err="1">
                <a:effectLst/>
                <a:latin typeface="YS Text"/>
              </a:rPr>
              <a:t>for</a:t>
            </a:r>
            <a:r>
              <a:rPr lang="ru-RU" b="0" i="0" dirty="0">
                <a:effectLst/>
                <a:latin typeface="YS Text"/>
              </a:rPr>
              <a:t> (</a:t>
            </a:r>
            <a:r>
              <a:rPr lang="ru-RU" b="0" i="0" dirty="0" err="1">
                <a:solidFill>
                  <a:srgbClr val="E84945"/>
                </a:solidFill>
                <a:effectLst/>
                <a:latin typeface="YS Text"/>
              </a:rPr>
              <a:t>int</a:t>
            </a:r>
            <a:r>
              <a:rPr lang="ru-RU" b="0" i="0" dirty="0">
                <a:effectLst/>
                <a:latin typeface="YS Text"/>
              </a:rPr>
              <a:t> </a:t>
            </a:r>
            <a:r>
              <a:rPr lang="ru-RU" b="0" i="0" dirty="0">
                <a:solidFill>
                  <a:srgbClr val="BC6060"/>
                </a:solidFill>
                <a:effectLst/>
                <a:latin typeface="YS Text"/>
              </a:rPr>
              <a:t>i</a:t>
            </a:r>
            <a:r>
              <a:rPr lang="ru-RU" b="0" i="0" dirty="0">
                <a:effectLst/>
                <a:latin typeface="YS Text"/>
              </a:rPr>
              <a:t> = </a:t>
            </a:r>
            <a:r>
              <a:rPr lang="ru-RU" b="0" i="0" dirty="0">
                <a:solidFill>
                  <a:srgbClr val="E84945"/>
                </a:solidFill>
                <a:effectLst/>
                <a:latin typeface="YS Text"/>
              </a:rPr>
              <a:t>0</a:t>
            </a:r>
            <a:r>
              <a:rPr lang="ru-RU" b="0" i="0" dirty="0">
                <a:effectLst/>
                <a:latin typeface="YS Text"/>
              </a:rPr>
              <a:t>; i &lt; </a:t>
            </a:r>
            <a:r>
              <a:rPr lang="ru-RU" b="0" i="0" dirty="0">
                <a:solidFill>
                  <a:srgbClr val="E84945"/>
                </a:solidFill>
                <a:effectLst/>
                <a:latin typeface="YS Text"/>
              </a:rPr>
              <a:t>3</a:t>
            </a:r>
            <a:r>
              <a:rPr lang="ru-RU" b="0" i="0" dirty="0">
                <a:effectLst/>
                <a:latin typeface="YS Text"/>
              </a:rPr>
              <a:t>; i++) { </a:t>
            </a:r>
            <a:r>
              <a:rPr lang="ru-RU" b="0" i="0" dirty="0" err="1">
                <a:effectLst/>
                <a:latin typeface="YS Text"/>
              </a:rPr>
              <a:t>barrier.await</a:t>
            </a:r>
            <a:r>
              <a:rPr lang="ru-RU" b="0" i="0" dirty="0">
                <a:effectLst/>
                <a:latin typeface="YS Text"/>
              </a:rPr>
              <a:t>(); // Барьер сбрасывается после каждого цикла } </a:t>
            </a:r>
          </a:p>
          <a:p>
            <a:pPr algn="ctr"/>
            <a:r>
              <a:rPr lang="ru-RU" b="0" i="0" u="none" strike="noStrike" dirty="0">
                <a:solidFill>
                  <a:srgbClr val="5282FF"/>
                </a:solidFill>
                <a:effectLst/>
                <a:latin typeface="YS Text"/>
                <a:hlinkClick r:id="rId4"/>
              </a:rPr>
              <a:t>2. Обработка исключений</a:t>
            </a:r>
          </a:p>
          <a:p>
            <a:pPr algn="l"/>
            <a:r>
              <a:rPr lang="ru-RU" b="1" i="0" dirty="0">
                <a:effectLst/>
                <a:latin typeface="YS Text"/>
              </a:rPr>
              <a:t>2. Обработка исключений</a:t>
            </a:r>
            <a:endParaRPr lang="ru-RU" b="0" i="0" dirty="0">
              <a:effectLst/>
              <a:latin typeface="YS Text"/>
            </a:endParaRPr>
          </a:p>
          <a:p>
            <a:pPr algn="l">
              <a:buFont typeface="Arial" panose="020B0604020202020204" pitchFamily="34" charset="0"/>
              <a:buChar char="•"/>
            </a:pPr>
            <a:r>
              <a:rPr lang="ru-RU" b="0" i="0" dirty="0" err="1">
                <a:effectLst/>
                <a:latin typeface="YS Text"/>
              </a:rPr>
              <a:t>BrokenBarrierException</a:t>
            </a:r>
            <a:r>
              <a:rPr lang="ru-RU" b="0" i="0" dirty="0">
                <a:effectLst/>
                <a:latin typeface="YS Text"/>
              </a:rPr>
              <a:t>: возникает если:</a:t>
            </a:r>
          </a:p>
          <a:p>
            <a:pPr marL="742950" lvl="1" indent="-285750" algn="l">
              <a:buFont typeface="Arial" panose="020B0604020202020204" pitchFamily="34" charset="0"/>
              <a:buChar char="•"/>
            </a:pPr>
            <a:r>
              <a:rPr lang="ru-RU" b="0" i="0" dirty="0">
                <a:effectLst/>
                <a:latin typeface="YS Text"/>
              </a:rPr>
              <a:t>Поток был прерван во время ожидания</a:t>
            </a:r>
          </a:p>
          <a:p>
            <a:pPr marL="742950" lvl="1" indent="-285750" algn="l">
              <a:buFont typeface="Arial" panose="020B0604020202020204" pitchFamily="34" charset="0"/>
              <a:buChar char="•"/>
            </a:pPr>
            <a:r>
              <a:rPr lang="ru-RU" b="0" i="0" dirty="0">
                <a:effectLst/>
                <a:latin typeface="YS Text"/>
              </a:rPr>
              <a:t>Барьер был сброшен (</a:t>
            </a:r>
            <a:r>
              <a:rPr lang="ru-RU" b="0" i="0" dirty="0" err="1">
                <a:effectLst/>
                <a:latin typeface="YS Text"/>
              </a:rPr>
              <a:t>reset</a:t>
            </a:r>
            <a:r>
              <a:rPr lang="ru-RU" b="0" i="0" dirty="0">
                <a:effectLst/>
                <a:latin typeface="YS Text"/>
              </a:rPr>
              <a:t>())</a:t>
            </a:r>
          </a:p>
          <a:p>
            <a:pPr marL="742950" lvl="1" indent="-285750" algn="l">
              <a:buFont typeface="Arial" panose="020B0604020202020204" pitchFamily="34" charset="0"/>
              <a:buChar char="•"/>
            </a:pPr>
            <a:r>
              <a:rPr lang="ru-RU" b="0" i="0" dirty="0">
                <a:effectLst/>
                <a:latin typeface="YS Text"/>
              </a:rPr>
              <a:t>Один из потоков завершился с исключением</a:t>
            </a:r>
          </a:p>
          <a:p>
            <a:pPr algn="l">
              <a:buFont typeface="Arial" panose="020B0604020202020204" pitchFamily="34" charset="0"/>
              <a:buChar char="•"/>
            </a:pPr>
            <a:r>
              <a:rPr lang="ru-RU" b="0" i="0" dirty="0" err="1">
                <a:effectLst/>
                <a:latin typeface="YS Text"/>
              </a:rPr>
              <a:t>TimeoutException</a:t>
            </a:r>
            <a:r>
              <a:rPr lang="ru-RU" b="0" i="0" dirty="0">
                <a:effectLst/>
                <a:latin typeface="YS Text"/>
              </a:rPr>
              <a:t>: если превышено время ожидания</a:t>
            </a:r>
          </a:p>
          <a:p>
            <a:pPr algn="ctr"/>
            <a:r>
              <a:rPr lang="ru-RU" b="0" i="0" u="none" strike="noStrike" dirty="0">
                <a:solidFill>
                  <a:srgbClr val="5282FF"/>
                </a:solidFill>
                <a:effectLst/>
                <a:latin typeface="YS Text"/>
                <a:hlinkClick r:id="rId5"/>
              </a:rPr>
              <a:t>3. Барьерное действие</a:t>
            </a:r>
          </a:p>
          <a:p>
            <a:pPr algn="l"/>
            <a:r>
              <a:rPr lang="ru-RU" b="1" i="0" dirty="0">
                <a:effectLst/>
                <a:latin typeface="YS Text"/>
              </a:rPr>
              <a:t>3. Барьерное действие</a:t>
            </a:r>
            <a:endParaRPr lang="ru-RU" b="0" i="0" dirty="0">
              <a:effectLst/>
              <a:latin typeface="YS Text"/>
            </a:endParaRPr>
          </a:p>
          <a:p>
            <a:pPr algn="l"/>
            <a:r>
              <a:rPr lang="ru-RU" b="0" i="0" dirty="0">
                <a:effectLst/>
                <a:latin typeface="YS Text"/>
              </a:rPr>
              <a:t>Действие выполняется:</a:t>
            </a:r>
          </a:p>
          <a:p>
            <a:pPr algn="l">
              <a:buFont typeface="Arial" panose="020B0604020202020204" pitchFamily="34" charset="0"/>
              <a:buChar char="•"/>
            </a:pPr>
            <a:r>
              <a:rPr lang="ru-RU" b="0" i="0" dirty="0">
                <a:effectLst/>
                <a:latin typeface="YS Text"/>
              </a:rPr>
              <a:t>После достижения барьера последним потоком</a:t>
            </a:r>
          </a:p>
          <a:p>
            <a:pPr algn="l">
              <a:buFont typeface="Arial" panose="020B0604020202020204" pitchFamily="34" charset="0"/>
              <a:buChar char="•"/>
            </a:pPr>
            <a:r>
              <a:rPr lang="ru-RU" b="0" i="0" dirty="0">
                <a:effectLst/>
                <a:latin typeface="YS Text"/>
              </a:rPr>
              <a:t>Перед разблокировкой всех потоков</a:t>
            </a:r>
          </a:p>
          <a:p>
            <a:pPr algn="l">
              <a:buFont typeface="Arial" panose="020B0604020202020204" pitchFamily="34" charset="0"/>
              <a:buChar char="•"/>
            </a:pPr>
            <a:r>
              <a:rPr lang="ru-RU" b="0" i="0" dirty="0">
                <a:effectLst/>
                <a:latin typeface="YS Text"/>
              </a:rPr>
              <a:t>В том же потоке, который последним достиг барьера</a:t>
            </a:r>
          </a:p>
          <a:p>
            <a:pPr algn="ctr"/>
            <a:r>
              <a:rPr lang="ru-RU" b="0" i="0" u="none" strike="noStrike" dirty="0">
                <a:solidFill>
                  <a:srgbClr val="5282FF"/>
                </a:solidFill>
                <a:effectLst/>
                <a:latin typeface="YS Text"/>
                <a:hlinkClick r:id="rId6"/>
              </a:rPr>
              <a:t>4. Сравнение с </a:t>
            </a:r>
            <a:r>
              <a:rPr lang="ru-RU" b="0" i="0" u="none" strike="noStrike" dirty="0" err="1">
                <a:solidFill>
                  <a:srgbClr val="5282FF"/>
                </a:solidFill>
                <a:effectLst/>
                <a:latin typeface="YS Text"/>
                <a:hlinkClick r:id="rId6"/>
              </a:rPr>
              <a:t>Phaser</a:t>
            </a:r>
            <a:endParaRPr lang="ru-RU" b="0" i="0" u="none" strike="noStrike" dirty="0">
              <a:solidFill>
                <a:srgbClr val="5282FF"/>
              </a:solidFill>
              <a:effectLst/>
              <a:latin typeface="YS Text"/>
              <a:hlinkClick r:id="rId6"/>
            </a:endParaRPr>
          </a:p>
          <a:p>
            <a:pPr algn="l"/>
            <a:r>
              <a:rPr lang="ru-RU" b="1" i="0" dirty="0">
                <a:effectLst/>
                <a:latin typeface="YS Text"/>
              </a:rPr>
              <a:t>4. Сравнение с </a:t>
            </a:r>
            <a:r>
              <a:rPr lang="ru-RU" b="1" i="0" dirty="0" err="1">
                <a:effectLst/>
                <a:latin typeface="YS Text"/>
              </a:rPr>
              <a:t>Phaser</a:t>
            </a:r>
            <a:endParaRPr lang="ru-RU" b="0" i="0" dirty="0">
              <a:effectLst/>
              <a:latin typeface="YS Text"/>
            </a:endParaRPr>
          </a:p>
          <a:p>
            <a:pPr algn="l"/>
            <a:r>
              <a:rPr lang="ru-RU" b="0" i="0" dirty="0">
                <a:effectLst/>
                <a:latin typeface="YS Text"/>
              </a:rPr>
              <a:t>Для более сложных сценариев (динамическое количество участников) лучше использовать </a:t>
            </a:r>
            <a:r>
              <a:rPr lang="ru-RU" b="0" i="0" dirty="0" err="1">
                <a:effectLst/>
                <a:latin typeface="YS Text"/>
              </a:rPr>
              <a:t>Phaser</a:t>
            </a:r>
            <a:r>
              <a:rPr lang="ru-RU" b="0" i="0" dirty="0">
                <a:effectLst/>
                <a:latin typeface="YS Text"/>
              </a:rPr>
              <a:t>.</a:t>
            </a:r>
          </a:p>
          <a:p>
            <a:pPr algn="ctr"/>
            <a:r>
              <a:rPr lang="ru-RU" b="0" i="0" u="none" strike="noStrike" dirty="0">
                <a:solidFill>
                  <a:srgbClr val="5282FF"/>
                </a:solidFill>
                <a:effectLst/>
                <a:latin typeface="YS Text"/>
                <a:hlinkClick r:id="rId7"/>
              </a:rPr>
              <a:t>🔹 Типичные </a:t>
            </a:r>
            <a:r>
              <a:rPr lang="ru-RU" b="0" i="0" u="none" strike="noStrike" dirty="0" err="1">
                <a:solidFill>
                  <a:srgbClr val="5282FF"/>
                </a:solidFill>
                <a:effectLst/>
                <a:latin typeface="YS Text"/>
                <a:hlinkClick r:id="rId7"/>
              </a:rPr>
              <a:t>use-cases</a:t>
            </a:r>
            <a:endParaRPr lang="ru-RU" b="0" i="0" u="none" strike="noStrike" dirty="0">
              <a:solidFill>
                <a:srgbClr val="5282FF"/>
              </a:solidFill>
              <a:effectLst/>
              <a:latin typeface="YS Text"/>
              <a:hlinkClick r:id="rId7"/>
            </a:endParaRPr>
          </a:p>
          <a:p>
            <a:pPr algn="l"/>
            <a:r>
              <a:rPr lang="ru-RU" b="0" i="0" dirty="0">
                <a:effectLst/>
                <a:latin typeface="YS Text"/>
              </a:rPr>
              <a:t>🔹 </a:t>
            </a:r>
            <a:r>
              <a:rPr lang="ru-RU" b="1" i="0" dirty="0">
                <a:effectLst/>
                <a:latin typeface="YS Text"/>
              </a:rPr>
              <a:t>Типичные </a:t>
            </a:r>
            <a:r>
              <a:rPr lang="ru-RU" b="1" i="0" dirty="0" err="1">
                <a:effectLst/>
                <a:latin typeface="YS Text"/>
              </a:rPr>
              <a:t>use-cases</a:t>
            </a:r>
            <a:endParaRPr lang="ru-RU" b="0" i="0" dirty="0">
              <a:effectLst/>
              <a:latin typeface="YS Text"/>
            </a:endParaRPr>
          </a:p>
          <a:p>
            <a:pPr algn="l">
              <a:buFont typeface="+mj-lt"/>
              <a:buAutoNum type="arabicPeriod"/>
            </a:pPr>
            <a:r>
              <a:rPr lang="ru-RU" b="1" i="0" dirty="0">
                <a:effectLst/>
                <a:latin typeface="YS Text"/>
              </a:rPr>
              <a:t>Параллельные вычисления</a:t>
            </a:r>
            <a:r>
              <a:rPr lang="ru-RU" b="0" i="0" dirty="0">
                <a:effectLst/>
                <a:latin typeface="YS Text"/>
              </a:rPr>
              <a:t> - синхронизация этапов расчета</a:t>
            </a:r>
          </a:p>
          <a:p>
            <a:pPr algn="l">
              <a:buFont typeface="+mj-lt"/>
              <a:buAutoNum type="arabicPeriod"/>
            </a:pPr>
            <a:r>
              <a:rPr lang="ru-RU" b="1" i="0" dirty="0">
                <a:effectLst/>
                <a:latin typeface="YS Text"/>
              </a:rPr>
              <a:t>Тестирование</a:t>
            </a:r>
            <a:r>
              <a:rPr lang="ru-RU" b="0" i="0" dirty="0">
                <a:effectLst/>
                <a:latin typeface="YS Text"/>
              </a:rPr>
              <a:t> - одновременный старт множества тестовых потоков</a:t>
            </a:r>
          </a:p>
          <a:p>
            <a:pPr algn="l">
              <a:buFont typeface="+mj-lt"/>
              <a:buAutoNum type="arabicPeriod"/>
            </a:pPr>
            <a:r>
              <a:rPr lang="ru-RU" b="1" i="0" dirty="0">
                <a:effectLst/>
                <a:latin typeface="YS Text"/>
              </a:rPr>
              <a:t>Имитация</a:t>
            </a:r>
            <a:r>
              <a:rPr lang="ru-RU" b="0" i="0" dirty="0">
                <a:effectLst/>
                <a:latin typeface="YS Text"/>
              </a:rPr>
              <a:t> - моделирование событий, которые должны произойти одновременно</a:t>
            </a:r>
          </a:p>
          <a:p>
            <a:pPr algn="l">
              <a:buFont typeface="+mj-lt"/>
              <a:buAutoNum type="arabicPeriod"/>
            </a:pPr>
            <a:r>
              <a:rPr lang="ru-RU" b="1" i="0" dirty="0">
                <a:effectLst/>
                <a:latin typeface="YS Text"/>
              </a:rPr>
              <a:t>Итеративная обработка</a:t>
            </a:r>
            <a:r>
              <a:rPr lang="ru-RU" b="0" i="0" dirty="0">
                <a:effectLst/>
                <a:latin typeface="YS Text"/>
              </a:rPr>
              <a:t> - синхронизация между итерациями алгоритма</a:t>
            </a:r>
          </a:p>
          <a:p>
            <a:pPr algn="ctr"/>
            <a:r>
              <a:rPr lang="ru-RU" b="0" i="0" u="none" strike="noStrike" dirty="0">
                <a:solidFill>
                  <a:srgbClr val="5282FF"/>
                </a:solidFill>
                <a:effectLst/>
                <a:latin typeface="YS Text"/>
                <a:hlinkClick r:id="rId8"/>
              </a:rPr>
              <a:t>🔹 Потенциальные проблемы</a:t>
            </a:r>
          </a:p>
          <a:p>
            <a:pPr algn="l"/>
            <a:r>
              <a:rPr lang="ru-RU" b="0" i="0" dirty="0">
                <a:effectLst/>
                <a:latin typeface="YS Text"/>
              </a:rPr>
              <a:t>🔹 </a:t>
            </a:r>
            <a:r>
              <a:rPr lang="ru-RU" b="1" i="0" dirty="0">
                <a:effectLst/>
                <a:latin typeface="YS Text"/>
              </a:rPr>
              <a:t>Потенциальные проблемы</a:t>
            </a:r>
            <a:endParaRPr lang="ru-RU" b="0" i="0" dirty="0">
              <a:effectLst/>
              <a:latin typeface="YS Text"/>
            </a:endParaRPr>
          </a:p>
          <a:p>
            <a:pPr algn="l">
              <a:buFont typeface="+mj-lt"/>
              <a:buAutoNum type="arabicPeriod"/>
            </a:pPr>
            <a:r>
              <a:rPr lang="ru-RU" b="1" i="0" dirty="0">
                <a:effectLst/>
                <a:latin typeface="YS Text"/>
              </a:rPr>
              <a:t>Взаимоблокировки</a:t>
            </a:r>
            <a:r>
              <a:rPr lang="ru-RU" b="0" i="0" dirty="0">
                <a:effectLst/>
                <a:latin typeface="YS Text"/>
              </a:rPr>
              <a:t> - если потоков меньше, чем </a:t>
            </a:r>
            <a:r>
              <a:rPr lang="ru-RU" b="0" i="0" dirty="0" err="1">
                <a:effectLst/>
                <a:latin typeface="YS Text"/>
              </a:rPr>
              <a:t>parties</a:t>
            </a:r>
            <a:endParaRPr lang="ru-RU" b="0" i="0" dirty="0">
              <a:effectLst/>
              <a:latin typeface="YS Text"/>
            </a:endParaRPr>
          </a:p>
          <a:p>
            <a:pPr algn="l">
              <a:buFont typeface="+mj-lt"/>
              <a:buAutoNum type="arabicPeriod"/>
            </a:pPr>
            <a:r>
              <a:rPr lang="ru-RU" b="1" i="0" dirty="0">
                <a:effectLst/>
                <a:latin typeface="YS Text"/>
              </a:rPr>
              <a:t>Неравномерная нагрузка</a:t>
            </a:r>
            <a:r>
              <a:rPr lang="ru-RU" b="0" i="0" dirty="0">
                <a:effectLst/>
                <a:latin typeface="YS Text"/>
              </a:rPr>
              <a:t> - если один поток работает значительно дольше других</a:t>
            </a:r>
          </a:p>
          <a:p>
            <a:pPr algn="l">
              <a:buFont typeface="+mj-lt"/>
              <a:buAutoNum type="arabicPeriod"/>
            </a:pPr>
            <a:r>
              <a:rPr lang="ru-RU" b="1" i="0" dirty="0">
                <a:effectLst/>
                <a:latin typeface="YS Text"/>
              </a:rPr>
              <a:t>Утечки потоков</a:t>
            </a:r>
            <a:r>
              <a:rPr lang="ru-RU" b="0" i="0" dirty="0">
                <a:effectLst/>
                <a:latin typeface="YS Text"/>
              </a:rPr>
              <a:t> - при неправильной обработке исключений</a:t>
            </a:r>
          </a:p>
          <a:p>
            <a:pPr algn="l"/>
            <a:r>
              <a:rPr lang="ru-RU" b="0" i="0" dirty="0" err="1">
                <a:effectLst/>
                <a:latin typeface="YS Text"/>
              </a:rPr>
              <a:t>CyclicBarrier</a:t>
            </a:r>
            <a:r>
              <a:rPr lang="ru-RU" b="0" i="0" dirty="0">
                <a:effectLst/>
                <a:latin typeface="YS Text"/>
              </a:rPr>
              <a:t> — мощный инструмент для синхронизации потоков в сложных сценариях, где требуется координация между несколькими участниками с возможностью повторного использования.</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25</a:t>
            </a:fld>
            <a:endParaRPr lang="ru-RU"/>
          </a:p>
        </p:txBody>
      </p:sp>
    </p:spTree>
    <p:extLst>
      <p:ext uri="{BB962C8B-B14F-4D97-AF65-F5344CB8AC3E}">
        <p14:creationId xmlns:p14="http://schemas.microsoft.com/office/powerpoint/2010/main" val="60614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Пример - </a:t>
            </a:r>
            <a:r>
              <a:rPr lang="en-US" dirty="0" err="1">
                <a:solidFill>
                  <a:srgbClr val="E5C07B"/>
                </a:solidFill>
                <a:effectLst/>
              </a:rPr>
              <a:t>SimpleExchangerExample</a:t>
            </a:r>
            <a:endParaRPr lang="en-US" dirty="0">
              <a:solidFill>
                <a:srgbClr val="ABB2BF"/>
              </a:solidFill>
              <a:effectLst/>
            </a:endParaRPr>
          </a:p>
          <a:p>
            <a:pPr algn="l"/>
            <a:r>
              <a:rPr lang="ru-RU" b="1" i="0" dirty="0">
                <a:effectLst/>
                <a:latin typeface="YS Text"/>
              </a:rPr>
              <a:t> </a:t>
            </a:r>
          </a:p>
          <a:p>
            <a:pPr algn="l"/>
            <a:endParaRPr lang="ru-RU" b="1" i="0" dirty="0">
              <a:effectLst/>
              <a:latin typeface="YS Text"/>
            </a:endParaRPr>
          </a:p>
          <a:p>
            <a:pPr algn="l"/>
            <a:r>
              <a:rPr lang="ru-RU" b="1" i="0" dirty="0">
                <a:effectLst/>
                <a:latin typeface="YS Text"/>
              </a:rPr>
              <a:t>Ключевые характеристики</a:t>
            </a:r>
            <a:endParaRPr lang="ru-RU" b="0" i="0" dirty="0">
              <a:effectLst/>
              <a:latin typeface="YS Text"/>
            </a:endParaRPr>
          </a:p>
          <a:p>
            <a:pPr algn="l">
              <a:buFont typeface="Arial" panose="020B0604020202020204" pitchFamily="34" charset="0"/>
              <a:buChar char="•"/>
            </a:pPr>
            <a:r>
              <a:rPr lang="ru-RU" b="0" i="0" dirty="0">
                <a:effectLst/>
                <a:latin typeface="YS Text"/>
              </a:rPr>
              <a:t>Работает строго между </a:t>
            </a:r>
            <a:r>
              <a:rPr lang="ru-RU" b="1" i="0" dirty="0">
                <a:effectLst/>
                <a:latin typeface="YS Text"/>
              </a:rPr>
              <a:t>двумя потоками</a:t>
            </a:r>
            <a:endParaRPr lang="ru-RU" b="0" i="0" dirty="0">
              <a:effectLst/>
              <a:latin typeface="YS Text"/>
            </a:endParaRPr>
          </a:p>
          <a:p>
            <a:pPr algn="l">
              <a:buFont typeface="Arial" panose="020B0604020202020204" pitchFamily="34" charset="0"/>
              <a:buChar char="•"/>
            </a:pPr>
            <a:r>
              <a:rPr lang="ru-RU" b="0" i="0" dirty="0">
                <a:effectLst/>
                <a:latin typeface="YS Text"/>
              </a:rPr>
              <a:t>Поток блокируется в </a:t>
            </a:r>
            <a:r>
              <a:rPr lang="ru-RU" b="0" i="0" dirty="0" err="1">
                <a:effectLst/>
                <a:latin typeface="YS Text"/>
              </a:rPr>
              <a:t>exchange</a:t>
            </a:r>
            <a:r>
              <a:rPr lang="ru-RU" b="0" i="0" dirty="0">
                <a:effectLst/>
                <a:latin typeface="YS Text"/>
              </a:rPr>
              <a:t>() до встречи со вторым потоком</a:t>
            </a:r>
          </a:p>
          <a:p>
            <a:pPr algn="l">
              <a:buFont typeface="Arial" panose="020B0604020202020204" pitchFamily="34" charset="0"/>
              <a:buChar char="•"/>
            </a:pPr>
            <a:r>
              <a:rPr lang="ru-RU" b="0" i="0" dirty="0">
                <a:effectLst/>
                <a:latin typeface="YS Text"/>
              </a:rPr>
              <a:t>Поддерживает таймауты ожидания</a:t>
            </a:r>
          </a:p>
          <a:p>
            <a:pPr algn="l">
              <a:buFont typeface="Arial" panose="020B0604020202020204" pitchFamily="34" charset="0"/>
              <a:buChar char="•"/>
            </a:pPr>
            <a:r>
              <a:rPr lang="ru-RU" b="0" i="0" dirty="0">
                <a:effectLst/>
                <a:latin typeface="YS Text"/>
              </a:rPr>
              <a:t>Можно передавать </a:t>
            </a:r>
            <a:r>
              <a:rPr lang="ru-RU" b="0" i="0" dirty="0" err="1">
                <a:effectLst/>
                <a:latin typeface="YS Text"/>
              </a:rPr>
              <a:t>null</a:t>
            </a:r>
            <a:r>
              <a:rPr lang="ru-RU" b="0" i="0" dirty="0">
                <a:effectLst/>
                <a:latin typeface="YS Text"/>
              </a:rPr>
              <a:t> значения</a:t>
            </a:r>
          </a:p>
          <a:p>
            <a:pPr algn="l">
              <a:buFont typeface="Arial" panose="020B0604020202020204" pitchFamily="34" charset="0"/>
              <a:buChar char="•"/>
            </a:pPr>
            <a:r>
              <a:rPr lang="ru-RU" b="0" i="0" dirty="0" err="1">
                <a:effectLst/>
                <a:latin typeface="YS Text"/>
              </a:rPr>
              <a:t>Потокобезопасный</a:t>
            </a:r>
            <a:r>
              <a:rPr lang="ru-RU" b="0" i="0" dirty="0">
                <a:effectLst/>
                <a:latin typeface="YS Text"/>
              </a:rPr>
              <a:t> (</a:t>
            </a:r>
            <a:r>
              <a:rPr lang="ru-RU" b="0" i="0" dirty="0" err="1">
                <a:effectLst/>
                <a:latin typeface="YS Text"/>
              </a:rPr>
              <a:t>thread-safe</a:t>
            </a:r>
            <a:r>
              <a:rPr lang="ru-RU" b="0" i="0" dirty="0">
                <a:effectLst/>
                <a:latin typeface="YS Text"/>
              </a:rPr>
              <a:t>)</a:t>
            </a:r>
          </a:p>
          <a:p>
            <a:pPr algn="l">
              <a:buFont typeface="Arial" panose="020B0604020202020204" pitchFamily="34" charset="0"/>
              <a:buChar char="•"/>
            </a:pPr>
            <a:endParaRPr lang="ru-RU" b="0" i="0" dirty="0">
              <a:effectLst/>
              <a:latin typeface="YS Text"/>
            </a:endParaRPr>
          </a:p>
          <a:p>
            <a:pPr algn="l">
              <a:buFont typeface="Arial" panose="020B0604020202020204" pitchFamily="34" charset="0"/>
              <a:buChar char="•"/>
            </a:pPr>
            <a:endParaRPr lang="ru-RU" b="0" i="0" dirty="0">
              <a:effectLst/>
              <a:latin typeface="YS Text"/>
            </a:endParaRPr>
          </a:p>
          <a:p>
            <a:pPr algn="l"/>
            <a:r>
              <a:rPr lang="ru-RU" b="1" i="0" dirty="0">
                <a:solidFill>
                  <a:srgbClr val="F8FAFF"/>
                </a:solidFill>
                <a:effectLst/>
                <a:latin typeface="DeepSeek-CJK-patch"/>
              </a:rPr>
              <a:t>Особенности и лучшие практики</a:t>
            </a:r>
            <a:endParaRPr lang="ru-RU" b="0" i="0" dirty="0">
              <a:solidFill>
                <a:srgbClr val="F8FAFF"/>
              </a:solidFill>
              <a:effectLst/>
              <a:latin typeface="DeepSeek-CJK-patch"/>
            </a:endParaRPr>
          </a:p>
          <a:p>
            <a:pPr algn="l"/>
            <a:r>
              <a:rPr lang="ru-RU" b="1" i="0" dirty="0">
                <a:solidFill>
                  <a:srgbClr val="F8FAFF"/>
                </a:solidFill>
                <a:effectLst/>
                <a:latin typeface="DeepSeek-CJK-patch"/>
              </a:rPr>
              <a:t>1. Обработка исключений</a:t>
            </a:r>
            <a:endParaRPr lang="ru-RU" b="0" i="0" dirty="0">
              <a:solidFill>
                <a:srgbClr val="F8FAFF"/>
              </a:solidFill>
              <a:effectLst/>
              <a:latin typeface="DeepSeek-CJK-patch"/>
            </a:endParaRPr>
          </a:p>
          <a:p>
            <a:pPr algn="l">
              <a:buFont typeface="Arial" panose="020B0604020202020204" pitchFamily="34" charset="0"/>
              <a:buChar char="•"/>
            </a:pPr>
            <a:r>
              <a:rPr lang="ru-RU" b="0" i="0" dirty="0" err="1">
                <a:solidFill>
                  <a:srgbClr val="F8FAFF"/>
                </a:solidFill>
                <a:effectLst/>
                <a:latin typeface="DeepSeek-CJK-patch"/>
              </a:rPr>
              <a:t>InterruptedException</a:t>
            </a:r>
            <a:r>
              <a:rPr lang="ru-RU" b="0" i="0" dirty="0">
                <a:solidFill>
                  <a:srgbClr val="F8FAFF"/>
                </a:solidFill>
                <a:effectLst/>
                <a:latin typeface="DeepSeek-CJK-patch"/>
              </a:rPr>
              <a:t> - если поток был прерван во время ожидания</a:t>
            </a:r>
          </a:p>
          <a:p>
            <a:pPr algn="l">
              <a:buFont typeface="Arial" panose="020B0604020202020204" pitchFamily="34" charset="0"/>
              <a:buChar char="•"/>
            </a:pPr>
            <a:r>
              <a:rPr lang="ru-RU" b="0" i="0" dirty="0" err="1">
                <a:solidFill>
                  <a:srgbClr val="F8FAFF"/>
                </a:solidFill>
                <a:effectLst/>
                <a:latin typeface="DeepSeek-CJK-patch"/>
              </a:rPr>
              <a:t>TimeoutException</a:t>
            </a:r>
            <a:r>
              <a:rPr lang="ru-RU" b="0" i="0" dirty="0">
                <a:solidFill>
                  <a:srgbClr val="F8FAFF"/>
                </a:solidFill>
                <a:effectLst/>
                <a:latin typeface="DeepSeek-CJK-patch"/>
              </a:rPr>
              <a:t> - при использовании </a:t>
            </a:r>
            <a:r>
              <a:rPr lang="ru-RU" b="0" i="0" dirty="0" err="1">
                <a:solidFill>
                  <a:srgbClr val="F8FAFF"/>
                </a:solidFill>
                <a:effectLst/>
                <a:latin typeface="DeepSeek-CJK-patch"/>
              </a:rPr>
              <a:t>exchange</a:t>
            </a:r>
            <a:r>
              <a:rPr lang="ru-RU" b="0" i="0" dirty="0">
                <a:solidFill>
                  <a:srgbClr val="F8FAFF"/>
                </a:solidFill>
                <a:effectLst/>
                <a:latin typeface="DeepSeek-CJK-patch"/>
              </a:rPr>
              <a:t>() с таймаутом</a:t>
            </a:r>
          </a:p>
          <a:p>
            <a:pPr algn="l"/>
            <a:r>
              <a:rPr lang="ru-RU" b="1" i="0" dirty="0">
                <a:solidFill>
                  <a:srgbClr val="F8FAFF"/>
                </a:solidFill>
                <a:effectLst/>
                <a:latin typeface="DeepSeek-CJK-patch"/>
              </a:rPr>
              <a:t>2. </a:t>
            </a:r>
            <a:r>
              <a:rPr lang="ru-RU" b="1" i="0" dirty="0" err="1">
                <a:solidFill>
                  <a:srgbClr val="F8FAFF"/>
                </a:solidFill>
                <a:effectLst/>
                <a:latin typeface="DeepSeek-CJK-patch"/>
              </a:rPr>
              <a:t>Deadlock</a:t>
            </a:r>
            <a:r>
              <a:rPr lang="ru-RU" b="1" i="0" dirty="0">
                <a:solidFill>
                  <a:srgbClr val="F8FAFF"/>
                </a:solidFill>
                <a:effectLst/>
                <a:latin typeface="DeepSeek-CJK-patch"/>
              </a:rPr>
              <a:t> предупреждение</a:t>
            </a:r>
            <a:endParaRPr lang="ru-RU" b="0" i="0" dirty="0">
              <a:solidFill>
                <a:srgbClr val="F8FAFF"/>
              </a:solidFill>
              <a:effectLst/>
              <a:latin typeface="DeepSeek-CJK-patch"/>
            </a:endParaRPr>
          </a:p>
          <a:p>
            <a:pPr algn="l">
              <a:buFont typeface="Arial" panose="020B0604020202020204" pitchFamily="34" charset="0"/>
              <a:buChar char="•"/>
            </a:pPr>
            <a:r>
              <a:rPr lang="ru-RU" b="0" i="0" dirty="0">
                <a:solidFill>
                  <a:srgbClr val="F8FAFF"/>
                </a:solidFill>
                <a:effectLst/>
                <a:latin typeface="DeepSeek-CJK-patch"/>
              </a:rPr>
              <a:t>Если один поток не доходит до </a:t>
            </a:r>
            <a:r>
              <a:rPr lang="ru-RU" b="0" i="0" dirty="0" err="1">
                <a:solidFill>
                  <a:srgbClr val="F8FAFF"/>
                </a:solidFill>
                <a:effectLst/>
                <a:latin typeface="DeepSeek-CJK-patch"/>
              </a:rPr>
              <a:t>exchange</a:t>
            </a:r>
            <a:r>
              <a:rPr lang="ru-RU" b="0" i="0" dirty="0">
                <a:solidFill>
                  <a:srgbClr val="F8FAFF"/>
                </a:solidFill>
                <a:effectLst/>
                <a:latin typeface="DeepSeek-CJK-patch"/>
              </a:rPr>
              <a:t>(), второй будет ждать вечно</a:t>
            </a:r>
          </a:p>
          <a:p>
            <a:pPr algn="l">
              <a:buFont typeface="Arial" panose="020B0604020202020204" pitchFamily="34" charset="0"/>
              <a:buChar char="•"/>
            </a:pPr>
            <a:r>
              <a:rPr lang="ru-RU" b="0" i="0" dirty="0">
                <a:solidFill>
                  <a:srgbClr val="F8FAFF"/>
                </a:solidFill>
                <a:effectLst/>
                <a:latin typeface="DeepSeek-CJK-patch"/>
              </a:rPr>
              <a:t>Всегда используйте таймауты в </a:t>
            </a:r>
            <a:r>
              <a:rPr lang="ru-RU" b="0" i="0" dirty="0" err="1">
                <a:solidFill>
                  <a:srgbClr val="F8FAFF"/>
                </a:solidFill>
                <a:effectLst/>
                <a:latin typeface="DeepSeek-CJK-patch"/>
              </a:rPr>
              <a:t>production</a:t>
            </a:r>
            <a:r>
              <a:rPr lang="ru-RU" b="0" i="0" dirty="0">
                <a:solidFill>
                  <a:srgbClr val="F8FAFF"/>
                </a:solidFill>
                <a:effectLst/>
                <a:latin typeface="DeepSeek-CJK-patch"/>
              </a:rPr>
              <a:t>-коде:</a:t>
            </a:r>
          </a:p>
          <a:p>
            <a:pPr algn="l"/>
            <a:r>
              <a:rPr lang="ru-RU" b="0" i="0" dirty="0" err="1">
                <a:solidFill>
                  <a:srgbClr val="FFFFFF"/>
                </a:solidFill>
                <a:effectLst/>
                <a:latin typeface="DeepSeek-CJK-patch"/>
              </a:rPr>
              <a:t>java</a:t>
            </a:r>
            <a:endParaRPr lang="ru-RU" b="0" i="0" dirty="0">
              <a:solidFill>
                <a:srgbClr val="FFFFFF"/>
              </a:solidFill>
              <a:effectLst/>
              <a:latin typeface="DeepSeek-CJK-patch"/>
            </a:endParaRPr>
          </a:p>
          <a:p>
            <a:pPr algn="l"/>
            <a:r>
              <a:rPr lang="ru-RU" b="0" i="0" dirty="0" err="1">
                <a:solidFill>
                  <a:srgbClr val="FFFFFF"/>
                </a:solidFill>
                <a:effectLst/>
                <a:latin typeface="DeepSeek-CJK-patch"/>
              </a:rPr>
              <a:t>Copy</a:t>
            </a:r>
            <a:endParaRPr lang="ru-RU" b="0" i="0" dirty="0">
              <a:solidFill>
                <a:srgbClr val="FFFFFF"/>
              </a:solidFill>
              <a:effectLst/>
              <a:latin typeface="DeepSeek-CJK-patch"/>
            </a:endParaRPr>
          </a:p>
          <a:p>
            <a:pPr algn="l"/>
            <a:r>
              <a:rPr lang="ru-RU" b="0" i="0" dirty="0" err="1">
                <a:solidFill>
                  <a:srgbClr val="FFFFFF"/>
                </a:solidFill>
                <a:effectLst/>
                <a:latin typeface="DeepSeek-CJK-patch"/>
              </a:rPr>
              <a:t>buffer</a:t>
            </a:r>
            <a:r>
              <a:rPr lang="ru-RU" b="0" i="0" dirty="0">
                <a:solidFill>
                  <a:srgbClr val="FFFFFF"/>
                </a:solidFill>
                <a:effectLst/>
                <a:latin typeface="DeepSeek-CJK-patch"/>
              </a:rPr>
              <a:t> </a:t>
            </a:r>
            <a:r>
              <a:rPr lang="ru-RU" b="0" i="0" dirty="0">
                <a:solidFill>
                  <a:srgbClr val="81A1C1"/>
                </a:solidFill>
                <a:effectLst/>
                <a:latin typeface="DeepSeek-CJK-patch"/>
              </a:rPr>
              <a:t>=</a:t>
            </a:r>
            <a:r>
              <a:rPr lang="ru-RU" b="0" i="0" dirty="0">
                <a:solidFill>
                  <a:srgbClr val="FFFFFF"/>
                </a:solidFill>
                <a:effectLst/>
                <a:latin typeface="DeepSeek-CJK-patch"/>
              </a:rPr>
              <a:t> </a:t>
            </a:r>
            <a:r>
              <a:rPr lang="ru-RU" b="0" i="0" dirty="0" err="1">
                <a:solidFill>
                  <a:srgbClr val="FFFFFF"/>
                </a:solidFill>
                <a:effectLst/>
                <a:latin typeface="DeepSeek-CJK-patch"/>
              </a:rPr>
              <a:t>exchanger</a:t>
            </a:r>
            <a:r>
              <a:rPr lang="ru-RU" b="0" i="0" dirty="0" err="1">
                <a:solidFill>
                  <a:srgbClr val="81A1C1"/>
                </a:solidFill>
                <a:effectLst/>
                <a:latin typeface="DeepSeek-CJK-patch"/>
              </a:rPr>
              <a:t>.</a:t>
            </a:r>
            <a:r>
              <a:rPr lang="ru-RU" b="0" i="0" dirty="0" err="1">
                <a:solidFill>
                  <a:srgbClr val="88C0D0"/>
                </a:solidFill>
                <a:effectLst/>
                <a:latin typeface="DeepSeek-CJK-patch"/>
              </a:rPr>
              <a:t>exchange</a:t>
            </a:r>
            <a:r>
              <a:rPr lang="ru-RU" b="0" i="0" dirty="0">
                <a:solidFill>
                  <a:srgbClr val="81A1C1"/>
                </a:solidFill>
                <a:effectLst/>
                <a:latin typeface="DeepSeek-CJK-patch"/>
              </a:rPr>
              <a:t>(</a:t>
            </a:r>
            <a:r>
              <a:rPr lang="ru-RU" b="0" i="0" dirty="0" err="1">
                <a:solidFill>
                  <a:srgbClr val="FFFFFF"/>
                </a:solidFill>
                <a:effectLst/>
                <a:latin typeface="DeepSeek-CJK-patch"/>
              </a:rPr>
              <a:t>buffer</a:t>
            </a:r>
            <a:r>
              <a:rPr lang="ru-RU" b="0" i="0" dirty="0">
                <a:solidFill>
                  <a:srgbClr val="81A1C1"/>
                </a:solidFill>
                <a:effectLst/>
                <a:latin typeface="DeepSeek-CJK-patch"/>
              </a:rPr>
              <a:t>,</a:t>
            </a:r>
            <a:r>
              <a:rPr lang="ru-RU" b="0" i="0" dirty="0">
                <a:solidFill>
                  <a:srgbClr val="FFFFFF"/>
                </a:solidFill>
                <a:effectLst/>
                <a:latin typeface="DeepSeek-CJK-patch"/>
              </a:rPr>
              <a:t> </a:t>
            </a:r>
            <a:r>
              <a:rPr lang="ru-RU" b="0" i="0" dirty="0">
                <a:solidFill>
                  <a:srgbClr val="B48EAD"/>
                </a:solidFill>
                <a:effectLst/>
                <a:latin typeface="DeepSeek-CJK-patch"/>
              </a:rPr>
              <a:t>1</a:t>
            </a:r>
            <a:r>
              <a:rPr lang="ru-RU" b="0" i="0" dirty="0">
                <a:solidFill>
                  <a:srgbClr val="81A1C1"/>
                </a:solidFill>
                <a:effectLst/>
                <a:latin typeface="DeepSeek-CJK-patch"/>
              </a:rPr>
              <a:t>,</a:t>
            </a:r>
            <a:r>
              <a:rPr lang="ru-RU" b="0" i="0" dirty="0">
                <a:solidFill>
                  <a:srgbClr val="FFFFFF"/>
                </a:solidFill>
                <a:effectLst/>
                <a:latin typeface="DeepSeek-CJK-patch"/>
              </a:rPr>
              <a:t> </a:t>
            </a:r>
            <a:r>
              <a:rPr lang="ru-RU" b="0" i="0" dirty="0" err="1">
                <a:solidFill>
                  <a:srgbClr val="88C0D0"/>
                </a:solidFill>
                <a:effectLst/>
                <a:latin typeface="DeepSeek-CJK-patch"/>
              </a:rPr>
              <a:t>TimeUnit</a:t>
            </a:r>
            <a:r>
              <a:rPr lang="ru-RU" b="0" i="0" dirty="0" err="1">
                <a:solidFill>
                  <a:srgbClr val="81A1C1"/>
                </a:solidFill>
                <a:effectLst/>
                <a:latin typeface="DeepSeek-CJK-patch"/>
              </a:rPr>
              <a:t>.SECONDS</a:t>
            </a:r>
            <a:r>
              <a:rPr lang="ru-RU" b="0" i="0" dirty="0">
                <a:solidFill>
                  <a:srgbClr val="81A1C1"/>
                </a:solidFill>
                <a:effectLst/>
                <a:latin typeface="DeepSeek-CJK-patch"/>
              </a:rPr>
              <a:t>);</a:t>
            </a:r>
          </a:p>
          <a:p>
            <a:pPr algn="l"/>
            <a:endParaRPr lang="ru-RU" b="0" i="0" dirty="0">
              <a:solidFill>
                <a:srgbClr val="FFFFFF"/>
              </a:solidFill>
              <a:effectLst/>
              <a:latin typeface="DeepSeek-CJK-patch"/>
            </a:endParaRPr>
          </a:p>
          <a:p>
            <a:pPr algn="l"/>
            <a:r>
              <a:rPr lang="ru-RU" b="1" i="0" dirty="0">
                <a:solidFill>
                  <a:srgbClr val="F8FAFF"/>
                </a:solidFill>
                <a:effectLst/>
                <a:latin typeface="DeepSeek-CJK-patch"/>
              </a:rPr>
              <a:t>3. Альтернативные сценарии использования</a:t>
            </a:r>
            <a:endParaRPr lang="ru-RU" b="0" i="0" dirty="0">
              <a:solidFill>
                <a:srgbClr val="F8FAFF"/>
              </a:solidFill>
              <a:effectLst/>
              <a:latin typeface="DeepSeek-CJK-patch"/>
            </a:endParaRPr>
          </a:p>
          <a:p>
            <a:pPr lvl="1" algn="l">
              <a:buFont typeface="+mj-lt"/>
              <a:buAutoNum type="arabicPeriod"/>
            </a:pPr>
            <a:r>
              <a:rPr lang="ru-RU" b="1" i="0" dirty="0">
                <a:solidFill>
                  <a:srgbClr val="F8FAFF"/>
                </a:solidFill>
                <a:effectLst/>
                <a:latin typeface="DeepSeek-CJK-patch"/>
              </a:rPr>
              <a:t>Обмен буферами</a:t>
            </a:r>
            <a:r>
              <a:rPr lang="ru-RU" b="0" i="0" dirty="0">
                <a:solidFill>
                  <a:srgbClr val="F8FAFF"/>
                </a:solidFill>
                <a:effectLst/>
                <a:latin typeface="DeepSeek-CJK-patch"/>
              </a:rPr>
              <a:t> между потоком обработки и потоком записи</a:t>
            </a:r>
          </a:p>
          <a:p>
            <a:pPr lvl="1" algn="l">
              <a:buFont typeface="+mj-lt"/>
              <a:buAutoNum type="arabicPeriod"/>
            </a:pPr>
            <a:r>
              <a:rPr lang="ru-RU" b="1" i="0" dirty="0">
                <a:solidFill>
                  <a:srgbClr val="F8FAFF"/>
                </a:solidFill>
                <a:effectLst/>
                <a:latin typeface="DeepSeek-CJK-patch"/>
              </a:rPr>
              <a:t>Синхронизация вычислений</a:t>
            </a:r>
            <a:r>
              <a:rPr lang="ru-RU" b="0" i="0" dirty="0">
                <a:solidFill>
                  <a:srgbClr val="F8FAFF"/>
                </a:solidFill>
                <a:effectLst/>
                <a:latin typeface="DeepSeek-CJK-patch"/>
              </a:rPr>
              <a:t> - когда два потока должны обменяться промежуточными результатами</a:t>
            </a:r>
          </a:p>
          <a:p>
            <a:pPr lvl="1" algn="l">
              <a:buFont typeface="+mj-lt"/>
              <a:buAutoNum type="arabicPeriod"/>
            </a:pPr>
            <a:r>
              <a:rPr lang="ru-RU" b="1" i="0" dirty="0">
                <a:solidFill>
                  <a:srgbClr val="F8FAFF"/>
                </a:solidFill>
                <a:effectLst/>
                <a:latin typeface="DeepSeek-CJK-patch"/>
              </a:rPr>
              <a:t>Тестирование</a:t>
            </a:r>
            <a:r>
              <a:rPr lang="ru-RU" b="0" i="0" dirty="0">
                <a:solidFill>
                  <a:srgbClr val="F8FAFF"/>
                </a:solidFill>
                <a:effectLst/>
                <a:latin typeface="DeepSeek-CJK-patch"/>
              </a:rPr>
              <a:t> - для координации тестовых потоков</a:t>
            </a:r>
          </a:p>
          <a:p>
            <a:endParaRPr lang="ru-RU" dirty="0"/>
          </a:p>
          <a:p>
            <a:pPr algn="l"/>
            <a:r>
              <a:rPr lang="ru-RU" b="1" i="0" dirty="0" err="1">
                <a:solidFill>
                  <a:srgbClr val="F8FAFF"/>
                </a:solidFill>
                <a:effectLst/>
                <a:latin typeface="DeepSeek-CJK-patch"/>
              </a:rPr>
              <a:t>огда</a:t>
            </a:r>
            <a:r>
              <a:rPr lang="ru-RU" b="1" i="0" dirty="0">
                <a:solidFill>
                  <a:srgbClr val="F8FAFF"/>
                </a:solidFill>
                <a:effectLst/>
                <a:latin typeface="DeepSeek-CJK-patch"/>
              </a:rPr>
              <a:t> использовать </a:t>
            </a:r>
            <a:r>
              <a:rPr lang="ru-RU" b="1" i="0" dirty="0" err="1">
                <a:solidFill>
                  <a:srgbClr val="F8FAFF"/>
                </a:solidFill>
                <a:effectLst/>
                <a:latin typeface="DeepSeek-CJK-patch"/>
              </a:rPr>
              <a:t>Exchanger</a:t>
            </a:r>
            <a:r>
              <a:rPr lang="ru-RU" b="1" i="0" dirty="0">
                <a:solidFill>
                  <a:srgbClr val="F8FAFF"/>
                </a:solidFill>
                <a:effectLst/>
                <a:latin typeface="DeepSeek-CJK-patch"/>
              </a:rPr>
              <a:t>?</a:t>
            </a:r>
            <a:endParaRPr lang="ru-RU" b="0" i="0" dirty="0">
              <a:solidFill>
                <a:srgbClr val="F8FAFF"/>
              </a:solidFill>
              <a:effectLst/>
              <a:latin typeface="DeepSeek-CJK-patch"/>
            </a:endParaRPr>
          </a:p>
          <a:p>
            <a:pPr algn="l">
              <a:buFont typeface="Arial" panose="020B0604020202020204" pitchFamily="34" charset="0"/>
              <a:buChar char="•"/>
            </a:pPr>
            <a:r>
              <a:rPr lang="ru-RU" b="0" i="0" dirty="0">
                <a:solidFill>
                  <a:srgbClr val="F8FAFF"/>
                </a:solidFill>
                <a:effectLst/>
                <a:latin typeface="DeepSeek-CJK-patch"/>
              </a:rPr>
              <a:t>Когда нужно </a:t>
            </a:r>
            <a:r>
              <a:rPr lang="ru-RU" b="1" i="0" dirty="0">
                <a:solidFill>
                  <a:srgbClr val="F8FAFF"/>
                </a:solidFill>
                <a:effectLst/>
                <a:latin typeface="DeepSeek-CJK-patch"/>
              </a:rPr>
              <a:t>точно два потока</a:t>
            </a:r>
            <a:r>
              <a:rPr lang="ru-RU" b="0" i="0" dirty="0">
                <a:solidFill>
                  <a:srgbClr val="F8FAFF"/>
                </a:solidFill>
                <a:effectLst/>
                <a:latin typeface="DeepSeek-CJK-patch"/>
              </a:rPr>
              <a:t> для обмена данными</a:t>
            </a:r>
          </a:p>
          <a:p>
            <a:pPr algn="l">
              <a:buFont typeface="Arial" panose="020B0604020202020204" pitchFamily="34" charset="0"/>
              <a:buChar char="•"/>
            </a:pPr>
            <a:r>
              <a:rPr lang="ru-RU" b="0" i="0" dirty="0">
                <a:solidFill>
                  <a:srgbClr val="F8FAFF"/>
                </a:solidFill>
                <a:effectLst/>
                <a:latin typeface="DeepSeek-CJK-patch"/>
              </a:rPr>
              <a:t>Для реализации </a:t>
            </a:r>
            <a:r>
              <a:rPr lang="ru-RU" b="1" i="0" dirty="0">
                <a:solidFill>
                  <a:srgbClr val="F8FAFF"/>
                </a:solidFill>
                <a:effectLst/>
                <a:latin typeface="DeepSeek-CJK-patch"/>
              </a:rPr>
              <a:t>шаблона "производитель-потребитель"</a:t>
            </a:r>
            <a:r>
              <a:rPr lang="ru-RU" b="0" i="0" dirty="0">
                <a:solidFill>
                  <a:srgbClr val="F8FAFF"/>
                </a:solidFill>
                <a:effectLst/>
                <a:latin typeface="DeepSeek-CJK-patch"/>
              </a:rPr>
              <a:t> с обменом буферами</a:t>
            </a:r>
          </a:p>
          <a:p>
            <a:pPr algn="l">
              <a:buFont typeface="Arial" panose="020B0604020202020204" pitchFamily="34" charset="0"/>
              <a:buChar char="•"/>
            </a:pPr>
            <a:r>
              <a:rPr lang="ru-RU" b="0" i="0" dirty="0">
                <a:solidFill>
                  <a:srgbClr val="F8FAFF"/>
                </a:solidFill>
                <a:effectLst/>
                <a:latin typeface="DeepSeek-CJK-patch"/>
              </a:rPr>
              <a:t>Когда потоки должны </a:t>
            </a:r>
            <a:r>
              <a:rPr lang="ru-RU" b="1" i="0" dirty="0">
                <a:solidFill>
                  <a:srgbClr val="F8FAFF"/>
                </a:solidFill>
                <a:effectLst/>
                <a:latin typeface="DeepSeek-CJK-patch"/>
              </a:rPr>
              <a:t>синхронизироваться и обменяться информацией</a:t>
            </a:r>
            <a:endParaRPr lang="ru-RU" b="0" i="0" dirty="0">
              <a:solidFill>
                <a:srgbClr val="F8FAFF"/>
              </a:solidFill>
              <a:effectLst/>
              <a:latin typeface="DeepSeek-CJK-patch"/>
            </a:endParaRPr>
          </a:p>
          <a:p>
            <a:pPr algn="l"/>
            <a:r>
              <a:rPr lang="ru-RU" b="0" i="0" dirty="0" err="1">
                <a:solidFill>
                  <a:srgbClr val="F8FAFF"/>
                </a:solidFill>
                <a:effectLst/>
                <a:latin typeface="DeepSeek-CJK-patch"/>
              </a:rPr>
              <a:t>Exchanger</a:t>
            </a:r>
            <a:r>
              <a:rPr lang="ru-RU" b="0" i="0" dirty="0">
                <a:solidFill>
                  <a:srgbClr val="F8FAFF"/>
                </a:solidFill>
                <a:effectLst/>
                <a:latin typeface="DeepSeek-CJK-patch"/>
              </a:rPr>
              <a:t> предоставляет элегантное решение для парной синхронизации потоков с передачей данных, устраняя необходимость вручную реализовывать блокировки и условия ожидания.</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26</a:t>
            </a:fld>
            <a:endParaRPr lang="ru-RU"/>
          </a:p>
        </p:txBody>
      </p:sp>
    </p:spTree>
    <p:extLst>
      <p:ext uri="{BB962C8B-B14F-4D97-AF65-F5344CB8AC3E}">
        <p14:creationId xmlns:p14="http://schemas.microsoft.com/office/powerpoint/2010/main" val="693068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DDDDDD"/>
                </a:solidFill>
                <a:effectLst/>
                <a:latin typeface="-apple-system"/>
              </a:rPr>
              <a:t>Пример - </a:t>
            </a:r>
            <a:r>
              <a:rPr lang="en-US" dirty="0" err="1">
                <a:solidFill>
                  <a:srgbClr val="E5C07B"/>
                </a:solidFill>
                <a:effectLst/>
              </a:rPr>
              <a:t>SimplePhaserExample</a:t>
            </a:r>
            <a:endParaRPr lang="en-US" dirty="0">
              <a:solidFill>
                <a:srgbClr val="ABB2BF"/>
              </a:solidFill>
              <a:effectLst/>
            </a:endParaRPr>
          </a:p>
          <a:p>
            <a:endParaRPr lang="ru-RU" b="0" i="0" dirty="0">
              <a:solidFill>
                <a:srgbClr val="DDDDDD"/>
              </a:solidFill>
              <a:effectLst/>
              <a:latin typeface="-apple-system"/>
            </a:endParaRPr>
          </a:p>
          <a:p>
            <a:endParaRPr lang="ru-RU" b="0" i="0" dirty="0">
              <a:solidFill>
                <a:srgbClr val="DDDDDD"/>
              </a:solidFill>
              <a:effectLst/>
              <a:latin typeface="-apple-system"/>
            </a:endParaRPr>
          </a:p>
          <a:p>
            <a:r>
              <a:rPr lang="ru-RU" b="0" i="0" dirty="0" err="1">
                <a:solidFill>
                  <a:srgbClr val="DDDDDD"/>
                </a:solidFill>
                <a:effectLst/>
                <a:latin typeface="-apple-system"/>
              </a:rPr>
              <a:t>Phaser</a:t>
            </a:r>
            <a:r>
              <a:rPr lang="ru-RU" b="0" i="0" dirty="0">
                <a:solidFill>
                  <a:srgbClr val="DDDDDD"/>
                </a:solidFill>
                <a:effectLst/>
                <a:latin typeface="-apple-system"/>
              </a:rPr>
              <a:t> (фазер), как и </a:t>
            </a:r>
            <a:r>
              <a:rPr lang="ru-RU" b="0" i="0" dirty="0" err="1">
                <a:solidFill>
                  <a:srgbClr val="DDDDDD"/>
                </a:solidFill>
                <a:effectLst/>
                <a:latin typeface="-apple-system"/>
              </a:rPr>
              <a:t>CyclicBarrier</a:t>
            </a:r>
            <a:r>
              <a:rPr lang="ru-RU" b="0" i="0" dirty="0">
                <a:solidFill>
                  <a:srgbClr val="DDDDDD"/>
                </a:solidFill>
                <a:effectLst/>
                <a:latin typeface="-apple-system"/>
              </a:rPr>
              <a:t>, является реализацией шаблона синхронизации </a:t>
            </a:r>
            <a:r>
              <a:rPr lang="ru-RU" b="0" i="0" u="none" strike="noStrike" dirty="0">
                <a:solidFill>
                  <a:srgbClr val="4CB7EB"/>
                </a:solidFill>
                <a:effectLst/>
                <a:latin typeface="-apple-system"/>
                <a:hlinkClick r:id="rId3"/>
              </a:rPr>
              <a:t>Барьер</a:t>
            </a:r>
            <a:r>
              <a:rPr lang="ru-RU" b="0" i="0" dirty="0">
                <a:solidFill>
                  <a:srgbClr val="DDDDDD"/>
                </a:solidFill>
                <a:effectLst/>
                <a:latin typeface="-apple-system"/>
              </a:rPr>
              <a:t>, но, в отличии от </a:t>
            </a:r>
            <a:r>
              <a:rPr lang="ru-RU" b="0" i="0" dirty="0" err="1">
                <a:solidFill>
                  <a:srgbClr val="DDDDDD"/>
                </a:solidFill>
                <a:effectLst/>
                <a:latin typeface="-apple-system"/>
              </a:rPr>
              <a:t>CyclicBarrier</a:t>
            </a:r>
            <a:r>
              <a:rPr lang="ru-RU" b="0" i="0" dirty="0">
                <a:solidFill>
                  <a:srgbClr val="DDDDDD"/>
                </a:solidFill>
                <a:effectLst/>
                <a:latin typeface="-apple-system"/>
              </a:rPr>
              <a:t>, предоставляет больше гибкости. Этот класс позволяет синхронизировать потоки, представляющие отдельную фазу или стадию выполнения общего действия. Как и </a:t>
            </a:r>
            <a:r>
              <a:rPr lang="ru-RU" b="0" i="0" dirty="0" err="1">
                <a:solidFill>
                  <a:srgbClr val="DDDDDD"/>
                </a:solidFill>
                <a:effectLst/>
                <a:latin typeface="-apple-system"/>
              </a:rPr>
              <a:t>CyclicBarrier</a:t>
            </a:r>
            <a:r>
              <a:rPr lang="ru-RU" b="0" i="0" dirty="0">
                <a:solidFill>
                  <a:srgbClr val="DDDDDD"/>
                </a:solidFill>
                <a:effectLst/>
                <a:latin typeface="-apple-system"/>
              </a:rPr>
              <a:t>, </a:t>
            </a:r>
            <a:r>
              <a:rPr lang="ru-RU" b="0" i="0" dirty="0" err="1">
                <a:solidFill>
                  <a:srgbClr val="DDDDDD"/>
                </a:solidFill>
                <a:effectLst/>
                <a:latin typeface="-apple-system"/>
              </a:rPr>
              <a:t>Phaser</a:t>
            </a:r>
            <a:r>
              <a:rPr lang="ru-RU" b="0" i="0" dirty="0">
                <a:solidFill>
                  <a:srgbClr val="DDDDDD"/>
                </a:solidFill>
                <a:effectLst/>
                <a:latin typeface="-apple-system"/>
              </a:rPr>
              <a:t> является точкой синхронизации, в которой встречаются потоки-участники. Когда все стороны прибыли, </a:t>
            </a:r>
            <a:r>
              <a:rPr lang="ru-RU" b="0" i="0" dirty="0" err="1">
                <a:solidFill>
                  <a:srgbClr val="DDDDDD"/>
                </a:solidFill>
                <a:effectLst/>
                <a:latin typeface="-apple-system"/>
              </a:rPr>
              <a:t>Phaser</a:t>
            </a:r>
            <a:r>
              <a:rPr lang="ru-RU" b="0" i="0" dirty="0">
                <a:solidFill>
                  <a:srgbClr val="DDDDDD"/>
                </a:solidFill>
                <a:effectLst/>
                <a:latin typeface="-apple-system"/>
              </a:rPr>
              <a:t> переходит к следующей фазе и снова ожидает ее завершения.</a:t>
            </a:r>
          </a:p>
          <a:p>
            <a:endParaRPr lang="ru-RU" b="0" i="0" dirty="0">
              <a:solidFill>
                <a:srgbClr val="DDDDDD"/>
              </a:solidFill>
              <a:effectLst/>
              <a:latin typeface="-apple-system"/>
            </a:endParaRPr>
          </a:p>
          <a:p>
            <a:pPr algn="l"/>
            <a:r>
              <a:rPr lang="ru-RU" b="0" i="1" dirty="0">
                <a:solidFill>
                  <a:srgbClr val="000000"/>
                </a:solidFill>
                <a:effectLst/>
                <a:latin typeface="Verdana" panose="020B0604030504040204" pitchFamily="34" charset="0"/>
              </a:rPr>
              <a:t>В качестве </a:t>
            </a:r>
            <a:r>
              <a:rPr lang="ru-RU" b="1" i="1" dirty="0">
                <a:solidFill>
                  <a:srgbClr val="000000"/>
                </a:solidFill>
                <a:effectLst/>
                <a:latin typeface="Verdana" panose="020B0604030504040204" pitchFamily="34" charset="0"/>
              </a:rPr>
              <a:t>первого примера</a:t>
            </a:r>
            <a:r>
              <a:rPr lang="ru-RU" b="0" i="1" dirty="0">
                <a:solidFill>
                  <a:srgbClr val="000000"/>
                </a:solidFill>
                <a:effectLst/>
                <a:latin typeface="Verdana" panose="020B0604030504040204" pitchFamily="34" charset="0"/>
              </a:rPr>
              <a:t> можно рассмотреть несколько потоков исполнения, реализующих процесс обработки заказов из трех стадий. На первой стадии отдельные потоки исполнения проверяют сведения о клиенте, наличие товара на складе и их стоимость. На второй стадии вычисляется стоимость заказа и стоимость доставки. На заключительной стадии подтверждается оплата и определяется ориентировочное время доставки. </a:t>
            </a:r>
            <a:endParaRPr lang="en-US" b="0" i="1" dirty="0">
              <a:solidFill>
                <a:srgbClr val="000000"/>
              </a:solidFill>
              <a:effectLst/>
              <a:latin typeface="Verdana" panose="020B0604030504040204" pitchFamily="34" charset="0"/>
            </a:endParaRPr>
          </a:p>
          <a:p>
            <a:pPr algn="l"/>
            <a:endParaRPr lang="en-US" b="0" i="1" dirty="0">
              <a:solidFill>
                <a:srgbClr val="000000"/>
              </a:solidFill>
              <a:effectLst/>
              <a:latin typeface="Verdana" panose="020B0604030504040204" pitchFamily="34" charset="0"/>
            </a:endParaRPr>
          </a:p>
          <a:p>
            <a:pPr algn="l"/>
            <a:r>
              <a:rPr lang="ru-RU" b="0" i="1" dirty="0">
                <a:solidFill>
                  <a:srgbClr val="000000"/>
                </a:solidFill>
                <a:effectLst/>
                <a:latin typeface="Verdana" panose="020B0604030504040204" pitchFamily="34" charset="0"/>
              </a:rPr>
              <a:t>Во </a:t>
            </a:r>
            <a:r>
              <a:rPr lang="ru-RU" b="1" i="1" dirty="0">
                <a:solidFill>
                  <a:srgbClr val="000000"/>
                </a:solidFill>
                <a:effectLst/>
                <a:latin typeface="Verdana" panose="020B0604030504040204" pitchFamily="34" charset="0"/>
              </a:rPr>
              <a:t>втором примере</a:t>
            </a:r>
            <a:r>
              <a:rPr lang="ru-RU" b="0" i="1" dirty="0">
                <a:solidFill>
                  <a:srgbClr val="000000"/>
                </a:solidFill>
                <a:effectLst/>
                <a:latin typeface="Verdana" panose="020B0604030504040204" pitchFamily="34" charset="0"/>
              </a:rPr>
              <a:t> несколько потоков реализуют перевозку пассажиров городским транспортом. Пассажиры ожидают транспорт на разных остановках. Транспорт, останавливаясь на остановках, одних пассажиров «сажает», других «высаживает».\</a:t>
            </a:r>
          </a:p>
          <a:p>
            <a:pPr algn="l"/>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В этих примерах общим является то, что один объект синхронизации </a:t>
            </a:r>
            <a:r>
              <a:rPr lang="ru-RU" b="0" i="1" dirty="0" err="1">
                <a:solidFill>
                  <a:srgbClr val="000000"/>
                </a:solidFill>
                <a:effectLst/>
                <a:latin typeface="Verdana" panose="020B0604030504040204" pitchFamily="34" charset="0"/>
              </a:rPr>
              <a:t>Phaser</a:t>
            </a:r>
            <a:r>
              <a:rPr lang="ru-RU" b="0" i="0" dirty="0">
                <a:solidFill>
                  <a:srgbClr val="000000"/>
                </a:solidFill>
                <a:effectLst/>
                <a:latin typeface="Verdana" panose="020B0604030504040204" pitchFamily="34" charset="0"/>
              </a:rPr>
              <a:t>, исполняющий роль заказа и транспорта, играет главную роль, а другие потоки вступают в работу при определенном состоянии </a:t>
            </a:r>
            <a:r>
              <a:rPr lang="ru-RU" b="0" i="1" dirty="0" err="1">
                <a:solidFill>
                  <a:srgbClr val="000000"/>
                </a:solidFill>
                <a:effectLst/>
                <a:latin typeface="Verdana" panose="020B0604030504040204" pitchFamily="34" charset="0"/>
              </a:rPr>
              <a:t>Phaser</a:t>
            </a:r>
            <a:r>
              <a:rPr lang="ru-RU" b="0" i="0" dirty="0">
                <a:solidFill>
                  <a:srgbClr val="000000"/>
                </a:solidFill>
                <a:effectLst/>
                <a:latin typeface="Verdana" panose="020B0604030504040204" pitchFamily="34" charset="0"/>
              </a:rPr>
              <a:t>. Таким образом, класс </a:t>
            </a:r>
            <a:r>
              <a:rPr lang="ru-RU" b="0" i="0" dirty="0" err="1">
                <a:solidFill>
                  <a:srgbClr val="000000"/>
                </a:solidFill>
                <a:effectLst/>
                <a:latin typeface="Verdana" panose="020B0604030504040204" pitchFamily="34" charset="0"/>
              </a:rPr>
              <a:t>Phaser</a:t>
            </a:r>
            <a:r>
              <a:rPr lang="ru-RU" b="0" i="0" dirty="0">
                <a:solidFill>
                  <a:srgbClr val="000000"/>
                </a:solidFill>
                <a:effectLst/>
                <a:latin typeface="Verdana" panose="020B0604030504040204" pitchFamily="34" charset="0"/>
              </a:rPr>
              <a:t> позволяет определить объект синхронизации, ожидающий завершения определенной фазы. После этого он переходит к следующей фазе и снова ожидает ее завершения.</a:t>
            </a:r>
          </a:p>
          <a:p>
            <a:endParaRPr lang="ru-RU" b="0" i="0" dirty="0">
              <a:solidFill>
                <a:srgbClr val="DDDDDD"/>
              </a:solidFill>
              <a:effectLst/>
              <a:latin typeface="-apple-system"/>
            </a:endParaRPr>
          </a:p>
          <a:p>
            <a:endParaRPr lang="ru-RU" b="0" i="0" dirty="0">
              <a:solidFill>
                <a:srgbClr val="DDDDDD"/>
              </a:solidFill>
              <a:effectLst/>
              <a:latin typeface="-apple-system"/>
            </a:endParaRPr>
          </a:p>
          <a:p>
            <a:endParaRPr lang="ru-RU" b="0" i="0" dirty="0">
              <a:solidFill>
                <a:srgbClr val="DDDDDD"/>
              </a:solidFill>
              <a:effectLst/>
              <a:latin typeface="-apple-system"/>
            </a:endParaRPr>
          </a:p>
          <a:p>
            <a:endParaRPr lang="ru-RU" b="0" i="0" dirty="0">
              <a:solidFill>
                <a:srgbClr val="DDDDDD"/>
              </a:solidFill>
              <a:effectLst/>
              <a:latin typeface="-apple-system"/>
            </a:endParaRPr>
          </a:p>
          <a:p>
            <a:pPr algn="l">
              <a:buFont typeface="Arial" panose="020B0604020202020204" pitchFamily="34" charset="0"/>
              <a:buChar char="•"/>
            </a:pPr>
            <a:r>
              <a:rPr lang="ru-RU" b="0" i="0" dirty="0">
                <a:solidFill>
                  <a:srgbClr val="DDDDDD"/>
                </a:solidFill>
                <a:effectLst/>
                <a:latin typeface="-apple-system"/>
              </a:rPr>
              <a:t>Если сравнить </a:t>
            </a:r>
            <a:r>
              <a:rPr lang="ru-RU" b="0" i="0" dirty="0" err="1">
                <a:solidFill>
                  <a:srgbClr val="DDDDDD"/>
                </a:solidFill>
                <a:effectLst/>
                <a:latin typeface="-apple-system"/>
              </a:rPr>
              <a:t>Phaser</a:t>
            </a:r>
            <a:r>
              <a:rPr lang="ru-RU" b="0" i="0" dirty="0">
                <a:solidFill>
                  <a:srgbClr val="DDDDDD"/>
                </a:solidFill>
                <a:effectLst/>
                <a:latin typeface="-apple-system"/>
              </a:rPr>
              <a:t> и </a:t>
            </a:r>
            <a:r>
              <a:rPr lang="ru-RU" b="0" i="0" dirty="0" err="1">
                <a:solidFill>
                  <a:srgbClr val="DDDDDD"/>
                </a:solidFill>
                <a:effectLst/>
                <a:latin typeface="-apple-system"/>
              </a:rPr>
              <a:t>CyclicBarrier</a:t>
            </a:r>
            <a:r>
              <a:rPr lang="ru-RU" b="0" i="0" dirty="0">
                <a:solidFill>
                  <a:srgbClr val="DDDDDD"/>
                </a:solidFill>
                <a:effectLst/>
                <a:latin typeface="-apple-system"/>
              </a:rPr>
              <a:t>, то можно выделить следующие важные особенности </a:t>
            </a:r>
            <a:r>
              <a:rPr lang="ru-RU" b="0" i="0" dirty="0" err="1">
                <a:solidFill>
                  <a:srgbClr val="DDDDDD"/>
                </a:solidFill>
                <a:effectLst/>
                <a:latin typeface="-apple-system"/>
              </a:rPr>
              <a:t>Phaser</a:t>
            </a:r>
            <a:r>
              <a:rPr lang="ru-RU" b="0" i="0" dirty="0">
                <a:solidFill>
                  <a:srgbClr val="DDDDDD"/>
                </a:solidFill>
                <a:effectLst/>
                <a:latin typeface="-apple-system"/>
              </a:rPr>
              <a:t>:</a:t>
            </a:r>
            <a:br>
              <a:rPr lang="ru-RU" dirty="0"/>
            </a:br>
            <a:r>
              <a:rPr lang="ru-RU" b="0" i="0" dirty="0">
                <a:solidFill>
                  <a:srgbClr val="DDDDDD"/>
                </a:solidFill>
                <a:effectLst/>
                <a:latin typeface="-apple-system"/>
              </a:rPr>
              <a:t>Каждая фаза (цикл синхронизации) имеет номер;</a:t>
            </a:r>
          </a:p>
          <a:p>
            <a:pPr algn="l">
              <a:buFont typeface="Arial" panose="020B0604020202020204" pitchFamily="34" charset="0"/>
              <a:buChar char="•"/>
            </a:pPr>
            <a:r>
              <a:rPr lang="ru-RU" b="0" i="0" dirty="0">
                <a:solidFill>
                  <a:srgbClr val="DDDDDD"/>
                </a:solidFill>
                <a:effectLst/>
                <a:latin typeface="-apple-system"/>
              </a:rPr>
              <a:t>Количество сторон-участников жестко не задано и может меняться: поток может регистрироваться в качестве участника и отменять свое участие;</a:t>
            </a:r>
          </a:p>
          <a:p>
            <a:pPr algn="l">
              <a:buFont typeface="Arial" panose="020B0604020202020204" pitchFamily="34" charset="0"/>
              <a:buChar char="•"/>
            </a:pPr>
            <a:r>
              <a:rPr lang="ru-RU" b="0" i="0" dirty="0">
                <a:solidFill>
                  <a:srgbClr val="DDDDDD"/>
                </a:solidFill>
                <a:effectLst/>
                <a:latin typeface="-apple-system"/>
              </a:rPr>
              <a:t>Участник не обязан ожидать, пока все остальные участники соберутся на барьере. Чтобы продолжить свою работу достаточно сообщить о своем прибытии;</a:t>
            </a:r>
          </a:p>
          <a:p>
            <a:pPr algn="l">
              <a:buFont typeface="Arial" panose="020B0604020202020204" pitchFamily="34" charset="0"/>
              <a:buChar char="•"/>
            </a:pPr>
            <a:r>
              <a:rPr lang="ru-RU" b="0" i="0" dirty="0">
                <a:solidFill>
                  <a:srgbClr val="DDDDDD"/>
                </a:solidFill>
                <a:effectLst/>
                <a:latin typeface="-apple-system"/>
              </a:rPr>
              <a:t>Случайные свидетели могут следить за активностью в барьере;</a:t>
            </a:r>
          </a:p>
          <a:p>
            <a:pPr algn="l">
              <a:buFont typeface="Arial" panose="020B0604020202020204" pitchFamily="34" charset="0"/>
              <a:buChar char="•"/>
            </a:pPr>
            <a:r>
              <a:rPr lang="ru-RU" b="0" i="0" dirty="0">
                <a:solidFill>
                  <a:srgbClr val="DDDDDD"/>
                </a:solidFill>
                <a:effectLst/>
                <a:latin typeface="-apple-system"/>
              </a:rPr>
              <a:t>Поток может и не быть стороной-участником барьера, чтобы ожидать его преодоления;</a:t>
            </a:r>
          </a:p>
          <a:p>
            <a:pPr algn="l">
              <a:buFont typeface="Arial" panose="020B0604020202020204" pitchFamily="34" charset="0"/>
              <a:buChar char="•"/>
            </a:pPr>
            <a:r>
              <a:rPr lang="ru-RU" b="0" i="0" dirty="0">
                <a:solidFill>
                  <a:srgbClr val="DDDDDD"/>
                </a:solidFill>
                <a:effectLst/>
                <a:latin typeface="-apple-system"/>
              </a:rPr>
              <a:t>У фазера нет опционального действия.</a:t>
            </a:r>
          </a:p>
          <a:p>
            <a:pPr algn="l">
              <a:buFont typeface="Arial" panose="020B0604020202020204" pitchFamily="34" charset="0"/>
              <a:buChar char="•"/>
            </a:pPr>
            <a:endParaRPr lang="ru-RU" b="0" i="0" dirty="0">
              <a:solidFill>
                <a:srgbClr val="DDDDDD"/>
              </a:solidFill>
              <a:effectLst/>
              <a:latin typeface="-apple-system"/>
            </a:endParaRPr>
          </a:p>
          <a:p>
            <a:pPr algn="l">
              <a:buFont typeface="Arial" panose="020B0604020202020204" pitchFamily="34" charset="0"/>
              <a:buChar char="•"/>
            </a:pPr>
            <a:endParaRPr lang="ru-RU" b="0" i="0" dirty="0">
              <a:solidFill>
                <a:srgbClr val="DDDDDD"/>
              </a:solidFill>
              <a:effectLst/>
              <a:latin typeface="-apple-system"/>
            </a:endParaRP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27</a:t>
            </a:fld>
            <a:endParaRPr lang="ru-RU"/>
          </a:p>
        </p:txBody>
      </p:sp>
    </p:spTree>
    <p:extLst>
      <p:ext uri="{BB962C8B-B14F-4D97-AF65-F5344CB8AC3E}">
        <p14:creationId xmlns:p14="http://schemas.microsoft.com/office/powerpoint/2010/main" val="349257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effectLst/>
                <a:latin typeface="YS Text"/>
              </a:rPr>
              <a:t> </a:t>
            </a:r>
            <a:r>
              <a:rPr lang="ru-RU" b="1" i="0" dirty="0">
                <a:effectLst/>
                <a:latin typeface="YS Text"/>
              </a:rPr>
              <a:t>Лучшие практики</a:t>
            </a:r>
            <a:endParaRPr lang="ru-RU" b="0" i="0" dirty="0">
              <a:effectLst/>
              <a:latin typeface="YS Text"/>
            </a:endParaRPr>
          </a:p>
          <a:p>
            <a:pPr algn="l">
              <a:buFont typeface="+mj-lt"/>
              <a:buAutoNum type="arabicPeriod"/>
            </a:pPr>
            <a:r>
              <a:rPr lang="ru-RU" b="1" i="0" dirty="0">
                <a:effectLst/>
                <a:latin typeface="YS Text"/>
              </a:rPr>
              <a:t>Используйте </a:t>
            </a:r>
            <a:r>
              <a:rPr lang="ru-RU" b="1" i="0" dirty="0" err="1">
                <a:effectLst/>
                <a:latin typeface="YS Text"/>
              </a:rPr>
              <a:t>Phaser</a:t>
            </a:r>
            <a:r>
              <a:rPr lang="ru-RU" b="1" i="0" dirty="0">
                <a:effectLst/>
                <a:latin typeface="YS Text"/>
              </a:rPr>
              <a:t> когда</a:t>
            </a:r>
            <a:r>
              <a:rPr lang="ru-RU" b="0" i="0" dirty="0">
                <a:effectLst/>
                <a:latin typeface="YS Text"/>
              </a:rPr>
              <a:t>:</a:t>
            </a:r>
          </a:p>
          <a:p>
            <a:pPr marL="742950" lvl="1" indent="-285750" algn="l">
              <a:buFont typeface="+mj-lt"/>
              <a:buAutoNum type="arabicPeriod"/>
            </a:pPr>
            <a:r>
              <a:rPr lang="ru-RU" b="0" i="0" dirty="0">
                <a:effectLst/>
                <a:latin typeface="YS Text"/>
              </a:rPr>
              <a:t>Количество участников может меняться</a:t>
            </a:r>
          </a:p>
          <a:p>
            <a:pPr marL="742950" lvl="1" indent="-285750" algn="l">
              <a:buFont typeface="+mj-lt"/>
              <a:buAutoNum type="arabicPeriod"/>
            </a:pPr>
            <a:r>
              <a:rPr lang="ru-RU" b="0" i="0" dirty="0">
                <a:effectLst/>
                <a:latin typeface="YS Text"/>
              </a:rPr>
              <a:t>Требуется многофазная синхронизация</a:t>
            </a:r>
          </a:p>
          <a:p>
            <a:pPr marL="742950" lvl="1" indent="-285750" algn="l">
              <a:buFont typeface="+mj-lt"/>
              <a:buAutoNum type="arabicPeriod"/>
            </a:pPr>
            <a:r>
              <a:rPr lang="ru-RU" b="0" i="0" dirty="0">
                <a:effectLst/>
                <a:latin typeface="YS Text"/>
              </a:rPr>
              <a:t>Нужна более гибкая альтернатива </a:t>
            </a:r>
            <a:r>
              <a:rPr lang="ru-RU" b="0" i="0" dirty="0" err="1">
                <a:effectLst/>
                <a:latin typeface="YS Text"/>
              </a:rPr>
              <a:t>CyclicBarrier</a:t>
            </a:r>
            <a:endParaRPr lang="ru-RU" b="0" i="0" dirty="0">
              <a:effectLst/>
              <a:latin typeface="YS Text"/>
            </a:endParaRPr>
          </a:p>
          <a:p>
            <a:pPr algn="l">
              <a:buFont typeface="+mj-lt"/>
              <a:buAutoNum type="arabicPeriod"/>
            </a:pPr>
            <a:r>
              <a:rPr lang="ru-RU" b="1" i="0" dirty="0">
                <a:effectLst/>
                <a:latin typeface="YS Text"/>
              </a:rPr>
              <a:t>Избегайте</a:t>
            </a:r>
            <a:r>
              <a:rPr lang="ru-RU" b="0" i="0" dirty="0">
                <a:effectLst/>
                <a:latin typeface="YS Text"/>
              </a:rPr>
              <a:t>:</a:t>
            </a:r>
          </a:p>
          <a:p>
            <a:pPr marL="742950" lvl="1" indent="-285750" algn="l">
              <a:buFont typeface="+mj-lt"/>
              <a:buAutoNum type="arabicPeriod"/>
            </a:pPr>
            <a:r>
              <a:rPr lang="ru-RU" b="0" i="0" dirty="0">
                <a:effectLst/>
                <a:latin typeface="YS Text"/>
              </a:rPr>
              <a:t>Длительных операций в </a:t>
            </a:r>
            <a:r>
              <a:rPr lang="ru-RU" b="0" i="0" dirty="0" err="1">
                <a:effectLst/>
                <a:latin typeface="YS Text"/>
              </a:rPr>
              <a:t>onAdvance</a:t>
            </a:r>
            <a:r>
              <a:rPr lang="ru-RU" b="0" i="0" dirty="0">
                <a:effectLst/>
                <a:latin typeface="YS Text"/>
              </a:rPr>
              <a:t>()</a:t>
            </a:r>
          </a:p>
          <a:p>
            <a:pPr marL="742950" lvl="1" indent="-285750" algn="l">
              <a:buFont typeface="+mj-lt"/>
              <a:buAutoNum type="arabicPeriod"/>
            </a:pPr>
            <a:r>
              <a:rPr lang="ru-RU" b="0" i="0" dirty="0">
                <a:effectLst/>
                <a:latin typeface="YS Text"/>
              </a:rPr>
              <a:t>Чрезмерного количества участников (лучше разбивать на иерархию)</a:t>
            </a:r>
          </a:p>
          <a:p>
            <a:pPr marL="742950" lvl="1" indent="-285750" algn="l">
              <a:buFont typeface="+mj-lt"/>
              <a:buAutoNum type="arabicPeriod"/>
            </a:pPr>
            <a:r>
              <a:rPr lang="ru-RU" b="0" i="0" dirty="0">
                <a:effectLst/>
                <a:latin typeface="YS Text"/>
              </a:rPr>
              <a:t>Использования без обработки </a:t>
            </a:r>
            <a:r>
              <a:rPr lang="ru-RU" b="0" i="0" dirty="0" err="1">
                <a:effectLst/>
                <a:latin typeface="YS Text"/>
              </a:rPr>
              <a:t>терминации</a:t>
            </a:r>
            <a:endParaRPr lang="ru-RU" b="0" i="0" dirty="0">
              <a:effectLst/>
              <a:latin typeface="YS Text"/>
            </a:endParaRPr>
          </a:p>
          <a:p>
            <a:pPr algn="l">
              <a:buFont typeface="+mj-lt"/>
              <a:buAutoNum type="arabicPeriod"/>
            </a:pPr>
            <a:r>
              <a:rPr lang="ru-RU" b="1" i="0" dirty="0">
                <a:effectLst/>
                <a:latin typeface="YS Text"/>
              </a:rPr>
              <a:t>Шаблон использования</a:t>
            </a:r>
            <a:r>
              <a:rPr lang="ru-RU" b="0" i="0" dirty="0">
                <a:effectLst/>
                <a:latin typeface="YS Text"/>
              </a:rPr>
              <a:t>:</a:t>
            </a:r>
          </a:p>
          <a:p>
            <a:pPr algn="l">
              <a:buFont typeface="+mj-lt"/>
              <a:buAutoNum type="arabicPeriod"/>
            </a:pPr>
            <a:r>
              <a:rPr lang="ru-RU" b="0" i="0" dirty="0">
                <a:effectLst/>
                <a:latin typeface="YS Text"/>
              </a:rPr>
              <a:t>// Инициализация </a:t>
            </a:r>
            <a:r>
              <a:rPr lang="ru-RU" b="0" i="0" dirty="0" err="1">
                <a:solidFill>
                  <a:srgbClr val="E84945"/>
                </a:solidFill>
                <a:effectLst/>
                <a:latin typeface="YS Text"/>
              </a:rPr>
              <a:t>Phaser</a:t>
            </a:r>
            <a:r>
              <a:rPr lang="ru-RU" b="0" i="0" dirty="0">
                <a:effectLst/>
                <a:latin typeface="YS Text"/>
              </a:rPr>
              <a:t> </a:t>
            </a:r>
            <a:r>
              <a:rPr lang="ru-RU" b="0" i="0" dirty="0" err="1">
                <a:solidFill>
                  <a:srgbClr val="BC6060"/>
                </a:solidFill>
                <a:effectLst/>
                <a:latin typeface="YS Text"/>
              </a:rPr>
              <a:t>phaser</a:t>
            </a:r>
            <a:r>
              <a:rPr lang="ru-RU" b="0" i="0" dirty="0">
                <a:effectLst/>
                <a:latin typeface="YS Text"/>
              </a:rPr>
              <a:t> = </a:t>
            </a:r>
            <a:r>
              <a:rPr lang="ru-RU" b="1" i="0" dirty="0" err="1">
                <a:effectLst/>
                <a:latin typeface="YS Text"/>
              </a:rPr>
              <a:t>new</a:t>
            </a:r>
            <a:r>
              <a:rPr lang="ru-RU" b="0" i="0" dirty="0">
                <a:effectLst/>
                <a:latin typeface="YS Text"/>
              </a:rPr>
              <a:t> </a:t>
            </a:r>
            <a:r>
              <a:rPr lang="ru-RU" b="1" i="0" dirty="0" err="1">
                <a:solidFill>
                  <a:srgbClr val="E84945"/>
                </a:solidFill>
                <a:effectLst/>
                <a:latin typeface="YS Text"/>
              </a:rPr>
              <a:t>Phaser</a:t>
            </a:r>
            <a:r>
              <a:rPr lang="ru-RU" b="0" i="0" dirty="0">
                <a:effectLst/>
                <a:latin typeface="YS Text"/>
              </a:rPr>
              <a:t>(</a:t>
            </a:r>
            <a:r>
              <a:rPr lang="ru-RU" b="0" i="0" dirty="0">
                <a:solidFill>
                  <a:srgbClr val="E84945"/>
                </a:solidFill>
                <a:effectLst/>
                <a:latin typeface="YS Text"/>
              </a:rPr>
              <a:t>1</a:t>
            </a:r>
            <a:r>
              <a:rPr lang="ru-RU" b="0" i="0" dirty="0">
                <a:effectLst/>
                <a:latin typeface="YS Text"/>
              </a:rPr>
              <a:t>); // Регистрация участников </a:t>
            </a:r>
            <a:r>
              <a:rPr lang="ru-RU" b="0" i="0" dirty="0" err="1">
                <a:effectLst/>
                <a:latin typeface="YS Text"/>
              </a:rPr>
              <a:t>phaser.register</a:t>
            </a:r>
            <a:r>
              <a:rPr lang="ru-RU" b="0" i="0" dirty="0">
                <a:effectLst/>
                <a:latin typeface="YS Text"/>
              </a:rPr>
              <a:t>(); // В рабочем потоке </a:t>
            </a:r>
            <a:r>
              <a:rPr lang="ru-RU" b="1" i="0" dirty="0" err="1">
                <a:effectLst/>
                <a:latin typeface="YS Text"/>
              </a:rPr>
              <a:t>while</a:t>
            </a:r>
            <a:r>
              <a:rPr lang="ru-RU" b="0" i="0" dirty="0">
                <a:effectLst/>
                <a:latin typeface="YS Text"/>
              </a:rPr>
              <a:t> (!</a:t>
            </a:r>
            <a:r>
              <a:rPr lang="ru-RU" b="0" i="0" dirty="0" err="1">
                <a:effectLst/>
                <a:latin typeface="YS Text"/>
              </a:rPr>
              <a:t>phaser.isTerminated</a:t>
            </a:r>
            <a:r>
              <a:rPr lang="ru-RU" b="0" i="0" dirty="0">
                <a:effectLst/>
                <a:latin typeface="YS Text"/>
              </a:rPr>
              <a:t>()) { </a:t>
            </a:r>
            <a:r>
              <a:rPr lang="ru-RU" b="0" i="0" dirty="0" err="1">
                <a:effectLst/>
                <a:latin typeface="YS Text"/>
              </a:rPr>
              <a:t>doWork</a:t>
            </a:r>
            <a:r>
              <a:rPr lang="ru-RU" b="0" i="0" dirty="0">
                <a:effectLst/>
                <a:latin typeface="YS Text"/>
              </a:rPr>
              <a:t>(); </a:t>
            </a:r>
            <a:r>
              <a:rPr lang="ru-RU" b="0" i="0" dirty="0" err="1">
                <a:effectLst/>
                <a:latin typeface="YS Text"/>
              </a:rPr>
              <a:t>phaser.arriveAndAwaitAdvance</a:t>
            </a:r>
            <a:r>
              <a:rPr lang="ru-RU" b="0" i="0" dirty="0">
                <a:effectLst/>
                <a:latin typeface="YS Text"/>
              </a:rPr>
              <a:t>(); } </a:t>
            </a:r>
          </a:p>
          <a:p>
            <a:pPr algn="l"/>
            <a:r>
              <a:rPr lang="ru-RU" b="0" i="0" dirty="0" err="1">
                <a:effectLst/>
                <a:latin typeface="YS Text"/>
              </a:rPr>
              <a:t>Phaser</a:t>
            </a:r>
            <a:r>
              <a:rPr lang="ru-RU" b="0" i="0" dirty="0">
                <a:effectLst/>
                <a:latin typeface="YS Text"/>
              </a:rPr>
              <a:t> предоставляет мощный механизм для сложных сценариев синхронизации, где другие примитивы оказываются недостаточно гибкими.</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28</a:t>
            </a:fld>
            <a:endParaRPr lang="ru-RU"/>
          </a:p>
        </p:txBody>
      </p:sp>
    </p:spTree>
    <p:extLst>
      <p:ext uri="{BB962C8B-B14F-4D97-AF65-F5344CB8AC3E}">
        <p14:creationId xmlns:p14="http://schemas.microsoft.com/office/powerpoint/2010/main" val="3191639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EDEEF0"/>
                </a:solidFill>
                <a:effectLst/>
                <a:latin typeface="Inter"/>
              </a:rPr>
              <a:t>Введение:</a:t>
            </a:r>
            <a:r>
              <a:rPr lang="ru-RU" b="0" i="0" dirty="0">
                <a:solidFill>
                  <a:srgbClr val="EDEEF0"/>
                </a:solidFill>
                <a:effectLst/>
                <a:latin typeface="Inter"/>
              </a:rPr>
              <a:t> В многопоточном программировании управление доступом к общим ресурсам является критически важным. Java предоставляет несколько механизмов для синхронизации потоков, одним из которых являются </a:t>
            </a:r>
            <a:r>
              <a:rPr lang="ru-RU" b="1" i="0" dirty="0" err="1">
                <a:solidFill>
                  <a:srgbClr val="EDEEF0"/>
                </a:solidFill>
                <a:effectLst/>
                <a:latin typeface="Inter"/>
              </a:rPr>
              <a:t>Locks</a:t>
            </a:r>
            <a:r>
              <a:rPr lang="ru-RU" b="0" i="0" dirty="0">
                <a:solidFill>
                  <a:srgbClr val="EDEEF0"/>
                </a:solidFill>
                <a:effectLst/>
                <a:latin typeface="Inter"/>
              </a:rPr>
              <a:t> (блокировки). Блокировки предоставляют более гибкий и мощный способ управления синхронизацией по сравнению с традиционными </a:t>
            </a:r>
            <a:r>
              <a:rPr lang="ru-RU" b="0" i="0" dirty="0" err="1">
                <a:solidFill>
                  <a:srgbClr val="EDEEF0"/>
                </a:solidFill>
                <a:effectLst/>
                <a:latin typeface="Inter"/>
              </a:rPr>
              <a:t>synchronized</a:t>
            </a:r>
            <a:r>
              <a:rPr lang="ru-RU" b="0" i="0" dirty="0">
                <a:solidFill>
                  <a:srgbClr val="EDEEF0"/>
                </a:solidFill>
                <a:effectLst/>
                <a:latin typeface="Inter"/>
              </a:rPr>
              <a:t> блоками.</a:t>
            </a:r>
            <a:endParaRPr lang="en-US" b="0" i="0" dirty="0">
              <a:solidFill>
                <a:srgbClr val="EDEEF0"/>
              </a:solidFill>
              <a:effectLst/>
              <a:latin typeface="Inter"/>
            </a:endParaRPr>
          </a:p>
          <a:p>
            <a:pPr algn="l"/>
            <a:endParaRPr lang="ru-RU" b="0" i="0" dirty="0">
              <a:solidFill>
                <a:srgbClr val="EDEEF0"/>
              </a:solidFill>
              <a:effectLst/>
              <a:latin typeface="Inter"/>
            </a:endParaRPr>
          </a:p>
          <a:p>
            <a:pPr algn="l"/>
            <a:r>
              <a:rPr lang="ru-RU" b="1" i="0" dirty="0">
                <a:solidFill>
                  <a:srgbClr val="EDEEF0"/>
                </a:solidFill>
                <a:effectLst/>
                <a:latin typeface="Inter"/>
              </a:rPr>
              <a:t>1. Основные концепции </a:t>
            </a:r>
            <a:r>
              <a:rPr lang="ru-RU" b="1" i="0" dirty="0" err="1">
                <a:solidFill>
                  <a:srgbClr val="EDEEF0"/>
                </a:solidFill>
                <a:effectLst/>
                <a:latin typeface="Inter"/>
              </a:rPr>
              <a:t>Locks</a:t>
            </a:r>
            <a:r>
              <a:rPr lang="ru-RU" b="1" i="0" dirty="0">
                <a:solidFill>
                  <a:srgbClr val="EDEEF0"/>
                </a:solidFill>
                <a:effectLst/>
                <a:latin typeface="Inter"/>
              </a:rPr>
              <a:t>:</a:t>
            </a:r>
            <a:endParaRPr lang="ru-RU" b="0" i="0" dirty="0">
              <a:solidFill>
                <a:srgbClr val="EDEEF0"/>
              </a:solidFill>
              <a:effectLst/>
              <a:latin typeface="Inter"/>
            </a:endParaRPr>
          </a:p>
          <a:p>
            <a:pPr algn="l">
              <a:buFont typeface="Arial" panose="020B0604020202020204" pitchFamily="34" charset="0"/>
              <a:buChar char="•"/>
            </a:pPr>
            <a:r>
              <a:rPr lang="ru-RU" b="1" i="0" dirty="0">
                <a:solidFill>
                  <a:srgbClr val="EDEEF0"/>
                </a:solidFill>
                <a:effectLst/>
                <a:latin typeface="Inter"/>
              </a:rPr>
              <a:t>Lock Interface:</a:t>
            </a:r>
            <a:r>
              <a:rPr lang="ru-RU" b="0" i="0" dirty="0">
                <a:solidFill>
                  <a:srgbClr val="EDEEF0"/>
                </a:solidFill>
                <a:effectLst/>
                <a:latin typeface="Inter"/>
              </a:rPr>
              <a:t> Интерфейс </a:t>
            </a:r>
            <a:r>
              <a:rPr lang="ru-RU" b="0" i="0" dirty="0" err="1">
                <a:solidFill>
                  <a:srgbClr val="EDEEF0"/>
                </a:solidFill>
                <a:effectLst/>
                <a:latin typeface="Inter"/>
              </a:rPr>
              <a:t>java.util.concurrent.locks.Lock</a:t>
            </a:r>
            <a:r>
              <a:rPr lang="ru-RU" b="0" i="0" dirty="0">
                <a:solidFill>
                  <a:srgbClr val="EDEEF0"/>
                </a:solidFill>
                <a:effectLst/>
                <a:latin typeface="Inter"/>
              </a:rPr>
              <a:t> предоставляет основные операции для блокировки и разблокировки. Основные методы:</a:t>
            </a:r>
          </a:p>
          <a:p>
            <a:pPr marL="742950" lvl="1" indent="-285750" algn="l">
              <a:buFont typeface="Arial" panose="020B0604020202020204" pitchFamily="34" charset="0"/>
              <a:buChar char="•"/>
            </a:pPr>
            <a:r>
              <a:rPr lang="ru-RU" b="0" i="0" dirty="0" err="1">
                <a:solidFill>
                  <a:srgbClr val="EDEEF0"/>
                </a:solidFill>
                <a:effectLst/>
                <a:latin typeface="Inter"/>
              </a:rPr>
              <a:t>lock</a:t>
            </a:r>
            <a:r>
              <a:rPr lang="ru-RU" b="0" i="0" dirty="0">
                <a:solidFill>
                  <a:srgbClr val="EDEEF0"/>
                </a:solidFill>
                <a:effectLst/>
                <a:latin typeface="Inter"/>
              </a:rPr>
              <a:t>(): Захватывает блокировку, если она доступна. Если нет, поток блокируется до тех пор, пока блокировка не станет доступной.</a:t>
            </a:r>
          </a:p>
          <a:p>
            <a:pPr marL="742950" lvl="1" indent="-285750" algn="l">
              <a:buFont typeface="Arial" panose="020B0604020202020204" pitchFamily="34" charset="0"/>
              <a:buChar char="•"/>
            </a:pPr>
            <a:r>
              <a:rPr lang="ru-RU" b="0" i="0" dirty="0" err="1">
                <a:solidFill>
                  <a:srgbClr val="EDEEF0"/>
                </a:solidFill>
                <a:effectLst/>
                <a:latin typeface="Inter"/>
              </a:rPr>
              <a:t>unlock</a:t>
            </a:r>
            <a:r>
              <a:rPr lang="ru-RU" b="0" i="0" dirty="0">
                <a:solidFill>
                  <a:srgbClr val="EDEEF0"/>
                </a:solidFill>
                <a:effectLst/>
                <a:latin typeface="Inter"/>
              </a:rPr>
              <a:t>(): Освобождает блокировку.</a:t>
            </a:r>
          </a:p>
          <a:p>
            <a:pPr marL="742950" lvl="1" indent="-285750" algn="l">
              <a:buFont typeface="Arial" panose="020B0604020202020204" pitchFamily="34" charset="0"/>
              <a:buChar char="•"/>
            </a:pPr>
            <a:r>
              <a:rPr lang="ru-RU" b="0" i="0" dirty="0" err="1">
                <a:solidFill>
                  <a:srgbClr val="EDEEF0"/>
                </a:solidFill>
                <a:effectLst/>
                <a:latin typeface="Inter"/>
              </a:rPr>
              <a:t>tryLock</a:t>
            </a:r>
            <a:r>
              <a:rPr lang="ru-RU" b="0" i="0" dirty="0">
                <a:solidFill>
                  <a:srgbClr val="EDEEF0"/>
                </a:solidFill>
                <a:effectLst/>
                <a:latin typeface="Inter"/>
              </a:rPr>
              <a:t>(): Пытается захватить блокировку без блокировки потока. Возвращает </a:t>
            </a:r>
            <a:r>
              <a:rPr lang="ru-RU" b="0" i="0" dirty="0" err="1">
                <a:solidFill>
                  <a:srgbClr val="EDEEF0"/>
                </a:solidFill>
                <a:effectLst/>
                <a:latin typeface="Inter"/>
              </a:rPr>
              <a:t>true</a:t>
            </a:r>
            <a:r>
              <a:rPr lang="ru-RU" b="0" i="0" dirty="0">
                <a:solidFill>
                  <a:srgbClr val="EDEEF0"/>
                </a:solidFill>
                <a:effectLst/>
                <a:latin typeface="Inter"/>
              </a:rPr>
              <a:t>, если блокировка успешно захвачена.</a:t>
            </a:r>
          </a:p>
          <a:p>
            <a:pPr marL="742950" lvl="1" indent="-285750" algn="l">
              <a:buFont typeface="Arial" panose="020B0604020202020204" pitchFamily="34" charset="0"/>
              <a:buChar char="•"/>
            </a:pPr>
            <a:r>
              <a:rPr lang="ru-RU" b="0" i="0" dirty="0" err="1">
                <a:solidFill>
                  <a:srgbClr val="EDEEF0"/>
                </a:solidFill>
                <a:effectLst/>
                <a:latin typeface="Inter"/>
              </a:rPr>
              <a:t>tryLock</a:t>
            </a:r>
            <a:r>
              <a:rPr lang="ru-RU" b="0" i="0" dirty="0">
                <a:solidFill>
                  <a:srgbClr val="EDEEF0"/>
                </a:solidFill>
                <a:effectLst/>
                <a:latin typeface="Inter"/>
              </a:rPr>
              <a:t>(</a:t>
            </a:r>
            <a:r>
              <a:rPr lang="ru-RU" b="0" i="0" dirty="0" err="1">
                <a:solidFill>
                  <a:srgbClr val="EDEEF0"/>
                </a:solidFill>
                <a:effectLst/>
                <a:latin typeface="Inter"/>
              </a:rPr>
              <a:t>long</a:t>
            </a:r>
            <a:r>
              <a:rPr lang="ru-RU" b="0" i="0" dirty="0">
                <a:solidFill>
                  <a:srgbClr val="EDEEF0"/>
                </a:solidFill>
                <a:effectLst/>
                <a:latin typeface="Inter"/>
              </a:rPr>
              <a:t> </a:t>
            </a:r>
            <a:r>
              <a:rPr lang="ru-RU" b="0" i="0" dirty="0" err="1">
                <a:solidFill>
                  <a:srgbClr val="EDEEF0"/>
                </a:solidFill>
                <a:effectLst/>
                <a:latin typeface="Inter"/>
              </a:rPr>
              <a:t>time</a:t>
            </a:r>
            <a:r>
              <a:rPr lang="ru-RU" b="0" i="0" dirty="0">
                <a:solidFill>
                  <a:srgbClr val="EDEEF0"/>
                </a:solidFill>
                <a:effectLst/>
                <a:latin typeface="Inter"/>
              </a:rPr>
              <a:t>, </a:t>
            </a:r>
            <a:r>
              <a:rPr lang="ru-RU" b="0" i="0" dirty="0" err="1">
                <a:solidFill>
                  <a:srgbClr val="EDEEF0"/>
                </a:solidFill>
                <a:effectLst/>
                <a:latin typeface="Inter"/>
              </a:rPr>
              <a:t>TimeUnit</a:t>
            </a:r>
            <a:r>
              <a:rPr lang="ru-RU" b="0" i="0" dirty="0">
                <a:solidFill>
                  <a:srgbClr val="EDEEF0"/>
                </a:solidFill>
                <a:effectLst/>
                <a:latin typeface="Inter"/>
              </a:rPr>
              <a:t> </a:t>
            </a:r>
            <a:r>
              <a:rPr lang="ru-RU" b="0" i="0" dirty="0" err="1">
                <a:solidFill>
                  <a:srgbClr val="EDEEF0"/>
                </a:solidFill>
                <a:effectLst/>
                <a:latin typeface="Inter"/>
              </a:rPr>
              <a:t>unit</a:t>
            </a:r>
            <a:r>
              <a:rPr lang="ru-RU" b="0" i="0" dirty="0">
                <a:solidFill>
                  <a:srgbClr val="EDEEF0"/>
                </a:solidFill>
                <a:effectLst/>
                <a:latin typeface="Inter"/>
              </a:rPr>
              <a:t>): Пытается захватить блокировку в течение указанного времени.</a:t>
            </a:r>
          </a:p>
          <a:p>
            <a:pPr marL="742950" lvl="1" indent="-285750" algn="l">
              <a:buFont typeface="Arial" panose="020B0604020202020204" pitchFamily="34" charset="0"/>
              <a:buChar char="•"/>
            </a:pPr>
            <a:r>
              <a:rPr lang="ru-RU" b="0" i="0" dirty="0" err="1">
                <a:solidFill>
                  <a:srgbClr val="EDEEF0"/>
                </a:solidFill>
                <a:effectLst/>
                <a:latin typeface="Inter"/>
              </a:rPr>
              <a:t>lockInterruptibly</a:t>
            </a:r>
            <a:r>
              <a:rPr lang="ru-RU" b="0" i="0" dirty="0">
                <a:solidFill>
                  <a:srgbClr val="EDEEF0"/>
                </a:solidFill>
                <a:effectLst/>
                <a:latin typeface="Inter"/>
              </a:rPr>
              <a:t>(): Захватывает блокировку, но позволяет прервать поток, если он заблокирован.</a:t>
            </a:r>
          </a:p>
        </p:txBody>
      </p:sp>
      <p:sp>
        <p:nvSpPr>
          <p:cNvPr id="4" name="Номер слайда 3"/>
          <p:cNvSpPr>
            <a:spLocks noGrp="1"/>
          </p:cNvSpPr>
          <p:nvPr>
            <p:ph type="sldNum" sz="quarter" idx="5"/>
          </p:nvPr>
        </p:nvSpPr>
        <p:spPr/>
        <p:txBody>
          <a:bodyPr/>
          <a:lstStyle/>
          <a:p>
            <a:fld id="{5F729189-23CE-4022-A357-B9239DF82E10}" type="slidenum">
              <a:rPr lang="ru-RU" smtClean="0"/>
              <a:t>29</a:t>
            </a:fld>
            <a:endParaRPr lang="ru-RU"/>
          </a:p>
        </p:txBody>
      </p:sp>
    </p:spTree>
    <p:extLst>
      <p:ext uri="{BB962C8B-B14F-4D97-AF65-F5344CB8AC3E}">
        <p14:creationId xmlns:p14="http://schemas.microsoft.com/office/powerpoint/2010/main" val="406054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3</a:t>
            </a:fld>
            <a:endParaRPr lang="ru-RU"/>
          </a:p>
        </p:txBody>
      </p:sp>
    </p:spTree>
    <p:extLst>
      <p:ext uri="{BB962C8B-B14F-4D97-AF65-F5344CB8AC3E}">
        <p14:creationId xmlns:p14="http://schemas.microsoft.com/office/powerpoint/2010/main" val="3617779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EDEEF0"/>
                </a:solidFill>
                <a:effectLst/>
                <a:latin typeface="Inter"/>
              </a:rPr>
              <a:t>Подробный разбор </a:t>
            </a:r>
            <a:r>
              <a:rPr lang="ru-RU" b="0" i="0" dirty="0" err="1">
                <a:solidFill>
                  <a:srgbClr val="EDEEF0"/>
                </a:solidFill>
                <a:effectLst/>
                <a:latin typeface="Inter"/>
              </a:rPr>
              <a:t>ReentrantLock</a:t>
            </a:r>
            <a:r>
              <a:rPr lang="ru-RU" b="0" i="0" dirty="0">
                <a:solidFill>
                  <a:srgbClr val="EDEEF0"/>
                </a:solidFill>
                <a:effectLst/>
                <a:latin typeface="Inter"/>
              </a:rPr>
              <a:t> в Java</a:t>
            </a:r>
          </a:p>
          <a:p>
            <a:pPr algn="l"/>
            <a:r>
              <a:rPr lang="ru-RU" b="1" i="0" dirty="0" err="1">
                <a:solidFill>
                  <a:srgbClr val="EDEEF0"/>
                </a:solidFill>
                <a:effectLst/>
                <a:latin typeface="Inter"/>
              </a:rPr>
              <a:t>ReentrantLock</a:t>
            </a:r>
            <a:r>
              <a:rPr lang="ru-RU" b="0" i="0" dirty="0">
                <a:solidFill>
                  <a:srgbClr val="EDEEF0"/>
                </a:solidFill>
                <a:effectLst/>
                <a:latin typeface="Inter"/>
              </a:rPr>
              <a:t> — это одна из самых популярных реализаций интерфейса </a:t>
            </a:r>
            <a:r>
              <a:rPr lang="ru-RU" b="0" i="0" dirty="0" err="1">
                <a:solidFill>
                  <a:srgbClr val="EDEEF0"/>
                </a:solidFill>
                <a:effectLst/>
                <a:latin typeface="Inter"/>
              </a:rPr>
              <a:t>java.util.concurrent.locks.Lock</a:t>
            </a:r>
            <a:r>
              <a:rPr lang="ru-RU" b="0" i="0" dirty="0">
                <a:solidFill>
                  <a:srgbClr val="EDEEF0"/>
                </a:solidFill>
                <a:effectLst/>
                <a:latin typeface="Inter"/>
              </a:rPr>
              <a:t>. Она предоставляет более гибкий и мощный механизм синхронизации по сравнению с традиционными </a:t>
            </a:r>
            <a:r>
              <a:rPr lang="ru-RU" b="0" i="0" dirty="0" err="1">
                <a:solidFill>
                  <a:srgbClr val="EDEEF0"/>
                </a:solidFill>
                <a:effectLst/>
                <a:latin typeface="Inter"/>
              </a:rPr>
              <a:t>synchronized</a:t>
            </a:r>
            <a:r>
              <a:rPr lang="ru-RU" b="0" i="0" dirty="0">
                <a:solidFill>
                  <a:srgbClr val="EDEEF0"/>
                </a:solidFill>
                <a:effectLst/>
                <a:latin typeface="Inter"/>
              </a:rPr>
              <a:t> блоками. В этой лекции мы подробно рассмотрим, как работает </a:t>
            </a:r>
            <a:r>
              <a:rPr lang="ru-RU" b="0" i="0" dirty="0" err="1">
                <a:solidFill>
                  <a:srgbClr val="EDEEF0"/>
                </a:solidFill>
                <a:effectLst/>
                <a:latin typeface="Inter"/>
              </a:rPr>
              <a:t>ReentrantLock</a:t>
            </a:r>
            <a:r>
              <a:rPr lang="ru-RU" b="0" i="0" dirty="0">
                <a:solidFill>
                  <a:srgbClr val="EDEEF0"/>
                </a:solidFill>
                <a:effectLst/>
                <a:latin typeface="Inter"/>
              </a:rPr>
              <a:t>, его особенности, преимущества и примеры использования.</a:t>
            </a:r>
          </a:p>
          <a:p>
            <a:pPr algn="l"/>
            <a:endParaRPr lang="ru-RU" b="0" i="0" dirty="0">
              <a:solidFill>
                <a:srgbClr val="EDEEF0"/>
              </a:solidFill>
              <a:effectLst/>
              <a:latin typeface="Inter"/>
            </a:endParaRPr>
          </a:p>
          <a:p>
            <a:pPr algn="l"/>
            <a:r>
              <a:rPr lang="ru-RU" b="0" i="0" dirty="0">
                <a:solidFill>
                  <a:srgbClr val="EDEEF0"/>
                </a:solidFill>
                <a:effectLst/>
                <a:latin typeface="Inter"/>
              </a:rPr>
              <a:t>1. </a:t>
            </a:r>
            <a:r>
              <a:rPr lang="ru-RU" b="1" i="0" dirty="0">
                <a:solidFill>
                  <a:srgbClr val="EDEEF0"/>
                </a:solidFill>
                <a:effectLst/>
                <a:latin typeface="Inter"/>
              </a:rPr>
              <a:t>Основные особенности </a:t>
            </a:r>
            <a:r>
              <a:rPr lang="ru-RU" b="1" i="0" dirty="0" err="1">
                <a:solidFill>
                  <a:srgbClr val="EDEEF0"/>
                </a:solidFill>
                <a:effectLst/>
                <a:latin typeface="Inter"/>
              </a:rPr>
              <a:t>ReentrantLock</a:t>
            </a:r>
            <a:endParaRPr lang="ru-RU" b="0" i="0" dirty="0">
              <a:solidFill>
                <a:srgbClr val="EDEEF0"/>
              </a:solidFill>
              <a:effectLst/>
              <a:latin typeface="Inter"/>
            </a:endParaRPr>
          </a:p>
          <a:p>
            <a:pPr algn="l">
              <a:buFont typeface="Arial" panose="020B0604020202020204" pitchFamily="34" charset="0"/>
              <a:buChar char="•"/>
            </a:pPr>
            <a:r>
              <a:rPr lang="ru-RU" b="1" i="0" dirty="0">
                <a:solidFill>
                  <a:srgbClr val="EDEEF0"/>
                </a:solidFill>
                <a:effectLst/>
                <a:latin typeface="Inter"/>
              </a:rPr>
              <a:t>Повторная </a:t>
            </a:r>
            <a:r>
              <a:rPr lang="ru-RU" b="1" i="0" dirty="0" err="1">
                <a:solidFill>
                  <a:srgbClr val="EDEEF0"/>
                </a:solidFill>
                <a:effectLst/>
                <a:latin typeface="Inter"/>
              </a:rPr>
              <a:t>входимость</a:t>
            </a:r>
            <a:r>
              <a:rPr lang="ru-RU" b="1" i="0" dirty="0">
                <a:solidFill>
                  <a:srgbClr val="EDEEF0"/>
                </a:solidFill>
                <a:effectLst/>
                <a:latin typeface="Inter"/>
              </a:rPr>
              <a:t> (</a:t>
            </a:r>
            <a:r>
              <a:rPr lang="ru-RU" b="1" i="0" dirty="0" err="1">
                <a:solidFill>
                  <a:srgbClr val="EDEEF0"/>
                </a:solidFill>
                <a:effectLst/>
                <a:latin typeface="Inter"/>
              </a:rPr>
              <a:t>Reentrancy</a:t>
            </a:r>
            <a:r>
              <a:rPr lang="ru-RU" b="1" i="0" dirty="0">
                <a:solidFill>
                  <a:srgbClr val="EDEEF0"/>
                </a:solidFill>
                <a:effectLst/>
                <a:latin typeface="Inter"/>
              </a:rPr>
              <a:t>):</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a:solidFill>
                  <a:srgbClr val="EDEEF0"/>
                </a:solidFill>
                <a:effectLst/>
                <a:latin typeface="Inter"/>
              </a:rPr>
              <a:t>Поток, который уже захватил блокировку, может захватить её снова без блокировки. Это полезно в рекурсивных методах или когда один метод вызывает другой, который также требует блокировки.</a:t>
            </a:r>
          </a:p>
          <a:p>
            <a:endParaRPr lang="ru-RU" dirty="0"/>
          </a:p>
          <a:p>
            <a:pPr algn="l"/>
            <a:r>
              <a:rPr lang="ru-RU" b="1" i="0" dirty="0">
                <a:solidFill>
                  <a:srgbClr val="EDEEF0"/>
                </a:solidFill>
                <a:effectLst/>
                <a:latin typeface="Inter"/>
              </a:rPr>
              <a:t>Честность (</a:t>
            </a:r>
            <a:r>
              <a:rPr lang="ru-RU" b="1" i="0" dirty="0" err="1">
                <a:solidFill>
                  <a:srgbClr val="EDEEF0"/>
                </a:solidFill>
                <a:effectLst/>
                <a:latin typeface="Inter"/>
              </a:rPr>
              <a:t>Fairness</a:t>
            </a:r>
            <a:r>
              <a:rPr lang="ru-RU" b="1" i="0" dirty="0">
                <a:solidFill>
                  <a:srgbClr val="EDEEF0"/>
                </a:solidFill>
                <a:effectLst/>
                <a:latin typeface="Inter"/>
              </a:rPr>
              <a:t>):</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err="1">
                <a:solidFill>
                  <a:srgbClr val="EDEEF0"/>
                </a:solidFill>
                <a:effectLst/>
                <a:latin typeface="Inter"/>
              </a:rPr>
              <a:t>ReentrantLock</a:t>
            </a:r>
            <a:r>
              <a:rPr lang="ru-RU" b="0" i="0" dirty="0">
                <a:solidFill>
                  <a:srgbClr val="EDEEF0"/>
                </a:solidFill>
                <a:effectLst/>
                <a:latin typeface="Inter"/>
              </a:rPr>
              <a:t> может быть настроен на "честный" (</a:t>
            </a:r>
            <a:r>
              <a:rPr lang="ru-RU" b="0" i="0" dirty="0" err="1">
                <a:solidFill>
                  <a:srgbClr val="EDEEF0"/>
                </a:solidFill>
                <a:effectLst/>
                <a:latin typeface="Inter"/>
              </a:rPr>
              <a:t>fair</a:t>
            </a:r>
            <a:r>
              <a:rPr lang="ru-RU" b="0" i="0" dirty="0">
                <a:solidFill>
                  <a:srgbClr val="EDEEF0"/>
                </a:solidFill>
                <a:effectLst/>
                <a:latin typeface="Inter"/>
              </a:rPr>
              <a:t>) режим. В этом случае блокировка предоставляется потокам в порядке их запроса (FIFO).</a:t>
            </a:r>
          </a:p>
          <a:p>
            <a:pPr marL="742950" lvl="1" indent="-285750" algn="l">
              <a:buFont typeface="Arial" panose="020B0604020202020204" pitchFamily="34" charset="0"/>
              <a:buChar char="•"/>
            </a:pPr>
            <a:r>
              <a:rPr lang="ru-RU" b="0" i="0" dirty="0">
                <a:solidFill>
                  <a:srgbClr val="EDEEF0"/>
                </a:solidFill>
                <a:effectLst/>
                <a:latin typeface="Inter"/>
              </a:rPr>
              <a:t>По умолчанию </a:t>
            </a:r>
            <a:r>
              <a:rPr lang="ru-RU" b="0" i="0" dirty="0" err="1">
                <a:solidFill>
                  <a:srgbClr val="EDEEF0"/>
                </a:solidFill>
                <a:effectLst/>
                <a:latin typeface="Inter"/>
              </a:rPr>
              <a:t>ReentrantLock</a:t>
            </a:r>
            <a:r>
              <a:rPr lang="ru-RU" b="0" i="0" dirty="0">
                <a:solidFill>
                  <a:srgbClr val="EDEEF0"/>
                </a:solidFill>
                <a:effectLst/>
                <a:latin typeface="Inter"/>
              </a:rPr>
              <a:t> работает в "нечестном" (</a:t>
            </a:r>
            <a:r>
              <a:rPr lang="ru-RU" b="0" i="0" dirty="0" err="1">
                <a:solidFill>
                  <a:srgbClr val="EDEEF0"/>
                </a:solidFill>
                <a:effectLst/>
                <a:latin typeface="Inter"/>
              </a:rPr>
              <a:t>unfair</a:t>
            </a:r>
            <a:r>
              <a:rPr lang="ru-RU" b="0" i="0" dirty="0">
                <a:solidFill>
                  <a:srgbClr val="EDEEF0"/>
                </a:solidFill>
                <a:effectLst/>
                <a:latin typeface="Inter"/>
              </a:rPr>
              <a:t>) режиме, что может быть более производительным, но может привести к голоданию некоторых потоков.</a:t>
            </a:r>
          </a:p>
          <a:p>
            <a:pPr algn="l">
              <a:buFont typeface="Arial" panose="020B0604020202020204" pitchFamily="34" charset="0"/>
              <a:buNone/>
            </a:pPr>
            <a:br>
              <a:rPr lang="ru-RU" b="1" i="0" dirty="0">
                <a:solidFill>
                  <a:srgbClr val="EDEEF0"/>
                </a:solidFill>
                <a:effectLst/>
                <a:latin typeface="Inter"/>
              </a:rPr>
            </a:br>
            <a:r>
              <a:rPr lang="ru-RU" b="1" i="0" dirty="0">
                <a:solidFill>
                  <a:srgbClr val="EDEEF0"/>
                </a:solidFill>
                <a:effectLst/>
                <a:latin typeface="Inter"/>
              </a:rPr>
              <a:t>Методы управления блокировкой:</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err="1">
                <a:solidFill>
                  <a:srgbClr val="EDEEF0"/>
                </a:solidFill>
                <a:effectLst/>
                <a:latin typeface="Inter"/>
              </a:rPr>
              <a:t>lock</a:t>
            </a:r>
            <a:r>
              <a:rPr lang="ru-RU" b="0" i="0" dirty="0">
                <a:solidFill>
                  <a:srgbClr val="EDEEF0"/>
                </a:solidFill>
                <a:effectLst/>
                <a:latin typeface="Inter"/>
              </a:rPr>
              <a:t>(): Захватывает блокировку. Если блокировка недоступна, поток блокируется до её освобождения.</a:t>
            </a:r>
          </a:p>
          <a:p>
            <a:pPr marL="742950" lvl="1" indent="-285750" algn="l">
              <a:buFont typeface="Arial" panose="020B0604020202020204" pitchFamily="34" charset="0"/>
              <a:buChar char="•"/>
            </a:pPr>
            <a:r>
              <a:rPr lang="ru-RU" b="0" i="0" dirty="0" err="1">
                <a:solidFill>
                  <a:srgbClr val="EDEEF0"/>
                </a:solidFill>
                <a:effectLst/>
                <a:latin typeface="Inter"/>
              </a:rPr>
              <a:t>unlock</a:t>
            </a:r>
            <a:r>
              <a:rPr lang="ru-RU" b="0" i="0" dirty="0">
                <a:solidFill>
                  <a:srgbClr val="EDEEF0"/>
                </a:solidFill>
                <a:effectLst/>
                <a:latin typeface="Inter"/>
              </a:rPr>
              <a:t>(): Освобождает блокировку.</a:t>
            </a:r>
          </a:p>
          <a:p>
            <a:pPr marL="742950" lvl="1" indent="-285750" algn="l">
              <a:buFont typeface="Arial" panose="020B0604020202020204" pitchFamily="34" charset="0"/>
              <a:buChar char="•"/>
            </a:pPr>
            <a:r>
              <a:rPr lang="ru-RU" b="0" i="0" dirty="0" err="1">
                <a:solidFill>
                  <a:srgbClr val="EDEEF0"/>
                </a:solidFill>
                <a:effectLst/>
                <a:latin typeface="Inter"/>
              </a:rPr>
              <a:t>tryLock</a:t>
            </a:r>
            <a:r>
              <a:rPr lang="ru-RU" b="0" i="0" dirty="0">
                <a:solidFill>
                  <a:srgbClr val="EDEEF0"/>
                </a:solidFill>
                <a:effectLst/>
                <a:latin typeface="Inter"/>
              </a:rPr>
              <a:t>(): Пытается захватить блокировку без блокировки потока. Возвращает </a:t>
            </a:r>
            <a:r>
              <a:rPr lang="ru-RU" b="0" i="0" dirty="0" err="1">
                <a:solidFill>
                  <a:srgbClr val="EDEEF0"/>
                </a:solidFill>
                <a:effectLst/>
                <a:latin typeface="Inter"/>
              </a:rPr>
              <a:t>true</a:t>
            </a:r>
            <a:r>
              <a:rPr lang="ru-RU" b="0" i="0" dirty="0">
                <a:solidFill>
                  <a:srgbClr val="EDEEF0"/>
                </a:solidFill>
                <a:effectLst/>
                <a:latin typeface="Inter"/>
              </a:rPr>
              <a:t>, если блокировка успешно захвачена.</a:t>
            </a:r>
          </a:p>
          <a:p>
            <a:pPr marL="742950" lvl="1" indent="-285750" algn="l">
              <a:buFont typeface="Arial" panose="020B0604020202020204" pitchFamily="34" charset="0"/>
              <a:buChar char="•"/>
            </a:pPr>
            <a:r>
              <a:rPr lang="ru-RU" b="0" i="0" dirty="0" err="1">
                <a:solidFill>
                  <a:srgbClr val="EDEEF0"/>
                </a:solidFill>
                <a:effectLst/>
                <a:latin typeface="Inter"/>
              </a:rPr>
              <a:t>tryLock</a:t>
            </a:r>
            <a:r>
              <a:rPr lang="ru-RU" b="0" i="0" dirty="0">
                <a:solidFill>
                  <a:srgbClr val="EDEEF0"/>
                </a:solidFill>
                <a:effectLst/>
                <a:latin typeface="Inter"/>
              </a:rPr>
              <a:t>(</a:t>
            </a:r>
            <a:r>
              <a:rPr lang="ru-RU" b="0" i="0" dirty="0" err="1">
                <a:solidFill>
                  <a:srgbClr val="EDEEF0"/>
                </a:solidFill>
                <a:effectLst/>
                <a:latin typeface="Inter"/>
              </a:rPr>
              <a:t>long</a:t>
            </a:r>
            <a:r>
              <a:rPr lang="ru-RU" b="0" i="0" dirty="0">
                <a:solidFill>
                  <a:srgbClr val="EDEEF0"/>
                </a:solidFill>
                <a:effectLst/>
                <a:latin typeface="Inter"/>
              </a:rPr>
              <a:t> </a:t>
            </a:r>
            <a:r>
              <a:rPr lang="ru-RU" b="0" i="0" dirty="0" err="1">
                <a:solidFill>
                  <a:srgbClr val="EDEEF0"/>
                </a:solidFill>
                <a:effectLst/>
                <a:latin typeface="Inter"/>
              </a:rPr>
              <a:t>timeout</a:t>
            </a:r>
            <a:r>
              <a:rPr lang="ru-RU" b="0" i="0" dirty="0">
                <a:solidFill>
                  <a:srgbClr val="EDEEF0"/>
                </a:solidFill>
                <a:effectLst/>
                <a:latin typeface="Inter"/>
              </a:rPr>
              <a:t>, </a:t>
            </a:r>
            <a:r>
              <a:rPr lang="ru-RU" b="0" i="0" dirty="0" err="1">
                <a:solidFill>
                  <a:srgbClr val="EDEEF0"/>
                </a:solidFill>
                <a:effectLst/>
                <a:latin typeface="Inter"/>
              </a:rPr>
              <a:t>TimeUnit</a:t>
            </a:r>
            <a:r>
              <a:rPr lang="ru-RU" b="0" i="0" dirty="0">
                <a:solidFill>
                  <a:srgbClr val="EDEEF0"/>
                </a:solidFill>
                <a:effectLst/>
                <a:latin typeface="Inter"/>
              </a:rPr>
              <a:t> </a:t>
            </a:r>
            <a:r>
              <a:rPr lang="ru-RU" b="0" i="0" dirty="0" err="1">
                <a:solidFill>
                  <a:srgbClr val="EDEEF0"/>
                </a:solidFill>
                <a:effectLst/>
                <a:latin typeface="Inter"/>
              </a:rPr>
              <a:t>unit</a:t>
            </a:r>
            <a:r>
              <a:rPr lang="ru-RU" b="0" i="0" dirty="0">
                <a:solidFill>
                  <a:srgbClr val="EDEEF0"/>
                </a:solidFill>
                <a:effectLst/>
                <a:latin typeface="Inter"/>
              </a:rPr>
              <a:t>): Пытается захватить блокировку в течение указанного времени.</a:t>
            </a:r>
          </a:p>
          <a:p>
            <a:pPr marL="742950" lvl="1" indent="-285750" algn="l">
              <a:buFont typeface="Arial" panose="020B0604020202020204" pitchFamily="34" charset="0"/>
              <a:buChar char="•"/>
            </a:pPr>
            <a:r>
              <a:rPr lang="ru-RU" b="0" i="0" dirty="0" err="1">
                <a:solidFill>
                  <a:srgbClr val="EDEEF0"/>
                </a:solidFill>
                <a:effectLst/>
                <a:latin typeface="Inter"/>
              </a:rPr>
              <a:t>lockInterruptibly</a:t>
            </a:r>
            <a:r>
              <a:rPr lang="ru-RU" b="0" i="0" dirty="0">
                <a:solidFill>
                  <a:srgbClr val="EDEEF0"/>
                </a:solidFill>
                <a:effectLst/>
                <a:latin typeface="Inter"/>
              </a:rPr>
              <a:t>(): Захватывает блокировку, но позволяет прервать поток, если он заблокирован.</a:t>
            </a:r>
          </a:p>
          <a:p>
            <a:endParaRPr lang="ru-RU" dirty="0"/>
          </a:p>
          <a:p>
            <a:endParaRPr lang="ru-RU" dirty="0"/>
          </a:p>
          <a:p>
            <a:pPr algn="l"/>
            <a:r>
              <a:rPr lang="ru-RU" b="0" i="0" dirty="0">
                <a:solidFill>
                  <a:srgbClr val="EDEEF0"/>
                </a:solidFill>
                <a:effectLst/>
                <a:latin typeface="Inter"/>
              </a:rPr>
              <a:t>2. </a:t>
            </a:r>
            <a:r>
              <a:rPr lang="ru-RU" b="1" i="0" dirty="0">
                <a:solidFill>
                  <a:srgbClr val="EDEEF0"/>
                </a:solidFill>
                <a:effectLst/>
                <a:latin typeface="Inter"/>
              </a:rPr>
              <a:t>Преимущества </a:t>
            </a:r>
            <a:r>
              <a:rPr lang="en-US" b="1" i="0" dirty="0" err="1">
                <a:solidFill>
                  <a:srgbClr val="EDEEF0"/>
                </a:solidFill>
                <a:effectLst/>
                <a:latin typeface="Inter"/>
              </a:rPr>
              <a:t>ReentrantLock</a:t>
            </a:r>
            <a:r>
              <a:rPr lang="en-US" b="1" i="0" dirty="0">
                <a:solidFill>
                  <a:srgbClr val="EDEEF0"/>
                </a:solidFill>
                <a:effectLst/>
                <a:latin typeface="Inter"/>
              </a:rPr>
              <a:t> </a:t>
            </a:r>
            <a:r>
              <a:rPr lang="ru-RU" b="1" i="0" dirty="0">
                <a:solidFill>
                  <a:srgbClr val="EDEEF0"/>
                </a:solidFill>
                <a:effectLst/>
                <a:latin typeface="Inter"/>
              </a:rPr>
              <a:t>перед </a:t>
            </a:r>
            <a:r>
              <a:rPr lang="en-US" b="1" i="0" dirty="0">
                <a:solidFill>
                  <a:srgbClr val="EDEEF0"/>
                </a:solidFill>
                <a:effectLst/>
                <a:latin typeface="Inter"/>
              </a:rPr>
              <a:t>synchronized</a:t>
            </a:r>
            <a:endParaRPr lang="en-US" b="0" i="0" dirty="0">
              <a:solidFill>
                <a:srgbClr val="EDEEF0"/>
              </a:solidFill>
              <a:effectLst/>
              <a:latin typeface="Inter"/>
            </a:endParaRPr>
          </a:p>
          <a:p>
            <a:pPr algn="l">
              <a:buFont typeface="Arial" panose="020B0604020202020204" pitchFamily="34" charset="0"/>
              <a:buChar char="•"/>
            </a:pPr>
            <a:r>
              <a:rPr lang="ru-RU" b="1" i="0" dirty="0">
                <a:solidFill>
                  <a:srgbClr val="EDEEF0"/>
                </a:solidFill>
                <a:effectLst/>
                <a:latin typeface="Inter"/>
              </a:rPr>
              <a:t>Гибкость:</a:t>
            </a:r>
            <a:endParaRPr lang="ru-RU" b="0" i="0" dirty="0">
              <a:solidFill>
                <a:srgbClr val="EDEEF0"/>
              </a:solidFill>
              <a:effectLst/>
              <a:latin typeface="Inter"/>
            </a:endParaRPr>
          </a:p>
          <a:p>
            <a:pPr marL="742950" lvl="1" indent="-285750" algn="l">
              <a:buFont typeface="Arial" panose="020B0604020202020204" pitchFamily="34" charset="0"/>
              <a:buChar char="•"/>
            </a:pPr>
            <a:r>
              <a:rPr lang="en-US" b="0" i="0" dirty="0" err="1">
                <a:solidFill>
                  <a:srgbClr val="EDEEF0"/>
                </a:solidFill>
                <a:effectLst/>
                <a:latin typeface="Inter"/>
              </a:rPr>
              <a:t>ReentrantLock</a:t>
            </a:r>
            <a:r>
              <a:rPr lang="en-US" b="0" i="0" dirty="0">
                <a:solidFill>
                  <a:srgbClr val="EDEEF0"/>
                </a:solidFill>
                <a:effectLst/>
                <a:latin typeface="Inter"/>
              </a:rPr>
              <a:t> </a:t>
            </a:r>
            <a:r>
              <a:rPr lang="ru-RU" b="0" i="0" dirty="0">
                <a:solidFill>
                  <a:srgbClr val="EDEEF0"/>
                </a:solidFill>
                <a:effectLst/>
                <a:latin typeface="Inter"/>
              </a:rPr>
              <a:t>позволяет использовать </a:t>
            </a:r>
            <a:r>
              <a:rPr lang="en-US" b="0" i="0" dirty="0" err="1">
                <a:solidFill>
                  <a:srgbClr val="EDEEF0"/>
                </a:solidFill>
                <a:effectLst/>
                <a:latin typeface="Inter"/>
              </a:rPr>
              <a:t>tryLock</a:t>
            </a:r>
            <a:r>
              <a:rPr lang="en-US" b="0" i="0" dirty="0">
                <a:solidFill>
                  <a:srgbClr val="EDEEF0"/>
                </a:solidFill>
                <a:effectLst/>
                <a:latin typeface="Inter"/>
              </a:rPr>
              <a:t>() </a:t>
            </a:r>
            <a:r>
              <a:rPr lang="ru-RU" b="0" i="0" dirty="0">
                <a:solidFill>
                  <a:srgbClr val="EDEEF0"/>
                </a:solidFill>
                <a:effectLst/>
                <a:latin typeface="Inter"/>
              </a:rPr>
              <a:t>для попытки захвата блокировки без блокировки потока.</a:t>
            </a:r>
          </a:p>
          <a:p>
            <a:pPr marL="742950" lvl="1" indent="-285750" algn="l">
              <a:buFont typeface="Arial" panose="020B0604020202020204" pitchFamily="34" charset="0"/>
              <a:buChar char="•"/>
            </a:pPr>
            <a:r>
              <a:rPr lang="ru-RU" b="0" i="0" dirty="0">
                <a:solidFill>
                  <a:srgbClr val="EDEEF0"/>
                </a:solidFill>
                <a:effectLst/>
                <a:latin typeface="Inter"/>
              </a:rPr>
              <a:t>Метод </a:t>
            </a:r>
            <a:r>
              <a:rPr lang="en-US" b="0" i="0" dirty="0" err="1">
                <a:solidFill>
                  <a:srgbClr val="EDEEF0"/>
                </a:solidFill>
                <a:effectLst/>
                <a:latin typeface="Inter"/>
              </a:rPr>
              <a:t>lockInterruptibly</a:t>
            </a:r>
            <a:r>
              <a:rPr lang="en-US" b="0" i="0" dirty="0">
                <a:solidFill>
                  <a:srgbClr val="EDEEF0"/>
                </a:solidFill>
                <a:effectLst/>
                <a:latin typeface="Inter"/>
              </a:rPr>
              <a:t>() </a:t>
            </a:r>
            <a:r>
              <a:rPr lang="ru-RU" b="0" i="0" dirty="0">
                <a:solidFill>
                  <a:srgbClr val="EDEEF0"/>
                </a:solidFill>
                <a:effectLst/>
                <a:latin typeface="Inter"/>
              </a:rPr>
              <a:t>позволяет прерывать поток, ожидающий блокировки.</a:t>
            </a:r>
          </a:p>
          <a:p>
            <a:pPr algn="l">
              <a:buFont typeface="Arial" panose="020B0604020202020204" pitchFamily="34" charset="0"/>
              <a:buChar char="•"/>
            </a:pPr>
            <a:r>
              <a:rPr lang="ru-RU" b="1" i="0" dirty="0">
                <a:solidFill>
                  <a:srgbClr val="EDEEF0"/>
                </a:solidFill>
                <a:effectLst/>
                <a:latin typeface="Inter"/>
              </a:rPr>
              <a:t>Честность:</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a:solidFill>
                  <a:srgbClr val="EDEEF0"/>
                </a:solidFill>
                <a:effectLst/>
                <a:latin typeface="Inter"/>
              </a:rPr>
              <a:t>Возможность использовать честный режим для предотвращения голодания потоков.</a:t>
            </a:r>
          </a:p>
          <a:p>
            <a:pPr algn="l">
              <a:buFont typeface="Arial" panose="020B0604020202020204" pitchFamily="34" charset="0"/>
              <a:buChar char="•"/>
            </a:pPr>
            <a:r>
              <a:rPr lang="ru-RU" b="1" i="0" dirty="0">
                <a:solidFill>
                  <a:srgbClr val="EDEEF0"/>
                </a:solidFill>
                <a:effectLst/>
                <a:latin typeface="Inter"/>
              </a:rPr>
              <a:t>Условия (</a:t>
            </a:r>
            <a:r>
              <a:rPr lang="en-US" b="1" i="0" dirty="0">
                <a:solidFill>
                  <a:srgbClr val="EDEEF0"/>
                </a:solidFill>
                <a:effectLst/>
                <a:latin typeface="Inter"/>
              </a:rPr>
              <a:t>Conditions):</a:t>
            </a:r>
            <a:endParaRPr lang="en-US" b="0" i="0" dirty="0">
              <a:solidFill>
                <a:srgbClr val="EDEEF0"/>
              </a:solidFill>
              <a:effectLst/>
              <a:latin typeface="Inter"/>
            </a:endParaRPr>
          </a:p>
          <a:p>
            <a:pPr marL="742950" lvl="1" indent="-285750" algn="l">
              <a:buFont typeface="Arial" panose="020B0604020202020204" pitchFamily="34" charset="0"/>
              <a:buChar char="•"/>
            </a:pPr>
            <a:r>
              <a:rPr lang="en-US" b="0" i="0" dirty="0" err="1">
                <a:solidFill>
                  <a:srgbClr val="EDEEF0"/>
                </a:solidFill>
                <a:effectLst/>
                <a:latin typeface="Inter"/>
              </a:rPr>
              <a:t>ReentrantLock</a:t>
            </a:r>
            <a:r>
              <a:rPr lang="en-US" b="0" i="0" dirty="0">
                <a:solidFill>
                  <a:srgbClr val="EDEEF0"/>
                </a:solidFill>
                <a:effectLst/>
                <a:latin typeface="Inter"/>
              </a:rPr>
              <a:t> </a:t>
            </a:r>
            <a:r>
              <a:rPr lang="ru-RU" b="0" i="0" dirty="0">
                <a:solidFill>
                  <a:srgbClr val="EDEEF0"/>
                </a:solidFill>
                <a:effectLst/>
                <a:latin typeface="Inter"/>
              </a:rPr>
              <a:t>поддерживает механизм </a:t>
            </a:r>
            <a:r>
              <a:rPr lang="en-US" b="0" i="0" dirty="0">
                <a:solidFill>
                  <a:srgbClr val="EDEEF0"/>
                </a:solidFill>
                <a:effectLst/>
                <a:latin typeface="Inter"/>
              </a:rPr>
              <a:t>Condition, </a:t>
            </a:r>
            <a:r>
              <a:rPr lang="ru-RU" b="0" i="0" dirty="0">
                <a:solidFill>
                  <a:srgbClr val="EDEEF0"/>
                </a:solidFill>
                <a:effectLst/>
                <a:latin typeface="Inter"/>
              </a:rPr>
              <a:t>который позволяет потокам ждать определённых условий.</a:t>
            </a:r>
          </a:p>
          <a:p>
            <a:pPr algn="l">
              <a:buFont typeface="Arial" panose="020B0604020202020204" pitchFamily="34" charset="0"/>
              <a:buChar char="•"/>
            </a:pPr>
            <a:r>
              <a:rPr lang="ru-RU" b="1" i="0" dirty="0">
                <a:solidFill>
                  <a:srgbClr val="EDEEF0"/>
                </a:solidFill>
                <a:effectLst/>
                <a:latin typeface="Inter"/>
              </a:rPr>
              <a:t>Отладка:</a:t>
            </a:r>
            <a:endParaRPr lang="ru-RU" b="0" i="0" dirty="0">
              <a:solidFill>
                <a:srgbClr val="EDEEF0"/>
              </a:solidFill>
              <a:effectLst/>
              <a:latin typeface="Inter"/>
            </a:endParaRPr>
          </a:p>
          <a:p>
            <a:pPr marL="742950" lvl="1" indent="-285750" algn="l">
              <a:buFont typeface="Arial" panose="020B0604020202020204" pitchFamily="34" charset="0"/>
              <a:buChar char="•"/>
            </a:pPr>
            <a:r>
              <a:rPr lang="en-US" b="0" i="0" dirty="0" err="1">
                <a:solidFill>
                  <a:srgbClr val="EDEEF0"/>
                </a:solidFill>
                <a:effectLst/>
                <a:latin typeface="Inter"/>
              </a:rPr>
              <a:t>ReentrantLock</a:t>
            </a:r>
            <a:r>
              <a:rPr lang="en-US" b="0" i="0" dirty="0">
                <a:solidFill>
                  <a:srgbClr val="EDEEF0"/>
                </a:solidFill>
                <a:effectLst/>
                <a:latin typeface="Inter"/>
              </a:rPr>
              <a:t> </a:t>
            </a:r>
            <a:r>
              <a:rPr lang="ru-RU" b="0" i="0" dirty="0">
                <a:solidFill>
                  <a:srgbClr val="EDEEF0"/>
                </a:solidFill>
                <a:effectLst/>
                <a:latin typeface="Inter"/>
              </a:rPr>
              <a:t>предоставляет методы для отладки, такие как </a:t>
            </a:r>
            <a:r>
              <a:rPr lang="en-US" b="0" i="0" dirty="0" err="1">
                <a:solidFill>
                  <a:srgbClr val="EDEEF0"/>
                </a:solidFill>
                <a:effectLst/>
                <a:latin typeface="Inter"/>
              </a:rPr>
              <a:t>isLocked</a:t>
            </a:r>
            <a:r>
              <a:rPr lang="en-US" b="0" i="0" dirty="0">
                <a:solidFill>
                  <a:srgbClr val="EDEEF0"/>
                </a:solidFill>
                <a:effectLst/>
                <a:latin typeface="Inter"/>
              </a:rPr>
              <a:t>(), </a:t>
            </a:r>
            <a:r>
              <a:rPr lang="en-US" b="0" i="0" dirty="0" err="1">
                <a:solidFill>
                  <a:srgbClr val="EDEEF0"/>
                </a:solidFill>
                <a:effectLst/>
                <a:latin typeface="Inter"/>
              </a:rPr>
              <a:t>isHeldByCurrentThread</a:t>
            </a:r>
            <a:r>
              <a:rPr lang="en-US" b="0" i="0" dirty="0">
                <a:solidFill>
                  <a:srgbClr val="EDEEF0"/>
                </a:solidFill>
                <a:effectLst/>
                <a:latin typeface="Inter"/>
              </a:rPr>
              <a:t>(), </a:t>
            </a:r>
            <a:r>
              <a:rPr lang="en-US" b="0" i="0" dirty="0" err="1">
                <a:solidFill>
                  <a:srgbClr val="EDEEF0"/>
                </a:solidFill>
                <a:effectLst/>
                <a:latin typeface="Inter"/>
              </a:rPr>
              <a:t>getQueueLength</a:t>
            </a:r>
            <a:r>
              <a:rPr lang="en-US" b="0" i="0" dirty="0">
                <a:solidFill>
                  <a:srgbClr val="EDEEF0"/>
                </a:solidFill>
                <a:effectLst/>
                <a:latin typeface="Inter"/>
              </a:rPr>
              <a:t>() </a:t>
            </a:r>
            <a:r>
              <a:rPr lang="ru-RU" b="0" i="0" dirty="0">
                <a:solidFill>
                  <a:srgbClr val="EDEEF0"/>
                </a:solidFill>
                <a:effectLst/>
                <a:latin typeface="Inter"/>
              </a:rPr>
              <a:t>и другие.</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30</a:t>
            </a:fld>
            <a:endParaRPr lang="ru-RU"/>
          </a:p>
        </p:txBody>
      </p:sp>
    </p:spTree>
    <p:extLst>
      <p:ext uri="{BB962C8B-B14F-4D97-AF65-F5344CB8AC3E}">
        <p14:creationId xmlns:p14="http://schemas.microsoft.com/office/powerpoint/2010/main" val="3429277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EDEEF0"/>
                </a:solidFill>
                <a:effectLst/>
                <a:latin typeface="Inter"/>
              </a:rPr>
              <a:t>Подробный разбор </a:t>
            </a:r>
            <a:r>
              <a:rPr lang="ru-RU" b="0" i="0" dirty="0" err="1">
                <a:solidFill>
                  <a:srgbClr val="EDEEF0"/>
                </a:solidFill>
                <a:effectLst/>
                <a:latin typeface="Inter"/>
              </a:rPr>
              <a:t>ReentrantReadWriteLock</a:t>
            </a:r>
            <a:r>
              <a:rPr lang="ru-RU" b="0" i="0" dirty="0">
                <a:solidFill>
                  <a:srgbClr val="EDEEF0"/>
                </a:solidFill>
                <a:effectLst/>
                <a:latin typeface="Inter"/>
              </a:rPr>
              <a:t> в Java</a:t>
            </a:r>
          </a:p>
          <a:p>
            <a:pPr algn="l"/>
            <a:endParaRPr lang="ru-RU" b="0" i="0" dirty="0">
              <a:solidFill>
                <a:srgbClr val="EDEEF0"/>
              </a:solidFill>
              <a:effectLst/>
              <a:latin typeface="Inter"/>
            </a:endParaRPr>
          </a:p>
          <a:p>
            <a:pPr algn="l"/>
            <a:r>
              <a:rPr lang="ru-RU" b="0" i="0" dirty="0" err="1">
                <a:solidFill>
                  <a:srgbClr val="EDEEF0"/>
                </a:solidFill>
                <a:effectLst/>
                <a:latin typeface="Inter"/>
              </a:rPr>
              <a:t>ReentrantReadWriteLock</a:t>
            </a:r>
            <a:r>
              <a:rPr lang="ru-RU" b="0" i="0" dirty="0">
                <a:solidFill>
                  <a:srgbClr val="EDEEF0"/>
                </a:solidFill>
                <a:effectLst/>
                <a:latin typeface="Inter"/>
              </a:rPr>
              <a:t> — это реализация интерфейса </a:t>
            </a:r>
            <a:r>
              <a:rPr lang="ru-RU" b="0" i="0" dirty="0" err="1">
                <a:solidFill>
                  <a:srgbClr val="EDEEF0"/>
                </a:solidFill>
                <a:effectLst/>
                <a:latin typeface="Inter"/>
              </a:rPr>
              <a:t>ReadWriteLock</a:t>
            </a:r>
            <a:r>
              <a:rPr lang="ru-RU" b="0" i="0" dirty="0">
                <a:solidFill>
                  <a:srgbClr val="EDEEF0"/>
                </a:solidFill>
                <a:effectLst/>
                <a:latin typeface="Inter"/>
              </a:rPr>
              <a:t>, которая предоставляет раздельные блокировки для чтения и записи. Это позволяет повысить производительность в сценариях, где операции чтения происходят чаще, чем операции записи.</a:t>
            </a:r>
          </a:p>
          <a:p>
            <a:endParaRPr lang="ru-RU" dirty="0"/>
          </a:p>
          <a:p>
            <a:pPr algn="l"/>
            <a:r>
              <a:rPr lang="ru-RU" b="1" i="0" dirty="0" err="1">
                <a:solidFill>
                  <a:srgbClr val="EDEEF0"/>
                </a:solidFill>
                <a:effectLst/>
                <a:latin typeface="Inter"/>
              </a:rPr>
              <a:t>ReadWriteLock</a:t>
            </a:r>
            <a:r>
              <a:rPr lang="ru-RU" b="1" i="0" dirty="0">
                <a:solidFill>
                  <a:srgbClr val="EDEEF0"/>
                </a:solidFill>
                <a:effectLst/>
                <a:latin typeface="Inter"/>
              </a:rPr>
              <a:t>:</a:t>
            </a:r>
          </a:p>
          <a:p>
            <a:pPr algn="l"/>
            <a:r>
              <a:rPr lang="ru-RU" b="0" i="0" dirty="0">
                <a:solidFill>
                  <a:srgbClr val="EDEEF0"/>
                </a:solidFill>
                <a:effectLst/>
                <a:latin typeface="Inter"/>
              </a:rPr>
              <a:t>Интерфейс </a:t>
            </a:r>
            <a:r>
              <a:rPr lang="ru-RU" b="0" i="0" dirty="0" err="1">
                <a:solidFill>
                  <a:srgbClr val="EDEEF0"/>
                </a:solidFill>
                <a:effectLst/>
                <a:latin typeface="Inter"/>
              </a:rPr>
              <a:t>ReadWriteLock</a:t>
            </a:r>
            <a:r>
              <a:rPr lang="ru-RU" b="0" i="0" dirty="0">
                <a:solidFill>
                  <a:srgbClr val="EDEEF0"/>
                </a:solidFill>
                <a:effectLst/>
                <a:latin typeface="Inter"/>
              </a:rPr>
              <a:t> предоставляет две блокировки:</a:t>
            </a:r>
          </a:p>
          <a:p>
            <a:pPr algn="l">
              <a:buFont typeface="Arial" panose="020B0604020202020204" pitchFamily="34" charset="0"/>
              <a:buChar char="•"/>
            </a:pPr>
            <a:r>
              <a:rPr lang="ru-RU" b="1" i="0" dirty="0" err="1">
                <a:solidFill>
                  <a:srgbClr val="EDEEF0"/>
                </a:solidFill>
                <a:effectLst/>
                <a:latin typeface="Inter"/>
              </a:rPr>
              <a:t>Read</a:t>
            </a:r>
            <a:r>
              <a:rPr lang="ru-RU" b="1" i="0" dirty="0">
                <a:solidFill>
                  <a:srgbClr val="EDEEF0"/>
                </a:solidFill>
                <a:effectLst/>
                <a:latin typeface="Inter"/>
              </a:rPr>
              <a:t> Lock (блокировка для чтения):</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a:solidFill>
                  <a:srgbClr val="EDEEF0"/>
                </a:solidFill>
                <a:effectLst/>
                <a:latin typeface="Inter"/>
              </a:rPr>
              <a:t>Может быть захвачена несколькими потоками одновременно, если не захвачена блокировка для записи.</a:t>
            </a:r>
          </a:p>
          <a:p>
            <a:pPr marL="742950" lvl="1" indent="-285750" algn="l">
              <a:buFont typeface="Arial" panose="020B0604020202020204" pitchFamily="34" charset="0"/>
              <a:buChar char="•"/>
            </a:pPr>
            <a:r>
              <a:rPr lang="ru-RU" b="0" i="0" dirty="0">
                <a:solidFill>
                  <a:srgbClr val="EDEEF0"/>
                </a:solidFill>
                <a:effectLst/>
                <a:latin typeface="Inter"/>
              </a:rPr>
              <a:t>Если блокировка для записи захвачена, потоки, пытающиеся получить блокировку для чтения, будут ждать.</a:t>
            </a:r>
          </a:p>
          <a:p>
            <a:pPr algn="l">
              <a:buFont typeface="Arial" panose="020B0604020202020204" pitchFamily="34" charset="0"/>
              <a:buChar char="•"/>
            </a:pPr>
            <a:r>
              <a:rPr lang="ru-RU" b="1" i="0" dirty="0" err="1">
                <a:solidFill>
                  <a:srgbClr val="EDEEF0"/>
                </a:solidFill>
                <a:effectLst/>
                <a:latin typeface="Inter"/>
              </a:rPr>
              <a:t>Write</a:t>
            </a:r>
            <a:r>
              <a:rPr lang="ru-RU" b="1" i="0" dirty="0">
                <a:solidFill>
                  <a:srgbClr val="EDEEF0"/>
                </a:solidFill>
                <a:effectLst/>
                <a:latin typeface="Inter"/>
              </a:rPr>
              <a:t> Lock (блокировка для записи):</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a:solidFill>
                  <a:srgbClr val="EDEEF0"/>
                </a:solidFill>
                <a:effectLst/>
                <a:latin typeface="Inter"/>
              </a:rPr>
              <a:t>Может быть захвачена только одним потоком одновременно.</a:t>
            </a:r>
          </a:p>
          <a:p>
            <a:pPr marL="742950" lvl="1" indent="-285750" algn="l">
              <a:buFont typeface="Arial" panose="020B0604020202020204" pitchFamily="34" charset="0"/>
              <a:buChar char="•"/>
            </a:pPr>
            <a:r>
              <a:rPr lang="ru-RU" b="0" i="0" dirty="0">
                <a:solidFill>
                  <a:srgbClr val="EDEEF0"/>
                </a:solidFill>
                <a:effectLst/>
                <a:latin typeface="Inter"/>
              </a:rPr>
              <a:t>Если блокировка для чтения или записи захвачена, потоки, пытающиеся получить блокировку для записи, будут ждать.</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31</a:t>
            </a:fld>
            <a:endParaRPr lang="ru-RU"/>
          </a:p>
        </p:txBody>
      </p:sp>
    </p:spTree>
    <p:extLst>
      <p:ext uri="{BB962C8B-B14F-4D97-AF65-F5344CB8AC3E}">
        <p14:creationId xmlns:p14="http://schemas.microsoft.com/office/powerpoint/2010/main" val="1706260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dirty="0" err="1"/>
              <a:t>Condition</a:t>
            </a:r>
            <a:r>
              <a:rPr lang="ru-RU" b="0" i="0" dirty="0">
                <a:solidFill>
                  <a:srgbClr val="EDEEF0"/>
                </a:solidFill>
                <a:effectLst/>
                <a:latin typeface="Inter"/>
              </a:rPr>
              <a:t> — это интерфейс, который предоставляет механизм, аналогичный методам </a:t>
            </a:r>
            <a:r>
              <a:rPr lang="ru-RU" dirty="0" err="1"/>
              <a:t>Object.wait</a:t>
            </a:r>
            <a:r>
              <a:rPr lang="ru-RU" dirty="0"/>
              <a:t>()</a:t>
            </a:r>
            <a:r>
              <a:rPr lang="ru-RU" b="0" i="0" dirty="0">
                <a:solidFill>
                  <a:srgbClr val="EDEEF0"/>
                </a:solidFill>
                <a:effectLst/>
                <a:latin typeface="Inter"/>
              </a:rPr>
              <a:t>, </a:t>
            </a:r>
            <a:r>
              <a:rPr lang="ru-RU" dirty="0" err="1"/>
              <a:t>Object.notify</a:t>
            </a:r>
            <a:r>
              <a:rPr lang="ru-RU" dirty="0"/>
              <a:t>()</a:t>
            </a:r>
            <a:r>
              <a:rPr lang="ru-RU" b="0" i="0" dirty="0">
                <a:solidFill>
                  <a:srgbClr val="EDEEF0"/>
                </a:solidFill>
                <a:effectLst/>
                <a:latin typeface="Inter"/>
              </a:rPr>
              <a:t> и </a:t>
            </a:r>
            <a:r>
              <a:rPr lang="ru-RU" dirty="0" err="1"/>
              <a:t>Object.notifyAll</a:t>
            </a:r>
            <a:r>
              <a:rPr lang="ru-RU" dirty="0"/>
              <a:t>()</a:t>
            </a:r>
            <a:r>
              <a:rPr lang="ru-RU" b="0" i="0" dirty="0">
                <a:solidFill>
                  <a:srgbClr val="EDEEF0"/>
                </a:solidFill>
                <a:effectLst/>
                <a:latin typeface="Inter"/>
              </a:rPr>
              <a:t>, но с более гибкими возможностями управления потоками. Основное отличие </a:t>
            </a:r>
            <a:r>
              <a:rPr lang="ru-RU" dirty="0" err="1"/>
              <a:t>Condition</a:t>
            </a:r>
            <a:r>
              <a:rPr lang="ru-RU" b="0" i="0" dirty="0">
                <a:solidFill>
                  <a:srgbClr val="EDEEF0"/>
                </a:solidFill>
                <a:effectLst/>
                <a:latin typeface="Inter"/>
              </a:rPr>
              <a:t> в том, что он работает в сочетании с </a:t>
            </a:r>
            <a:r>
              <a:rPr lang="ru-RU" dirty="0"/>
              <a:t>Lock</a:t>
            </a:r>
            <a:r>
              <a:rPr lang="ru-RU" b="0" i="0" dirty="0">
                <a:solidFill>
                  <a:srgbClr val="EDEEF0"/>
                </a:solidFill>
                <a:effectLst/>
                <a:latin typeface="Inter"/>
              </a:rPr>
              <a:t>, а не с </a:t>
            </a:r>
            <a:r>
              <a:rPr lang="ru-RU" dirty="0" err="1"/>
              <a:t>synchronized</a:t>
            </a:r>
            <a:r>
              <a:rPr lang="ru-RU" b="0" i="0" dirty="0">
                <a:solidFill>
                  <a:srgbClr val="EDEEF0"/>
                </a:solidFill>
                <a:effectLst/>
                <a:latin typeface="Inter"/>
              </a:rPr>
              <a:t> блоками.</a:t>
            </a:r>
          </a:p>
          <a:p>
            <a:pPr algn="l"/>
            <a:endParaRPr lang="ru-RU" b="0" i="0" dirty="0">
              <a:solidFill>
                <a:srgbClr val="EDEEF0"/>
              </a:solidFill>
              <a:effectLst/>
              <a:latin typeface="Inter"/>
            </a:endParaRPr>
          </a:p>
          <a:p>
            <a:pPr algn="l"/>
            <a:r>
              <a:rPr lang="ru-RU" b="1" i="0" dirty="0">
                <a:solidFill>
                  <a:srgbClr val="EDEEF0"/>
                </a:solidFill>
                <a:effectLst/>
                <a:latin typeface="Inter"/>
              </a:rPr>
              <a:t>Основные методы:</a:t>
            </a:r>
          </a:p>
          <a:p>
            <a:pPr algn="l">
              <a:buFont typeface="Arial" panose="020B0604020202020204" pitchFamily="34" charset="0"/>
              <a:buChar char="•"/>
            </a:pPr>
            <a:r>
              <a:rPr lang="ru-RU" b="1" i="0" dirty="0" err="1">
                <a:solidFill>
                  <a:srgbClr val="EDEEF0"/>
                </a:solidFill>
                <a:effectLst/>
                <a:latin typeface="Inter"/>
              </a:rPr>
              <a:t>await</a:t>
            </a:r>
            <a:r>
              <a:rPr lang="ru-RU" b="1" i="0" dirty="0">
                <a:solidFill>
                  <a:srgbClr val="EDEEF0"/>
                </a:solidFill>
                <a:effectLst/>
                <a:latin typeface="Inter"/>
              </a:rPr>
              <a:t>()</a:t>
            </a:r>
            <a:r>
              <a:rPr lang="ru-RU" b="0" i="0" dirty="0">
                <a:solidFill>
                  <a:srgbClr val="EDEEF0"/>
                </a:solidFill>
                <a:effectLst/>
                <a:latin typeface="Inter"/>
              </a:rPr>
              <a:t>: Переводит текущий поток в состояние ожидания. Потоки могут быть приостановлены в ожидании какого-то условия. Ожидают сигнала, вызванного методом </a:t>
            </a:r>
            <a:r>
              <a:rPr lang="ru-RU" b="0" i="0" dirty="0" err="1">
                <a:solidFill>
                  <a:srgbClr val="EDEEF0"/>
                </a:solidFill>
                <a:effectLst/>
                <a:latin typeface="Inter"/>
              </a:rPr>
              <a:t>signal</a:t>
            </a:r>
            <a:r>
              <a:rPr lang="ru-RU" b="0" i="0" dirty="0">
                <a:solidFill>
                  <a:srgbClr val="EDEEF0"/>
                </a:solidFill>
                <a:effectLst/>
                <a:latin typeface="Inter"/>
              </a:rPr>
              <a:t>() или </a:t>
            </a:r>
            <a:r>
              <a:rPr lang="ru-RU" b="0" i="0" dirty="0" err="1">
                <a:solidFill>
                  <a:srgbClr val="EDEEF0"/>
                </a:solidFill>
                <a:effectLst/>
                <a:latin typeface="Inter"/>
              </a:rPr>
              <a:t>signalAll</a:t>
            </a:r>
            <a:r>
              <a:rPr lang="ru-RU" b="0" i="0" dirty="0">
                <a:solidFill>
                  <a:srgbClr val="EDEEF0"/>
                </a:solidFill>
                <a:effectLst/>
                <a:latin typeface="Inter"/>
              </a:rPr>
              <a:t>().</a:t>
            </a:r>
          </a:p>
          <a:p>
            <a:pPr algn="l">
              <a:buFont typeface="Arial" panose="020B0604020202020204" pitchFamily="34" charset="0"/>
              <a:buChar char="•"/>
            </a:pPr>
            <a:endParaRPr lang="ru-RU" b="0" i="0" dirty="0">
              <a:solidFill>
                <a:srgbClr val="EDEEF0"/>
              </a:solidFill>
              <a:effectLst/>
              <a:latin typeface="Inter"/>
            </a:endParaRPr>
          </a:p>
          <a:p>
            <a:pPr algn="l">
              <a:buFont typeface="Arial" panose="020B0604020202020204" pitchFamily="34" charset="0"/>
              <a:buChar char="•"/>
            </a:pPr>
            <a:r>
              <a:rPr lang="ru-RU" b="1" i="0" dirty="0" err="1">
                <a:solidFill>
                  <a:srgbClr val="EDEEF0"/>
                </a:solidFill>
                <a:effectLst/>
                <a:latin typeface="Inter"/>
              </a:rPr>
              <a:t>signal</a:t>
            </a:r>
            <a:r>
              <a:rPr lang="ru-RU" b="1" i="0" dirty="0">
                <a:solidFill>
                  <a:srgbClr val="EDEEF0"/>
                </a:solidFill>
                <a:effectLst/>
                <a:latin typeface="Inter"/>
              </a:rPr>
              <a:t>()</a:t>
            </a:r>
            <a:r>
              <a:rPr lang="ru-RU" b="0" i="0" dirty="0">
                <a:solidFill>
                  <a:srgbClr val="EDEEF0"/>
                </a:solidFill>
                <a:effectLst/>
                <a:latin typeface="Inter"/>
              </a:rPr>
              <a:t>: Будит один поток, который ожидал выполнения условия. Аналогично </a:t>
            </a:r>
            <a:r>
              <a:rPr lang="ru-RU" b="0" i="0" dirty="0" err="1">
                <a:solidFill>
                  <a:srgbClr val="EDEEF0"/>
                </a:solidFill>
                <a:effectLst/>
                <a:latin typeface="Inter"/>
              </a:rPr>
              <a:t>Object.notify</a:t>
            </a:r>
            <a:r>
              <a:rPr lang="ru-RU" b="0" i="0" dirty="0">
                <a:solidFill>
                  <a:srgbClr val="EDEEF0"/>
                </a:solidFill>
                <a:effectLst/>
                <a:latin typeface="Inter"/>
              </a:rPr>
              <a:t>().</a:t>
            </a:r>
          </a:p>
          <a:p>
            <a:pPr algn="l">
              <a:buFont typeface="Arial" panose="020B0604020202020204" pitchFamily="34" charset="0"/>
              <a:buChar char="•"/>
            </a:pPr>
            <a:endParaRPr lang="ru-RU" b="0" i="0" dirty="0">
              <a:solidFill>
                <a:srgbClr val="EDEEF0"/>
              </a:solidFill>
              <a:effectLst/>
              <a:latin typeface="Inter"/>
            </a:endParaRPr>
          </a:p>
          <a:p>
            <a:pPr algn="l">
              <a:buFont typeface="Arial" panose="020B0604020202020204" pitchFamily="34" charset="0"/>
              <a:buChar char="•"/>
            </a:pPr>
            <a:r>
              <a:rPr lang="ru-RU" b="1" i="0" dirty="0" err="1">
                <a:solidFill>
                  <a:srgbClr val="EDEEF0"/>
                </a:solidFill>
                <a:effectLst/>
                <a:latin typeface="Inter"/>
              </a:rPr>
              <a:t>signalAll</a:t>
            </a:r>
            <a:r>
              <a:rPr lang="ru-RU" b="1" i="0" dirty="0">
                <a:solidFill>
                  <a:srgbClr val="EDEEF0"/>
                </a:solidFill>
                <a:effectLst/>
                <a:latin typeface="Inter"/>
              </a:rPr>
              <a:t>()</a:t>
            </a:r>
            <a:r>
              <a:rPr lang="ru-RU" b="0" i="0" dirty="0">
                <a:solidFill>
                  <a:srgbClr val="EDEEF0"/>
                </a:solidFill>
                <a:effectLst/>
                <a:latin typeface="Inter"/>
              </a:rPr>
              <a:t>: Пробуждает все потоки, которые находятся в ожидании выполнения условия. Аналогично </a:t>
            </a:r>
            <a:r>
              <a:rPr lang="ru-RU" b="0" i="0" dirty="0" err="1">
                <a:solidFill>
                  <a:srgbClr val="EDEEF0"/>
                </a:solidFill>
                <a:effectLst/>
                <a:latin typeface="Inter"/>
              </a:rPr>
              <a:t>Object.notifyAll</a:t>
            </a:r>
            <a:r>
              <a:rPr lang="ru-RU" b="0" i="0" dirty="0">
                <a:solidFill>
                  <a:srgbClr val="EDEEF0"/>
                </a:solidFill>
                <a:effectLst/>
                <a:latin typeface="Inter"/>
              </a:rPr>
              <a:t>().</a:t>
            </a:r>
          </a:p>
          <a:p>
            <a:pPr algn="l">
              <a:buFont typeface="Arial" panose="020B0604020202020204" pitchFamily="34" charset="0"/>
              <a:buChar char="•"/>
            </a:pPr>
            <a:r>
              <a:rPr lang="ru-RU" b="0" i="0" dirty="0">
                <a:solidFill>
                  <a:srgbClr val="EDEEF0"/>
                </a:solidFill>
                <a:effectLst/>
                <a:latin typeface="Inter"/>
              </a:rPr>
              <a:t>**</a:t>
            </a:r>
            <a:r>
              <a:rPr lang="ru-RU" b="0" i="0" dirty="0" err="1">
                <a:solidFill>
                  <a:srgbClr val="EDEEF0"/>
                </a:solidFill>
                <a:effectLst/>
                <a:latin typeface="Inter"/>
              </a:rPr>
              <a:t>awaitUninterruptibly</a:t>
            </a:r>
            <a:r>
              <a:rPr lang="ru-RU" b="0" i="0" dirty="0">
                <a:solidFill>
                  <a:srgbClr val="EDEEF0"/>
                </a:solidFill>
                <a:effectLst/>
                <a:latin typeface="Inter"/>
              </a:rPr>
              <a:t>(): Версия метода </a:t>
            </a:r>
            <a:r>
              <a:rPr lang="ru-RU" b="0" i="0" dirty="0" err="1">
                <a:solidFill>
                  <a:srgbClr val="EDEEF0"/>
                </a:solidFill>
                <a:effectLst/>
                <a:latin typeface="Inter"/>
              </a:rPr>
              <a:t>await</a:t>
            </a:r>
            <a:r>
              <a:rPr lang="ru-RU" b="0" i="0" dirty="0">
                <a:solidFill>
                  <a:srgbClr val="EDEEF0"/>
                </a:solidFill>
                <a:effectLst/>
                <a:latin typeface="Inter"/>
              </a:rPr>
              <a:t>() не реагирующая на прерывания.</a:t>
            </a:r>
          </a:p>
          <a:p>
            <a:pPr algn="l">
              <a:buFont typeface="Arial" panose="020B0604020202020204" pitchFamily="34" charset="0"/>
              <a:buChar char="•"/>
            </a:pPr>
            <a:r>
              <a:rPr lang="ru-RU" b="0" i="0" dirty="0">
                <a:solidFill>
                  <a:srgbClr val="EDEEF0"/>
                </a:solidFill>
                <a:effectLst/>
                <a:latin typeface="Inter"/>
              </a:rPr>
              <a:t>**</a:t>
            </a:r>
            <a:r>
              <a:rPr lang="ru-RU" b="0" i="0" dirty="0" err="1">
                <a:solidFill>
                  <a:srgbClr val="EDEEF0"/>
                </a:solidFill>
                <a:effectLst/>
                <a:latin typeface="Inter"/>
              </a:rPr>
              <a:t>awaitNanos</a:t>
            </a:r>
            <a:r>
              <a:rPr lang="ru-RU" b="0" i="0" dirty="0">
                <a:solidFill>
                  <a:srgbClr val="EDEEF0"/>
                </a:solidFill>
                <a:effectLst/>
                <a:latin typeface="Inter"/>
              </a:rPr>
              <a:t>(</a:t>
            </a:r>
            <a:r>
              <a:rPr lang="ru-RU" b="0" i="0" dirty="0" err="1">
                <a:solidFill>
                  <a:srgbClr val="EDEEF0"/>
                </a:solidFill>
                <a:effectLst/>
                <a:latin typeface="Inter"/>
              </a:rPr>
              <a:t>long</a:t>
            </a:r>
            <a:r>
              <a:rPr lang="ru-RU" b="0" i="0" dirty="0">
                <a:solidFill>
                  <a:srgbClr val="EDEEF0"/>
                </a:solidFill>
                <a:effectLst/>
                <a:latin typeface="Inter"/>
              </a:rPr>
              <a:t> </a:t>
            </a:r>
            <a:r>
              <a:rPr lang="ru-RU" b="0" i="0" dirty="0" err="1">
                <a:solidFill>
                  <a:srgbClr val="EDEEF0"/>
                </a:solidFill>
                <a:effectLst/>
                <a:latin typeface="Inter"/>
              </a:rPr>
              <a:t>duration</a:t>
            </a:r>
            <a:r>
              <a:rPr lang="ru-RU" b="0" i="0" dirty="0">
                <a:solidFill>
                  <a:srgbClr val="EDEEF0"/>
                </a:solidFill>
                <a:effectLst/>
                <a:latin typeface="Inter"/>
              </a:rPr>
              <a:t>), </a:t>
            </a:r>
            <a:r>
              <a:rPr lang="ru-RU" b="0" i="0" dirty="0" err="1">
                <a:solidFill>
                  <a:srgbClr val="EDEEF0"/>
                </a:solidFill>
                <a:effectLst/>
                <a:latin typeface="Inter"/>
              </a:rPr>
              <a:t>await</a:t>
            </a:r>
            <a:r>
              <a:rPr lang="ru-RU" b="0" i="0" dirty="0">
                <a:solidFill>
                  <a:srgbClr val="EDEEF0"/>
                </a:solidFill>
                <a:effectLst/>
                <a:latin typeface="Inter"/>
              </a:rPr>
              <a:t>(</a:t>
            </a:r>
            <a:r>
              <a:rPr lang="ru-RU" b="0" i="0" dirty="0" err="1">
                <a:solidFill>
                  <a:srgbClr val="EDEEF0"/>
                </a:solidFill>
                <a:effectLst/>
                <a:latin typeface="Inter"/>
              </a:rPr>
              <a:t>long</a:t>
            </a:r>
            <a:r>
              <a:rPr lang="ru-RU" b="0" i="0" dirty="0">
                <a:solidFill>
                  <a:srgbClr val="EDEEF0"/>
                </a:solidFill>
                <a:effectLst/>
                <a:latin typeface="Inter"/>
              </a:rPr>
              <a:t> </a:t>
            </a:r>
            <a:r>
              <a:rPr lang="ru-RU" b="0" i="0" dirty="0" err="1">
                <a:solidFill>
                  <a:srgbClr val="EDEEF0"/>
                </a:solidFill>
                <a:effectLst/>
                <a:latin typeface="Inter"/>
              </a:rPr>
              <a:t>duration</a:t>
            </a:r>
            <a:r>
              <a:rPr lang="ru-RU" b="0" i="0" dirty="0">
                <a:solidFill>
                  <a:srgbClr val="EDEEF0"/>
                </a:solidFill>
                <a:effectLst/>
                <a:latin typeface="Inter"/>
              </a:rPr>
              <a:t>, </a:t>
            </a:r>
            <a:r>
              <a:rPr lang="ru-RU" b="0" i="0" dirty="0" err="1">
                <a:solidFill>
                  <a:srgbClr val="EDEEF0"/>
                </a:solidFill>
                <a:effectLst/>
                <a:latin typeface="Inter"/>
              </a:rPr>
              <a:t>TimeUnit</a:t>
            </a:r>
            <a:r>
              <a:rPr lang="ru-RU" b="0" i="0" dirty="0">
                <a:solidFill>
                  <a:srgbClr val="EDEEF0"/>
                </a:solidFill>
                <a:effectLst/>
                <a:latin typeface="Inter"/>
              </a:rPr>
              <a:t> </a:t>
            </a:r>
            <a:r>
              <a:rPr lang="ru-RU" b="0" i="0" dirty="0" err="1">
                <a:solidFill>
                  <a:srgbClr val="EDEEF0"/>
                </a:solidFill>
                <a:effectLst/>
                <a:latin typeface="Inter"/>
              </a:rPr>
              <a:t>unit</a:t>
            </a:r>
            <a:r>
              <a:rPr lang="ru-RU" b="0" i="0" dirty="0">
                <a:solidFill>
                  <a:srgbClr val="EDEEF0"/>
                </a:solidFill>
                <a:effectLst/>
                <a:latin typeface="Inter"/>
              </a:rPr>
              <a:t>), </a:t>
            </a:r>
            <a:r>
              <a:rPr lang="ru-RU" b="0" i="0" dirty="0" err="1">
                <a:solidFill>
                  <a:srgbClr val="EDEEF0"/>
                </a:solidFill>
                <a:effectLst/>
                <a:latin typeface="Inter"/>
              </a:rPr>
              <a:t>шде</a:t>
            </a:r>
            <a:r>
              <a:rPr lang="ru-RU" b="0" i="0" dirty="0">
                <a:solidFill>
                  <a:srgbClr val="EDEEF0"/>
                </a:solidFill>
                <a:effectLst/>
                <a:latin typeface="Inter"/>
              </a:rPr>
              <a:t> </a:t>
            </a:r>
            <a:r>
              <a:rPr lang="ru-RU" b="0" i="0" dirty="0" err="1">
                <a:solidFill>
                  <a:srgbClr val="EDEEF0"/>
                </a:solidFill>
                <a:effectLst/>
                <a:latin typeface="Inter"/>
              </a:rPr>
              <a:t>awaitUntil</a:t>
            </a:r>
            <a:r>
              <a:rPr lang="ru-RU" b="0" i="0" dirty="0">
                <a:solidFill>
                  <a:srgbClr val="EDEEF0"/>
                </a:solidFill>
                <a:effectLst/>
                <a:latin typeface="Inter"/>
              </a:rPr>
              <a:t>(</a:t>
            </a:r>
            <a:r>
              <a:rPr lang="ru-RU" b="0" i="0" dirty="0" err="1">
                <a:solidFill>
                  <a:srgbClr val="EDEEF0"/>
                </a:solidFill>
                <a:effectLst/>
                <a:latin typeface="Inter"/>
              </a:rPr>
              <a:t>Date</a:t>
            </a:r>
            <a:r>
              <a:rPr lang="ru-RU" b="0" i="0" dirty="0">
                <a:solidFill>
                  <a:srgbClr val="EDEEF0"/>
                </a:solidFill>
                <a:effectLst/>
                <a:latin typeface="Inter"/>
              </a:rPr>
              <a:t> </a:t>
            </a:r>
            <a:r>
              <a:rPr lang="ru-RU" b="0" i="0" dirty="0" err="1">
                <a:solidFill>
                  <a:srgbClr val="EDEEF0"/>
                </a:solidFill>
                <a:effectLst/>
                <a:latin typeface="Inter"/>
              </a:rPr>
              <a:t>date</a:t>
            </a:r>
            <a:r>
              <a:rPr lang="ru-RU" b="0" i="0" dirty="0">
                <a:solidFill>
                  <a:srgbClr val="EDEEF0"/>
                </a:solidFill>
                <a:effectLst/>
                <a:latin typeface="Inter"/>
              </a:rPr>
              <a:t>): </a:t>
            </a:r>
            <a:r>
              <a:rPr lang="ru-RU" b="0" i="0" dirty="0" err="1">
                <a:solidFill>
                  <a:srgbClr val="EDEEF0"/>
                </a:solidFill>
                <a:effectLst/>
                <a:latin typeface="Inter"/>
              </a:rPr>
              <a:t>Позвляет</a:t>
            </a:r>
            <a:r>
              <a:rPr lang="ru-RU" b="0" i="0" dirty="0">
                <a:solidFill>
                  <a:srgbClr val="EDEEF0"/>
                </a:solidFill>
                <a:effectLst/>
                <a:latin typeface="Inter"/>
              </a:rPr>
              <a:t> указать, как долго поток будет ожидать. Если время ожидания истекает поток выходит из состояния ожидания.</a:t>
            </a:r>
          </a:p>
          <a:p>
            <a:pPr algn="l"/>
            <a:endParaRPr lang="ru-RU" b="0" i="0" dirty="0">
              <a:solidFill>
                <a:srgbClr val="EDEEF0"/>
              </a:solidFill>
              <a:effectLst/>
              <a:latin typeface="Inter"/>
            </a:endParaRPr>
          </a:p>
          <a:p>
            <a:pPr algn="l"/>
            <a:endParaRPr lang="ru-RU" b="0" i="0" dirty="0">
              <a:solidFill>
                <a:srgbClr val="EDEEF0"/>
              </a:solidFill>
              <a:effectLst/>
              <a:latin typeface="Inter"/>
            </a:endParaRPr>
          </a:p>
          <a:p>
            <a:pPr algn="l"/>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Интерфейсное условие </a:t>
            </a:r>
            <a:r>
              <a:rPr lang="en-US" b="1" i="0" dirty="0">
                <a:solidFill>
                  <a:srgbClr val="2945A3"/>
                </a:solidFill>
                <a:effectLst/>
                <a:latin typeface="Verdana" panose="020B0604030504040204" pitchFamily="34" charset="0"/>
              </a:rPr>
              <a:t>Condition</a:t>
            </a:r>
            <a:r>
              <a:rPr lang="en-US" b="0" i="0" dirty="0">
                <a:solidFill>
                  <a:srgbClr val="000000"/>
                </a:solidFill>
                <a:effectLst/>
                <a:latin typeface="Verdana" panose="020B0604030504040204" pitchFamily="34" charset="0"/>
              </a:rPr>
              <a:t> </a:t>
            </a:r>
            <a:r>
              <a:rPr lang="ru-RU" b="0" i="0" dirty="0">
                <a:solidFill>
                  <a:srgbClr val="000000"/>
                </a:solidFill>
                <a:effectLst/>
                <a:latin typeface="Verdana" panose="020B0604030504040204" pitchFamily="34" charset="0"/>
              </a:rPr>
              <a:t>в сочетании с блокировкой </a:t>
            </a:r>
            <a:r>
              <a:rPr lang="en-US" b="0" i="1" dirty="0">
                <a:solidFill>
                  <a:srgbClr val="000000"/>
                </a:solidFill>
                <a:effectLst/>
                <a:latin typeface="Verdana" panose="020B0604030504040204" pitchFamily="34" charset="0"/>
              </a:rPr>
              <a:t>Lock</a:t>
            </a:r>
            <a:r>
              <a:rPr lang="en-US" b="0" i="0" dirty="0">
                <a:solidFill>
                  <a:srgbClr val="000000"/>
                </a:solidFill>
                <a:effectLst/>
                <a:latin typeface="Verdana" panose="020B0604030504040204" pitchFamily="34" charset="0"/>
              </a:rPr>
              <a:t> </a:t>
            </a:r>
            <a:r>
              <a:rPr lang="ru-RU" b="0" i="0" dirty="0">
                <a:solidFill>
                  <a:srgbClr val="000000"/>
                </a:solidFill>
                <a:effectLst/>
                <a:latin typeface="Verdana" panose="020B0604030504040204" pitchFamily="34" charset="0"/>
              </a:rPr>
              <a:t>позволяет заменить методы монитора/мьютекса (</a:t>
            </a:r>
            <a:r>
              <a:rPr lang="en-US" b="0" i="0" dirty="0">
                <a:solidFill>
                  <a:srgbClr val="000000"/>
                </a:solidFill>
                <a:effectLst/>
                <a:latin typeface="Verdana" panose="020B0604030504040204" pitchFamily="34" charset="0"/>
              </a:rPr>
              <a:t>wait, notify </a:t>
            </a:r>
            <a:r>
              <a:rPr lang="ru-RU" b="0" i="0" dirty="0">
                <a:solidFill>
                  <a:srgbClr val="000000"/>
                </a:solidFill>
                <a:effectLst/>
                <a:latin typeface="Verdana" panose="020B0604030504040204" pitchFamily="34" charset="0"/>
              </a:rPr>
              <a:t>и </a:t>
            </a:r>
            <a:r>
              <a:rPr lang="en-US" b="0" i="0" dirty="0" err="1">
                <a:solidFill>
                  <a:srgbClr val="000000"/>
                </a:solidFill>
                <a:effectLst/>
                <a:latin typeface="Verdana" panose="020B0604030504040204" pitchFamily="34" charset="0"/>
              </a:rPr>
              <a:t>notifyAll</a:t>
            </a:r>
            <a:r>
              <a:rPr lang="en-US" b="0" i="0" dirty="0">
                <a:solidFill>
                  <a:srgbClr val="000000"/>
                </a:solidFill>
                <a:effectLst/>
                <a:latin typeface="Verdana" panose="020B0604030504040204" pitchFamily="34" charset="0"/>
              </a:rPr>
              <a:t>) </a:t>
            </a:r>
            <a:r>
              <a:rPr lang="ru-RU" b="0" i="0" dirty="0">
                <a:solidFill>
                  <a:srgbClr val="000000"/>
                </a:solidFill>
                <a:effectLst/>
                <a:latin typeface="Verdana" panose="020B0604030504040204" pitchFamily="34" charset="0"/>
              </a:rPr>
              <a:t>объектом, управляющим ожиданием событий. Блокировка </a:t>
            </a:r>
            <a:r>
              <a:rPr lang="en-US" b="0" i="0" dirty="0">
                <a:solidFill>
                  <a:srgbClr val="000000"/>
                </a:solidFill>
                <a:effectLst/>
                <a:latin typeface="Verdana" panose="020B0604030504040204" pitchFamily="34" charset="0"/>
              </a:rPr>
              <a:t>Lock </a:t>
            </a:r>
            <a:r>
              <a:rPr lang="ru-RU" b="0" i="0" dirty="0">
                <a:solidFill>
                  <a:srgbClr val="000000"/>
                </a:solidFill>
                <a:effectLst/>
                <a:latin typeface="Verdana" panose="020B0604030504040204" pitchFamily="34" charset="0"/>
              </a:rPr>
              <a:t>заменяет использование </a:t>
            </a:r>
            <a:r>
              <a:rPr lang="en-US" b="0" i="0" dirty="0">
                <a:solidFill>
                  <a:srgbClr val="000000"/>
                </a:solidFill>
                <a:effectLst/>
                <a:latin typeface="Verdana" panose="020B0604030504040204" pitchFamily="34" charset="0"/>
              </a:rPr>
              <a:t>synchronized, </a:t>
            </a:r>
            <a:r>
              <a:rPr lang="ru-RU" b="0" i="0" dirty="0">
                <a:solidFill>
                  <a:srgbClr val="000000"/>
                </a:solidFill>
                <a:effectLst/>
                <a:latin typeface="Verdana" panose="020B0604030504040204" pitchFamily="34" charset="0"/>
              </a:rPr>
              <a:t>а </a:t>
            </a:r>
            <a:r>
              <a:rPr lang="en-US" b="0" i="0" dirty="0">
                <a:solidFill>
                  <a:srgbClr val="000000"/>
                </a:solidFill>
                <a:effectLst/>
                <a:latin typeface="Verdana" panose="020B0604030504040204" pitchFamily="34" charset="0"/>
              </a:rPr>
              <a:t>Condition — </a:t>
            </a:r>
            <a:r>
              <a:rPr lang="ru-RU" b="0" i="0" dirty="0">
                <a:solidFill>
                  <a:srgbClr val="000000"/>
                </a:solidFill>
                <a:effectLst/>
                <a:latin typeface="Verdana" panose="020B0604030504040204" pitchFamily="34" charset="0"/>
              </a:rPr>
              <a:t>объектные методы монитора.</a:t>
            </a:r>
            <a:endParaRPr lang="en-US" b="1" i="0" dirty="0">
              <a:solidFill>
                <a:srgbClr val="F8FAFF"/>
              </a:solidFill>
              <a:effectLst/>
              <a:latin typeface="DeepSeek-CJK-patch"/>
            </a:endParaRPr>
          </a:p>
          <a:p>
            <a:pPr algn="l"/>
            <a:endParaRPr lang="en-US" b="1" i="0" dirty="0">
              <a:solidFill>
                <a:srgbClr val="F8FAFF"/>
              </a:solidFill>
              <a:effectLst/>
              <a:latin typeface="DeepSeek-CJK-patch"/>
            </a:endParaRPr>
          </a:p>
          <a:p>
            <a:pPr algn="l"/>
            <a:endParaRPr lang="en-US" b="1" i="0" dirty="0">
              <a:solidFill>
                <a:srgbClr val="F8FAFF"/>
              </a:solidFill>
              <a:effectLst/>
              <a:latin typeface="DeepSeek-CJK-patch"/>
            </a:endParaRPr>
          </a:p>
          <a:p>
            <a:pPr algn="l"/>
            <a:r>
              <a:rPr lang="ru-RU" b="1" i="0" dirty="0">
                <a:solidFill>
                  <a:srgbClr val="F8FAFF"/>
                </a:solidFill>
                <a:effectLst/>
                <a:latin typeface="DeepSeek-CJK-patch"/>
              </a:rPr>
              <a:t>Производительность </a:t>
            </a:r>
            <a:r>
              <a:rPr lang="ru-RU" b="1" i="0" dirty="0" err="1">
                <a:solidFill>
                  <a:srgbClr val="F8FAFF"/>
                </a:solidFill>
                <a:effectLst/>
                <a:latin typeface="DeepSeek-CJK-patch"/>
              </a:rPr>
              <a:t>Condition</a:t>
            </a:r>
            <a:endParaRPr lang="ru-RU" b="0" i="0" dirty="0">
              <a:solidFill>
                <a:srgbClr val="F8FAFF"/>
              </a:solidFill>
              <a:effectLst/>
              <a:latin typeface="DeepSeek-CJK-patch"/>
            </a:endParaRPr>
          </a:p>
          <a:p>
            <a:pPr algn="l">
              <a:buFont typeface="+mj-lt"/>
              <a:buAutoNum type="arabicPeriod"/>
            </a:pPr>
            <a:r>
              <a:rPr lang="ru-RU" b="1" i="0" dirty="0">
                <a:solidFill>
                  <a:srgbClr val="F8FAFF"/>
                </a:solidFill>
                <a:effectLst/>
                <a:latin typeface="DeepSeek-CJK-patch"/>
              </a:rPr>
              <a:t>По сравнению с </a:t>
            </a:r>
            <a:r>
              <a:rPr lang="ru-RU" b="1" i="0" dirty="0" err="1">
                <a:solidFill>
                  <a:srgbClr val="F8FAFF"/>
                </a:solidFill>
                <a:effectLst/>
                <a:latin typeface="DeepSeek-CJK-patch"/>
              </a:rPr>
              <a:t>wait</a:t>
            </a:r>
            <a:r>
              <a:rPr lang="ru-RU" b="1" i="0" dirty="0">
                <a:solidFill>
                  <a:srgbClr val="F8FAFF"/>
                </a:solidFill>
                <a:effectLst/>
                <a:latin typeface="DeepSeek-CJK-patch"/>
              </a:rPr>
              <a:t>()/</a:t>
            </a:r>
            <a:r>
              <a:rPr lang="ru-RU" b="1" i="0" dirty="0" err="1">
                <a:solidFill>
                  <a:srgbClr val="F8FAFF"/>
                </a:solidFill>
                <a:effectLst/>
                <a:latin typeface="DeepSeek-CJK-patch"/>
              </a:rPr>
              <a:t>notify</a:t>
            </a:r>
            <a:r>
              <a:rPr lang="ru-RU" b="1" i="0" dirty="0">
                <a:solidFill>
                  <a:srgbClr val="F8FAFF"/>
                </a:solidFill>
                <a:effectLst/>
                <a:latin typeface="DeepSeek-CJK-patch"/>
              </a:rPr>
              <a:t>()</a:t>
            </a:r>
            <a:r>
              <a:rPr lang="ru-RU" b="0" i="0" dirty="0">
                <a:solidFill>
                  <a:srgbClr val="F8FAFF"/>
                </a:solidFill>
                <a:effectLst/>
                <a:latin typeface="DeepSeek-CJK-patch"/>
              </a:rPr>
              <a:t>:</a:t>
            </a:r>
          </a:p>
          <a:p>
            <a:pPr marL="742950" lvl="1" indent="-285750" algn="l">
              <a:buFont typeface="+mj-lt"/>
              <a:buAutoNum type="arabicPeriod"/>
            </a:pPr>
            <a:r>
              <a:rPr lang="ru-RU" b="0" i="0" dirty="0">
                <a:solidFill>
                  <a:srgbClr val="F8FAFF"/>
                </a:solidFill>
                <a:effectLst/>
                <a:latin typeface="DeepSeek-CJK-patch"/>
              </a:rPr>
              <a:t>Сопоставимая базовая производительность</a:t>
            </a:r>
          </a:p>
          <a:p>
            <a:pPr marL="742950" lvl="1" indent="-285750" algn="l">
              <a:buFont typeface="+mj-lt"/>
              <a:buAutoNum type="arabicPeriod"/>
            </a:pPr>
            <a:r>
              <a:rPr lang="ru-RU" b="0" i="0" dirty="0">
                <a:solidFill>
                  <a:srgbClr val="F8FAFF"/>
                </a:solidFill>
                <a:effectLst/>
                <a:latin typeface="DeepSeek-CJK-patch"/>
              </a:rPr>
              <a:t>Лучшая масштабируемость за счет множественных условий</a:t>
            </a:r>
          </a:p>
          <a:p>
            <a:pPr algn="l">
              <a:buFont typeface="+mj-lt"/>
              <a:buAutoNum type="arabicPeriod"/>
            </a:pPr>
            <a:r>
              <a:rPr lang="ru-RU" b="1" i="0" dirty="0">
                <a:solidFill>
                  <a:srgbClr val="F8FAFF"/>
                </a:solidFill>
                <a:effectLst/>
                <a:latin typeface="DeepSeek-CJK-patch"/>
              </a:rPr>
              <a:t>Оптимизации в </a:t>
            </a:r>
            <a:r>
              <a:rPr lang="ru-RU" b="1" i="0" dirty="0" err="1">
                <a:solidFill>
                  <a:srgbClr val="F8FAFF"/>
                </a:solidFill>
                <a:effectLst/>
                <a:latin typeface="DeepSeek-CJK-patch"/>
              </a:rPr>
              <a:t>HotSpot</a:t>
            </a:r>
            <a:r>
              <a:rPr lang="ru-RU" b="0" i="0" dirty="0">
                <a:solidFill>
                  <a:srgbClr val="F8FAFF"/>
                </a:solidFill>
                <a:effectLst/>
                <a:latin typeface="DeepSeek-CJK-patch"/>
              </a:rPr>
              <a:t>:</a:t>
            </a:r>
          </a:p>
          <a:p>
            <a:pPr marL="742950" lvl="1" indent="-285750" algn="l">
              <a:buFont typeface="+mj-lt"/>
              <a:buAutoNum type="arabicPeriod"/>
            </a:pPr>
            <a:r>
              <a:rPr lang="ru-RU" b="0" i="0" dirty="0">
                <a:solidFill>
                  <a:srgbClr val="F8FAFF"/>
                </a:solidFill>
                <a:effectLst/>
                <a:latin typeface="DeepSeek-CJK-patch"/>
              </a:rPr>
              <a:t>Внутренние механизмы аналогичны мониторам</a:t>
            </a:r>
          </a:p>
          <a:p>
            <a:pPr marL="742950" lvl="1" indent="-285750" algn="l">
              <a:buFont typeface="+mj-lt"/>
              <a:buAutoNum type="arabicPeriod"/>
            </a:pPr>
            <a:r>
              <a:rPr lang="ru-RU" b="0" i="0" dirty="0">
                <a:solidFill>
                  <a:srgbClr val="F8FAFF"/>
                </a:solidFill>
                <a:effectLst/>
                <a:latin typeface="DeepSeek-CJK-patch"/>
              </a:rPr>
              <a:t>Нет существенных накладных расходов</a:t>
            </a:r>
          </a:p>
          <a:p>
            <a:pPr algn="l">
              <a:buFont typeface="+mj-lt"/>
              <a:buAutoNum type="arabicPeriod"/>
            </a:pPr>
            <a:r>
              <a:rPr lang="ru-RU" b="1" i="0" dirty="0">
                <a:solidFill>
                  <a:srgbClr val="F8FAFF"/>
                </a:solidFill>
                <a:effectLst/>
                <a:latin typeface="DeepSeek-CJK-patch"/>
              </a:rPr>
              <a:t>Влияние на производительность</a:t>
            </a:r>
            <a:r>
              <a:rPr lang="ru-RU" b="0" i="0" dirty="0">
                <a:solidFill>
                  <a:srgbClr val="F8FAFF"/>
                </a:solidFill>
                <a:effectLst/>
                <a:latin typeface="DeepSeek-CJK-patch"/>
              </a:rPr>
              <a:t>:</a:t>
            </a:r>
          </a:p>
          <a:p>
            <a:pPr marL="742950" lvl="1" indent="-285750" algn="l">
              <a:buFont typeface="+mj-lt"/>
              <a:buAutoNum type="arabicPeriod"/>
            </a:pPr>
            <a:r>
              <a:rPr lang="ru-RU" b="0" i="0" dirty="0">
                <a:solidFill>
                  <a:srgbClr val="F8FAFF"/>
                </a:solidFill>
                <a:effectLst/>
                <a:latin typeface="DeepSeek-CJK-patch"/>
              </a:rPr>
              <a:t>Множественные </a:t>
            </a:r>
            <a:r>
              <a:rPr lang="ru-RU" b="0" i="0" dirty="0" err="1">
                <a:solidFill>
                  <a:srgbClr val="F8FAFF"/>
                </a:solidFill>
                <a:effectLst/>
                <a:latin typeface="DeepSeek-CJK-patch"/>
              </a:rPr>
              <a:t>Condition</a:t>
            </a:r>
            <a:r>
              <a:rPr lang="ru-RU" b="0" i="0" dirty="0">
                <a:solidFill>
                  <a:srgbClr val="F8FAFF"/>
                </a:solidFill>
                <a:effectLst/>
                <a:latin typeface="DeepSeek-CJK-patch"/>
              </a:rPr>
              <a:t> не создают значительных издержек</a:t>
            </a:r>
          </a:p>
          <a:p>
            <a:pPr marL="742950" lvl="1" indent="-285750" algn="l">
              <a:buFont typeface="+mj-lt"/>
              <a:buAutoNum type="arabicPeriod"/>
            </a:pPr>
            <a:r>
              <a:rPr lang="ru-RU" b="0" i="0" dirty="0">
                <a:solidFill>
                  <a:srgbClr val="F8FAFF"/>
                </a:solidFill>
                <a:effectLst/>
                <a:latin typeface="DeepSeek-CJK-patch"/>
              </a:rPr>
              <a:t>Лучше использовать несколько </a:t>
            </a:r>
            <a:r>
              <a:rPr lang="ru-RU" b="0" i="0" dirty="0" err="1">
                <a:solidFill>
                  <a:srgbClr val="F8FAFF"/>
                </a:solidFill>
                <a:effectLst/>
                <a:latin typeface="DeepSeek-CJK-patch"/>
              </a:rPr>
              <a:t>Condition</a:t>
            </a:r>
            <a:r>
              <a:rPr lang="ru-RU" b="0" i="0" dirty="0">
                <a:solidFill>
                  <a:srgbClr val="F8FAFF"/>
                </a:solidFill>
                <a:effectLst/>
                <a:latin typeface="DeepSeek-CJK-patch"/>
              </a:rPr>
              <a:t>, чем сложную логику с одним</a:t>
            </a:r>
          </a:p>
          <a:p>
            <a:pPr algn="l"/>
            <a:r>
              <a:rPr lang="ru-RU" b="0" i="0" dirty="0" err="1">
                <a:solidFill>
                  <a:srgbClr val="F8FAFF"/>
                </a:solidFill>
                <a:effectLst/>
                <a:latin typeface="DeepSeek-CJK-patch"/>
              </a:rPr>
              <a:t>Condition</a:t>
            </a:r>
            <a:r>
              <a:rPr lang="ru-RU" b="0" i="0" dirty="0">
                <a:solidFill>
                  <a:srgbClr val="F8FAFF"/>
                </a:solidFill>
                <a:effectLst/>
                <a:latin typeface="DeepSeek-CJK-patch"/>
              </a:rPr>
              <a:t> предоставляет мощный и гибкий механизм координации потоков, который особенно полезен в сложных сценариях синхронизации, где базовых методов </a:t>
            </a:r>
            <a:r>
              <a:rPr lang="ru-RU" b="0" i="0" dirty="0" err="1">
                <a:solidFill>
                  <a:srgbClr val="F8FAFF"/>
                </a:solidFill>
                <a:effectLst/>
                <a:latin typeface="DeepSeek-CJK-patch"/>
              </a:rPr>
              <a:t>Object.wait</a:t>
            </a:r>
            <a:r>
              <a:rPr lang="ru-RU" b="0" i="0" dirty="0">
                <a:solidFill>
                  <a:srgbClr val="F8FAFF"/>
                </a:solidFill>
                <a:effectLst/>
                <a:latin typeface="DeepSeek-CJK-patch"/>
              </a:rPr>
              <a:t>()/</a:t>
            </a:r>
            <a:r>
              <a:rPr lang="ru-RU" b="0" i="0" dirty="0" err="1">
                <a:solidFill>
                  <a:srgbClr val="F8FAFF"/>
                </a:solidFill>
                <a:effectLst/>
                <a:latin typeface="DeepSeek-CJK-patch"/>
              </a:rPr>
              <a:t>notify</a:t>
            </a:r>
            <a:r>
              <a:rPr lang="ru-RU" b="0" i="0" dirty="0">
                <a:solidFill>
                  <a:srgbClr val="F8FAFF"/>
                </a:solidFill>
                <a:effectLst/>
                <a:latin typeface="DeepSeek-CJK-patch"/>
              </a:rPr>
              <a:t>() недостаточно.</a:t>
            </a:r>
          </a:p>
        </p:txBody>
      </p:sp>
      <p:sp>
        <p:nvSpPr>
          <p:cNvPr id="4" name="Номер слайда 3"/>
          <p:cNvSpPr>
            <a:spLocks noGrp="1"/>
          </p:cNvSpPr>
          <p:nvPr>
            <p:ph type="sldNum" sz="quarter" idx="5"/>
          </p:nvPr>
        </p:nvSpPr>
        <p:spPr/>
        <p:txBody>
          <a:bodyPr/>
          <a:lstStyle/>
          <a:p>
            <a:fld id="{5F729189-23CE-4022-A357-B9239DF82E10}" type="slidenum">
              <a:rPr lang="ru-RU" smtClean="0"/>
              <a:t>32</a:t>
            </a:fld>
            <a:endParaRPr lang="ru-RU"/>
          </a:p>
        </p:txBody>
      </p:sp>
    </p:spTree>
    <p:extLst>
      <p:ext uri="{BB962C8B-B14F-4D97-AF65-F5344CB8AC3E}">
        <p14:creationId xmlns:p14="http://schemas.microsoft.com/office/powerpoint/2010/main" val="271844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solidFill>
                  <a:srgbClr val="F8FAFF"/>
                </a:solidFill>
                <a:effectLst/>
                <a:latin typeface="DeepSeek-CJK-patch"/>
              </a:rPr>
              <a:t>Пример - </a:t>
            </a:r>
            <a:r>
              <a:rPr lang="en-US" dirty="0" err="1">
                <a:solidFill>
                  <a:srgbClr val="E5C07B"/>
                </a:solidFill>
                <a:effectLst/>
              </a:rPr>
              <a:t>AtomicCasCounter</a:t>
            </a:r>
            <a:endParaRPr lang="en-US" dirty="0">
              <a:solidFill>
                <a:srgbClr val="ABB2BF"/>
              </a:solidFill>
              <a:effectLst/>
            </a:endParaRPr>
          </a:p>
          <a:p>
            <a:endParaRPr lang="en-US" b="1" i="0" dirty="0">
              <a:solidFill>
                <a:srgbClr val="F8FAFF"/>
              </a:solidFill>
              <a:effectLst/>
              <a:latin typeface="DeepSeek-CJK-patch"/>
            </a:endParaRPr>
          </a:p>
          <a:p>
            <a:r>
              <a:rPr lang="ru-RU" b="1" i="0" dirty="0">
                <a:solidFill>
                  <a:srgbClr val="F8FAFF"/>
                </a:solidFill>
                <a:effectLst/>
                <a:latin typeface="DeepSeek-CJK-patch"/>
              </a:rPr>
              <a:t>CAS (</a:t>
            </a:r>
            <a:r>
              <a:rPr lang="ru-RU" b="1" i="0" dirty="0" err="1">
                <a:solidFill>
                  <a:srgbClr val="F8FAFF"/>
                </a:solidFill>
                <a:effectLst/>
                <a:latin typeface="DeepSeek-CJK-patch"/>
              </a:rPr>
              <a:t>Compare</a:t>
            </a:r>
            <a:r>
              <a:rPr lang="ru-RU" b="1" i="0" dirty="0">
                <a:solidFill>
                  <a:srgbClr val="F8FAFF"/>
                </a:solidFill>
                <a:effectLst/>
                <a:latin typeface="DeepSeek-CJK-patch"/>
              </a:rPr>
              <a:t>-And-</a:t>
            </a:r>
            <a:r>
              <a:rPr lang="ru-RU" b="1" i="0" dirty="0" err="1">
                <a:solidFill>
                  <a:srgbClr val="F8FAFF"/>
                </a:solidFill>
                <a:effectLst/>
                <a:latin typeface="DeepSeek-CJK-patch"/>
              </a:rPr>
              <a:t>Swap</a:t>
            </a:r>
            <a:r>
              <a:rPr lang="ru-RU" b="1" i="0" dirty="0">
                <a:solidFill>
                  <a:srgbClr val="F8FAFF"/>
                </a:solidFill>
                <a:effectLst/>
                <a:latin typeface="DeepSeek-CJK-patch"/>
              </a:rPr>
              <a:t>)</a:t>
            </a:r>
            <a:r>
              <a:rPr lang="ru-RU" b="0" i="0" dirty="0">
                <a:solidFill>
                  <a:srgbClr val="F8FAFF"/>
                </a:solidFill>
                <a:effectLst/>
                <a:latin typeface="DeepSeek-CJK-patch"/>
              </a:rPr>
              <a:t> — это низкоуровневый процессорный механизм, который позволяет безопасно изменять значение переменной в многопоточной среде </a:t>
            </a:r>
            <a:r>
              <a:rPr lang="ru-RU" b="1" i="0" dirty="0">
                <a:solidFill>
                  <a:srgbClr val="F8FAFF"/>
                </a:solidFill>
                <a:effectLst/>
                <a:latin typeface="DeepSeek-CJK-patch"/>
              </a:rPr>
              <a:t>без блокировок</a:t>
            </a:r>
            <a:r>
              <a:rPr lang="ru-RU" b="0" i="0" dirty="0">
                <a:solidFill>
                  <a:srgbClr val="F8FAFF"/>
                </a:solidFill>
                <a:effectLst/>
                <a:latin typeface="DeepSeek-CJK-patch"/>
              </a:rPr>
              <a:t> (</a:t>
            </a:r>
            <a:r>
              <a:rPr lang="ru-RU" b="0" i="0" dirty="0" err="1">
                <a:solidFill>
                  <a:srgbClr val="F8FAFF"/>
                </a:solidFill>
                <a:effectLst/>
                <a:latin typeface="DeepSeek-CJK-patch"/>
              </a:rPr>
              <a:t>lock-free</a:t>
            </a:r>
            <a:r>
              <a:rPr lang="ru-RU" b="0" i="0" dirty="0">
                <a:solidFill>
                  <a:srgbClr val="F8FAFF"/>
                </a:solidFill>
                <a:effectLst/>
                <a:latin typeface="DeepSeek-CJK-patch"/>
              </a:rPr>
              <a:t>). Он используется в Java в атомарных классах (</a:t>
            </a:r>
            <a:r>
              <a:rPr lang="ru-RU" dirty="0" err="1"/>
              <a:t>AtomicInteger</a:t>
            </a:r>
            <a:r>
              <a:rPr lang="ru-RU" b="0" i="0" dirty="0">
                <a:solidFill>
                  <a:srgbClr val="F8FAFF"/>
                </a:solidFill>
                <a:effectLst/>
                <a:latin typeface="DeepSeek-CJK-patch"/>
              </a:rPr>
              <a:t>, </a:t>
            </a:r>
            <a:r>
              <a:rPr lang="ru-RU" dirty="0" err="1"/>
              <a:t>AtomicReference</a:t>
            </a:r>
            <a:r>
              <a:rPr lang="ru-RU" b="0" i="0" dirty="0">
                <a:solidFill>
                  <a:srgbClr val="F8FAFF"/>
                </a:solidFill>
                <a:effectLst/>
                <a:latin typeface="DeepSeek-CJK-patch"/>
              </a:rPr>
              <a:t>, </a:t>
            </a:r>
            <a:r>
              <a:rPr lang="ru-RU" dirty="0" err="1"/>
              <a:t>AtomicLong</a:t>
            </a:r>
            <a:r>
              <a:rPr lang="ru-RU" b="0" i="0" dirty="0">
                <a:solidFill>
                  <a:srgbClr val="F8FAFF"/>
                </a:solidFill>
                <a:effectLst/>
                <a:latin typeface="DeepSeek-CJK-patch"/>
              </a:rPr>
              <a:t> и др.) для реализации неблокирующих алгоритмов.</a:t>
            </a:r>
            <a:endParaRPr lang="en-US" b="0" i="0" dirty="0">
              <a:solidFill>
                <a:srgbClr val="F8FAFF"/>
              </a:solidFill>
              <a:effectLst/>
              <a:latin typeface="DeepSeek-CJK-patch"/>
            </a:endParaRPr>
          </a:p>
          <a:p>
            <a:endParaRPr lang="en-US" b="0" i="0" dirty="0">
              <a:solidFill>
                <a:srgbClr val="F8FAFF"/>
              </a:solidFill>
              <a:effectLst/>
              <a:latin typeface="DeepSeek-CJK-patch"/>
            </a:endParaRPr>
          </a:p>
          <a:p>
            <a:r>
              <a:rPr lang="ru-RU" b="0" i="0" dirty="0" err="1">
                <a:solidFill>
                  <a:srgbClr val="000000"/>
                </a:solidFill>
                <a:effectLst/>
                <a:latin typeface="Verdana" panose="020B0604030504040204" pitchFamily="34" charset="0"/>
              </a:rPr>
              <a:t>сновная</a:t>
            </a:r>
            <a:r>
              <a:rPr lang="ru-RU" b="0" i="0" dirty="0">
                <a:solidFill>
                  <a:srgbClr val="000000"/>
                </a:solidFill>
                <a:effectLst/>
                <a:latin typeface="Verdana" panose="020B0604030504040204" pitchFamily="34" charset="0"/>
              </a:rPr>
              <a:t> выгода от атомарных (CAS) операций появляется только при условии, когда переключать контекст процессора с потока на поток становится менее выгодно, чем немного покрутиться в цикле </a:t>
            </a:r>
            <a:r>
              <a:rPr lang="ru-RU" b="0" i="0" dirty="0" err="1">
                <a:solidFill>
                  <a:srgbClr val="000000"/>
                </a:solidFill>
                <a:effectLst/>
                <a:latin typeface="Verdana" panose="020B0604030504040204" pitchFamily="34" charset="0"/>
              </a:rPr>
              <a:t>while</a:t>
            </a:r>
            <a:r>
              <a:rPr lang="ru-RU" b="0" i="0" dirty="0">
                <a:solidFill>
                  <a:srgbClr val="000000"/>
                </a:solidFill>
                <a:effectLst/>
                <a:latin typeface="Verdana" panose="020B0604030504040204" pitchFamily="34" charset="0"/>
              </a:rPr>
              <a:t>, выполняя метод </a:t>
            </a:r>
            <a:r>
              <a:rPr lang="ru-RU" b="0" i="1" dirty="0" err="1">
                <a:solidFill>
                  <a:srgbClr val="000000"/>
                </a:solidFill>
                <a:effectLst/>
                <a:latin typeface="Verdana" panose="020B0604030504040204" pitchFamily="34" charset="0"/>
              </a:rPr>
              <a:t>boolean</a:t>
            </a:r>
            <a:r>
              <a:rPr lang="ru-RU" b="0" i="1" dirty="0">
                <a:solidFill>
                  <a:srgbClr val="000000"/>
                </a:solidFill>
                <a:effectLst/>
                <a:latin typeface="Verdana" panose="020B0604030504040204" pitchFamily="34" charset="0"/>
              </a:rPr>
              <a:t> </a:t>
            </a:r>
            <a:r>
              <a:rPr lang="ru-RU" b="0" i="1" dirty="0" err="1">
                <a:solidFill>
                  <a:srgbClr val="000000"/>
                </a:solidFill>
                <a:effectLst/>
                <a:latin typeface="Verdana" panose="020B0604030504040204" pitchFamily="34" charset="0"/>
              </a:rPr>
              <a:t>compareAndSwap</a:t>
            </a:r>
            <a:r>
              <a:rPr lang="ru-RU" b="0" i="1" dirty="0">
                <a:solidFill>
                  <a:srgbClr val="000000"/>
                </a:solidFill>
                <a:effectLst/>
                <a:latin typeface="Verdana" panose="020B0604030504040204" pitchFamily="34" charset="0"/>
              </a:rPr>
              <a:t>(</a:t>
            </a:r>
            <a:r>
              <a:rPr lang="ru-RU" b="0" i="1" dirty="0" err="1">
                <a:solidFill>
                  <a:srgbClr val="000000"/>
                </a:solidFill>
                <a:effectLst/>
                <a:latin typeface="Verdana" panose="020B0604030504040204" pitchFamily="34" charset="0"/>
              </a:rPr>
              <a:t>oldValue</a:t>
            </a:r>
            <a:r>
              <a:rPr lang="ru-RU" b="0" i="1" dirty="0">
                <a:solidFill>
                  <a:srgbClr val="000000"/>
                </a:solidFill>
                <a:effectLst/>
                <a:latin typeface="Verdana" panose="020B0604030504040204" pitchFamily="34" charset="0"/>
              </a:rPr>
              <a:t>, </a:t>
            </a:r>
            <a:r>
              <a:rPr lang="ru-RU" b="0" i="1" dirty="0" err="1">
                <a:solidFill>
                  <a:srgbClr val="000000"/>
                </a:solidFill>
                <a:effectLst/>
                <a:latin typeface="Verdana" panose="020B0604030504040204" pitchFamily="34" charset="0"/>
              </a:rPr>
              <a:t>newValue</a:t>
            </a:r>
            <a:r>
              <a:rPr lang="ru-RU" b="0" i="1" dirty="0">
                <a:solidFill>
                  <a:srgbClr val="000000"/>
                </a:solidFill>
                <a:effectLst/>
                <a:latin typeface="Verdana" panose="020B0604030504040204" pitchFamily="34" charset="0"/>
              </a:rPr>
              <a:t>)</a:t>
            </a:r>
            <a:r>
              <a:rPr lang="ru-RU" b="0" i="0" dirty="0">
                <a:solidFill>
                  <a:srgbClr val="000000"/>
                </a:solidFill>
                <a:effectLst/>
                <a:latin typeface="Verdana" panose="020B0604030504040204" pitchFamily="34" charset="0"/>
              </a:rPr>
              <a:t>. Если время, потраченное в этом цикле, превышает 1 квант потока, то, с точки зрения производительности, может быть невыгодно использовать атомарные переменные.</a:t>
            </a:r>
            <a:endParaRPr lang="en-US" b="0" i="0" dirty="0">
              <a:solidFill>
                <a:srgbClr val="F8FAFF"/>
              </a:solidFill>
              <a:effectLst/>
              <a:latin typeface="DeepSeek-CJK-patch"/>
            </a:endParaRPr>
          </a:p>
          <a:p>
            <a:endParaRPr lang="en-US" b="0" i="0" dirty="0">
              <a:solidFill>
                <a:srgbClr val="F8FAFF"/>
              </a:solidFill>
              <a:effectLst/>
              <a:latin typeface="DeepSeek-CJK-patch"/>
            </a:endParaRPr>
          </a:p>
          <a:p>
            <a:pPr algn="l"/>
            <a:r>
              <a:rPr lang="ru-RU" b="0" i="0" dirty="0">
                <a:solidFill>
                  <a:srgbClr val="F8FAFF"/>
                </a:solidFill>
                <a:effectLst/>
                <a:latin typeface="DeepSeek-CJK-patch"/>
              </a:rPr>
              <a:t>В </a:t>
            </a:r>
            <a:r>
              <a:rPr lang="en-US" b="0" i="0" dirty="0">
                <a:solidFill>
                  <a:srgbClr val="F8FAFF"/>
                </a:solidFill>
                <a:effectLst/>
                <a:latin typeface="DeepSeek-CJK-patch"/>
              </a:rPr>
              <a:t>Java CAS </a:t>
            </a:r>
            <a:r>
              <a:rPr lang="ru-RU" b="0" i="0" dirty="0">
                <a:solidFill>
                  <a:srgbClr val="F8FAFF"/>
                </a:solidFill>
                <a:effectLst/>
                <a:latin typeface="DeepSeek-CJK-patch"/>
              </a:rPr>
              <a:t>реализован в классах пакета </a:t>
            </a:r>
            <a:r>
              <a:rPr lang="en-US" b="0" i="0" dirty="0" err="1">
                <a:solidFill>
                  <a:srgbClr val="F8FAFF"/>
                </a:solidFill>
                <a:effectLst/>
                <a:latin typeface="DeepSeek-CJK-patch"/>
              </a:rPr>
              <a:t>java.util.concurrent.atomic</a:t>
            </a:r>
            <a:r>
              <a:rPr lang="en-US" b="0" i="0" dirty="0">
                <a:solidFill>
                  <a:srgbClr val="F8FAFF"/>
                </a:solidFill>
                <a:effectLst/>
                <a:latin typeface="DeepSeek-CJK-patch"/>
              </a:rPr>
              <a:t> </a:t>
            </a:r>
            <a:r>
              <a:rPr lang="ru-RU" b="0" i="0" dirty="0">
                <a:solidFill>
                  <a:srgbClr val="F8FAFF"/>
                </a:solidFill>
                <a:effectLst/>
                <a:latin typeface="DeepSeek-CJK-patch"/>
              </a:rPr>
              <a:t>через методы:</a:t>
            </a:r>
          </a:p>
          <a:p>
            <a:pPr algn="l">
              <a:buFont typeface="Arial" panose="020B0604020202020204" pitchFamily="34" charset="0"/>
              <a:buChar char="•"/>
            </a:pPr>
            <a:r>
              <a:rPr lang="en-US" b="0" i="0" dirty="0" err="1">
                <a:solidFill>
                  <a:srgbClr val="F8FAFF"/>
                </a:solidFill>
                <a:effectLst/>
                <a:latin typeface="DeepSeek-CJK-patch"/>
              </a:rPr>
              <a:t>compareAndSet</a:t>
            </a:r>
            <a:r>
              <a:rPr lang="en-US" b="0" i="0" dirty="0">
                <a:solidFill>
                  <a:srgbClr val="F8FAFF"/>
                </a:solidFill>
                <a:effectLst/>
                <a:latin typeface="DeepSeek-CJK-patch"/>
              </a:rPr>
              <a:t>(</a:t>
            </a:r>
            <a:r>
              <a:rPr lang="en-US" b="0" i="0" dirty="0" err="1">
                <a:solidFill>
                  <a:srgbClr val="F8FAFF"/>
                </a:solidFill>
                <a:effectLst/>
                <a:latin typeface="DeepSeek-CJK-patch"/>
              </a:rPr>
              <a:t>expectedValue</a:t>
            </a:r>
            <a:r>
              <a:rPr lang="en-US" b="0" i="0" dirty="0">
                <a:solidFill>
                  <a:srgbClr val="F8FAFF"/>
                </a:solidFill>
                <a:effectLst/>
                <a:latin typeface="DeepSeek-CJK-patch"/>
              </a:rPr>
              <a:t>, </a:t>
            </a:r>
            <a:r>
              <a:rPr lang="en-US" b="0" i="0" dirty="0" err="1">
                <a:solidFill>
                  <a:srgbClr val="F8FAFF"/>
                </a:solidFill>
                <a:effectLst/>
                <a:latin typeface="DeepSeek-CJK-patch"/>
              </a:rPr>
              <a:t>newValue</a:t>
            </a:r>
            <a:r>
              <a:rPr lang="en-US" b="0" i="0" dirty="0">
                <a:solidFill>
                  <a:srgbClr val="F8FAFF"/>
                </a:solidFill>
                <a:effectLst/>
                <a:latin typeface="DeepSeek-CJK-patch"/>
              </a:rPr>
              <a:t>)</a:t>
            </a:r>
          </a:p>
          <a:p>
            <a:pPr algn="l">
              <a:buFont typeface="Arial" panose="020B0604020202020204" pitchFamily="34" charset="0"/>
              <a:buChar char="•"/>
            </a:pPr>
            <a:r>
              <a:rPr lang="en-US" b="0" i="0" dirty="0" err="1">
                <a:solidFill>
                  <a:srgbClr val="F8FAFF"/>
                </a:solidFill>
                <a:effectLst/>
                <a:latin typeface="DeepSeek-CJK-patch"/>
              </a:rPr>
              <a:t>weakCompareAndSet</a:t>
            </a:r>
            <a:r>
              <a:rPr lang="en-US" b="0" i="0" dirty="0">
                <a:solidFill>
                  <a:srgbClr val="F8FAFF"/>
                </a:solidFill>
                <a:effectLst/>
                <a:latin typeface="DeepSeek-CJK-patch"/>
              </a:rPr>
              <a:t>() (</a:t>
            </a:r>
            <a:r>
              <a:rPr lang="ru-RU" b="0" i="0" dirty="0">
                <a:solidFill>
                  <a:srgbClr val="F8FAFF"/>
                </a:solidFill>
                <a:effectLst/>
                <a:latin typeface="DeepSeek-CJK-patch"/>
              </a:rPr>
              <a:t>менее строгие гарантии)</a:t>
            </a:r>
          </a:p>
          <a:p>
            <a:endParaRPr lang="ru-RU" dirty="0"/>
          </a:p>
          <a:p>
            <a:pPr algn="l"/>
            <a:r>
              <a:rPr lang="ru-RU" b="1" i="0" dirty="0">
                <a:solidFill>
                  <a:srgbClr val="F8FAFF"/>
                </a:solidFill>
                <a:effectLst/>
                <a:latin typeface="DeepSeek-CJK-patch"/>
              </a:rPr>
              <a:t> Плюсы CAS</a:t>
            </a:r>
          </a:p>
          <a:p>
            <a:pPr algn="l"/>
            <a:r>
              <a:rPr lang="ru-RU" b="0" i="0" dirty="0">
                <a:solidFill>
                  <a:srgbClr val="F8FAFF"/>
                </a:solidFill>
                <a:effectLst/>
                <a:latin typeface="DeepSeek-CJK-patch"/>
              </a:rPr>
              <a:t>✅ </a:t>
            </a:r>
            <a:r>
              <a:rPr lang="ru-RU" b="1" i="0" dirty="0">
                <a:solidFill>
                  <a:srgbClr val="F8FAFF"/>
                </a:solidFill>
                <a:effectLst/>
                <a:latin typeface="DeepSeek-CJK-patch"/>
              </a:rPr>
              <a:t>Отсутствие блокировок</a:t>
            </a:r>
            <a:r>
              <a:rPr lang="ru-RU" b="0" i="0" dirty="0">
                <a:solidFill>
                  <a:srgbClr val="F8FAFF"/>
                </a:solidFill>
                <a:effectLst/>
                <a:latin typeface="DeepSeek-CJK-patch"/>
              </a:rPr>
              <a:t> (</a:t>
            </a:r>
            <a:r>
              <a:rPr lang="ru-RU" b="0" i="0" dirty="0" err="1">
                <a:solidFill>
                  <a:srgbClr val="F8FAFF"/>
                </a:solidFill>
                <a:effectLst/>
                <a:latin typeface="DeepSeek-CJK-patch"/>
              </a:rPr>
              <a:t>non-blocking</a:t>
            </a:r>
            <a:r>
              <a:rPr lang="ru-RU" b="0" i="0" dirty="0">
                <a:solidFill>
                  <a:srgbClr val="F8FAFF"/>
                </a:solidFill>
                <a:effectLst/>
                <a:latin typeface="DeepSeek-CJK-patch"/>
              </a:rPr>
              <a:t>) → лучше масштабируемость</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Избегание </a:t>
            </a:r>
            <a:r>
              <a:rPr lang="ru-RU" b="1" i="0" dirty="0" err="1">
                <a:solidFill>
                  <a:srgbClr val="F8FAFF"/>
                </a:solidFill>
                <a:effectLst/>
                <a:latin typeface="DeepSeek-CJK-patch"/>
              </a:rPr>
              <a:t>deadlock’ов</a:t>
            </a:r>
            <a:r>
              <a:rPr lang="ru-RU" b="0" i="0" dirty="0">
                <a:solidFill>
                  <a:srgbClr val="F8FAFF"/>
                </a:solidFill>
                <a:effectLst/>
                <a:latin typeface="DeepSeek-CJK-patch"/>
              </a:rPr>
              <a:t> (нет взаимных блокировок)</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Высокая скорость</a:t>
            </a:r>
            <a:r>
              <a:rPr lang="ru-RU" b="0" i="0" dirty="0">
                <a:solidFill>
                  <a:srgbClr val="F8FAFF"/>
                </a:solidFill>
                <a:effectLst/>
                <a:latin typeface="DeepSeek-CJK-patch"/>
              </a:rPr>
              <a:t> в условиях низкой конкуренции</a:t>
            </a:r>
          </a:p>
          <a:p>
            <a:pPr algn="l"/>
            <a:endParaRPr lang="ru-RU" b="0" i="0" dirty="0">
              <a:solidFill>
                <a:srgbClr val="F8FAFF"/>
              </a:solidFill>
              <a:effectLst/>
              <a:latin typeface="DeepSeek-CJK-patch"/>
            </a:endParaRPr>
          </a:p>
          <a:p>
            <a:pPr algn="l"/>
            <a:r>
              <a:rPr lang="ru-RU" b="1" i="0" dirty="0">
                <a:solidFill>
                  <a:srgbClr val="F8FAFF"/>
                </a:solidFill>
                <a:effectLst/>
                <a:latin typeface="DeepSeek-CJK-patch"/>
              </a:rPr>
              <a:t>🔹 Минусы CAS</a:t>
            </a:r>
          </a:p>
          <a:p>
            <a:pPr algn="l"/>
            <a:r>
              <a:rPr lang="ru-RU" b="0" i="0" dirty="0">
                <a:solidFill>
                  <a:srgbClr val="F8FAFF"/>
                </a:solidFill>
                <a:effectLst/>
                <a:latin typeface="DeepSeek-CJK-patch"/>
              </a:rPr>
              <a:t>❌ </a:t>
            </a:r>
            <a:r>
              <a:rPr lang="ru-RU" b="1" i="0" dirty="0">
                <a:solidFill>
                  <a:srgbClr val="F8FAFF"/>
                </a:solidFill>
                <a:effectLst/>
                <a:latin typeface="DeepSeek-CJK-patch"/>
              </a:rPr>
              <a:t>Проблема ABA</a:t>
            </a:r>
            <a:r>
              <a:rPr lang="ru-RU" b="0" i="0" dirty="0">
                <a:solidFill>
                  <a:srgbClr val="F8FAFF"/>
                </a:solidFill>
                <a:effectLst/>
                <a:latin typeface="DeepSeek-CJK-patch"/>
              </a:rPr>
              <a:t> (если значение менялось, но вернулось к исходному, CAS все равно выполнится)</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Бесконечные повторения</a:t>
            </a:r>
            <a:r>
              <a:rPr lang="ru-RU" b="0" i="0" dirty="0">
                <a:solidFill>
                  <a:srgbClr val="F8FAFF"/>
                </a:solidFill>
                <a:effectLst/>
                <a:latin typeface="DeepSeek-CJK-patch"/>
              </a:rPr>
              <a:t> (если много потоков конкурируют, некоторые могут долго повторять CAS)</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Сложность реализации</a:t>
            </a:r>
            <a:r>
              <a:rPr lang="ru-RU" b="0" i="0" dirty="0">
                <a:solidFill>
                  <a:srgbClr val="F8FAFF"/>
                </a:solidFill>
                <a:effectLst/>
                <a:latin typeface="DeepSeek-CJK-patch"/>
              </a:rPr>
              <a:t> для сложных структур данных</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4</a:t>
            </a:fld>
            <a:endParaRPr lang="ru-RU"/>
          </a:p>
        </p:txBody>
      </p:sp>
    </p:spTree>
    <p:extLst>
      <p:ext uri="{BB962C8B-B14F-4D97-AF65-F5344CB8AC3E}">
        <p14:creationId xmlns:p14="http://schemas.microsoft.com/office/powerpoint/2010/main" val="2771938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i="0" dirty="0">
                <a:effectLst/>
                <a:latin typeface="YS Text"/>
              </a:rPr>
              <a:t>Пример - </a:t>
            </a:r>
            <a:r>
              <a:rPr lang="en-US" dirty="0" err="1">
                <a:solidFill>
                  <a:srgbClr val="E5C07B"/>
                </a:solidFill>
                <a:effectLst/>
              </a:rPr>
              <a:t>RealAbaProblemDemo</a:t>
            </a:r>
            <a:endParaRPr lang="en-US" dirty="0">
              <a:solidFill>
                <a:srgbClr val="ABB2BF"/>
              </a:solidFill>
              <a:effectLst/>
            </a:endParaRPr>
          </a:p>
          <a:p>
            <a:r>
              <a:rPr lang="ru-RU" b="1" i="0" dirty="0">
                <a:effectLst/>
                <a:latin typeface="YS Text"/>
              </a:rPr>
              <a:t>Пример - </a:t>
            </a:r>
            <a:r>
              <a:rPr lang="en-US" dirty="0" err="1">
                <a:solidFill>
                  <a:srgbClr val="E5C07B"/>
                </a:solidFill>
                <a:effectLst/>
              </a:rPr>
              <a:t>AbaSolutionWithStamp</a:t>
            </a:r>
            <a:endParaRPr lang="en-US" dirty="0">
              <a:solidFill>
                <a:srgbClr val="ABB2BF"/>
              </a:solidFill>
              <a:effectLst/>
            </a:endParaRPr>
          </a:p>
          <a:p>
            <a:pPr algn="l"/>
            <a:endParaRPr lang="ru-RU" b="1" i="0" dirty="0">
              <a:effectLst/>
              <a:latin typeface="YS Text"/>
            </a:endParaRPr>
          </a:p>
          <a:p>
            <a:pPr algn="l"/>
            <a:endParaRPr lang="ru-RU" b="1" i="0" dirty="0">
              <a:effectLst/>
              <a:latin typeface="YS Text"/>
            </a:endParaRPr>
          </a:p>
          <a:p>
            <a:pPr algn="l"/>
            <a:endParaRPr lang="en-US" b="1" i="0" dirty="0">
              <a:effectLst/>
              <a:latin typeface="YS Text"/>
            </a:endParaRPr>
          </a:p>
          <a:p>
            <a:pPr algn="l"/>
            <a:r>
              <a:rPr lang="ru-RU" b="1" i="0" dirty="0">
                <a:effectLst/>
                <a:latin typeface="YS Text"/>
              </a:rPr>
              <a:t>Чем опасна ABA-проблема?</a:t>
            </a:r>
            <a:endParaRPr lang="ru-RU" b="0" i="0" dirty="0">
              <a:effectLst/>
              <a:latin typeface="YS Text"/>
            </a:endParaRPr>
          </a:p>
          <a:p>
            <a:pPr algn="l">
              <a:buFont typeface="+mj-lt"/>
              <a:buAutoNum type="arabicPeriod"/>
            </a:pPr>
            <a:r>
              <a:rPr lang="ru-RU" b="1" i="0" dirty="0">
                <a:effectLst/>
                <a:latin typeface="YS Text"/>
              </a:rPr>
              <a:t>В </a:t>
            </a:r>
            <a:r>
              <a:rPr lang="ru-RU" b="1" i="0" dirty="0" err="1">
                <a:effectLst/>
                <a:latin typeface="YS Text"/>
              </a:rPr>
              <a:t>lock-free</a:t>
            </a:r>
            <a:r>
              <a:rPr lang="ru-RU" b="1" i="0" dirty="0">
                <a:effectLst/>
                <a:latin typeface="YS Text"/>
              </a:rPr>
              <a:t> структурах данных</a:t>
            </a:r>
            <a:r>
              <a:rPr lang="ru-RU" b="0" i="0" dirty="0">
                <a:effectLst/>
                <a:latin typeface="YS Text"/>
              </a:rPr>
              <a:t> (стеки, очереди) это может привести к:</a:t>
            </a:r>
          </a:p>
          <a:p>
            <a:pPr marL="742950" lvl="1" indent="-285750" algn="l">
              <a:buFont typeface="+mj-lt"/>
              <a:buAutoNum type="arabicPeriod"/>
            </a:pPr>
            <a:r>
              <a:rPr lang="ru-RU" b="0" i="0" dirty="0">
                <a:effectLst/>
                <a:latin typeface="YS Text"/>
              </a:rPr>
              <a:t>Потере данных.</a:t>
            </a:r>
          </a:p>
          <a:p>
            <a:pPr marL="742950" lvl="1" indent="-285750" algn="l">
              <a:buFont typeface="+mj-lt"/>
              <a:buAutoNum type="arabicPeriod"/>
            </a:pPr>
            <a:r>
              <a:rPr lang="ru-RU" b="0" i="0" dirty="0">
                <a:effectLst/>
                <a:latin typeface="YS Text"/>
              </a:rPr>
              <a:t>Некорректным состояниям.</a:t>
            </a:r>
          </a:p>
          <a:p>
            <a:pPr algn="l">
              <a:buFont typeface="+mj-lt"/>
              <a:buAutoNum type="arabicPeriod"/>
            </a:pPr>
            <a:r>
              <a:rPr lang="ru-RU" b="1" i="0" dirty="0">
                <a:effectLst/>
                <a:latin typeface="YS Text"/>
              </a:rPr>
              <a:t>В финансовых системах</a:t>
            </a:r>
            <a:r>
              <a:rPr lang="ru-RU" b="0" i="0" dirty="0">
                <a:effectLst/>
                <a:latin typeface="YS Text"/>
              </a:rPr>
              <a:t>:</a:t>
            </a:r>
          </a:p>
          <a:p>
            <a:pPr marL="742950" lvl="1" indent="-285750" algn="l">
              <a:buFont typeface="+mj-lt"/>
              <a:buAutoNum type="arabicPeriod"/>
            </a:pPr>
            <a:r>
              <a:rPr lang="ru-RU" b="0" i="0" dirty="0">
                <a:effectLst/>
                <a:latin typeface="YS Text"/>
              </a:rPr>
              <a:t>Дублирование транзакций.</a:t>
            </a:r>
          </a:p>
          <a:p>
            <a:pPr marL="742950" lvl="1" indent="-285750" algn="l">
              <a:buFont typeface="+mj-lt"/>
              <a:buAutoNum type="arabicPeriod"/>
            </a:pPr>
            <a:r>
              <a:rPr lang="ru-RU" b="0" i="0" dirty="0">
                <a:effectLst/>
                <a:latin typeface="YS Text"/>
              </a:rPr>
              <a:t>Ошибочные списания/зачисления.</a:t>
            </a:r>
          </a:p>
          <a:p>
            <a:br>
              <a:rPr lang="ru-RU" dirty="0"/>
            </a:b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5</a:t>
            </a:fld>
            <a:endParaRPr lang="ru-RU"/>
          </a:p>
        </p:txBody>
      </p:sp>
    </p:spTree>
    <p:extLst>
      <p:ext uri="{BB962C8B-B14F-4D97-AF65-F5344CB8AC3E}">
        <p14:creationId xmlns:p14="http://schemas.microsoft.com/office/powerpoint/2010/main" val="3638633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F8FAFF"/>
                </a:solidFill>
                <a:effectLst/>
                <a:latin typeface="DeepSeek-CJK-patch"/>
              </a:rPr>
              <a:t>1. Для чего нужны </a:t>
            </a:r>
            <a:r>
              <a:rPr lang="ru-RU" b="1" i="0" dirty="0" err="1">
                <a:solidFill>
                  <a:srgbClr val="F8FAFF"/>
                </a:solidFill>
                <a:effectLst/>
                <a:latin typeface="DeepSeek-CJK-patch"/>
              </a:rPr>
              <a:t>Executors</a:t>
            </a:r>
            <a:r>
              <a:rPr lang="ru-RU" b="1" i="0" dirty="0">
                <a:solidFill>
                  <a:srgbClr val="F8FAFF"/>
                </a:solidFill>
                <a:effectLst/>
                <a:latin typeface="DeepSeek-CJK-patch"/>
              </a:rPr>
              <a:t>?</a:t>
            </a:r>
            <a:endParaRPr lang="ru-RU" b="0" i="0" dirty="0">
              <a:solidFill>
                <a:srgbClr val="F8FAFF"/>
              </a:solidFill>
              <a:effectLst/>
              <a:latin typeface="DeepSeek-CJK-patch"/>
            </a:endParaRPr>
          </a:p>
          <a:p>
            <a:pPr lvl="1" algn="l"/>
            <a:r>
              <a:rPr lang="ru-RU" b="0" i="0" dirty="0" err="1">
                <a:solidFill>
                  <a:srgbClr val="F8FAFF"/>
                </a:solidFill>
                <a:effectLst/>
                <a:latin typeface="DeepSeek-CJK-patch"/>
              </a:rPr>
              <a:t>Executors</a:t>
            </a:r>
            <a:r>
              <a:rPr lang="ru-RU" b="0" i="0" dirty="0">
                <a:solidFill>
                  <a:srgbClr val="F8FAFF"/>
                </a:solidFill>
                <a:effectLst/>
                <a:latin typeface="DeepSeek-CJK-patch"/>
              </a:rPr>
              <a:t> — это высокоуровневый API для работы с потоками, который:</a:t>
            </a:r>
          </a:p>
          <a:p>
            <a:pPr lvl="1" algn="l">
              <a:buFont typeface="Arial" panose="020B0604020202020204" pitchFamily="34" charset="0"/>
              <a:buChar char="•"/>
            </a:pPr>
            <a:r>
              <a:rPr lang="ru-RU" b="0" i="0" dirty="0">
                <a:solidFill>
                  <a:srgbClr val="F8FAFF"/>
                </a:solidFill>
                <a:effectLst/>
                <a:latin typeface="DeepSeek-CJK-patch"/>
              </a:rPr>
              <a:t>Упрощает управление пулами потоков</a:t>
            </a:r>
          </a:p>
          <a:p>
            <a:pPr lvl="1" algn="l">
              <a:buFont typeface="Arial" panose="020B0604020202020204" pitchFamily="34" charset="0"/>
              <a:buChar char="•"/>
            </a:pPr>
            <a:r>
              <a:rPr lang="ru-RU" b="0" i="0" dirty="0">
                <a:solidFill>
                  <a:srgbClr val="F8FAFF"/>
                </a:solidFill>
                <a:effectLst/>
                <a:latin typeface="DeepSeek-CJK-patch"/>
              </a:rPr>
              <a:t>Избавляет от ручного создания </a:t>
            </a:r>
            <a:r>
              <a:rPr lang="ru-RU" b="0" i="0" dirty="0" err="1">
                <a:solidFill>
                  <a:srgbClr val="F8FAFF"/>
                </a:solidFill>
                <a:effectLst/>
                <a:latin typeface="DeepSeek-CJK-patch"/>
              </a:rPr>
              <a:t>Thread</a:t>
            </a:r>
            <a:endParaRPr lang="ru-RU" b="0" i="0" dirty="0">
              <a:solidFill>
                <a:srgbClr val="F8FAFF"/>
              </a:solidFill>
              <a:effectLst/>
              <a:latin typeface="DeepSeek-CJK-patch"/>
            </a:endParaRPr>
          </a:p>
          <a:p>
            <a:pPr lvl="1" algn="l">
              <a:buFont typeface="Arial" panose="020B0604020202020204" pitchFamily="34" charset="0"/>
              <a:buChar char="•"/>
            </a:pPr>
            <a:r>
              <a:rPr lang="ru-RU" b="0" i="0" dirty="0">
                <a:solidFill>
                  <a:srgbClr val="F8FAFF"/>
                </a:solidFill>
                <a:effectLst/>
                <a:latin typeface="DeepSeek-CJK-patch"/>
              </a:rPr>
              <a:t>Оптимизирует производительность (</a:t>
            </a:r>
            <a:r>
              <a:rPr lang="ru-RU" b="0" i="0" dirty="0" err="1">
                <a:solidFill>
                  <a:srgbClr val="F8FAFF"/>
                </a:solidFill>
                <a:effectLst/>
                <a:latin typeface="DeepSeek-CJK-patch"/>
              </a:rPr>
              <a:t>переиспользование</a:t>
            </a:r>
            <a:r>
              <a:rPr lang="ru-RU" b="0" i="0" dirty="0">
                <a:solidFill>
                  <a:srgbClr val="F8FAFF"/>
                </a:solidFill>
                <a:effectLst/>
                <a:latin typeface="DeepSeek-CJK-patch"/>
              </a:rPr>
              <a:t> потоков)</a:t>
            </a:r>
          </a:p>
          <a:p>
            <a:pPr lvl="1" algn="l">
              <a:buFont typeface="Arial" panose="020B0604020202020204" pitchFamily="34" charset="0"/>
              <a:buChar char="•"/>
            </a:pPr>
            <a:r>
              <a:rPr lang="ru-RU" b="0" i="0" dirty="0">
                <a:solidFill>
                  <a:srgbClr val="F8FAFF"/>
                </a:solidFill>
                <a:effectLst/>
                <a:latin typeface="DeepSeek-CJK-patch"/>
              </a:rPr>
              <a:t>Предоставляет готовые шаблоны для распространённых сценариев</a:t>
            </a:r>
          </a:p>
          <a:p>
            <a:endParaRPr lang="ru-RU" dirty="0"/>
          </a:p>
          <a:p>
            <a:r>
              <a:rPr lang="ru-RU" dirty="0"/>
              <a:t>В основе лежит: </a:t>
            </a:r>
            <a:r>
              <a:rPr lang="ru-RU" b="1" i="0" dirty="0" err="1">
                <a:solidFill>
                  <a:srgbClr val="F8FAFF"/>
                </a:solidFill>
                <a:effectLst/>
                <a:latin typeface="DeepSeek-CJK-patch"/>
              </a:rPr>
              <a:t>ThreadPoolExecutor</a:t>
            </a:r>
            <a:r>
              <a:rPr lang="ru-RU" b="1" i="0" dirty="0">
                <a:solidFill>
                  <a:srgbClr val="F8FAFF"/>
                </a:solidFill>
                <a:effectLst/>
                <a:latin typeface="DeepSeek-CJK-patch"/>
              </a:rPr>
              <a:t> – Позволяет делать г</a:t>
            </a:r>
            <a:r>
              <a:rPr lang="ru-RU" b="0" i="0" dirty="0">
                <a:solidFill>
                  <a:srgbClr val="F8FAFF"/>
                </a:solidFill>
                <a:effectLst/>
                <a:latin typeface="DeepSeek-CJK-patch"/>
              </a:rPr>
              <a:t>ибкую настройку пула.</a:t>
            </a:r>
          </a:p>
          <a:p>
            <a:endParaRPr lang="ru-RU" dirty="0"/>
          </a:p>
          <a:p>
            <a:endParaRPr lang="ru-RU" dirty="0"/>
          </a:p>
          <a:p>
            <a:endParaRPr lang="ru-RU" dirty="0"/>
          </a:p>
          <a:p>
            <a:pPr algn="l">
              <a:buFont typeface="+mj-lt"/>
              <a:buAutoNum type="arabicPeriod"/>
            </a:pPr>
            <a:r>
              <a:rPr lang="ru-RU" b="1" i="0" dirty="0">
                <a:solidFill>
                  <a:srgbClr val="F8FAFF"/>
                </a:solidFill>
                <a:effectLst/>
                <a:latin typeface="DeepSeek-CJK-patch"/>
              </a:rPr>
              <a:t>Интерфейсы</a:t>
            </a:r>
            <a:r>
              <a:rPr lang="ru-RU" b="0" i="0" dirty="0">
                <a:solidFill>
                  <a:srgbClr val="F8FAFF"/>
                </a:solidFill>
                <a:effectLst/>
                <a:latin typeface="DeepSeek-CJK-patch"/>
              </a:rPr>
              <a:t>:</a:t>
            </a:r>
          </a:p>
          <a:p>
            <a:pPr marL="742950" lvl="1" indent="-285750" algn="l">
              <a:buFont typeface="+mj-lt"/>
              <a:buAutoNum type="arabicPeriod"/>
            </a:pPr>
            <a:r>
              <a:rPr lang="en-US" b="0" i="0" dirty="0">
                <a:solidFill>
                  <a:srgbClr val="F8FAFF"/>
                </a:solidFill>
                <a:effectLst/>
                <a:latin typeface="DeepSeek-CJK-patch"/>
              </a:rPr>
              <a:t>Executor — </a:t>
            </a:r>
            <a:r>
              <a:rPr lang="ru-RU" b="0" i="0" dirty="0">
                <a:solidFill>
                  <a:srgbClr val="F8FAFF"/>
                </a:solidFill>
                <a:effectLst/>
                <a:latin typeface="DeepSeek-CJK-patch"/>
              </a:rPr>
              <a:t>базовая абстракция для выполнения задач (</a:t>
            </a:r>
            <a:r>
              <a:rPr lang="en-US" b="0" i="0" dirty="0">
                <a:solidFill>
                  <a:srgbClr val="F8FAFF"/>
                </a:solidFill>
                <a:effectLst/>
                <a:latin typeface="DeepSeek-CJK-patch"/>
              </a:rPr>
              <a:t>Runnable).</a:t>
            </a:r>
          </a:p>
          <a:p>
            <a:pPr marL="742950" lvl="1" indent="-285750" algn="l">
              <a:buFont typeface="+mj-lt"/>
              <a:buAutoNum type="arabicPeriod"/>
            </a:pPr>
            <a:r>
              <a:rPr lang="en-US" b="0" i="0" dirty="0" err="1">
                <a:solidFill>
                  <a:srgbClr val="F8FAFF"/>
                </a:solidFill>
                <a:effectLst/>
                <a:latin typeface="DeepSeek-CJK-patch"/>
              </a:rPr>
              <a:t>ExecutorService</a:t>
            </a:r>
            <a:r>
              <a:rPr lang="en-US" b="0" i="0" dirty="0">
                <a:solidFill>
                  <a:srgbClr val="F8FAFF"/>
                </a:solidFill>
                <a:effectLst/>
                <a:latin typeface="DeepSeek-CJK-patch"/>
              </a:rPr>
              <a:t> — </a:t>
            </a:r>
            <a:r>
              <a:rPr lang="ru-RU" b="0" i="0" dirty="0">
                <a:solidFill>
                  <a:srgbClr val="F8FAFF"/>
                </a:solidFill>
                <a:effectLst/>
                <a:latin typeface="DeepSeek-CJK-patch"/>
              </a:rPr>
              <a:t>расширяет </a:t>
            </a:r>
            <a:r>
              <a:rPr lang="en-US" b="0" i="0" dirty="0">
                <a:solidFill>
                  <a:srgbClr val="F8FAFF"/>
                </a:solidFill>
                <a:effectLst/>
                <a:latin typeface="DeepSeek-CJK-patch"/>
              </a:rPr>
              <a:t>Executor, </a:t>
            </a:r>
            <a:r>
              <a:rPr lang="ru-RU" b="0" i="0" dirty="0">
                <a:solidFill>
                  <a:srgbClr val="F8FAFF"/>
                </a:solidFill>
                <a:effectLst/>
                <a:latin typeface="DeepSeek-CJK-patch"/>
              </a:rPr>
              <a:t>добавляя управление жизненным циклом.</a:t>
            </a:r>
          </a:p>
          <a:p>
            <a:pPr marL="742950" lvl="1" indent="-285750" algn="l">
              <a:buFont typeface="+mj-lt"/>
              <a:buAutoNum type="arabicPeriod"/>
            </a:pPr>
            <a:r>
              <a:rPr lang="en-US" b="0" i="0" dirty="0" err="1">
                <a:solidFill>
                  <a:srgbClr val="F8FAFF"/>
                </a:solidFill>
                <a:effectLst/>
                <a:latin typeface="DeepSeek-CJK-patch"/>
              </a:rPr>
              <a:t>ScheduledExecutorService</a:t>
            </a:r>
            <a:r>
              <a:rPr lang="en-US" b="0" i="0" dirty="0">
                <a:solidFill>
                  <a:srgbClr val="F8FAFF"/>
                </a:solidFill>
                <a:effectLst/>
                <a:latin typeface="DeepSeek-CJK-patch"/>
              </a:rPr>
              <a:t> — </a:t>
            </a:r>
            <a:r>
              <a:rPr lang="ru-RU" b="0" i="0" dirty="0">
                <a:solidFill>
                  <a:srgbClr val="F8FAFF"/>
                </a:solidFill>
                <a:effectLst/>
                <a:latin typeface="DeepSeek-CJK-patch"/>
              </a:rPr>
              <a:t>поддержка отложенных и периодических задач.</a:t>
            </a:r>
          </a:p>
          <a:p>
            <a:pPr algn="l">
              <a:buFont typeface="+mj-lt"/>
              <a:buAutoNum type="arabicPeriod"/>
            </a:pPr>
            <a:r>
              <a:rPr lang="ru-RU" b="1" i="0" dirty="0">
                <a:solidFill>
                  <a:srgbClr val="F8FAFF"/>
                </a:solidFill>
                <a:effectLst/>
                <a:latin typeface="DeepSeek-CJK-patch"/>
              </a:rPr>
              <a:t>Реализации</a:t>
            </a:r>
            <a:r>
              <a:rPr lang="ru-RU" b="0" i="0" dirty="0">
                <a:solidFill>
                  <a:srgbClr val="F8FAFF"/>
                </a:solidFill>
                <a:effectLst/>
                <a:latin typeface="DeepSeek-CJK-patch"/>
              </a:rPr>
              <a:t>:</a:t>
            </a:r>
          </a:p>
          <a:p>
            <a:pPr marL="742950" lvl="1" indent="-285750" algn="l">
              <a:buFont typeface="+mj-lt"/>
              <a:buAutoNum type="arabicPeriod"/>
            </a:pPr>
            <a:r>
              <a:rPr lang="en-US" b="0" i="0" dirty="0" err="1">
                <a:solidFill>
                  <a:srgbClr val="F8FAFF"/>
                </a:solidFill>
                <a:effectLst/>
                <a:latin typeface="DeepSeek-CJK-patch"/>
              </a:rPr>
              <a:t>ThreadPoolExecutor</a:t>
            </a:r>
            <a:r>
              <a:rPr lang="en-US" b="0" i="0" dirty="0">
                <a:solidFill>
                  <a:srgbClr val="F8FAFF"/>
                </a:solidFill>
                <a:effectLst/>
                <a:latin typeface="DeepSeek-CJK-patch"/>
              </a:rPr>
              <a:t> — </a:t>
            </a:r>
            <a:r>
              <a:rPr lang="ru-RU" b="0" i="0" dirty="0">
                <a:solidFill>
                  <a:srgbClr val="F8FAFF"/>
                </a:solidFill>
                <a:effectLst/>
                <a:latin typeface="DeepSeek-CJK-patch"/>
              </a:rPr>
              <a:t>гибкая реализация пула потоков.</a:t>
            </a:r>
          </a:p>
          <a:p>
            <a:pPr marL="742950" lvl="1" indent="-285750" algn="l">
              <a:buFont typeface="+mj-lt"/>
              <a:buAutoNum type="arabicPeriod"/>
            </a:pPr>
            <a:r>
              <a:rPr lang="en-US" b="0" i="0" dirty="0" err="1">
                <a:solidFill>
                  <a:srgbClr val="F8FAFF"/>
                </a:solidFill>
                <a:effectLst/>
                <a:latin typeface="DeepSeek-CJK-patch"/>
              </a:rPr>
              <a:t>ForkJoinPool</a:t>
            </a:r>
            <a:r>
              <a:rPr lang="en-US" b="0" i="0" dirty="0">
                <a:solidFill>
                  <a:srgbClr val="F8FAFF"/>
                </a:solidFill>
                <a:effectLst/>
                <a:latin typeface="DeepSeek-CJK-patch"/>
              </a:rPr>
              <a:t> — </a:t>
            </a:r>
            <a:r>
              <a:rPr lang="ru-RU" b="0" i="0" dirty="0">
                <a:solidFill>
                  <a:srgbClr val="F8FAFF"/>
                </a:solidFill>
                <a:effectLst/>
                <a:latin typeface="DeepSeek-CJK-patch"/>
              </a:rPr>
              <a:t>оптимизирован для рекурсивных задач (разделяй-и-властвуй).</a:t>
            </a:r>
          </a:p>
          <a:p>
            <a:pPr algn="l">
              <a:buFont typeface="+mj-lt"/>
              <a:buAutoNum type="arabicPeriod"/>
            </a:pPr>
            <a:r>
              <a:rPr lang="ru-RU" b="1" i="0" dirty="0">
                <a:solidFill>
                  <a:srgbClr val="F8FAFF"/>
                </a:solidFill>
                <a:effectLst/>
                <a:latin typeface="DeepSeek-CJK-patch"/>
              </a:rPr>
              <a:t>Утилиты</a:t>
            </a:r>
            <a:r>
              <a:rPr lang="ru-RU" b="0" i="0" dirty="0">
                <a:solidFill>
                  <a:srgbClr val="F8FAFF"/>
                </a:solidFill>
                <a:effectLst/>
                <a:latin typeface="DeepSeek-CJK-patch"/>
              </a:rPr>
              <a:t>:</a:t>
            </a:r>
          </a:p>
          <a:p>
            <a:pPr marL="742950" lvl="1" indent="-285750" algn="l">
              <a:buFont typeface="+mj-lt"/>
              <a:buAutoNum type="arabicPeriod"/>
            </a:pPr>
            <a:r>
              <a:rPr lang="en-US" b="0" i="0" dirty="0">
                <a:solidFill>
                  <a:srgbClr val="F8FAFF"/>
                </a:solidFill>
                <a:effectLst/>
                <a:latin typeface="DeepSeek-CJK-patch"/>
              </a:rPr>
              <a:t>Executors — </a:t>
            </a:r>
            <a:r>
              <a:rPr lang="ru-RU" b="0" i="0" dirty="0">
                <a:solidFill>
                  <a:srgbClr val="F8FAFF"/>
                </a:solidFill>
                <a:effectLst/>
                <a:latin typeface="DeepSeek-CJK-patch"/>
              </a:rPr>
              <a:t>фабричные методы для создания стандартных пулов.</a:t>
            </a:r>
          </a:p>
          <a:p>
            <a:pPr marL="742950" lvl="1" indent="-285750" algn="l">
              <a:buFont typeface="+mj-lt"/>
              <a:buAutoNum type="arabicPeriod"/>
            </a:pPr>
            <a:r>
              <a:rPr lang="en-US" b="0" i="0" dirty="0">
                <a:solidFill>
                  <a:srgbClr val="F8FAFF"/>
                </a:solidFill>
                <a:effectLst/>
                <a:latin typeface="DeepSeek-CJK-patch"/>
              </a:rPr>
              <a:t>Future — </a:t>
            </a:r>
            <a:r>
              <a:rPr lang="ru-RU" b="0" i="0" dirty="0">
                <a:solidFill>
                  <a:srgbClr val="F8FAFF"/>
                </a:solidFill>
                <a:effectLst/>
                <a:latin typeface="DeepSeek-CJK-patch"/>
              </a:rPr>
              <a:t>представляет результат асинхронной задачи.</a:t>
            </a:r>
          </a:p>
          <a:p>
            <a:endParaRPr lang="ru-RU" dirty="0"/>
          </a:p>
          <a:p>
            <a:endParaRPr lang="ru-RU" dirty="0"/>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6</a:t>
            </a:fld>
            <a:endParaRPr lang="ru-RU"/>
          </a:p>
        </p:txBody>
      </p:sp>
    </p:spTree>
    <p:extLst>
      <p:ext uri="{BB962C8B-B14F-4D97-AF65-F5344CB8AC3E}">
        <p14:creationId xmlns:p14="http://schemas.microsoft.com/office/powerpoint/2010/main" val="1090567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7</a:t>
            </a:fld>
            <a:endParaRPr lang="ru-RU"/>
          </a:p>
        </p:txBody>
      </p:sp>
    </p:spTree>
    <p:extLst>
      <p:ext uri="{BB962C8B-B14F-4D97-AF65-F5344CB8AC3E}">
        <p14:creationId xmlns:p14="http://schemas.microsoft.com/office/powerpoint/2010/main" val="2314022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Пример - </a:t>
            </a:r>
            <a:r>
              <a:rPr lang="en-US" dirty="0" err="1">
                <a:solidFill>
                  <a:srgbClr val="E5C07B"/>
                </a:solidFill>
                <a:effectLst/>
              </a:rPr>
              <a:t>SingleExecutors</a:t>
            </a:r>
            <a:endParaRPr lang="en-US"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1" i="0" dirty="0">
              <a:effectLst/>
              <a:latin typeface="YS Text"/>
            </a:endParaRPr>
          </a:p>
          <a:p>
            <a:pPr algn="l"/>
            <a:endParaRPr lang="ru-RU" b="1" i="0" dirty="0">
              <a:effectLst/>
              <a:latin typeface="YS Text"/>
            </a:endParaRPr>
          </a:p>
          <a:p>
            <a:pPr algn="l"/>
            <a:endParaRPr lang="ru-RU" b="1" i="0" dirty="0">
              <a:effectLst/>
              <a:latin typeface="YS Text"/>
            </a:endParaRPr>
          </a:p>
          <a:p>
            <a:pPr algn="l"/>
            <a:r>
              <a:rPr lang="ru-RU" b="1" i="0" dirty="0">
                <a:effectLst/>
                <a:latin typeface="YS Text"/>
              </a:rPr>
              <a:t> Ограничения Future</a:t>
            </a:r>
            <a:endParaRPr lang="ru-RU" b="0" i="0" dirty="0">
              <a:effectLst/>
              <a:latin typeface="YS Text"/>
            </a:endParaRPr>
          </a:p>
          <a:p>
            <a:pPr algn="l"/>
            <a:r>
              <a:rPr lang="ru-RU" b="0" i="0" dirty="0">
                <a:effectLst/>
                <a:latin typeface="YS Text"/>
              </a:rPr>
              <a:t>❌ </a:t>
            </a:r>
            <a:r>
              <a:rPr lang="ru-RU" b="1" i="0" dirty="0">
                <a:effectLst/>
                <a:latin typeface="YS Text"/>
              </a:rPr>
              <a:t>Нет цепочек вызовов</a:t>
            </a:r>
            <a:r>
              <a:rPr lang="ru-RU" b="0" i="0" dirty="0">
                <a:effectLst/>
                <a:latin typeface="YS Text"/>
              </a:rPr>
              <a:t> (нельзя сказать: "когда задача завершится, сделай то-то").</a:t>
            </a:r>
            <a:br>
              <a:rPr lang="ru-RU" b="0" i="0" dirty="0">
                <a:effectLst/>
                <a:latin typeface="YS Text"/>
              </a:rPr>
            </a:br>
            <a:r>
              <a:rPr lang="ru-RU" b="0" i="0" dirty="0">
                <a:effectLst/>
                <a:latin typeface="YS Text"/>
              </a:rPr>
              <a:t>❌ </a:t>
            </a:r>
            <a:r>
              <a:rPr lang="ru-RU" b="1" i="0" dirty="0">
                <a:effectLst/>
                <a:latin typeface="YS Text"/>
              </a:rPr>
              <a:t>Только один результат</a:t>
            </a:r>
            <a:r>
              <a:rPr lang="ru-RU" b="0" i="0" dirty="0">
                <a:effectLst/>
                <a:latin typeface="YS Text"/>
              </a:rPr>
              <a:t> (не поддерживает комбинацию нескольких Future).</a:t>
            </a:r>
          </a:p>
          <a:p>
            <a:pPr algn="l"/>
            <a:r>
              <a:rPr lang="ru-RU" b="0" i="0" dirty="0">
                <a:effectLst/>
                <a:latin typeface="YS Text"/>
              </a:rPr>
              <a:t>Для более сложных сценариев используйте </a:t>
            </a:r>
            <a:r>
              <a:rPr lang="ru-RU" b="1" i="0" dirty="0" err="1">
                <a:effectLst/>
                <a:latin typeface="YS Text"/>
              </a:rPr>
              <a:t>CompletableFuture</a:t>
            </a:r>
            <a:r>
              <a:rPr lang="ru-RU" b="0" i="0" dirty="0">
                <a:effectLst/>
                <a:latin typeface="YS Text"/>
              </a:rPr>
              <a:t> (тема для отдельной лекции).</a:t>
            </a:r>
          </a:p>
          <a:p>
            <a:pPr algn="l"/>
            <a:endParaRPr lang="ru-RU" b="0" i="0" dirty="0">
              <a:effectLst/>
              <a:latin typeface="YS Text"/>
            </a:endParaRPr>
          </a:p>
          <a:p>
            <a:pPr algn="l"/>
            <a:r>
              <a:rPr lang="ru-RU" b="1" i="0" dirty="0">
                <a:effectLst/>
                <a:latin typeface="YS Text"/>
              </a:rPr>
              <a:t>Вывод</a:t>
            </a:r>
            <a:endParaRPr lang="ru-RU" b="0" i="0" dirty="0">
              <a:effectLst/>
              <a:latin typeface="YS Text"/>
            </a:endParaRPr>
          </a:p>
          <a:p>
            <a:pPr algn="l"/>
            <a:r>
              <a:rPr lang="ru-RU" b="0" i="0" dirty="0">
                <a:effectLst/>
                <a:latin typeface="YS Text"/>
              </a:rPr>
              <a:t>✅ </a:t>
            </a:r>
            <a:r>
              <a:rPr lang="en-US" b="1" i="0" dirty="0">
                <a:effectLst/>
                <a:latin typeface="YS Text"/>
              </a:rPr>
              <a:t>Callable</a:t>
            </a:r>
            <a:r>
              <a:rPr lang="en-US" b="0" i="0" dirty="0">
                <a:effectLst/>
                <a:latin typeface="YS Text"/>
              </a:rPr>
              <a:t> — </a:t>
            </a:r>
            <a:r>
              <a:rPr lang="ru-RU" b="0" i="0" dirty="0">
                <a:effectLst/>
                <a:latin typeface="YS Text"/>
              </a:rPr>
              <a:t>задача, которая возвращает результат.</a:t>
            </a:r>
            <a:br>
              <a:rPr lang="ru-RU" b="0" i="0" dirty="0">
                <a:effectLst/>
                <a:latin typeface="YS Text"/>
              </a:rPr>
            </a:br>
            <a:r>
              <a:rPr lang="ru-RU" b="0" i="0" dirty="0">
                <a:effectLst/>
                <a:latin typeface="YS Text"/>
              </a:rPr>
              <a:t>✅ </a:t>
            </a:r>
            <a:r>
              <a:rPr lang="en-US" b="1" i="0" dirty="0">
                <a:effectLst/>
                <a:latin typeface="YS Text"/>
              </a:rPr>
              <a:t>Future</a:t>
            </a:r>
            <a:r>
              <a:rPr lang="en-US" b="0" i="0" dirty="0">
                <a:effectLst/>
                <a:latin typeface="YS Text"/>
              </a:rPr>
              <a:t> — </a:t>
            </a:r>
            <a:r>
              <a:rPr lang="ru-RU" b="0" i="0" dirty="0">
                <a:effectLst/>
                <a:latin typeface="YS Text"/>
              </a:rPr>
              <a:t>механизм для асинхронного получения результата.</a:t>
            </a:r>
            <a:br>
              <a:rPr lang="ru-RU" b="0" i="0" dirty="0">
                <a:effectLst/>
                <a:latin typeface="YS Text"/>
              </a:rPr>
            </a:br>
            <a:r>
              <a:rPr lang="ru-RU" b="0" i="0" dirty="0">
                <a:effectLst/>
                <a:latin typeface="YS Text"/>
              </a:rPr>
              <a:t>✅ </a:t>
            </a:r>
            <a:r>
              <a:rPr lang="ru-RU" b="1" i="0" dirty="0">
                <a:effectLst/>
                <a:latin typeface="YS Text"/>
              </a:rPr>
              <a:t>Основные методы</a:t>
            </a:r>
            <a:r>
              <a:rPr lang="ru-RU" b="0" i="0" dirty="0">
                <a:effectLst/>
                <a:latin typeface="YS Text"/>
              </a:rPr>
              <a:t>: </a:t>
            </a:r>
            <a:r>
              <a:rPr lang="en-US" b="0" i="0" dirty="0">
                <a:effectLst/>
                <a:latin typeface="YS Text"/>
              </a:rPr>
              <a:t>get(), </a:t>
            </a:r>
            <a:r>
              <a:rPr lang="en-US" b="0" i="0" dirty="0" err="1">
                <a:effectLst/>
                <a:latin typeface="YS Text"/>
              </a:rPr>
              <a:t>isDone</a:t>
            </a:r>
            <a:r>
              <a:rPr lang="en-US" b="0" i="0" dirty="0">
                <a:effectLst/>
                <a:latin typeface="YS Text"/>
              </a:rPr>
              <a:t>(), cancel().</a:t>
            </a:r>
            <a:br>
              <a:rPr lang="en-US" b="0" i="0" dirty="0">
                <a:effectLst/>
                <a:latin typeface="YS Text"/>
              </a:rPr>
            </a:br>
            <a:r>
              <a:rPr lang="ru-RU" b="0" i="0" dirty="0">
                <a:effectLst/>
                <a:latin typeface="YS Text"/>
              </a:rPr>
              <a:t>🚀 </a:t>
            </a:r>
            <a:r>
              <a:rPr lang="ru-RU" b="1" i="0" dirty="0">
                <a:effectLst/>
                <a:latin typeface="YS Text"/>
              </a:rPr>
              <a:t>Используйте </a:t>
            </a:r>
            <a:r>
              <a:rPr lang="en-US" b="1" i="0" dirty="0">
                <a:effectLst/>
                <a:latin typeface="YS Text"/>
              </a:rPr>
              <a:t>Future </a:t>
            </a:r>
            <a:r>
              <a:rPr lang="ru-RU" b="1" i="0" dirty="0">
                <a:effectLst/>
                <a:latin typeface="YS Text"/>
              </a:rPr>
              <a:t>для простых асинхронных операций.</a:t>
            </a:r>
            <a:endParaRPr lang="ru-RU" b="0" i="0" dirty="0">
              <a:effectLst/>
              <a:latin typeface="YS Text"/>
            </a:endParaRPr>
          </a:p>
          <a:p>
            <a:pPr algn="l"/>
            <a:r>
              <a:rPr lang="ru-RU" b="1" i="0" dirty="0">
                <a:effectLst/>
                <a:latin typeface="YS Text"/>
              </a:rPr>
              <a:t>Что дальше?</a:t>
            </a:r>
            <a:endParaRPr lang="ru-RU" b="0" i="0" dirty="0">
              <a:effectLst/>
              <a:latin typeface="YS Text"/>
            </a:endParaRPr>
          </a:p>
          <a:p>
            <a:pPr algn="l">
              <a:buFont typeface="Arial" panose="020B0604020202020204" pitchFamily="34" charset="0"/>
              <a:buChar char="•"/>
            </a:pPr>
            <a:r>
              <a:rPr lang="en-US" b="0" i="0" dirty="0" err="1">
                <a:effectLst/>
                <a:latin typeface="YS Text"/>
              </a:rPr>
              <a:t>CompletableFuture</a:t>
            </a:r>
            <a:r>
              <a:rPr lang="en-US" b="0" i="0" dirty="0">
                <a:effectLst/>
                <a:latin typeface="YS Text"/>
              </a:rPr>
              <a:t> (</a:t>
            </a:r>
            <a:r>
              <a:rPr lang="ru-RU" b="0" i="0" dirty="0">
                <a:effectLst/>
                <a:latin typeface="YS Text"/>
              </a:rPr>
              <a:t>асинхронные цепочки)</a:t>
            </a:r>
          </a:p>
          <a:p>
            <a:pPr algn="l">
              <a:buFont typeface="Arial" panose="020B0604020202020204" pitchFamily="34" charset="0"/>
              <a:buChar char="•"/>
            </a:pPr>
            <a:r>
              <a:rPr lang="en-US" b="0" i="0" dirty="0" err="1">
                <a:effectLst/>
                <a:latin typeface="YS Text"/>
              </a:rPr>
              <a:t>ForkJoinPool</a:t>
            </a:r>
            <a:r>
              <a:rPr lang="en-US" b="0" i="0" dirty="0">
                <a:effectLst/>
                <a:latin typeface="YS Text"/>
              </a:rPr>
              <a:t> (</a:t>
            </a:r>
            <a:r>
              <a:rPr lang="ru-RU" b="0" i="0" dirty="0">
                <a:effectLst/>
                <a:latin typeface="YS Text"/>
              </a:rPr>
              <a:t>параллельные вычисления)</a:t>
            </a:r>
          </a:p>
          <a:p>
            <a:pPr algn="l">
              <a:buFont typeface="Arial" panose="020B0604020202020204" pitchFamily="34" charset="0"/>
              <a:buChar char="•"/>
            </a:pPr>
            <a:r>
              <a:rPr lang="ru-RU" b="0" i="0" dirty="0">
                <a:effectLst/>
                <a:latin typeface="YS Text"/>
              </a:rPr>
              <a:t>Реактивное программирование (</a:t>
            </a:r>
            <a:r>
              <a:rPr lang="en-US" b="0" i="0" dirty="0">
                <a:effectLst/>
                <a:latin typeface="YS Text"/>
              </a:rPr>
              <a:t>Flow API, </a:t>
            </a:r>
            <a:r>
              <a:rPr lang="en-US" b="0" i="0" dirty="0" err="1">
                <a:effectLst/>
                <a:latin typeface="YS Text"/>
              </a:rPr>
              <a:t>RxJava</a:t>
            </a:r>
            <a:r>
              <a:rPr lang="en-US" b="0" i="0" dirty="0">
                <a:effectLst/>
                <a:latin typeface="YS Text"/>
              </a:rPr>
              <a:t>)</a:t>
            </a:r>
          </a:p>
          <a:p>
            <a:pPr algn="l"/>
            <a:r>
              <a:rPr lang="ru-RU" b="0" i="0" dirty="0">
                <a:effectLst/>
                <a:latin typeface="YS Text"/>
              </a:rPr>
              <a:t>Хотите углубиться в какую-то тему? 😊</a:t>
            </a:r>
          </a:p>
          <a:p>
            <a:pPr algn="l"/>
            <a:endParaRPr lang="ru-RU" b="0" i="0" dirty="0">
              <a:effectLst/>
              <a:latin typeface="YS Text"/>
            </a:endParaRP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8</a:t>
            </a:fld>
            <a:endParaRPr lang="ru-RU"/>
          </a:p>
        </p:txBody>
      </p:sp>
    </p:spTree>
    <p:extLst>
      <p:ext uri="{BB962C8B-B14F-4D97-AF65-F5344CB8AC3E}">
        <p14:creationId xmlns:p14="http://schemas.microsoft.com/office/powerpoint/2010/main" val="2525237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Пример - </a:t>
            </a:r>
            <a:r>
              <a:rPr lang="en-US" dirty="0" err="1">
                <a:solidFill>
                  <a:srgbClr val="E5C07B"/>
                </a:solidFill>
                <a:effectLst/>
              </a:rPr>
              <a:t>ExecutorExample</a:t>
            </a:r>
            <a:endParaRPr lang="en-US"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Пример - </a:t>
            </a:r>
            <a:r>
              <a:rPr lang="en-US" dirty="0" err="1">
                <a:solidFill>
                  <a:srgbClr val="E5C07B"/>
                </a:solidFill>
                <a:effectLst/>
              </a:rPr>
              <a:t>DocumentProcessor</a:t>
            </a:r>
            <a:endParaRPr lang="en-US" dirty="0">
              <a:solidFill>
                <a:srgbClr val="ABB2BF"/>
              </a:solidFill>
              <a:effectLst/>
            </a:endParaRPr>
          </a:p>
          <a:p>
            <a:pPr algn="l"/>
            <a:endParaRPr lang="ru-RU" sz="1200" b="1" i="0" dirty="0">
              <a:solidFill>
                <a:srgbClr val="F8FAFF"/>
              </a:solidFill>
              <a:effectLst/>
              <a:latin typeface="DeepSeek-CJK-patch"/>
            </a:endParaRPr>
          </a:p>
          <a:p>
            <a:pPr algn="l"/>
            <a:endParaRPr lang="ru-RU" sz="1200" b="1" i="0" dirty="0">
              <a:solidFill>
                <a:srgbClr val="F8FAFF"/>
              </a:solidFill>
              <a:effectLst/>
              <a:latin typeface="DeepSeek-CJK-patch"/>
            </a:endParaRPr>
          </a:p>
          <a:p>
            <a:pPr algn="l"/>
            <a:r>
              <a:rPr lang="ru-RU" sz="1200" b="1" i="0" dirty="0">
                <a:solidFill>
                  <a:srgbClr val="F8FAFF"/>
                </a:solidFill>
                <a:effectLst/>
                <a:latin typeface="DeepSeek-CJK-patch"/>
              </a:rPr>
              <a:t>Когда использовать?</a:t>
            </a:r>
          </a:p>
          <a:p>
            <a:pPr algn="l">
              <a:buFont typeface="Arial" panose="020B0604020202020204" pitchFamily="34" charset="0"/>
              <a:buChar char="•"/>
            </a:pPr>
            <a:r>
              <a:rPr lang="ru-RU" sz="1200" b="1" i="0" dirty="0">
                <a:solidFill>
                  <a:srgbClr val="F8FAFF"/>
                </a:solidFill>
                <a:effectLst/>
                <a:latin typeface="DeepSeek-CJK-patch"/>
              </a:rPr>
              <a:t>Ограниченные ресурсы</a:t>
            </a:r>
            <a:r>
              <a:rPr lang="ru-RU" sz="1200" b="0" i="0" dirty="0">
                <a:solidFill>
                  <a:srgbClr val="F8FAFF"/>
                </a:solidFill>
                <a:effectLst/>
                <a:latin typeface="DeepSeek-CJK-patch"/>
              </a:rPr>
              <a:t> (например, сервер с фиксированным числом ядер CPU).</a:t>
            </a:r>
          </a:p>
          <a:p>
            <a:pPr algn="l">
              <a:buFont typeface="Arial" panose="020B0604020202020204" pitchFamily="34" charset="0"/>
              <a:buChar char="•"/>
            </a:pPr>
            <a:r>
              <a:rPr lang="ru-RU" sz="1200" b="1" i="0" dirty="0">
                <a:solidFill>
                  <a:srgbClr val="F8FAFF"/>
                </a:solidFill>
                <a:effectLst/>
                <a:latin typeface="DeepSeek-CJK-patch"/>
              </a:rPr>
              <a:t>Долгие задачи</a:t>
            </a:r>
            <a:r>
              <a:rPr lang="ru-RU" sz="1200" b="0" i="0" dirty="0">
                <a:solidFill>
                  <a:srgbClr val="F8FAFF"/>
                </a:solidFill>
                <a:effectLst/>
                <a:latin typeface="DeepSeek-CJK-patch"/>
              </a:rPr>
              <a:t> (обработка файлов, запросы к БД, сложные вычисления).</a:t>
            </a:r>
          </a:p>
          <a:p>
            <a:pPr algn="l">
              <a:buFont typeface="Arial" panose="020B0604020202020204" pitchFamily="34" charset="0"/>
              <a:buChar char="•"/>
            </a:pPr>
            <a:r>
              <a:rPr lang="ru-RU" sz="1200" b="1" i="0" dirty="0">
                <a:solidFill>
                  <a:srgbClr val="F8FAFF"/>
                </a:solidFill>
                <a:effectLst/>
                <a:latin typeface="DeepSeek-CJK-patch"/>
              </a:rPr>
              <a:t>Когда нужно строгое управление параллелизмом</a:t>
            </a:r>
            <a:r>
              <a:rPr lang="ru-RU" sz="1200" b="0" i="0" dirty="0">
                <a:solidFill>
                  <a:srgbClr val="F8FAFF"/>
                </a:solidFill>
                <a:effectLst/>
                <a:latin typeface="DeepSeek-CJK-patch"/>
              </a:rPr>
              <a:t> (например, не более 10 одновременных соединений).</a:t>
            </a:r>
            <a:endParaRPr lang="en-US" sz="1200" b="0" i="0" dirty="0">
              <a:solidFill>
                <a:srgbClr val="F8FAFF"/>
              </a:solidFill>
              <a:effectLst/>
              <a:latin typeface="DeepSeek-CJK-patch"/>
            </a:endParaRPr>
          </a:p>
          <a:p>
            <a:pPr algn="l">
              <a:buFont typeface="Arial" panose="020B0604020202020204" pitchFamily="34" charset="0"/>
              <a:buChar char="•"/>
            </a:pPr>
            <a:endParaRPr lang="ru-RU" sz="1200" b="0" i="0" dirty="0">
              <a:solidFill>
                <a:srgbClr val="F8FAFF"/>
              </a:solidFill>
              <a:effectLst/>
              <a:latin typeface="DeepSeek-CJK-patch"/>
            </a:endParaRPr>
          </a:p>
          <a:p>
            <a:pPr algn="l"/>
            <a:r>
              <a:rPr lang="ru-RU" sz="1200" b="1" i="0" dirty="0">
                <a:solidFill>
                  <a:srgbClr val="F8FAFF"/>
                </a:solidFill>
                <a:effectLst/>
                <a:latin typeface="DeepSeek-CJK-patch"/>
              </a:rPr>
              <a:t>Когда НЕ использовать?</a:t>
            </a:r>
          </a:p>
          <a:p>
            <a:pPr algn="l">
              <a:buFont typeface="Arial" panose="020B0604020202020204" pitchFamily="34" charset="0"/>
              <a:buChar char="•"/>
            </a:pPr>
            <a:r>
              <a:rPr lang="ru-RU" sz="1200" b="0" i="0" dirty="0">
                <a:solidFill>
                  <a:srgbClr val="F8FAFF"/>
                </a:solidFill>
                <a:effectLst/>
                <a:latin typeface="DeepSeek-CJK-patch"/>
              </a:rPr>
              <a:t>Если нагрузка </a:t>
            </a:r>
            <a:r>
              <a:rPr lang="ru-RU" sz="1200" b="1" i="0" dirty="0">
                <a:solidFill>
                  <a:srgbClr val="F8FAFF"/>
                </a:solidFill>
                <a:effectLst/>
                <a:latin typeface="DeepSeek-CJK-patch"/>
              </a:rPr>
              <a:t>непредсказуема</a:t>
            </a:r>
            <a:r>
              <a:rPr lang="ru-RU" sz="1200" b="0" i="0" dirty="0">
                <a:solidFill>
                  <a:srgbClr val="F8FAFF"/>
                </a:solidFill>
                <a:effectLst/>
                <a:latin typeface="DeepSeek-CJK-patch"/>
              </a:rPr>
              <a:t> и может резко возрастать (лучше </a:t>
            </a:r>
            <a:r>
              <a:rPr lang="ru-RU" sz="1200" b="0" i="0" dirty="0" err="1">
                <a:solidFill>
                  <a:srgbClr val="F8FAFF"/>
                </a:solidFill>
                <a:effectLst/>
                <a:latin typeface="DeepSeek-CJK-patch"/>
              </a:rPr>
              <a:t>CachedThreadPool</a:t>
            </a:r>
            <a:r>
              <a:rPr lang="ru-RU" sz="1200" b="0" i="0" dirty="0">
                <a:solidFill>
                  <a:srgbClr val="F8FAFF"/>
                </a:solidFill>
                <a:effectLst/>
                <a:latin typeface="DeepSeek-CJK-patch"/>
              </a:rPr>
              <a:t> или </a:t>
            </a:r>
            <a:r>
              <a:rPr lang="ru-RU" sz="1200" b="0" i="0" dirty="0" err="1">
                <a:solidFill>
                  <a:srgbClr val="F8FAFF"/>
                </a:solidFill>
                <a:effectLst/>
                <a:latin typeface="DeepSeek-CJK-patch"/>
              </a:rPr>
              <a:t>ScheduledThreadPool</a:t>
            </a:r>
            <a:r>
              <a:rPr lang="ru-RU" sz="1200" b="0" i="0" dirty="0">
                <a:solidFill>
                  <a:srgbClr val="F8FAFF"/>
                </a:solidFill>
                <a:effectLst/>
                <a:latin typeface="DeepSeek-CJK-patch"/>
              </a:rPr>
              <a:t>).</a:t>
            </a:r>
          </a:p>
          <a:p>
            <a:pPr algn="l">
              <a:buFont typeface="Arial" panose="020B0604020202020204" pitchFamily="34" charset="0"/>
              <a:buChar char="•"/>
            </a:pPr>
            <a:r>
              <a:rPr lang="ru-RU" sz="1200" b="0" i="0" dirty="0">
                <a:solidFill>
                  <a:srgbClr val="F8FAFF"/>
                </a:solidFill>
                <a:effectLst/>
                <a:latin typeface="DeepSeek-CJK-patch"/>
              </a:rPr>
              <a:t>Если задачи </a:t>
            </a:r>
            <a:r>
              <a:rPr lang="ru-RU" sz="1200" b="1" i="0" dirty="0">
                <a:solidFill>
                  <a:srgbClr val="F8FAFF"/>
                </a:solidFill>
                <a:effectLst/>
                <a:latin typeface="DeepSeek-CJK-patch"/>
              </a:rPr>
              <a:t>очень короткие</a:t>
            </a:r>
            <a:r>
              <a:rPr lang="ru-RU" sz="1200" b="0" i="0" dirty="0">
                <a:solidFill>
                  <a:srgbClr val="F8FAFF"/>
                </a:solidFill>
                <a:effectLst/>
                <a:latin typeface="DeepSeek-CJK-patch"/>
              </a:rPr>
              <a:t>, а потоков слишком мало (очередь будет расти).</a:t>
            </a:r>
          </a:p>
        </p:txBody>
      </p:sp>
      <p:sp>
        <p:nvSpPr>
          <p:cNvPr id="4" name="Номер слайда 3"/>
          <p:cNvSpPr>
            <a:spLocks noGrp="1"/>
          </p:cNvSpPr>
          <p:nvPr>
            <p:ph type="sldNum" sz="quarter" idx="5"/>
          </p:nvPr>
        </p:nvSpPr>
        <p:spPr/>
        <p:txBody>
          <a:bodyPr/>
          <a:lstStyle/>
          <a:p>
            <a:fld id="{5F729189-23CE-4022-A357-B9239DF82E10}" type="slidenum">
              <a:rPr lang="ru-RU" smtClean="0"/>
              <a:t>9</a:t>
            </a:fld>
            <a:endParaRPr lang="ru-RU"/>
          </a:p>
        </p:txBody>
      </p:sp>
    </p:spTree>
    <p:extLst>
      <p:ext uri="{BB962C8B-B14F-4D97-AF65-F5344CB8AC3E}">
        <p14:creationId xmlns:p14="http://schemas.microsoft.com/office/powerpoint/2010/main" val="380502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29.04.2025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277788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29.04.2025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82346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29.04.2025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205940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Content Placeholder 2"/>
          <p:cNvSpPr>
            <a:spLocks noGrp="1"/>
          </p:cNvSpPr>
          <p:nvPr>
            <p:ph idx="1"/>
          </p:nvPr>
        </p:nvSpPr>
        <p:spPr/>
        <p:txBody>
          <a:bodyPr/>
          <a:lstStyle>
            <a:lvl1pPr>
              <a:defRPr sz="1600">
                <a:solidFill>
                  <a:srgbClr val="DDDDDD"/>
                </a:solidFill>
                <a:latin typeface="Arial" panose="020B0604020202020204" pitchFamily="34" charset="0"/>
                <a:cs typeface="Arial" panose="020B0604020202020204" pitchFamily="34" charset="0"/>
              </a:defRPr>
            </a:lvl1pPr>
            <a:lvl2pPr>
              <a:defRPr sz="1600">
                <a:solidFill>
                  <a:srgbClr val="DDDDDD"/>
                </a:solidFill>
                <a:latin typeface="Arial" panose="020B0604020202020204" pitchFamily="34" charset="0"/>
                <a:cs typeface="Arial" panose="020B0604020202020204" pitchFamily="34" charset="0"/>
              </a:defRPr>
            </a:lvl2pPr>
            <a:lvl3pPr>
              <a:defRPr>
                <a:solidFill>
                  <a:srgbClr val="DDDDDD"/>
                </a:solidFill>
                <a:latin typeface="Arial" panose="020B0604020202020204" pitchFamily="34" charset="0"/>
                <a:cs typeface="Arial" panose="020B0604020202020204" pitchFamily="34" charset="0"/>
              </a:defRPr>
            </a:lvl3pPr>
            <a:lvl4pPr>
              <a:defRPr sz="1400">
                <a:solidFill>
                  <a:srgbClr val="DDDDDD"/>
                </a:solidFill>
                <a:latin typeface="Arial" panose="020B0604020202020204" pitchFamily="34" charset="0"/>
                <a:cs typeface="Arial" panose="020B0604020202020204" pitchFamily="34" charset="0"/>
              </a:defRPr>
            </a:lvl4pPr>
            <a:lvl5pPr>
              <a:defRPr>
                <a:solidFill>
                  <a:srgbClr val="DDDDDD"/>
                </a:solidFill>
                <a:latin typeface="Arial" panose="020B0604020202020204" pitchFamily="34" charset="0"/>
                <a:cs typeface="Arial" panose="020B060402020202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29.04.2025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2670423494"/>
      </p:ext>
    </p:extLst>
  </p:cSld>
  <p:clrMapOvr>
    <a:masterClrMapping/>
  </p:clrMapOvr>
  <p:extLst>
    <p:ext uri="{DCECCB84-F9BA-43D5-87BE-67443E8EF086}">
      <p15:sldGuideLst xmlns:p15="http://schemas.microsoft.com/office/powerpoint/2012/main">
        <p15:guide id="1" orient="horz" pos="414" userDrawn="1">
          <p15:clr>
            <a:srgbClr val="FBAE40"/>
          </p15:clr>
        </p15:guide>
        <p15:guide id="2" pos="325" userDrawn="1">
          <p15:clr>
            <a:srgbClr val="FBAE40"/>
          </p15:clr>
        </p15:guide>
        <p15:guide id="3" pos="735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D05CBBA-D782-497D-B3B5-452762B3B9E7}" type="datetimeFigureOut">
              <a:rPr lang="ru-RU" smtClean="0"/>
              <a:t>29.04.2025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21296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D05CBBA-D782-497D-B3B5-452762B3B9E7}" type="datetimeFigureOut">
              <a:rPr lang="ru-RU" smtClean="0"/>
              <a:t>29.04.2025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94328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D05CBBA-D782-497D-B3B5-452762B3B9E7}" type="datetimeFigureOut">
              <a:rPr lang="ru-RU" smtClean="0"/>
              <a:t>29.04.2025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68563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D05CBBA-D782-497D-B3B5-452762B3B9E7}" type="datetimeFigureOut">
              <a:rPr lang="ru-RU" smtClean="0"/>
              <a:t>29.04.2025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4856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5CBBA-D782-497D-B3B5-452762B3B9E7}" type="datetimeFigureOut">
              <a:rPr lang="ru-RU" smtClean="0"/>
              <a:t>29.04.2025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142247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D05CBBA-D782-497D-B3B5-452762B3B9E7}" type="datetimeFigureOut">
              <a:rPr lang="ru-RU" smtClean="0"/>
              <a:t>29.04.2025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26017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D05CBBA-D782-497D-B3B5-452762B3B9E7}" type="datetimeFigureOut">
              <a:rPr lang="ru-RU" smtClean="0"/>
              <a:t>29.04.2025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49354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080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754" y="128671"/>
            <a:ext cx="11922492" cy="365125"/>
          </a:xfrm>
          <a:prstGeom prst="rect">
            <a:avLst/>
          </a:prstGeom>
          <a:solidFill>
            <a:srgbClr val="171717"/>
          </a:solidFill>
          <a:ln>
            <a:solidFill>
              <a:srgbClr val="373737"/>
            </a:solidFill>
          </a:ln>
        </p:spPr>
        <p:txBody>
          <a:bodyPr vert="horz" lIns="91440" tIns="45720" rIns="91440" bIns="4572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838200" y="660968"/>
            <a:ext cx="10515600" cy="4351338"/>
          </a:xfrm>
          <a:prstGeom prst="rect">
            <a:avLst/>
          </a:prstGeom>
          <a:solidFill>
            <a:srgbClr val="171717"/>
          </a:solidFill>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5CBBA-D782-497D-B3B5-452762B3B9E7}" type="datetimeFigureOut">
              <a:rPr lang="ru-RU" smtClean="0"/>
              <a:t>29.04.2025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E1B2B-667E-4AB7-AFB4-B5EA8E56F2FC}" type="slidenum">
              <a:rPr lang="ru-RU" smtClean="0"/>
              <a:t>‹#›</a:t>
            </a:fld>
            <a:endParaRPr lang="ru-RU"/>
          </a:p>
        </p:txBody>
      </p:sp>
    </p:spTree>
    <p:extLst>
      <p:ext uri="{BB962C8B-B14F-4D97-AF65-F5344CB8AC3E}">
        <p14:creationId xmlns:p14="http://schemas.microsoft.com/office/powerpoint/2010/main" val="250061722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1800" kern="1200">
          <a:solidFill>
            <a:schemeClr val="tx1"/>
          </a:solidFill>
          <a:latin typeface="Fira Sans" panose="020B05030500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124A330C-F99C-0B38-ED4C-6A31A480976D}"/>
              </a:ext>
            </a:extLst>
          </p:cNvPr>
          <p:cNvPicPr>
            <a:picLocks noChangeAspect="1"/>
          </p:cNvPicPr>
          <p:nvPr/>
        </p:nvPicPr>
        <p:blipFill>
          <a:blip r:embed="rId3"/>
          <a:srcRect l="13836" t="14232" r="14011" b="16920"/>
          <a:stretch/>
        </p:blipFill>
        <p:spPr>
          <a:xfrm>
            <a:off x="2434280" y="657225"/>
            <a:ext cx="7006281" cy="3935313"/>
          </a:xfrm>
          <a:prstGeom prst="rect">
            <a:avLst/>
          </a:prstGeom>
        </p:spPr>
      </p:pic>
      <p:pic>
        <p:nvPicPr>
          <p:cNvPr id="4" name="Рисунок 3">
            <a:extLst>
              <a:ext uri="{FF2B5EF4-FFF2-40B4-BE49-F238E27FC236}">
                <a16:creationId xmlns:a16="http://schemas.microsoft.com/office/drawing/2014/main" id="{BBC3E9B6-D5A6-0DE1-C7AC-75729C12F01B}"/>
              </a:ext>
            </a:extLst>
          </p:cNvPr>
          <p:cNvPicPr>
            <a:picLocks noChangeAspect="1"/>
          </p:cNvPicPr>
          <p:nvPr/>
        </p:nvPicPr>
        <p:blipFill>
          <a:blip r:embed="rId4"/>
          <a:stretch>
            <a:fillRect/>
          </a:stretch>
        </p:blipFill>
        <p:spPr>
          <a:xfrm>
            <a:off x="1217124" y="4592538"/>
            <a:ext cx="9440592" cy="2133898"/>
          </a:xfrm>
          <a:prstGeom prst="rect">
            <a:avLst/>
          </a:prstGeom>
        </p:spPr>
      </p:pic>
    </p:spTree>
    <p:extLst>
      <p:ext uri="{BB962C8B-B14F-4D97-AF65-F5344CB8AC3E}">
        <p14:creationId xmlns:p14="http://schemas.microsoft.com/office/powerpoint/2010/main" val="270945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CachedThreadPool</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4228825"/>
          </a:xfrm>
          <a:prstGeom prst="rect">
            <a:avLst/>
          </a:prstGeom>
          <a:solidFill>
            <a:srgbClr val="171717"/>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Основные цели </a:t>
            </a:r>
            <a:r>
              <a:rPr lang="ru-RU" dirty="0" err="1">
                <a:solidFill>
                  <a:srgbClr val="BC5CFF"/>
                </a:solidFill>
              </a:rPr>
              <a:t>CachedThreadPool</a:t>
            </a:r>
            <a:r>
              <a:rPr lang="ru-RU" dirty="0">
                <a:solidFill>
                  <a:srgbClr val="BC5CFF"/>
                </a:solidFill>
              </a:rPr>
              <a:t>:</a:t>
            </a:r>
          </a:p>
          <a:p>
            <a:r>
              <a:rPr lang="ru-RU" dirty="0">
                <a:solidFill>
                  <a:srgbClr val="DDDDDD"/>
                </a:solidFill>
              </a:rPr>
              <a:t>Гибкость в количестве потоков – автоматически создаёт новые потоки по мере необходимости и убирает неиспользуемые (после 60 секунд простоя).</a:t>
            </a:r>
          </a:p>
          <a:p>
            <a:r>
              <a:rPr lang="ru-RU" dirty="0">
                <a:solidFill>
                  <a:srgbClr val="DDDDDD"/>
                </a:solidFill>
              </a:rPr>
              <a:t>Для коротких асинхронных задач – хорошо подходит, когда много небольших задач, которые выполняются быстро.</a:t>
            </a:r>
          </a:p>
          <a:p>
            <a:r>
              <a:rPr lang="ru-RU" dirty="0">
                <a:solidFill>
                  <a:srgbClr val="DDDDDD"/>
                </a:solidFill>
              </a:rPr>
              <a:t>Неограниченное (практически) масштабирование – если нагрузка резко возрастает, пул создаёт новые потоки, вместо того чтобы ставить задачи в очередь.</a:t>
            </a:r>
            <a:endParaRPr lang="en-US" dirty="0">
              <a:solidFill>
                <a:srgbClr val="DDDDDD"/>
              </a:solidFill>
            </a:endParaRPr>
          </a:p>
          <a:p>
            <a:pPr marL="0" indent="0" algn="l">
              <a:buNone/>
            </a:pPr>
            <a:r>
              <a:rPr lang="ru-RU" dirty="0">
                <a:solidFill>
                  <a:srgbClr val="2CA433"/>
                </a:solidFill>
              </a:rPr>
              <a:t>Плюсы:</a:t>
            </a:r>
          </a:p>
          <a:p>
            <a:r>
              <a:rPr lang="ru-RU" dirty="0">
                <a:solidFill>
                  <a:srgbClr val="DDDDDD"/>
                </a:solidFill>
              </a:rPr>
              <a:t>Автоматическое управление числом потоков.</a:t>
            </a:r>
          </a:p>
          <a:p>
            <a:r>
              <a:rPr lang="ru-RU" dirty="0">
                <a:solidFill>
                  <a:srgbClr val="DDDDDD"/>
                </a:solidFill>
              </a:rPr>
              <a:t>Хорошо подходит для задач с переменной нагрузкой.</a:t>
            </a:r>
          </a:p>
          <a:p>
            <a:r>
              <a:rPr lang="ru-RU" dirty="0">
                <a:solidFill>
                  <a:srgbClr val="DDDDDD"/>
                </a:solidFill>
              </a:rPr>
              <a:t>Не держит лишние потоки, если они не нужны.</a:t>
            </a:r>
          </a:p>
          <a:p>
            <a:pPr marL="0" indent="0" algn="l">
              <a:buNone/>
            </a:pPr>
            <a:r>
              <a:rPr lang="ru-RU" dirty="0">
                <a:solidFill>
                  <a:srgbClr val="FF423F"/>
                </a:solidFill>
              </a:rPr>
              <a:t>Минусы:</a:t>
            </a:r>
          </a:p>
          <a:p>
            <a:r>
              <a:rPr lang="ru-RU" dirty="0">
                <a:solidFill>
                  <a:srgbClr val="DDDDDD"/>
                </a:solidFill>
              </a:rPr>
              <a:t>Может создать очень много потоков, если задачи долгие или их слишком много (риск исчерпания ресурсов).</a:t>
            </a:r>
          </a:p>
          <a:p>
            <a:r>
              <a:rPr lang="ru-RU" dirty="0">
                <a:solidFill>
                  <a:srgbClr val="DDDDDD"/>
                </a:solidFill>
              </a:rPr>
              <a:t>Нет контроля над максимальным числом потоков (если только не использовать </a:t>
            </a:r>
            <a:r>
              <a:rPr lang="ru-RU" dirty="0" err="1">
                <a:solidFill>
                  <a:srgbClr val="DDDDDD"/>
                </a:solidFill>
              </a:rPr>
              <a:t>ThreadPoolExecutor</a:t>
            </a:r>
            <a:r>
              <a:rPr lang="ru-RU" dirty="0">
                <a:solidFill>
                  <a:srgbClr val="DDDDDD"/>
                </a:solidFill>
              </a:rPr>
              <a:t> напрямую).</a:t>
            </a:r>
            <a:endParaRPr lang="en-US" dirty="0">
              <a:solidFill>
                <a:srgbClr val="DDDDDD"/>
              </a:solidFill>
            </a:endParaRPr>
          </a:p>
        </p:txBody>
      </p:sp>
      <p:pic>
        <p:nvPicPr>
          <p:cNvPr id="7" name="Рисунок 6">
            <a:extLst>
              <a:ext uri="{FF2B5EF4-FFF2-40B4-BE49-F238E27FC236}">
                <a16:creationId xmlns:a16="http://schemas.microsoft.com/office/drawing/2014/main" id="{3E1F397A-F8A6-48BF-6663-1E75CEF2F592}"/>
              </a:ext>
            </a:extLst>
          </p:cNvPr>
          <p:cNvPicPr>
            <a:picLocks noChangeAspect="1"/>
          </p:cNvPicPr>
          <p:nvPr/>
        </p:nvPicPr>
        <p:blipFill>
          <a:blip r:embed="rId3"/>
          <a:stretch>
            <a:fillRect/>
          </a:stretch>
        </p:blipFill>
        <p:spPr>
          <a:xfrm>
            <a:off x="515937" y="4886050"/>
            <a:ext cx="11160126" cy="1971950"/>
          </a:xfrm>
          <a:prstGeom prst="rect">
            <a:avLst/>
          </a:prstGeom>
        </p:spPr>
      </p:pic>
    </p:spTree>
    <p:extLst>
      <p:ext uri="{BB962C8B-B14F-4D97-AF65-F5344CB8AC3E}">
        <p14:creationId xmlns:p14="http://schemas.microsoft.com/office/powerpoint/2010/main" val="331789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2C9DDB-6FD2-F8FC-BDC7-12AC35DCD794}"/>
              </a:ext>
            </a:extLst>
          </p:cNvPr>
          <p:cNvSpPr>
            <a:spLocks noGrp="1"/>
          </p:cNvSpPr>
          <p:nvPr>
            <p:ph type="title"/>
          </p:nvPr>
        </p:nvSpPr>
        <p:spPr/>
        <p:txBody>
          <a:bodyPr>
            <a:normAutofit/>
          </a:bodyPr>
          <a:lstStyle/>
          <a:p>
            <a:r>
              <a:rPr lang="ru-RU" dirty="0"/>
              <a:t>Сравнение </a:t>
            </a:r>
            <a:r>
              <a:rPr lang="ru-RU" dirty="0" err="1"/>
              <a:t>FixedThreadPool</a:t>
            </a:r>
            <a:r>
              <a:rPr lang="ru-RU" dirty="0"/>
              <a:t> и </a:t>
            </a:r>
            <a:r>
              <a:rPr lang="en-US" dirty="0" err="1"/>
              <a:t>CachedThreadPool</a:t>
            </a:r>
            <a:endParaRPr lang="ru-RU" dirty="0"/>
          </a:p>
        </p:txBody>
      </p:sp>
      <p:pic>
        <p:nvPicPr>
          <p:cNvPr id="5" name="Рисунок 4">
            <a:extLst>
              <a:ext uri="{FF2B5EF4-FFF2-40B4-BE49-F238E27FC236}">
                <a16:creationId xmlns:a16="http://schemas.microsoft.com/office/drawing/2014/main" id="{655A15C8-0A10-2CF6-7CD8-749483109A20}"/>
              </a:ext>
            </a:extLst>
          </p:cNvPr>
          <p:cNvPicPr>
            <a:picLocks noChangeAspect="1"/>
          </p:cNvPicPr>
          <p:nvPr/>
        </p:nvPicPr>
        <p:blipFill>
          <a:blip r:embed="rId3"/>
          <a:stretch>
            <a:fillRect/>
          </a:stretch>
        </p:blipFill>
        <p:spPr>
          <a:xfrm>
            <a:off x="2209683" y="2690729"/>
            <a:ext cx="7772634" cy="3709667"/>
          </a:xfrm>
          <a:prstGeom prst="rect">
            <a:avLst/>
          </a:prstGeom>
        </p:spPr>
      </p:pic>
      <p:sp>
        <p:nvSpPr>
          <p:cNvPr id="6" name="Объект 2">
            <a:extLst>
              <a:ext uri="{FF2B5EF4-FFF2-40B4-BE49-F238E27FC236}">
                <a16:creationId xmlns:a16="http://schemas.microsoft.com/office/drawing/2014/main" id="{3C83591B-E6A7-D9FA-709F-D8721435E967}"/>
              </a:ext>
            </a:extLst>
          </p:cNvPr>
          <p:cNvSpPr txBox="1">
            <a:spLocks/>
          </p:cNvSpPr>
          <p:nvPr/>
        </p:nvSpPr>
        <p:spPr>
          <a:xfrm>
            <a:off x="515939" y="657225"/>
            <a:ext cx="11160124" cy="187007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rPr>
              <a:t>FixedThreadPool</a:t>
            </a:r>
            <a:r>
              <a:rPr lang="ru-RU" dirty="0">
                <a:solidFill>
                  <a:srgbClr val="DDDDDD"/>
                </a:solidFill>
              </a:rPr>
              <a:t> лучше использовать, когда:</a:t>
            </a:r>
          </a:p>
          <a:p>
            <a:r>
              <a:rPr lang="ru-RU" dirty="0">
                <a:solidFill>
                  <a:srgbClr val="DDDDDD"/>
                </a:solidFill>
              </a:rPr>
              <a:t>Нужен строгий контроль за числом потоков.</a:t>
            </a:r>
          </a:p>
          <a:p>
            <a:r>
              <a:rPr lang="ru-RU" dirty="0">
                <a:solidFill>
                  <a:srgbClr val="DDDDDD"/>
                </a:solidFill>
              </a:rPr>
              <a:t>Задачи долгие или ресурсоёмкие.</a:t>
            </a:r>
          </a:p>
          <a:p>
            <a:r>
              <a:rPr lang="ru-RU" dirty="0">
                <a:solidFill>
                  <a:srgbClr val="DDDDDD"/>
                </a:solidFill>
              </a:rPr>
              <a:t>Важно избегать перегрузки системы.</a:t>
            </a:r>
          </a:p>
          <a:p>
            <a:pPr marL="0" indent="0" algn="l">
              <a:buNone/>
            </a:pPr>
            <a:r>
              <a:rPr lang="ru-RU" dirty="0">
                <a:solidFill>
                  <a:srgbClr val="DDDDDD"/>
                </a:solidFill>
              </a:rPr>
              <a:t>Для сценариев с кратковременными задачами и переменной нагрузкой лучше подходит </a:t>
            </a:r>
            <a:r>
              <a:rPr lang="ru-RU" dirty="0" err="1">
                <a:solidFill>
                  <a:srgbClr val="BC5CFF"/>
                </a:solidFill>
              </a:rPr>
              <a:t>CachedThreadPool</a:t>
            </a:r>
            <a:r>
              <a:rPr lang="ru-RU" dirty="0">
                <a:solidFill>
                  <a:srgbClr val="DDDDDD"/>
                </a:solidFill>
              </a:rPr>
              <a:t>.</a:t>
            </a:r>
            <a:endParaRPr lang="en-US" dirty="0">
              <a:solidFill>
                <a:srgbClr val="DDDDDD"/>
              </a:solidFill>
            </a:endParaRPr>
          </a:p>
        </p:txBody>
      </p:sp>
    </p:spTree>
    <p:extLst>
      <p:ext uri="{BB962C8B-B14F-4D97-AF65-F5344CB8AC3E}">
        <p14:creationId xmlns:p14="http://schemas.microsoft.com/office/powerpoint/2010/main" val="66443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ScheduledThreadPool</a:t>
            </a:r>
            <a:r>
              <a:rPr lang="en-US" dirty="0"/>
              <a:t> </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397827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Основные цели</a:t>
            </a:r>
            <a:r>
              <a:rPr lang="en-US" dirty="0">
                <a:solidFill>
                  <a:srgbClr val="BC5CFF"/>
                </a:solidFill>
              </a:rPr>
              <a:t> </a:t>
            </a:r>
            <a:r>
              <a:rPr lang="en-US" dirty="0" err="1">
                <a:solidFill>
                  <a:srgbClr val="BC5CFF"/>
                </a:solidFill>
              </a:rPr>
              <a:t>ScheduledThreadPool</a:t>
            </a:r>
            <a:r>
              <a:rPr lang="en-US" dirty="0">
                <a:solidFill>
                  <a:srgbClr val="BC5CFF"/>
                </a:solidFill>
              </a:rPr>
              <a:t> </a:t>
            </a:r>
            <a:r>
              <a:rPr lang="ru-RU" dirty="0">
                <a:solidFill>
                  <a:srgbClr val="BC5CFF"/>
                </a:solidFill>
              </a:rPr>
              <a:t> :</a:t>
            </a:r>
          </a:p>
          <a:p>
            <a:r>
              <a:rPr lang="ru-RU" dirty="0">
                <a:solidFill>
                  <a:srgbClr val="DDDDDD"/>
                </a:solidFill>
              </a:rPr>
              <a:t>Запуск задачи с задержкой (например, через 5 секунд).</a:t>
            </a:r>
          </a:p>
          <a:p>
            <a:r>
              <a:rPr lang="ru-RU" dirty="0">
                <a:solidFill>
                  <a:srgbClr val="DDDDDD"/>
                </a:solidFill>
              </a:rPr>
              <a:t>Периодическое выполнение (каждые 10 секунд, с фиксированной задержкой или фиксированной частотой).</a:t>
            </a:r>
          </a:p>
          <a:p>
            <a:r>
              <a:rPr lang="ru-RU" dirty="0">
                <a:solidFill>
                  <a:srgbClr val="DDDDDD"/>
                </a:solidFill>
              </a:rPr>
              <a:t>Планирование фоновых задач (например, </a:t>
            </a:r>
            <a:r>
              <a:rPr lang="ru-RU" dirty="0" err="1">
                <a:solidFill>
                  <a:srgbClr val="DDDDDD"/>
                </a:solidFill>
              </a:rPr>
              <a:t>автосохранение</a:t>
            </a:r>
            <a:r>
              <a:rPr lang="ru-RU" dirty="0">
                <a:solidFill>
                  <a:srgbClr val="DDDDDD"/>
                </a:solidFill>
              </a:rPr>
              <a:t>, опрос сервера, кэширование).</a:t>
            </a:r>
            <a:endParaRPr lang="en-US" dirty="0">
              <a:solidFill>
                <a:srgbClr val="DDDDDD"/>
              </a:solidFill>
            </a:endParaRPr>
          </a:p>
          <a:p>
            <a:pPr marL="0" indent="0" algn="l">
              <a:buNone/>
            </a:pPr>
            <a:r>
              <a:rPr lang="ru-RU" dirty="0">
                <a:solidFill>
                  <a:srgbClr val="2CA433"/>
                </a:solidFill>
              </a:rPr>
              <a:t>Плюсы:</a:t>
            </a:r>
          </a:p>
          <a:p>
            <a:r>
              <a:rPr lang="ru-RU" dirty="0">
                <a:solidFill>
                  <a:srgbClr val="DDDDDD"/>
                </a:solidFill>
              </a:rPr>
              <a:t>Гибкое планирование – можно запускать задачи с задержкой или периодически.</a:t>
            </a:r>
          </a:p>
          <a:p>
            <a:r>
              <a:rPr lang="ru-RU" dirty="0">
                <a:solidFill>
                  <a:srgbClr val="DDDDDD"/>
                </a:solidFill>
              </a:rPr>
              <a:t>Контроль за числом потоков – в отличие от </a:t>
            </a:r>
            <a:r>
              <a:rPr lang="ru-RU" dirty="0" err="1">
                <a:solidFill>
                  <a:srgbClr val="DDDDDD"/>
                </a:solidFill>
              </a:rPr>
              <a:t>Timer</a:t>
            </a:r>
            <a:r>
              <a:rPr lang="ru-RU" dirty="0">
                <a:solidFill>
                  <a:srgbClr val="DDDDDD"/>
                </a:solidFill>
              </a:rPr>
              <a:t>, использует пул потоков.</a:t>
            </a:r>
          </a:p>
          <a:p>
            <a:r>
              <a:rPr lang="ru-RU" dirty="0">
                <a:solidFill>
                  <a:srgbClr val="DDDDDD"/>
                </a:solidFill>
              </a:rPr>
              <a:t>Устойчивость к исключениям – если задача выбросит исключение, пул продолжит работу.</a:t>
            </a:r>
            <a:endParaRPr lang="en-US" dirty="0">
              <a:solidFill>
                <a:srgbClr val="DDDDDD"/>
              </a:solidFill>
            </a:endParaRPr>
          </a:p>
          <a:p>
            <a:pPr marL="0" indent="0" algn="l">
              <a:buNone/>
            </a:pPr>
            <a:r>
              <a:rPr lang="ru-RU" dirty="0">
                <a:solidFill>
                  <a:srgbClr val="FF423F"/>
                </a:solidFill>
              </a:rPr>
              <a:t>Минусы:</a:t>
            </a:r>
            <a:endParaRPr lang="en-US" dirty="0">
              <a:solidFill>
                <a:srgbClr val="FF423F"/>
              </a:solidFill>
            </a:endParaRPr>
          </a:p>
          <a:p>
            <a:pPr>
              <a:lnSpc>
                <a:spcPct val="100000"/>
              </a:lnSpc>
            </a:pPr>
            <a:r>
              <a:rPr lang="ru-RU" dirty="0">
                <a:solidFill>
                  <a:srgbClr val="DDDDDD"/>
                </a:solidFill>
              </a:rPr>
              <a:t>Нет гарантии точного времени – из-за работы GC, перегрузки CPU или очереди задачи могут задерживаться.</a:t>
            </a:r>
          </a:p>
          <a:p>
            <a:pPr>
              <a:lnSpc>
                <a:spcPct val="100000"/>
              </a:lnSpc>
            </a:pPr>
            <a:r>
              <a:rPr lang="ru-RU" dirty="0">
                <a:solidFill>
                  <a:srgbClr val="DDDDDD"/>
                </a:solidFill>
              </a:rPr>
              <a:t>Не подходит для очень точных таймеров (лучше </a:t>
            </a:r>
            <a:r>
              <a:rPr lang="ru-RU" dirty="0" err="1">
                <a:solidFill>
                  <a:srgbClr val="DDDDDD"/>
                </a:solidFill>
              </a:rPr>
              <a:t>java.util.Timer</a:t>
            </a:r>
            <a:r>
              <a:rPr lang="ru-RU" dirty="0">
                <a:solidFill>
                  <a:srgbClr val="DDDDDD"/>
                </a:solidFill>
              </a:rPr>
              <a:t> или специализированные библиотеки).</a:t>
            </a:r>
          </a:p>
        </p:txBody>
      </p:sp>
      <p:pic>
        <p:nvPicPr>
          <p:cNvPr id="8" name="Рисунок 7">
            <a:extLst>
              <a:ext uri="{FF2B5EF4-FFF2-40B4-BE49-F238E27FC236}">
                <a16:creationId xmlns:a16="http://schemas.microsoft.com/office/drawing/2014/main" id="{5D4F6C77-974A-90C1-FC77-BE0B41EF95D9}"/>
              </a:ext>
            </a:extLst>
          </p:cNvPr>
          <p:cNvPicPr>
            <a:picLocks noChangeAspect="1"/>
          </p:cNvPicPr>
          <p:nvPr/>
        </p:nvPicPr>
        <p:blipFill>
          <a:blip r:embed="rId3"/>
          <a:srcRect r="6876"/>
          <a:stretch/>
        </p:blipFill>
        <p:spPr>
          <a:xfrm>
            <a:off x="515938" y="4635500"/>
            <a:ext cx="11160125" cy="1038370"/>
          </a:xfrm>
          <a:prstGeom prst="rect">
            <a:avLst/>
          </a:prstGeom>
        </p:spPr>
      </p:pic>
      <p:pic>
        <p:nvPicPr>
          <p:cNvPr id="10" name="Рисунок 9">
            <a:extLst>
              <a:ext uri="{FF2B5EF4-FFF2-40B4-BE49-F238E27FC236}">
                <a16:creationId xmlns:a16="http://schemas.microsoft.com/office/drawing/2014/main" id="{5B202525-7315-9EDA-7E23-E5CE8D28A15B}"/>
              </a:ext>
            </a:extLst>
          </p:cNvPr>
          <p:cNvPicPr>
            <a:picLocks noChangeAspect="1"/>
          </p:cNvPicPr>
          <p:nvPr/>
        </p:nvPicPr>
        <p:blipFill>
          <a:blip r:embed="rId4"/>
          <a:srcRect r="7391"/>
          <a:stretch/>
        </p:blipFill>
        <p:spPr>
          <a:xfrm>
            <a:off x="515938" y="5814958"/>
            <a:ext cx="11160125" cy="771633"/>
          </a:xfrm>
          <a:prstGeom prst="rect">
            <a:avLst/>
          </a:prstGeom>
        </p:spPr>
      </p:pic>
    </p:spTree>
    <p:extLst>
      <p:ext uri="{BB962C8B-B14F-4D97-AF65-F5344CB8AC3E}">
        <p14:creationId xmlns:p14="http://schemas.microsoft.com/office/powerpoint/2010/main" val="7038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ScheduledThreadPool</a:t>
            </a:r>
            <a:r>
              <a:rPr lang="en-US" dirty="0"/>
              <a:t> – </a:t>
            </a:r>
            <a:r>
              <a:rPr lang="ru-RU" dirty="0"/>
              <a:t>основные методы</a:t>
            </a:r>
            <a:r>
              <a:rPr lang="en-US" dirty="0"/>
              <a:t>  </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36512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schedule</a:t>
            </a:r>
            <a:r>
              <a:rPr lang="en-US" dirty="0">
                <a:solidFill>
                  <a:srgbClr val="DDDDDD"/>
                </a:solidFill>
              </a:rPr>
              <a:t>(</a:t>
            </a:r>
            <a:r>
              <a:rPr lang="en-US" dirty="0">
                <a:solidFill>
                  <a:srgbClr val="CC7832"/>
                </a:solidFill>
              </a:rPr>
              <a:t>Runnable</a:t>
            </a:r>
            <a:r>
              <a:rPr lang="en-US" dirty="0">
                <a:solidFill>
                  <a:srgbClr val="DDDDDD"/>
                </a:solidFill>
              </a:rPr>
              <a:t> task, </a:t>
            </a:r>
            <a:r>
              <a:rPr lang="en-US" dirty="0">
                <a:solidFill>
                  <a:srgbClr val="CC7832"/>
                </a:solidFill>
              </a:rPr>
              <a:t>long</a:t>
            </a:r>
            <a:r>
              <a:rPr lang="en-US" dirty="0">
                <a:solidFill>
                  <a:srgbClr val="DDDDDD"/>
                </a:solidFill>
              </a:rPr>
              <a:t> delay, </a:t>
            </a:r>
            <a:r>
              <a:rPr lang="en-US" dirty="0" err="1">
                <a:solidFill>
                  <a:srgbClr val="CC7832"/>
                </a:solidFill>
              </a:rPr>
              <a:t>TimeUnit</a:t>
            </a:r>
            <a:r>
              <a:rPr lang="en-US" dirty="0">
                <a:solidFill>
                  <a:srgbClr val="DDDDDD"/>
                </a:solidFill>
              </a:rPr>
              <a:t> unit)</a:t>
            </a:r>
            <a:r>
              <a:rPr lang="ru-RU" dirty="0">
                <a:solidFill>
                  <a:srgbClr val="DDDDDD"/>
                </a:solidFill>
              </a:rPr>
              <a:t> - Запускает задачу один раз через указанное время.</a:t>
            </a:r>
          </a:p>
        </p:txBody>
      </p:sp>
      <p:pic>
        <p:nvPicPr>
          <p:cNvPr id="4" name="Рисунок 3">
            <a:extLst>
              <a:ext uri="{FF2B5EF4-FFF2-40B4-BE49-F238E27FC236}">
                <a16:creationId xmlns:a16="http://schemas.microsoft.com/office/drawing/2014/main" id="{DC402AF0-6E03-6B76-BC26-5238510F4D74}"/>
              </a:ext>
            </a:extLst>
          </p:cNvPr>
          <p:cNvPicPr>
            <a:picLocks noChangeAspect="1"/>
          </p:cNvPicPr>
          <p:nvPr/>
        </p:nvPicPr>
        <p:blipFill>
          <a:blip r:embed="rId3"/>
          <a:srcRect r="6876"/>
          <a:stretch/>
        </p:blipFill>
        <p:spPr>
          <a:xfrm>
            <a:off x="515938" y="1025396"/>
            <a:ext cx="11160125" cy="1038370"/>
          </a:xfrm>
          <a:prstGeom prst="rect">
            <a:avLst/>
          </a:prstGeom>
        </p:spPr>
      </p:pic>
      <p:pic>
        <p:nvPicPr>
          <p:cNvPr id="6" name="Рисунок 5">
            <a:extLst>
              <a:ext uri="{FF2B5EF4-FFF2-40B4-BE49-F238E27FC236}">
                <a16:creationId xmlns:a16="http://schemas.microsoft.com/office/drawing/2014/main" id="{541D87C0-674B-320D-E934-04A68703888B}"/>
              </a:ext>
            </a:extLst>
          </p:cNvPr>
          <p:cNvPicPr>
            <a:picLocks noChangeAspect="1"/>
          </p:cNvPicPr>
          <p:nvPr/>
        </p:nvPicPr>
        <p:blipFill>
          <a:blip r:embed="rId4"/>
          <a:srcRect r="7391"/>
          <a:stretch/>
        </p:blipFill>
        <p:spPr>
          <a:xfrm>
            <a:off x="515943" y="3809878"/>
            <a:ext cx="11160125" cy="771633"/>
          </a:xfrm>
          <a:prstGeom prst="rect">
            <a:avLst/>
          </a:prstGeom>
        </p:spPr>
      </p:pic>
      <p:sp>
        <p:nvSpPr>
          <p:cNvPr id="7" name="Объект 2">
            <a:extLst>
              <a:ext uri="{FF2B5EF4-FFF2-40B4-BE49-F238E27FC236}">
                <a16:creationId xmlns:a16="http://schemas.microsoft.com/office/drawing/2014/main" id="{A9779BBD-9A51-B8B2-72C7-2D84AE759C62}"/>
              </a:ext>
            </a:extLst>
          </p:cNvPr>
          <p:cNvSpPr txBox="1">
            <a:spLocks/>
          </p:cNvSpPr>
          <p:nvPr/>
        </p:nvSpPr>
        <p:spPr>
          <a:xfrm>
            <a:off x="515939" y="2239908"/>
            <a:ext cx="11160124" cy="1582792"/>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err="1">
                <a:solidFill>
                  <a:srgbClr val="BC5CFF"/>
                </a:solidFill>
              </a:rPr>
              <a:t>scheduleAtFixedRate</a:t>
            </a:r>
            <a:r>
              <a:rPr lang="en-US" dirty="0">
                <a:solidFill>
                  <a:srgbClr val="DDDDDD"/>
                </a:solidFill>
              </a:rPr>
              <a:t>(</a:t>
            </a:r>
            <a:r>
              <a:rPr lang="en-US" dirty="0">
                <a:solidFill>
                  <a:srgbClr val="CC7832"/>
                </a:solidFill>
              </a:rPr>
              <a:t>Runnable</a:t>
            </a:r>
            <a:r>
              <a:rPr lang="en-US" dirty="0">
                <a:solidFill>
                  <a:srgbClr val="DDDDDD"/>
                </a:solidFill>
              </a:rPr>
              <a:t> task, </a:t>
            </a:r>
            <a:r>
              <a:rPr lang="en-US" dirty="0">
                <a:solidFill>
                  <a:srgbClr val="CC7832"/>
                </a:solidFill>
              </a:rPr>
              <a:t>long</a:t>
            </a:r>
            <a:r>
              <a:rPr lang="en-US" dirty="0">
                <a:solidFill>
                  <a:srgbClr val="DDDDDD"/>
                </a:solidFill>
              </a:rPr>
              <a:t> </a:t>
            </a:r>
            <a:r>
              <a:rPr lang="en-US" dirty="0" err="1">
                <a:solidFill>
                  <a:srgbClr val="DDDDDD"/>
                </a:solidFill>
              </a:rPr>
              <a:t>initialDelay</a:t>
            </a:r>
            <a:r>
              <a:rPr lang="en-US" dirty="0">
                <a:solidFill>
                  <a:srgbClr val="DDDDDD"/>
                </a:solidFill>
              </a:rPr>
              <a:t>, </a:t>
            </a:r>
            <a:r>
              <a:rPr lang="en-US" dirty="0">
                <a:solidFill>
                  <a:srgbClr val="CC7832"/>
                </a:solidFill>
              </a:rPr>
              <a:t>long</a:t>
            </a:r>
            <a:r>
              <a:rPr lang="en-US" dirty="0">
                <a:solidFill>
                  <a:srgbClr val="DDDDDD"/>
                </a:solidFill>
              </a:rPr>
              <a:t> period, </a:t>
            </a:r>
            <a:r>
              <a:rPr lang="en-US" dirty="0" err="1">
                <a:solidFill>
                  <a:srgbClr val="CC7832"/>
                </a:solidFill>
              </a:rPr>
              <a:t>TimeUnit</a:t>
            </a:r>
            <a:r>
              <a:rPr lang="en-US" dirty="0">
                <a:solidFill>
                  <a:srgbClr val="DDDDDD"/>
                </a:solidFill>
              </a:rPr>
              <a:t> unit)</a:t>
            </a:r>
            <a:r>
              <a:rPr lang="ru-RU" dirty="0">
                <a:solidFill>
                  <a:srgbClr val="DDDDDD"/>
                </a:solidFill>
              </a:rPr>
              <a:t> – Запускает задачу периодически с фиксированной частотой (независимо от времени выполнения задачи).</a:t>
            </a:r>
          </a:p>
          <a:p>
            <a:r>
              <a:rPr lang="ru-RU" dirty="0">
                <a:solidFill>
                  <a:srgbClr val="DDDDDD"/>
                </a:solidFill>
              </a:rPr>
              <a:t>Первый запуск через </a:t>
            </a:r>
            <a:r>
              <a:rPr lang="ru-RU" dirty="0" err="1">
                <a:solidFill>
                  <a:srgbClr val="FF423F"/>
                </a:solidFill>
              </a:rPr>
              <a:t>initialDelay</a:t>
            </a:r>
            <a:r>
              <a:rPr lang="ru-RU" dirty="0">
                <a:solidFill>
                  <a:srgbClr val="DDDDDD"/>
                </a:solidFill>
              </a:rPr>
              <a:t> (например, 0 = сразу).</a:t>
            </a:r>
          </a:p>
          <a:p>
            <a:r>
              <a:rPr lang="ru-RU" dirty="0">
                <a:solidFill>
                  <a:srgbClr val="DDDDDD"/>
                </a:solidFill>
              </a:rPr>
              <a:t>Следующие запуски строго каждые </a:t>
            </a:r>
            <a:r>
              <a:rPr lang="ru-RU" dirty="0" err="1">
                <a:solidFill>
                  <a:srgbClr val="FF423F"/>
                </a:solidFill>
              </a:rPr>
              <a:t>period</a:t>
            </a:r>
            <a:r>
              <a:rPr lang="ru-RU" dirty="0">
                <a:solidFill>
                  <a:srgbClr val="DDDDDD"/>
                </a:solidFill>
              </a:rPr>
              <a:t>, даже если задача выполняется дольше.</a:t>
            </a:r>
          </a:p>
          <a:p>
            <a:r>
              <a:rPr lang="ru-RU" dirty="0">
                <a:solidFill>
                  <a:srgbClr val="DDDDDD"/>
                </a:solidFill>
              </a:rPr>
              <a:t>Если задача выполняется дольше </a:t>
            </a:r>
            <a:r>
              <a:rPr lang="ru-RU" dirty="0" err="1">
                <a:solidFill>
                  <a:srgbClr val="FF423F"/>
                </a:solidFill>
              </a:rPr>
              <a:t>period</a:t>
            </a:r>
            <a:r>
              <a:rPr lang="ru-RU" dirty="0">
                <a:solidFill>
                  <a:srgbClr val="DDDDDD"/>
                </a:solidFill>
              </a:rPr>
              <a:t>, следующий запуск начнётся сразу после завершения предыдущего.</a:t>
            </a:r>
          </a:p>
          <a:p>
            <a:pPr marL="0" indent="0" algn="l">
              <a:buNone/>
            </a:pPr>
            <a:endParaRPr lang="ru-RU" dirty="0">
              <a:solidFill>
                <a:srgbClr val="DDDDDD"/>
              </a:solidFill>
            </a:endParaRPr>
          </a:p>
        </p:txBody>
      </p:sp>
      <p:sp>
        <p:nvSpPr>
          <p:cNvPr id="11" name="Объект 2">
            <a:extLst>
              <a:ext uri="{FF2B5EF4-FFF2-40B4-BE49-F238E27FC236}">
                <a16:creationId xmlns:a16="http://schemas.microsoft.com/office/drawing/2014/main" id="{AC1801D3-C63D-0B76-6F16-5B937A0D446A}"/>
              </a:ext>
            </a:extLst>
          </p:cNvPr>
          <p:cNvSpPr txBox="1">
            <a:spLocks/>
          </p:cNvSpPr>
          <p:nvPr/>
        </p:nvSpPr>
        <p:spPr>
          <a:xfrm>
            <a:off x="515939" y="4811506"/>
            <a:ext cx="11160124" cy="133997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err="1">
                <a:solidFill>
                  <a:srgbClr val="BC5CFF"/>
                </a:solidFill>
              </a:rPr>
              <a:t>scheduleWithFixedDelay</a:t>
            </a:r>
            <a:r>
              <a:rPr lang="en-US" dirty="0">
                <a:solidFill>
                  <a:srgbClr val="DDDDDD"/>
                </a:solidFill>
              </a:rPr>
              <a:t>(</a:t>
            </a:r>
            <a:r>
              <a:rPr lang="en-US" dirty="0">
                <a:solidFill>
                  <a:srgbClr val="CC7832"/>
                </a:solidFill>
              </a:rPr>
              <a:t>Runnable</a:t>
            </a:r>
            <a:r>
              <a:rPr lang="en-US" dirty="0">
                <a:solidFill>
                  <a:srgbClr val="DDDDDD"/>
                </a:solidFill>
              </a:rPr>
              <a:t> task, </a:t>
            </a:r>
            <a:r>
              <a:rPr lang="en-US" dirty="0">
                <a:solidFill>
                  <a:srgbClr val="CC7832"/>
                </a:solidFill>
              </a:rPr>
              <a:t>long</a:t>
            </a:r>
            <a:r>
              <a:rPr lang="en-US" dirty="0">
                <a:solidFill>
                  <a:srgbClr val="DDDDDD"/>
                </a:solidFill>
              </a:rPr>
              <a:t> </a:t>
            </a:r>
            <a:r>
              <a:rPr lang="en-US" dirty="0" err="1">
                <a:solidFill>
                  <a:srgbClr val="DDDDDD"/>
                </a:solidFill>
              </a:rPr>
              <a:t>initialDelay</a:t>
            </a:r>
            <a:r>
              <a:rPr lang="en-US" dirty="0">
                <a:solidFill>
                  <a:srgbClr val="DDDDDD"/>
                </a:solidFill>
              </a:rPr>
              <a:t>, </a:t>
            </a:r>
            <a:r>
              <a:rPr lang="en-US" dirty="0">
                <a:solidFill>
                  <a:srgbClr val="CC7832"/>
                </a:solidFill>
              </a:rPr>
              <a:t>long</a:t>
            </a:r>
            <a:r>
              <a:rPr lang="en-US" dirty="0">
                <a:solidFill>
                  <a:srgbClr val="DDDDDD"/>
                </a:solidFill>
              </a:rPr>
              <a:t> delay, </a:t>
            </a:r>
            <a:r>
              <a:rPr lang="en-US" dirty="0" err="1">
                <a:solidFill>
                  <a:srgbClr val="CC7832"/>
                </a:solidFill>
              </a:rPr>
              <a:t>TimeUnit</a:t>
            </a:r>
            <a:r>
              <a:rPr lang="en-US" dirty="0">
                <a:solidFill>
                  <a:srgbClr val="DDDDDD"/>
                </a:solidFill>
              </a:rPr>
              <a:t> unit)</a:t>
            </a:r>
            <a:r>
              <a:rPr lang="ru-RU" dirty="0">
                <a:solidFill>
                  <a:srgbClr val="DDDDDD"/>
                </a:solidFill>
              </a:rPr>
              <a:t> – Запускает задачу периодически, но с фиксированной задержкой между окончанием одной задачи и началом следующей.</a:t>
            </a:r>
          </a:p>
          <a:p>
            <a:r>
              <a:rPr lang="ru-RU" dirty="0">
                <a:solidFill>
                  <a:srgbClr val="DDDDDD"/>
                </a:solidFill>
              </a:rPr>
              <a:t> Следующая задача запускается через </a:t>
            </a:r>
            <a:r>
              <a:rPr lang="ru-RU" dirty="0" err="1">
                <a:solidFill>
                  <a:srgbClr val="DDDDDD"/>
                </a:solidFill>
              </a:rPr>
              <a:t>delay</a:t>
            </a:r>
            <a:r>
              <a:rPr lang="ru-RU" dirty="0">
                <a:solidFill>
                  <a:srgbClr val="DDDDDD"/>
                </a:solidFill>
              </a:rPr>
              <a:t> после завершения предыдущей.</a:t>
            </a:r>
          </a:p>
          <a:p>
            <a:r>
              <a:rPr lang="ru-RU" dirty="0">
                <a:solidFill>
                  <a:srgbClr val="DDDDDD"/>
                </a:solidFill>
              </a:rPr>
              <a:t>Подходит, если важно гарантировать паузу между выполнениями.</a:t>
            </a:r>
          </a:p>
        </p:txBody>
      </p:sp>
    </p:spTree>
    <p:extLst>
      <p:ext uri="{BB962C8B-B14F-4D97-AF65-F5344CB8AC3E}">
        <p14:creationId xmlns:p14="http://schemas.microsoft.com/office/powerpoint/2010/main" val="234921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4D0A9-46FB-8DB9-1023-EDF890750152}"/>
              </a:ext>
            </a:extLst>
          </p:cNvPr>
          <p:cNvSpPr>
            <a:spLocks noGrp="1"/>
          </p:cNvSpPr>
          <p:nvPr>
            <p:ph type="title"/>
          </p:nvPr>
        </p:nvSpPr>
        <p:spPr/>
        <p:txBody>
          <a:bodyPr/>
          <a:lstStyle/>
          <a:p>
            <a:r>
              <a:rPr lang="ru-RU" dirty="0"/>
              <a:t>Очереди</a:t>
            </a:r>
          </a:p>
        </p:txBody>
      </p:sp>
      <p:pic>
        <p:nvPicPr>
          <p:cNvPr id="4098" name="Picture 2" descr="Producer Consumer Illustration">
            <a:extLst>
              <a:ext uri="{FF2B5EF4-FFF2-40B4-BE49-F238E27FC236}">
                <a16:creationId xmlns:a16="http://schemas.microsoft.com/office/drawing/2014/main" id="{B1F56A84-CD6C-3209-3F6B-02BDB1A8B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59" y="3746887"/>
            <a:ext cx="7975772" cy="2654793"/>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a:extLst>
              <a:ext uri="{FF2B5EF4-FFF2-40B4-BE49-F238E27FC236}">
                <a16:creationId xmlns:a16="http://schemas.microsoft.com/office/drawing/2014/main" id="{EBA1B5A3-42FC-EE8C-53E2-34081F2383BF}"/>
              </a:ext>
            </a:extLst>
          </p:cNvPr>
          <p:cNvSpPr txBox="1">
            <a:spLocks/>
          </p:cNvSpPr>
          <p:nvPr/>
        </p:nvSpPr>
        <p:spPr>
          <a:xfrm>
            <a:off x="515938" y="657224"/>
            <a:ext cx="11160125" cy="292623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Очереди в Java </a:t>
            </a:r>
            <a:r>
              <a:rPr lang="ru-RU" dirty="0">
                <a:solidFill>
                  <a:srgbClr val="DDDDDD"/>
                </a:solidFill>
              </a:rPr>
              <a:t>— мощный инструмент для:</a:t>
            </a:r>
          </a:p>
          <a:p>
            <a:r>
              <a:rPr lang="ru-RU" dirty="0">
                <a:solidFill>
                  <a:srgbClr val="DDDDDD"/>
                </a:solidFill>
              </a:rPr>
              <a:t>Управления данными между потоками</a:t>
            </a:r>
          </a:p>
          <a:p>
            <a:r>
              <a:rPr lang="ru-RU" dirty="0">
                <a:solidFill>
                  <a:srgbClr val="DDDDDD"/>
                </a:solidFill>
              </a:rPr>
              <a:t>Реализации паттерна </a:t>
            </a:r>
            <a:r>
              <a:rPr lang="ru-RU" dirty="0" err="1">
                <a:solidFill>
                  <a:srgbClr val="DDDDDD"/>
                </a:solidFill>
              </a:rPr>
              <a:t>Producer</a:t>
            </a:r>
            <a:r>
              <a:rPr lang="ru-RU" dirty="0">
                <a:solidFill>
                  <a:srgbClr val="DDDDDD"/>
                </a:solidFill>
              </a:rPr>
              <a:t>-Consumer</a:t>
            </a:r>
          </a:p>
          <a:p>
            <a:r>
              <a:rPr lang="ru-RU" dirty="0">
                <a:solidFill>
                  <a:srgbClr val="DDDDDD"/>
                </a:solidFill>
              </a:rPr>
              <a:t>Обработки задач в порядке очереди</a:t>
            </a:r>
          </a:p>
          <a:p>
            <a:pPr marL="0" indent="0" algn="l">
              <a:buNone/>
            </a:pPr>
            <a:r>
              <a:rPr lang="ru-RU" dirty="0">
                <a:solidFill>
                  <a:srgbClr val="DDDDDD"/>
                </a:solidFill>
              </a:rPr>
              <a:t>Выбор реализации зависит от требований:</a:t>
            </a:r>
          </a:p>
          <a:p>
            <a:r>
              <a:rPr lang="ru-RU" dirty="0">
                <a:solidFill>
                  <a:srgbClr val="CC7832"/>
                </a:solidFill>
              </a:rPr>
              <a:t>Блокирующие</a:t>
            </a:r>
            <a:r>
              <a:rPr lang="ru-RU" dirty="0">
                <a:solidFill>
                  <a:srgbClr val="DDDDDD"/>
                </a:solidFill>
              </a:rPr>
              <a:t> (</a:t>
            </a:r>
            <a:r>
              <a:rPr lang="ru-RU" dirty="0" err="1">
                <a:solidFill>
                  <a:srgbClr val="FF423F"/>
                </a:solidFill>
              </a:rPr>
              <a:t>BlockingQueue</a:t>
            </a:r>
            <a:r>
              <a:rPr lang="ru-RU" dirty="0">
                <a:solidFill>
                  <a:srgbClr val="DDDDDD"/>
                </a:solidFill>
              </a:rPr>
              <a:t>) — для строгой синхронизации</a:t>
            </a:r>
          </a:p>
          <a:p>
            <a:r>
              <a:rPr lang="ru-RU" dirty="0">
                <a:solidFill>
                  <a:srgbClr val="CC7832"/>
                </a:solidFill>
              </a:rPr>
              <a:t>Неблокирующие</a:t>
            </a:r>
            <a:r>
              <a:rPr lang="ru-RU" dirty="0">
                <a:solidFill>
                  <a:srgbClr val="DDDDDD"/>
                </a:solidFill>
              </a:rPr>
              <a:t> (</a:t>
            </a:r>
            <a:r>
              <a:rPr lang="ru-RU" dirty="0" err="1">
                <a:solidFill>
                  <a:srgbClr val="FF423F"/>
                </a:solidFill>
              </a:rPr>
              <a:t>ConcurrentLinkedQueue</a:t>
            </a:r>
            <a:r>
              <a:rPr lang="ru-RU" dirty="0">
                <a:solidFill>
                  <a:srgbClr val="DDDDDD"/>
                </a:solidFill>
              </a:rPr>
              <a:t>) — для высокой производительности</a:t>
            </a:r>
          </a:p>
          <a:p>
            <a:r>
              <a:rPr lang="ru-RU" dirty="0">
                <a:solidFill>
                  <a:srgbClr val="CC7832"/>
                </a:solidFill>
              </a:rPr>
              <a:t>Двусторонние</a:t>
            </a:r>
            <a:r>
              <a:rPr lang="ru-RU" dirty="0">
                <a:solidFill>
                  <a:srgbClr val="DDDDDD"/>
                </a:solidFill>
              </a:rPr>
              <a:t> (</a:t>
            </a:r>
            <a:r>
              <a:rPr lang="ru-RU" dirty="0" err="1">
                <a:solidFill>
                  <a:srgbClr val="FF423F"/>
                </a:solidFill>
              </a:rPr>
              <a:t>Deque</a:t>
            </a:r>
            <a:r>
              <a:rPr lang="ru-RU" dirty="0">
                <a:solidFill>
                  <a:srgbClr val="DDDDDD"/>
                </a:solidFill>
              </a:rPr>
              <a:t>) — когда нужен доступ с обоих концов</a:t>
            </a:r>
            <a:endParaRPr lang="en-US" dirty="0">
              <a:solidFill>
                <a:srgbClr val="DDDDDD"/>
              </a:solidFill>
            </a:endParaRPr>
          </a:p>
        </p:txBody>
      </p:sp>
    </p:spTree>
    <p:extLst>
      <p:ext uri="{BB962C8B-B14F-4D97-AF65-F5344CB8AC3E}">
        <p14:creationId xmlns:p14="http://schemas.microsoft.com/office/powerpoint/2010/main" val="172545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4D0A9-46FB-8DB9-1023-EDF890750152}"/>
              </a:ext>
            </a:extLst>
          </p:cNvPr>
          <p:cNvSpPr>
            <a:spLocks noGrp="1"/>
          </p:cNvSpPr>
          <p:nvPr>
            <p:ph type="title"/>
          </p:nvPr>
        </p:nvSpPr>
        <p:spPr/>
        <p:txBody>
          <a:bodyPr/>
          <a:lstStyle/>
          <a:p>
            <a:r>
              <a:rPr lang="ru-RU" dirty="0"/>
              <a:t>Интерфейс </a:t>
            </a:r>
            <a:r>
              <a:rPr lang="en-US" dirty="0"/>
              <a:t>Queue</a:t>
            </a:r>
            <a:endParaRPr lang="ru-RU" dirty="0"/>
          </a:p>
        </p:txBody>
      </p:sp>
      <p:sp>
        <p:nvSpPr>
          <p:cNvPr id="5" name="Объект 2">
            <a:extLst>
              <a:ext uri="{FF2B5EF4-FFF2-40B4-BE49-F238E27FC236}">
                <a16:creationId xmlns:a16="http://schemas.microsoft.com/office/drawing/2014/main" id="{402882B3-0614-5C12-D491-D5D51B29E65E}"/>
              </a:ext>
            </a:extLst>
          </p:cNvPr>
          <p:cNvSpPr txBox="1">
            <a:spLocks/>
          </p:cNvSpPr>
          <p:nvPr/>
        </p:nvSpPr>
        <p:spPr>
          <a:xfrm>
            <a:off x="515938" y="657225"/>
            <a:ext cx="11160125" cy="223837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Неблокирующие очереди (</a:t>
            </a:r>
            <a:r>
              <a:rPr lang="ru-RU" dirty="0" err="1">
                <a:solidFill>
                  <a:srgbClr val="BC5CFF"/>
                </a:solidFill>
              </a:rPr>
              <a:t>ConcurrentLinkedQueue</a:t>
            </a:r>
            <a:r>
              <a:rPr lang="ru-RU" dirty="0">
                <a:solidFill>
                  <a:srgbClr val="DDDDDD"/>
                </a:solidFill>
              </a:rPr>
              <a:t>, </a:t>
            </a:r>
            <a:r>
              <a:rPr lang="ru-RU" dirty="0" err="1">
                <a:solidFill>
                  <a:srgbClr val="BC5CFF"/>
                </a:solidFill>
              </a:rPr>
              <a:t>ConcurrentLinkedDeque</a:t>
            </a:r>
            <a:r>
              <a:rPr lang="ru-RU" dirty="0">
                <a:solidFill>
                  <a:srgbClr val="DDDDDD"/>
                </a:solidFill>
              </a:rPr>
              <a:t>) — это </a:t>
            </a:r>
            <a:r>
              <a:rPr lang="ru-RU" dirty="0" err="1">
                <a:solidFill>
                  <a:srgbClr val="DDDDDD"/>
                </a:solidFill>
              </a:rPr>
              <a:t>потокобезопасные</a:t>
            </a:r>
            <a:r>
              <a:rPr lang="ru-RU" dirty="0">
                <a:solidFill>
                  <a:srgbClr val="DDDDDD"/>
                </a:solidFill>
              </a:rPr>
              <a:t> структуры данных, которые обеспечивают высокую производительность в многопоточной среде без использования блокировок (</a:t>
            </a:r>
            <a:r>
              <a:rPr lang="ru-RU" dirty="0" err="1">
                <a:solidFill>
                  <a:srgbClr val="CC7832"/>
                </a:solidFill>
              </a:rPr>
              <a:t>synchronized</a:t>
            </a:r>
            <a:r>
              <a:rPr lang="ru-RU" dirty="0">
                <a:solidFill>
                  <a:srgbClr val="DDDDDD"/>
                </a:solidFill>
              </a:rPr>
              <a:t>, </a:t>
            </a:r>
            <a:r>
              <a:rPr lang="ru-RU" dirty="0">
                <a:solidFill>
                  <a:srgbClr val="CC7832"/>
                </a:solidFill>
              </a:rPr>
              <a:t>Lock</a:t>
            </a:r>
            <a:r>
              <a:rPr lang="ru-RU" dirty="0">
                <a:solidFill>
                  <a:srgbClr val="DDDDDD"/>
                </a:solidFill>
              </a:rPr>
              <a:t>).</a:t>
            </a:r>
            <a:endParaRPr lang="en-US" dirty="0">
              <a:solidFill>
                <a:srgbClr val="DDDDDD"/>
              </a:solidFill>
            </a:endParaRPr>
          </a:p>
          <a:p>
            <a:pPr marL="0" indent="0" algn="l">
              <a:buNone/>
            </a:pPr>
            <a:r>
              <a:rPr lang="ru-RU" dirty="0">
                <a:solidFill>
                  <a:srgbClr val="DDDDDD"/>
                </a:solidFill>
              </a:rPr>
              <a:t>Отсутствие блокировок – вместо </a:t>
            </a:r>
            <a:r>
              <a:rPr lang="ru-RU" dirty="0" err="1">
                <a:solidFill>
                  <a:srgbClr val="CC7832"/>
                </a:solidFill>
              </a:rPr>
              <a:t>synchronized</a:t>
            </a:r>
            <a:r>
              <a:rPr lang="ru-RU" dirty="0">
                <a:solidFill>
                  <a:srgbClr val="DDDDDD"/>
                </a:solidFill>
              </a:rPr>
              <a:t> используется </a:t>
            </a:r>
            <a:r>
              <a:rPr lang="ru-RU" dirty="0">
                <a:solidFill>
                  <a:srgbClr val="FF423F"/>
                </a:solidFill>
              </a:rPr>
              <a:t>CAS (</a:t>
            </a:r>
            <a:r>
              <a:rPr lang="ru-RU" dirty="0" err="1">
                <a:solidFill>
                  <a:srgbClr val="FF423F"/>
                </a:solidFill>
              </a:rPr>
              <a:t>Compare</a:t>
            </a:r>
            <a:r>
              <a:rPr lang="ru-RU" dirty="0">
                <a:solidFill>
                  <a:srgbClr val="FF423F"/>
                </a:solidFill>
              </a:rPr>
              <a:t>-And-</a:t>
            </a:r>
            <a:r>
              <a:rPr lang="ru-RU" dirty="0" err="1">
                <a:solidFill>
                  <a:srgbClr val="FF423F"/>
                </a:solidFill>
              </a:rPr>
              <a:t>Swap</a:t>
            </a:r>
            <a:r>
              <a:rPr lang="ru-RU" dirty="0">
                <a:solidFill>
                  <a:srgbClr val="FF423F"/>
                </a:solidFill>
              </a:rPr>
              <a:t>)</a:t>
            </a:r>
            <a:r>
              <a:rPr lang="ru-RU" dirty="0">
                <a:solidFill>
                  <a:srgbClr val="DDDDDD"/>
                </a:solidFill>
              </a:rPr>
              <a:t>.</a:t>
            </a:r>
          </a:p>
          <a:p>
            <a:r>
              <a:rPr lang="ru-RU" dirty="0">
                <a:solidFill>
                  <a:srgbClr val="DDDDDD"/>
                </a:solidFill>
              </a:rPr>
              <a:t>Высокая параллельность – несколько потоков могут одновременно читать и изменять очередь.</a:t>
            </a:r>
          </a:p>
          <a:p>
            <a:r>
              <a:rPr lang="ru-RU" dirty="0">
                <a:solidFill>
                  <a:srgbClr val="DDDDDD"/>
                </a:solidFill>
              </a:rPr>
              <a:t>Атомарные операции – вставка (</a:t>
            </a:r>
            <a:r>
              <a:rPr lang="ru-RU" dirty="0" err="1">
                <a:solidFill>
                  <a:srgbClr val="FF423F"/>
                </a:solidFill>
              </a:rPr>
              <a:t>offer</a:t>
            </a:r>
            <a:r>
              <a:rPr lang="ru-RU" dirty="0">
                <a:solidFill>
                  <a:srgbClr val="FF423F"/>
                </a:solidFill>
              </a:rPr>
              <a:t>()</a:t>
            </a:r>
            <a:r>
              <a:rPr lang="ru-RU" dirty="0">
                <a:solidFill>
                  <a:srgbClr val="DDDDDD"/>
                </a:solidFill>
              </a:rPr>
              <a:t>) и извлечение (</a:t>
            </a:r>
            <a:r>
              <a:rPr lang="ru-RU" dirty="0" err="1">
                <a:solidFill>
                  <a:srgbClr val="FF423F"/>
                </a:solidFill>
              </a:rPr>
              <a:t>poll</a:t>
            </a:r>
            <a:r>
              <a:rPr lang="ru-RU" dirty="0">
                <a:solidFill>
                  <a:srgbClr val="FF423F"/>
                </a:solidFill>
              </a:rPr>
              <a:t>()</a:t>
            </a:r>
            <a:r>
              <a:rPr lang="ru-RU" dirty="0">
                <a:solidFill>
                  <a:srgbClr val="DDDDDD"/>
                </a:solidFill>
              </a:rPr>
              <a:t>) выполняются за одну атомарную операцию.</a:t>
            </a:r>
          </a:p>
          <a:p>
            <a:r>
              <a:rPr lang="ru-RU" dirty="0">
                <a:solidFill>
                  <a:srgbClr val="DDDDDD"/>
                </a:solidFill>
              </a:rPr>
              <a:t>Нет ограничения на размер (в отличие </a:t>
            </a:r>
            <a:r>
              <a:rPr lang="ru-RU" dirty="0">
                <a:solidFill>
                  <a:srgbClr val="FF423F"/>
                </a:solidFill>
              </a:rPr>
              <a:t>от </a:t>
            </a:r>
            <a:r>
              <a:rPr lang="ru-RU" dirty="0" err="1">
                <a:solidFill>
                  <a:srgbClr val="FF423F"/>
                </a:solidFill>
              </a:rPr>
              <a:t>ArrayBlockingQueue</a:t>
            </a:r>
            <a:r>
              <a:rPr lang="ru-RU" dirty="0">
                <a:solidFill>
                  <a:srgbClr val="DDDDDD"/>
                </a:solidFill>
              </a:rPr>
              <a:t>).</a:t>
            </a:r>
          </a:p>
        </p:txBody>
      </p:sp>
      <p:pic>
        <p:nvPicPr>
          <p:cNvPr id="10" name="Рисунок 9">
            <a:extLst>
              <a:ext uri="{FF2B5EF4-FFF2-40B4-BE49-F238E27FC236}">
                <a16:creationId xmlns:a16="http://schemas.microsoft.com/office/drawing/2014/main" id="{37F764E8-6C74-7FB7-C84C-21352CD524A1}"/>
              </a:ext>
            </a:extLst>
          </p:cNvPr>
          <p:cNvPicPr>
            <a:picLocks noChangeAspect="1"/>
          </p:cNvPicPr>
          <p:nvPr/>
        </p:nvPicPr>
        <p:blipFill>
          <a:blip r:embed="rId3"/>
          <a:stretch>
            <a:fillRect/>
          </a:stretch>
        </p:blipFill>
        <p:spPr>
          <a:xfrm>
            <a:off x="937418" y="2897953"/>
            <a:ext cx="10317163" cy="3960047"/>
          </a:xfrm>
          <a:prstGeom prst="rect">
            <a:avLst/>
          </a:prstGeom>
        </p:spPr>
      </p:pic>
    </p:spTree>
    <p:extLst>
      <p:ext uri="{BB962C8B-B14F-4D97-AF65-F5344CB8AC3E}">
        <p14:creationId xmlns:p14="http://schemas.microsoft.com/office/powerpoint/2010/main" val="187458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4D0A9-46FB-8DB9-1023-EDF890750152}"/>
              </a:ext>
            </a:extLst>
          </p:cNvPr>
          <p:cNvSpPr>
            <a:spLocks noGrp="1"/>
          </p:cNvSpPr>
          <p:nvPr>
            <p:ph type="title"/>
          </p:nvPr>
        </p:nvSpPr>
        <p:spPr/>
        <p:txBody>
          <a:bodyPr/>
          <a:lstStyle/>
          <a:p>
            <a:r>
              <a:rPr lang="ru-RU" dirty="0"/>
              <a:t>Неблокирующие очереди</a:t>
            </a:r>
          </a:p>
        </p:txBody>
      </p:sp>
      <p:sp>
        <p:nvSpPr>
          <p:cNvPr id="4" name="Объект 2">
            <a:extLst>
              <a:ext uri="{FF2B5EF4-FFF2-40B4-BE49-F238E27FC236}">
                <a16:creationId xmlns:a16="http://schemas.microsoft.com/office/drawing/2014/main" id="{EBA1B5A3-42FC-EE8C-53E2-34081F2383BF}"/>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1.</a:t>
            </a:r>
            <a:r>
              <a:rPr lang="ru-RU" dirty="0" err="1">
                <a:solidFill>
                  <a:srgbClr val="BC5CFF"/>
                </a:solidFill>
              </a:rPr>
              <a:t>ConcurrentLinkedQueue</a:t>
            </a:r>
            <a:endParaRPr lang="ru-RU" dirty="0">
              <a:solidFill>
                <a:srgbClr val="BC5CFF"/>
              </a:solidFill>
            </a:endParaRPr>
          </a:p>
          <a:p>
            <a:r>
              <a:rPr lang="ru-RU" dirty="0">
                <a:solidFill>
                  <a:srgbClr val="DDDDDD"/>
                </a:solidFill>
              </a:rPr>
              <a:t>Неограниченная </a:t>
            </a:r>
            <a:r>
              <a:rPr lang="ru-RU" dirty="0" err="1">
                <a:solidFill>
                  <a:srgbClr val="DDDDDD"/>
                </a:solidFill>
              </a:rPr>
              <a:t>потокобезопасная</a:t>
            </a:r>
            <a:r>
              <a:rPr lang="ru-RU" dirty="0">
                <a:solidFill>
                  <a:srgbClr val="DDDDDD"/>
                </a:solidFill>
              </a:rPr>
              <a:t> FIFO-очередь</a:t>
            </a:r>
          </a:p>
          <a:p>
            <a:pPr algn="l">
              <a:buFont typeface="Arial" panose="020B0604020202020204" pitchFamily="34" charset="0"/>
              <a:buChar char="•"/>
            </a:pPr>
            <a:r>
              <a:rPr lang="ru-RU" dirty="0">
                <a:solidFill>
                  <a:srgbClr val="DDDDDD"/>
                </a:solidFill>
              </a:rPr>
              <a:t>Высокая производительность в многопоточной среде</a:t>
            </a:r>
          </a:p>
          <a:p>
            <a:pPr algn="l">
              <a:buFont typeface="Arial" panose="020B0604020202020204" pitchFamily="34" charset="0"/>
              <a:buChar char="•"/>
            </a:pPr>
            <a:r>
              <a:rPr lang="ru-RU" dirty="0">
                <a:solidFill>
                  <a:srgbClr val="DDDDDD"/>
                </a:solidFill>
              </a:rPr>
              <a:t>Подходит для сценариев «один производитель — много потребителей»</a:t>
            </a:r>
          </a:p>
        </p:txBody>
      </p:sp>
      <p:sp>
        <p:nvSpPr>
          <p:cNvPr id="3" name="Объект 2">
            <a:extLst>
              <a:ext uri="{FF2B5EF4-FFF2-40B4-BE49-F238E27FC236}">
                <a16:creationId xmlns:a16="http://schemas.microsoft.com/office/drawing/2014/main" id="{FC79DE7E-7F81-C220-40C5-B4934FA071F4}"/>
              </a:ext>
            </a:extLst>
          </p:cNvPr>
          <p:cNvSpPr txBox="1">
            <a:spLocks/>
          </p:cNvSpPr>
          <p:nvPr/>
        </p:nvSpPr>
        <p:spPr>
          <a:xfrm>
            <a:off x="515937" y="3482289"/>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2.ConcurrentLinkedDeque</a:t>
            </a:r>
          </a:p>
          <a:p>
            <a:r>
              <a:rPr lang="ru-RU" dirty="0">
                <a:solidFill>
                  <a:srgbClr val="DDDDDD"/>
                </a:solidFill>
              </a:rPr>
              <a:t>Двусторонняя очередь (поддерживает </a:t>
            </a:r>
            <a:r>
              <a:rPr lang="en-US" dirty="0" err="1">
                <a:solidFill>
                  <a:srgbClr val="DDDDDD"/>
                </a:solidFill>
              </a:rPr>
              <a:t>addFirst</a:t>
            </a:r>
            <a:r>
              <a:rPr lang="en-US" dirty="0">
                <a:solidFill>
                  <a:srgbClr val="DDDDDD"/>
                </a:solidFill>
              </a:rPr>
              <a:t>, </a:t>
            </a:r>
            <a:r>
              <a:rPr lang="en-US" dirty="0" err="1">
                <a:solidFill>
                  <a:srgbClr val="DDDDDD"/>
                </a:solidFill>
              </a:rPr>
              <a:t>removeLast</a:t>
            </a:r>
            <a:r>
              <a:rPr lang="en-US" dirty="0">
                <a:solidFill>
                  <a:srgbClr val="DDDDDD"/>
                </a:solidFill>
              </a:rPr>
              <a:t> </a:t>
            </a:r>
            <a:r>
              <a:rPr lang="ru-RU" dirty="0">
                <a:solidFill>
                  <a:srgbClr val="DDDDDD"/>
                </a:solidFill>
              </a:rPr>
              <a:t>и т.д.)</a:t>
            </a:r>
          </a:p>
          <a:p>
            <a:r>
              <a:rPr lang="ru-RU" dirty="0">
                <a:solidFill>
                  <a:srgbClr val="DDDDDD"/>
                </a:solidFill>
              </a:rPr>
              <a:t>Неблокирующая реализация</a:t>
            </a:r>
          </a:p>
        </p:txBody>
      </p:sp>
      <p:pic>
        <p:nvPicPr>
          <p:cNvPr id="12" name="Рисунок 11">
            <a:extLst>
              <a:ext uri="{FF2B5EF4-FFF2-40B4-BE49-F238E27FC236}">
                <a16:creationId xmlns:a16="http://schemas.microsoft.com/office/drawing/2014/main" id="{7D28B11B-036D-2FF5-AACB-ECA757D746C9}"/>
              </a:ext>
            </a:extLst>
          </p:cNvPr>
          <p:cNvPicPr>
            <a:picLocks noChangeAspect="1"/>
          </p:cNvPicPr>
          <p:nvPr/>
        </p:nvPicPr>
        <p:blipFill>
          <a:blip r:embed="rId3"/>
          <a:srcRect r="7611"/>
          <a:stretch/>
        </p:blipFill>
        <p:spPr>
          <a:xfrm>
            <a:off x="515938" y="2215357"/>
            <a:ext cx="11160125" cy="800212"/>
          </a:xfrm>
          <a:prstGeom prst="rect">
            <a:avLst/>
          </a:prstGeom>
        </p:spPr>
      </p:pic>
      <p:pic>
        <p:nvPicPr>
          <p:cNvPr id="14" name="Рисунок 13">
            <a:extLst>
              <a:ext uri="{FF2B5EF4-FFF2-40B4-BE49-F238E27FC236}">
                <a16:creationId xmlns:a16="http://schemas.microsoft.com/office/drawing/2014/main" id="{12676DD5-FB47-E8A3-B6FC-682EE1BE11C6}"/>
              </a:ext>
            </a:extLst>
          </p:cNvPr>
          <p:cNvPicPr>
            <a:picLocks noChangeAspect="1"/>
          </p:cNvPicPr>
          <p:nvPr/>
        </p:nvPicPr>
        <p:blipFill>
          <a:blip r:embed="rId4"/>
          <a:srcRect r="7538"/>
          <a:stretch/>
        </p:blipFill>
        <p:spPr>
          <a:xfrm>
            <a:off x="515939" y="5086194"/>
            <a:ext cx="11160124" cy="1114581"/>
          </a:xfrm>
          <a:prstGeom prst="rect">
            <a:avLst/>
          </a:prstGeom>
        </p:spPr>
      </p:pic>
    </p:spTree>
    <p:extLst>
      <p:ext uri="{BB962C8B-B14F-4D97-AF65-F5344CB8AC3E}">
        <p14:creationId xmlns:p14="http://schemas.microsoft.com/office/powerpoint/2010/main" val="215403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Интерфейс </a:t>
            </a:r>
            <a:r>
              <a:rPr lang="en-US" dirty="0" err="1"/>
              <a:t>BlockingQueue</a:t>
            </a:r>
            <a:endParaRPr lang="ru-RU" dirty="0"/>
          </a:p>
        </p:txBody>
      </p:sp>
      <p:sp>
        <p:nvSpPr>
          <p:cNvPr id="3" name="Объект 2">
            <a:extLst>
              <a:ext uri="{FF2B5EF4-FFF2-40B4-BE49-F238E27FC236}">
                <a16:creationId xmlns:a16="http://schemas.microsoft.com/office/drawing/2014/main" id="{300F23E3-386B-6DBE-B88D-FCA53E13B730}"/>
              </a:ext>
            </a:extLst>
          </p:cNvPr>
          <p:cNvSpPr txBox="1">
            <a:spLocks/>
          </p:cNvSpPr>
          <p:nvPr/>
        </p:nvSpPr>
        <p:spPr>
          <a:xfrm>
            <a:off x="515937" y="657224"/>
            <a:ext cx="11160125" cy="2935204"/>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Интерфейс </a:t>
            </a:r>
            <a:r>
              <a:rPr lang="ru-RU" dirty="0" err="1">
                <a:solidFill>
                  <a:srgbClr val="BC5CFF"/>
                </a:solidFill>
              </a:rPr>
              <a:t>BlockingQueue</a:t>
            </a:r>
            <a:r>
              <a:rPr lang="ru-RU" dirty="0">
                <a:solidFill>
                  <a:srgbClr val="DDDDDD"/>
                </a:solidFill>
              </a:rPr>
              <a:t> определяет блокирующую очередь, наследующую свойства интерфейса </a:t>
            </a:r>
            <a:r>
              <a:rPr lang="ru-RU" dirty="0" err="1">
                <a:solidFill>
                  <a:srgbClr val="BC5CFF"/>
                </a:solidFill>
              </a:rPr>
              <a:t>Queue</a:t>
            </a:r>
            <a:r>
              <a:rPr lang="ru-RU" dirty="0">
                <a:solidFill>
                  <a:srgbClr val="DDDDDD"/>
                </a:solidFill>
              </a:rPr>
              <a:t>, в которой элементы хранятся в порядке «первый пришел, первый вышел» (</a:t>
            </a:r>
            <a:r>
              <a:rPr lang="ru-RU" dirty="0">
                <a:solidFill>
                  <a:srgbClr val="BC5CFF"/>
                </a:solidFill>
              </a:rPr>
              <a:t>FIFO – </a:t>
            </a:r>
            <a:r>
              <a:rPr lang="ru-RU" dirty="0" err="1">
                <a:solidFill>
                  <a:srgbClr val="BC5CFF"/>
                </a:solidFill>
              </a:rPr>
              <a:t>first</a:t>
            </a:r>
            <a:r>
              <a:rPr lang="ru-RU" dirty="0">
                <a:solidFill>
                  <a:srgbClr val="BC5CFF"/>
                </a:solidFill>
              </a:rPr>
              <a:t> </a:t>
            </a:r>
            <a:r>
              <a:rPr lang="ru-RU" dirty="0" err="1">
                <a:solidFill>
                  <a:srgbClr val="BC5CFF"/>
                </a:solidFill>
              </a:rPr>
              <a:t>in</a:t>
            </a:r>
            <a:r>
              <a:rPr lang="ru-RU" dirty="0">
                <a:solidFill>
                  <a:srgbClr val="BC5CFF"/>
                </a:solidFill>
              </a:rPr>
              <a:t>, </a:t>
            </a:r>
            <a:r>
              <a:rPr lang="ru-RU" dirty="0" err="1">
                <a:solidFill>
                  <a:srgbClr val="BC5CFF"/>
                </a:solidFill>
              </a:rPr>
              <a:t>first</a:t>
            </a:r>
            <a:r>
              <a:rPr lang="ru-RU" dirty="0">
                <a:solidFill>
                  <a:srgbClr val="BC5CFF"/>
                </a:solidFill>
              </a:rPr>
              <a:t> </a:t>
            </a:r>
            <a:r>
              <a:rPr lang="ru-RU" dirty="0" err="1">
                <a:solidFill>
                  <a:srgbClr val="BC5CFF"/>
                </a:solidFill>
              </a:rPr>
              <a:t>out</a:t>
            </a:r>
            <a:r>
              <a:rPr lang="ru-RU" dirty="0">
                <a:solidFill>
                  <a:srgbClr val="DDDDDD"/>
                </a:solidFill>
              </a:rPr>
              <a:t>). </a:t>
            </a:r>
          </a:p>
          <a:p>
            <a:pPr marL="0" indent="0" algn="l">
              <a:buNone/>
            </a:pPr>
            <a:r>
              <a:rPr lang="ru-RU" dirty="0">
                <a:solidFill>
                  <a:srgbClr val="DDDDDD"/>
                </a:solidFill>
              </a:rPr>
              <a:t>Реализация данного интерфейса обеспечивает блокировку потока </a:t>
            </a:r>
            <a:r>
              <a:rPr lang="ru-RU" dirty="0">
                <a:solidFill>
                  <a:srgbClr val="FF423F"/>
                </a:solidFill>
              </a:rPr>
              <a:t>в двух случаях </a:t>
            </a:r>
            <a:r>
              <a:rPr lang="ru-RU" dirty="0">
                <a:solidFill>
                  <a:srgbClr val="DDDDDD"/>
                </a:solidFill>
              </a:rPr>
              <a:t>:</a:t>
            </a:r>
          </a:p>
          <a:p>
            <a:r>
              <a:rPr lang="ru-RU" dirty="0">
                <a:solidFill>
                  <a:srgbClr val="DDDDDD"/>
                </a:solidFill>
              </a:rPr>
              <a:t>при попытке </a:t>
            </a:r>
            <a:r>
              <a:rPr lang="ru-RU" dirty="0">
                <a:solidFill>
                  <a:srgbClr val="FF423F"/>
                </a:solidFill>
              </a:rPr>
              <a:t>получения</a:t>
            </a:r>
            <a:r>
              <a:rPr lang="ru-RU" dirty="0">
                <a:solidFill>
                  <a:srgbClr val="DDDDDD"/>
                </a:solidFill>
              </a:rPr>
              <a:t> элемента </a:t>
            </a:r>
            <a:r>
              <a:rPr lang="ru-RU" dirty="0">
                <a:solidFill>
                  <a:srgbClr val="FF423F"/>
                </a:solidFill>
              </a:rPr>
              <a:t>из пустой очереди</a:t>
            </a:r>
            <a:r>
              <a:rPr lang="ru-RU" dirty="0">
                <a:solidFill>
                  <a:srgbClr val="DDDDDD"/>
                </a:solidFill>
              </a:rPr>
              <a:t>;</a:t>
            </a:r>
          </a:p>
          <a:p>
            <a:r>
              <a:rPr lang="ru-RU" dirty="0">
                <a:solidFill>
                  <a:srgbClr val="DDDDDD"/>
                </a:solidFill>
              </a:rPr>
              <a:t>при попытке </a:t>
            </a:r>
            <a:r>
              <a:rPr lang="ru-RU" dirty="0">
                <a:solidFill>
                  <a:srgbClr val="FF423F"/>
                </a:solidFill>
              </a:rPr>
              <a:t>размещения</a:t>
            </a:r>
            <a:r>
              <a:rPr lang="ru-RU" dirty="0">
                <a:solidFill>
                  <a:srgbClr val="DDDDDD"/>
                </a:solidFill>
              </a:rPr>
              <a:t> элемента </a:t>
            </a:r>
            <a:r>
              <a:rPr lang="ru-RU" dirty="0">
                <a:solidFill>
                  <a:srgbClr val="FF423F"/>
                </a:solidFill>
              </a:rPr>
              <a:t>в полной очереди</a:t>
            </a:r>
            <a:r>
              <a:rPr lang="ru-RU" dirty="0">
                <a:solidFill>
                  <a:srgbClr val="DDDDDD"/>
                </a:solidFill>
              </a:rPr>
              <a:t>.</a:t>
            </a:r>
          </a:p>
          <a:p>
            <a:pPr marL="0" indent="0" algn="l">
              <a:buNone/>
            </a:pPr>
            <a:r>
              <a:rPr lang="ru-RU" dirty="0">
                <a:solidFill>
                  <a:srgbClr val="DDDDDD"/>
                </a:solidFill>
              </a:rPr>
              <a:t>Когда поток пытается получить элемент из пустой очереди, то он переводится в состояние ожидания до тех пор, пока какой-либо другой поток не разместит элемент в очереди. </a:t>
            </a:r>
          </a:p>
          <a:p>
            <a:pPr marL="0" indent="0" algn="l">
              <a:buNone/>
            </a:pPr>
            <a:r>
              <a:rPr lang="ru-RU" dirty="0">
                <a:solidFill>
                  <a:srgbClr val="DDDDDD"/>
                </a:solidFill>
              </a:rPr>
              <a:t>Аналогично при попытке положить элемент в полную очередь; поток ставится в ожидание до тех пор, пока другой поток не заберет элемент из очереди и, таким образом, не освободит место в ней. Естественно, понятие "полная очередь" подразумевает ограничение размера очереди.</a:t>
            </a:r>
          </a:p>
        </p:txBody>
      </p:sp>
      <p:pic>
        <p:nvPicPr>
          <p:cNvPr id="11" name="Рисунок 10">
            <a:extLst>
              <a:ext uri="{FF2B5EF4-FFF2-40B4-BE49-F238E27FC236}">
                <a16:creationId xmlns:a16="http://schemas.microsoft.com/office/drawing/2014/main" id="{22D6947E-08C7-B480-2F9E-8216DFA33DBA}"/>
              </a:ext>
            </a:extLst>
          </p:cNvPr>
          <p:cNvPicPr>
            <a:picLocks noChangeAspect="1"/>
          </p:cNvPicPr>
          <p:nvPr/>
        </p:nvPicPr>
        <p:blipFill>
          <a:blip r:embed="rId3"/>
          <a:stretch>
            <a:fillRect/>
          </a:stretch>
        </p:blipFill>
        <p:spPr>
          <a:xfrm>
            <a:off x="515938" y="3592428"/>
            <a:ext cx="10952092" cy="3113172"/>
          </a:xfrm>
          <a:prstGeom prst="rect">
            <a:avLst/>
          </a:prstGeom>
        </p:spPr>
      </p:pic>
    </p:spTree>
    <p:extLst>
      <p:ext uri="{BB962C8B-B14F-4D97-AF65-F5344CB8AC3E}">
        <p14:creationId xmlns:p14="http://schemas.microsoft.com/office/powerpoint/2010/main" val="24625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normAutofit/>
          </a:bodyPr>
          <a:lstStyle/>
          <a:p>
            <a:r>
              <a:rPr lang="ru-RU" dirty="0"/>
              <a:t>Интерфейс </a:t>
            </a:r>
            <a:r>
              <a:rPr lang="en-US" dirty="0" err="1"/>
              <a:t>BlockingDeque</a:t>
            </a:r>
            <a:endParaRPr lang="ru-RU" dirty="0"/>
          </a:p>
        </p:txBody>
      </p:sp>
      <p:sp>
        <p:nvSpPr>
          <p:cNvPr id="3" name="Объект 2">
            <a:extLst>
              <a:ext uri="{FF2B5EF4-FFF2-40B4-BE49-F238E27FC236}">
                <a16:creationId xmlns:a16="http://schemas.microsoft.com/office/drawing/2014/main" id="{300F23E3-386B-6DBE-B88D-FCA53E13B730}"/>
              </a:ext>
            </a:extLst>
          </p:cNvPr>
          <p:cNvSpPr txBox="1">
            <a:spLocks/>
          </p:cNvSpPr>
          <p:nvPr/>
        </p:nvSpPr>
        <p:spPr>
          <a:xfrm>
            <a:off x="515937" y="657224"/>
            <a:ext cx="11160125" cy="140017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Интерфейс </a:t>
            </a:r>
            <a:r>
              <a:rPr lang="ru-RU" dirty="0" err="1">
                <a:solidFill>
                  <a:srgbClr val="BC5CFF"/>
                </a:solidFill>
              </a:rPr>
              <a:t>BlockingDeque</a:t>
            </a:r>
            <a:r>
              <a:rPr lang="ru-RU" dirty="0">
                <a:solidFill>
                  <a:srgbClr val="DDDDDD"/>
                </a:solidFill>
              </a:rPr>
              <a:t>, также, как и </a:t>
            </a:r>
            <a:r>
              <a:rPr lang="ru-RU" dirty="0" err="1">
                <a:solidFill>
                  <a:srgbClr val="BC5CFF"/>
                </a:solidFill>
              </a:rPr>
              <a:t>BlockingQueue</a:t>
            </a:r>
            <a:r>
              <a:rPr lang="ru-RU" dirty="0">
                <a:solidFill>
                  <a:srgbClr val="DDDDDD"/>
                </a:solidFill>
              </a:rPr>
              <a:t>, определяет блокирующую, но двунаправленную очередь, наследующую свойства интерфейса </a:t>
            </a:r>
            <a:r>
              <a:rPr lang="ru-RU" dirty="0" err="1">
                <a:solidFill>
                  <a:srgbClr val="FF423F"/>
                </a:solidFill>
              </a:rPr>
              <a:t>Deque</a:t>
            </a:r>
            <a:r>
              <a:rPr lang="ru-RU" dirty="0">
                <a:solidFill>
                  <a:srgbClr val="DDDDDD"/>
                </a:solidFill>
              </a:rPr>
              <a:t> и ориентированную на </a:t>
            </a:r>
            <a:r>
              <a:rPr lang="ru-RU" dirty="0" err="1">
                <a:solidFill>
                  <a:srgbClr val="DDDDDD"/>
                </a:solidFill>
              </a:rPr>
              <a:t>многопотоковое</a:t>
            </a:r>
            <a:r>
              <a:rPr lang="ru-RU" dirty="0">
                <a:solidFill>
                  <a:srgbClr val="DDDDDD"/>
                </a:solidFill>
              </a:rPr>
              <a:t> исполнение, не разрешающую нулевые элементы и с возможностью ограничения емкости. </a:t>
            </a:r>
            <a:endParaRPr lang="en-US" dirty="0">
              <a:solidFill>
                <a:srgbClr val="DDDDDD"/>
              </a:solidFill>
            </a:endParaRPr>
          </a:p>
          <a:p>
            <a:pPr marL="0" indent="0" algn="l">
              <a:buNone/>
            </a:pPr>
            <a:r>
              <a:rPr lang="ru-RU" dirty="0">
                <a:solidFill>
                  <a:srgbClr val="DDDDDD"/>
                </a:solidFill>
              </a:rPr>
              <a:t>Реализации интерфейса </a:t>
            </a:r>
            <a:r>
              <a:rPr lang="ru-RU" dirty="0" err="1">
                <a:solidFill>
                  <a:srgbClr val="DDDDDD"/>
                </a:solidFill>
              </a:rPr>
              <a:t>BlockingDeque</a:t>
            </a:r>
            <a:r>
              <a:rPr lang="ru-RU" dirty="0">
                <a:solidFill>
                  <a:srgbClr val="DDDDDD"/>
                </a:solidFill>
              </a:rPr>
              <a:t> блокируют операции получения элементов, если очередь пустая, и добавления элемента в очередь, если она полная.</a:t>
            </a:r>
            <a:endParaRPr lang="en-US" dirty="0">
              <a:solidFill>
                <a:srgbClr val="DDDDDD"/>
              </a:solidFill>
            </a:endParaRPr>
          </a:p>
          <a:p>
            <a:pPr marL="0" indent="0" algn="l">
              <a:buNone/>
            </a:pPr>
            <a:endParaRPr lang="en-US" dirty="0">
              <a:solidFill>
                <a:srgbClr val="DDDDDD"/>
              </a:solidFill>
            </a:endParaRPr>
          </a:p>
          <a:p>
            <a:pPr marL="0" indent="0" algn="l">
              <a:buNone/>
            </a:pPr>
            <a:endParaRPr lang="en-US" dirty="0">
              <a:solidFill>
                <a:srgbClr val="DDDDDD"/>
              </a:solidFill>
            </a:endParaRPr>
          </a:p>
        </p:txBody>
      </p:sp>
      <p:pic>
        <p:nvPicPr>
          <p:cNvPr id="8" name="Рисунок 7">
            <a:extLst>
              <a:ext uri="{FF2B5EF4-FFF2-40B4-BE49-F238E27FC236}">
                <a16:creationId xmlns:a16="http://schemas.microsoft.com/office/drawing/2014/main" id="{7DEBFDD6-7EB9-8F5D-BC1D-32A6F23F4234}"/>
              </a:ext>
            </a:extLst>
          </p:cNvPr>
          <p:cNvPicPr>
            <a:picLocks noChangeAspect="1"/>
          </p:cNvPicPr>
          <p:nvPr/>
        </p:nvPicPr>
        <p:blipFill>
          <a:blip r:embed="rId3"/>
          <a:stretch>
            <a:fillRect/>
          </a:stretch>
        </p:blipFill>
        <p:spPr>
          <a:xfrm>
            <a:off x="1714500" y="2152176"/>
            <a:ext cx="8753475" cy="4570120"/>
          </a:xfrm>
          <a:prstGeom prst="rect">
            <a:avLst/>
          </a:prstGeom>
        </p:spPr>
      </p:pic>
    </p:spTree>
    <p:extLst>
      <p:ext uri="{BB962C8B-B14F-4D97-AF65-F5344CB8AC3E}">
        <p14:creationId xmlns:p14="http://schemas.microsoft.com/office/powerpoint/2010/main" val="1956915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Блокирующие очереди </a:t>
            </a:r>
            <a:r>
              <a:rPr lang="en-US" dirty="0"/>
              <a:t>#1</a:t>
            </a:r>
            <a:endParaRPr lang="ru-RU" dirty="0"/>
          </a:p>
        </p:txBody>
      </p:sp>
      <p:sp>
        <p:nvSpPr>
          <p:cNvPr id="4" name="Объект 2">
            <a:extLst>
              <a:ext uri="{FF2B5EF4-FFF2-40B4-BE49-F238E27FC236}">
                <a16:creationId xmlns:a16="http://schemas.microsoft.com/office/drawing/2014/main" id="{6E779858-FD22-2BA8-2335-77F0117CAD00}"/>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1.</a:t>
            </a:r>
            <a:r>
              <a:rPr lang="ru-RU" dirty="0">
                <a:solidFill>
                  <a:srgbClr val="BC5CFF"/>
                </a:solidFill>
              </a:rPr>
              <a:t> </a:t>
            </a:r>
            <a:r>
              <a:rPr lang="en-US" dirty="0" err="1">
                <a:solidFill>
                  <a:srgbClr val="BC5CFF"/>
                </a:solidFill>
              </a:rPr>
              <a:t>ArrayBlockingQueue</a:t>
            </a:r>
            <a:endParaRPr lang="ru-RU" dirty="0">
              <a:solidFill>
                <a:srgbClr val="BC5CFF"/>
              </a:solidFill>
            </a:endParaRPr>
          </a:p>
          <a:p>
            <a:r>
              <a:rPr lang="ru-RU" dirty="0">
                <a:solidFill>
                  <a:srgbClr val="DDDDDD"/>
                </a:solidFill>
              </a:rPr>
              <a:t>Фиксированный размер (</a:t>
            </a:r>
            <a:r>
              <a:rPr lang="ru-RU" dirty="0" err="1">
                <a:solidFill>
                  <a:srgbClr val="DDDDDD"/>
                </a:solidFill>
              </a:rPr>
              <a:t>capacity</a:t>
            </a:r>
            <a:r>
              <a:rPr lang="ru-RU" dirty="0">
                <a:solidFill>
                  <a:srgbClr val="DDDDDD"/>
                </a:solidFill>
              </a:rPr>
              <a:t>)</a:t>
            </a:r>
          </a:p>
          <a:p>
            <a:r>
              <a:rPr lang="ru-RU" dirty="0">
                <a:solidFill>
                  <a:srgbClr val="DDDDDD"/>
                </a:solidFill>
              </a:rPr>
              <a:t>Основана на массиве</a:t>
            </a:r>
          </a:p>
          <a:p>
            <a:r>
              <a:rPr lang="ru-RU" dirty="0" err="1">
                <a:solidFill>
                  <a:srgbClr val="DDDDDD"/>
                </a:solidFill>
              </a:rPr>
              <a:t>Потокобезопасность</a:t>
            </a:r>
            <a:r>
              <a:rPr lang="ru-RU" dirty="0">
                <a:solidFill>
                  <a:srgbClr val="DDDDDD"/>
                </a:solidFill>
              </a:rPr>
              <a:t> через </a:t>
            </a:r>
            <a:r>
              <a:rPr lang="ru-RU" dirty="0" err="1">
                <a:solidFill>
                  <a:srgbClr val="DDDDDD"/>
                </a:solidFill>
              </a:rPr>
              <a:t>ReentrantLock</a:t>
            </a:r>
            <a:endParaRPr lang="ru-RU" dirty="0">
              <a:solidFill>
                <a:srgbClr val="DDDDDD"/>
              </a:solidFill>
            </a:endParaRPr>
          </a:p>
        </p:txBody>
      </p:sp>
      <p:pic>
        <p:nvPicPr>
          <p:cNvPr id="7" name="Рисунок 6">
            <a:extLst>
              <a:ext uri="{FF2B5EF4-FFF2-40B4-BE49-F238E27FC236}">
                <a16:creationId xmlns:a16="http://schemas.microsoft.com/office/drawing/2014/main" id="{2146ADA6-6B82-0318-DCC9-8105488DCE16}"/>
              </a:ext>
            </a:extLst>
          </p:cNvPr>
          <p:cNvPicPr>
            <a:picLocks noChangeAspect="1"/>
          </p:cNvPicPr>
          <p:nvPr/>
        </p:nvPicPr>
        <p:blipFill>
          <a:blip r:embed="rId3"/>
          <a:srcRect r="6876"/>
          <a:stretch/>
        </p:blipFill>
        <p:spPr>
          <a:xfrm>
            <a:off x="515938" y="2125363"/>
            <a:ext cx="11160124" cy="1409897"/>
          </a:xfrm>
          <a:prstGeom prst="rect">
            <a:avLst/>
          </a:prstGeom>
        </p:spPr>
      </p:pic>
      <p:sp>
        <p:nvSpPr>
          <p:cNvPr id="8" name="Объект 2">
            <a:extLst>
              <a:ext uri="{FF2B5EF4-FFF2-40B4-BE49-F238E27FC236}">
                <a16:creationId xmlns:a16="http://schemas.microsoft.com/office/drawing/2014/main" id="{BD0CD93A-CE8D-7678-9DC1-EF97C379E2A6}"/>
              </a:ext>
            </a:extLst>
          </p:cNvPr>
          <p:cNvSpPr txBox="1">
            <a:spLocks/>
          </p:cNvSpPr>
          <p:nvPr/>
        </p:nvSpPr>
        <p:spPr>
          <a:xfrm>
            <a:off x="515936" y="391503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2.</a:t>
            </a:r>
            <a:r>
              <a:rPr lang="ru-RU" dirty="0">
                <a:solidFill>
                  <a:srgbClr val="BC5CFF"/>
                </a:solidFill>
              </a:rPr>
              <a:t> </a:t>
            </a:r>
            <a:r>
              <a:rPr lang="en-US" dirty="0" err="1">
                <a:solidFill>
                  <a:srgbClr val="BC5CFF"/>
                </a:solidFill>
              </a:rPr>
              <a:t>LinkedBlockingQueue</a:t>
            </a:r>
            <a:endParaRPr lang="ru-RU" dirty="0">
              <a:solidFill>
                <a:srgbClr val="BC5CFF"/>
              </a:solidFill>
            </a:endParaRPr>
          </a:p>
          <a:p>
            <a:r>
              <a:rPr lang="ru-RU" dirty="0">
                <a:solidFill>
                  <a:srgbClr val="DDDDDD"/>
                </a:solidFill>
              </a:rPr>
              <a:t>Может быть ограниченной или неограниченной (по умолчанию: </a:t>
            </a:r>
            <a:r>
              <a:rPr lang="ru-RU" dirty="0" err="1">
                <a:solidFill>
                  <a:srgbClr val="CC7832"/>
                </a:solidFill>
              </a:rPr>
              <a:t>Integer.MAX_VALUE</a:t>
            </a:r>
            <a:r>
              <a:rPr lang="ru-RU" dirty="0">
                <a:solidFill>
                  <a:srgbClr val="DDDDDD"/>
                </a:solidFill>
              </a:rPr>
              <a:t>)</a:t>
            </a:r>
          </a:p>
          <a:p>
            <a:r>
              <a:rPr lang="ru-RU" dirty="0">
                <a:solidFill>
                  <a:srgbClr val="DDDDDD"/>
                </a:solidFill>
              </a:rPr>
              <a:t>Основана на связном списке</a:t>
            </a:r>
          </a:p>
          <a:p>
            <a:r>
              <a:rPr lang="ru-RU" dirty="0">
                <a:solidFill>
                  <a:srgbClr val="DDDDDD"/>
                </a:solidFill>
              </a:rPr>
              <a:t>Высокая пропускная способность</a:t>
            </a:r>
          </a:p>
        </p:txBody>
      </p:sp>
      <p:pic>
        <p:nvPicPr>
          <p:cNvPr id="10" name="Рисунок 9">
            <a:extLst>
              <a:ext uri="{FF2B5EF4-FFF2-40B4-BE49-F238E27FC236}">
                <a16:creationId xmlns:a16="http://schemas.microsoft.com/office/drawing/2014/main" id="{2F89EC97-E868-7CB6-3FF5-7F1ACCA3B8FC}"/>
              </a:ext>
            </a:extLst>
          </p:cNvPr>
          <p:cNvPicPr>
            <a:picLocks noChangeAspect="1"/>
          </p:cNvPicPr>
          <p:nvPr/>
        </p:nvPicPr>
        <p:blipFill>
          <a:blip r:embed="rId4"/>
          <a:srcRect t="1" r="8262" b="4808"/>
          <a:stretch/>
        </p:blipFill>
        <p:spPr>
          <a:xfrm>
            <a:off x="515939" y="5383173"/>
            <a:ext cx="11160124" cy="535027"/>
          </a:xfrm>
          <a:prstGeom prst="rect">
            <a:avLst/>
          </a:prstGeom>
        </p:spPr>
      </p:pic>
    </p:spTree>
    <p:extLst>
      <p:ext uri="{BB962C8B-B14F-4D97-AF65-F5344CB8AC3E}">
        <p14:creationId xmlns:p14="http://schemas.microsoft.com/office/powerpoint/2010/main" val="203080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lstStyle/>
          <a:p>
            <a:r>
              <a:rPr lang="en-US" dirty="0"/>
              <a:t>Atomic</a:t>
            </a:r>
            <a:endParaRPr lang="ru-RU" dirty="0"/>
          </a:p>
        </p:txBody>
      </p:sp>
      <p:pic>
        <p:nvPicPr>
          <p:cNvPr id="5" name="Рисунок 4">
            <a:extLst>
              <a:ext uri="{FF2B5EF4-FFF2-40B4-BE49-F238E27FC236}">
                <a16:creationId xmlns:a16="http://schemas.microsoft.com/office/drawing/2014/main" id="{A9CC6DCA-561B-6891-A112-0EDC0EBA00ED}"/>
              </a:ext>
            </a:extLst>
          </p:cNvPr>
          <p:cNvPicPr>
            <a:picLocks noChangeAspect="1"/>
          </p:cNvPicPr>
          <p:nvPr/>
        </p:nvPicPr>
        <p:blipFill>
          <a:blip r:embed="rId3"/>
          <a:stretch>
            <a:fillRect/>
          </a:stretch>
        </p:blipFill>
        <p:spPr>
          <a:xfrm>
            <a:off x="515938" y="657225"/>
            <a:ext cx="4636830" cy="5561554"/>
          </a:xfrm>
          <a:prstGeom prst="rect">
            <a:avLst/>
          </a:prstGeom>
        </p:spPr>
      </p:pic>
      <p:sp>
        <p:nvSpPr>
          <p:cNvPr id="6" name="Объект 2">
            <a:extLst>
              <a:ext uri="{FF2B5EF4-FFF2-40B4-BE49-F238E27FC236}">
                <a16:creationId xmlns:a16="http://schemas.microsoft.com/office/drawing/2014/main" id="{12FEF9AD-14F0-66AC-5FE5-D90BD2339C71}"/>
              </a:ext>
            </a:extLst>
          </p:cNvPr>
          <p:cNvSpPr txBox="1">
            <a:spLocks/>
          </p:cNvSpPr>
          <p:nvPr/>
        </p:nvSpPr>
        <p:spPr>
          <a:xfrm>
            <a:off x="5381553" y="657225"/>
            <a:ext cx="6196727" cy="5561554"/>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Atomic-</a:t>
            </a:r>
            <a:r>
              <a:rPr lang="ru-RU" dirty="0">
                <a:solidFill>
                  <a:srgbClr val="BC5CFF"/>
                </a:solidFill>
              </a:rPr>
              <a:t>классы </a:t>
            </a:r>
            <a:r>
              <a:rPr lang="ru-RU" dirty="0">
                <a:solidFill>
                  <a:srgbClr val="DDDDDD"/>
                </a:solidFill>
              </a:rPr>
              <a:t>в </a:t>
            </a:r>
            <a:r>
              <a:rPr lang="en-US" dirty="0">
                <a:solidFill>
                  <a:srgbClr val="DDDDDD"/>
                </a:solidFill>
              </a:rPr>
              <a:t>Java </a:t>
            </a:r>
            <a:r>
              <a:rPr lang="ru-RU" dirty="0">
                <a:solidFill>
                  <a:srgbClr val="DDDDDD"/>
                </a:solidFill>
              </a:rPr>
              <a:t>предоставляют возможность выполнять атомарные (неразрывные) операции над переменными в многопоточной среде без использования явных блокировок (</a:t>
            </a:r>
            <a:r>
              <a:rPr lang="en-US" dirty="0">
                <a:solidFill>
                  <a:srgbClr val="FF423F"/>
                </a:solidFill>
              </a:rPr>
              <a:t>synchronized</a:t>
            </a:r>
            <a:r>
              <a:rPr lang="en-US" dirty="0">
                <a:solidFill>
                  <a:srgbClr val="DDDDDD"/>
                </a:solidFill>
              </a:rPr>
              <a:t>). </a:t>
            </a:r>
            <a:r>
              <a:rPr lang="ru-RU" dirty="0">
                <a:solidFill>
                  <a:srgbClr val="DDDDDD"/>
                </a:solidFill>
              </a:rPr>
              <a:t>Они находятся в пакете </a:t>
            </a:r>
            <a:r>
              <a:rPr lang="en-US" dirty="0" err="1">
                <a:solidFill>
                  <a:srgbClr val="DDDDDD"/>
                </a:solidFill>
              </a:rPr>
              <a:t>java.util.concurrent.atomic</a:t>
            </a:r>
            <a:r>
              <a:rPr lang="en-US" dirty="0">
                <a:solidFill>
                  <a:srgbClr val="DDDDDD"/>
                </a:solidFill>
              </a:rPr>
              <a:t>.</a:t>
            </a:r>
          </a:p>
          <a:p>
            <a:pPr marL="0" indent="0" algn="l">
              <a:buNone/>
            </a:pPr>
            <a:endParaRPr lang="en-US" dirty="0">
              <a:solidFill>
                <a:srgbClr val="DDDDDD"/>
              </a:solidFill>
            </a:endParaRPr>
          </a:p>
          <a:p>
            <a:pPr marL="0" indent="0" algn="l">
              <a:buNone/>
            </a:pPr>
            <a:r>
              <a:rPr lang="ru-RU" dirty="0">
                <a:solidFill>
                  <a:srgbClr val="DDDDDD"/>
                </a:solidFill>
              </a:rPr>
              <a:t>Основные </a:t>
            </a:r>
            <a:r>
              <a:rPr lang="en-US" dirty="0">
                <a:solidFill>
                  <a:srgbClr val="DDDDDD"/>
                </a:solidFill>
              </a:rPr>
              <a:t>Atomic-</a:t>
            </a:r>
            <a:r>
              <a:rPr lang="ru-RU" dirty="0">
                <a:solidFill>
                  <a:srgbClr val="DDDDDD"/>
                </a:solidFill>
              </a:rPr>
              <a:t>классы</a:t>
            </a:r>
          </a:p>
          <a:p>
            <a:pPr marL="0" indent="0" algn="l">
              <a:buNone/>
            </a:pPr>
            <a:r>
              <a:rPr lang="en-US" dirty="0" err="1">
                <a:solidFill>
                  <a:srgbClr val="BC5CFF"/>
                </a:solidFill>
              </a:rPr>
              <a:t>AtomicBoolean</a:t>
            </a:r>
            <a:r>
              <a:rPr lang="en-US" dirty="0">
                <a:solidFill>
                  <a:srgbClr val="BC5CFF"/>
                </a:solidFill>
              </a:rPr>
              <a:t>, </a:t>
            </a:r>
            <a:r>
              <a:rPr lang="en-US" dirty="0" err="1">
                <a:solidFill>
                  <a:srgbClr val="BC5CFF"/>
                </a:solidFill>
              </a:rPr>
              <a:t>AtomicInteger</a:t>
            </a:r>
            <a:r>
              <a:rPr lang="en-US" dirty="0">
                <a:solidFill>
                  <a:srgbClr val="BC5CFF"/>
                </a:solidFill>
              </a:rPr>
              <a:t>, </a:t>
            </a:r>
            <a:r>
              <a:rPr lang="en-US" dirty="0" err="1">
                <a:solidFill>
                  <a:srgbClr val="BC5CFF"/>
                </a:solidFill>
              </a:rPr>
              <a:t>AtomicLong</a:t>
            </a:r>
            <a:r>
              <a:rPr lang="en-US" dirty="0">
                <a:solidFill>
                  <a:srgbClr val="DDDDDD"/>
                </a:solidFill>
              </a:rPr>
              <a:t> - </a:t>
            </a:r>
            <a:r>
              <a:rPr lang="ru-RU" dirty="0">
                <a:solidFill>
                  <a:srgbClr val="DDDDDD"/>
                </a:solidFill>
              </a:rPr>
              <a:t>для примитивных типов</a:t>
            </a:r>
          </a:p>
          <a:p>
            <a:pPr marL="0" indent="0" algn="l">
              <a:buNone/>
            </a:pPr>
            <a:r>
              <a:rPr lang="en-US" dirty="0" err="1">
                <a:solidFill>
                  <a:srgbClr val="BC5CFF"/>
                </a:solidFill>
              </a:rPr>
              <a:t>AtomicReference</a:t>
            </a:r>
            <a:r>
              <a:rPr lang="en-US" dirty="0">
                <a:solidFill>
                  <a:srgbClr val="DDDDDD"/>
                </a:solidFill>
              </a:rPr>
              <a:t> - </a:t>
            </a:r>
            <a:r>
              <a:rPr lang="ru-RU" dirty="0">
                <a:solidFill>
                  <a:srgbClr val="DDDDDD"/>
                </a:solidFill>
              </a:rPr>
              <a:t>для ссылочных типов</a:t>
            </a:r>
          </a:p>
          <a:p>
            <a:pPr marL="0" indent="0" algn="l">
              <a:buNone/>
            </a:pPr>
            <a:r>
              <a:rPr lang="en-US" dirty="0" err="1">
                <a:solidFill>
                  <a:srgbClr val="BC5CFF"/>
                </a:solidFill>
              </a:rPr>
              <a:t>AtomicIntegerArray</a:t>
            </a:r>
            <a:r>
              <a:rPr lang="en-US" dirty="0">
                <a:solidFill>
                  <a:srgbClr val="BC5CFF"/>
                </a:solidFill>
              </a:rPr>
              <a:t>, </a:t>
            </a:r>
            <a:r>
              <a:rPr lang="en-US" dirty="0" err="1">
                <a:solidFill>
                  <a:srgbClr val="BC5CFF"/>
                </a:solidFill>
              </a:rPr>
              <a:t>AtomicLongArray</a:t>
            </a:r>
            <a:r>
              <a:rPr lang="en-US" dirty="0">
                <a:solidFill>
                  <a:srgbClr val="BC5CFF"/>
                </a:solidFill>
              </a:rPr>
              <a:t>, </a:t>
            </a:r>
            <a:r>
              <a:rPr lang="en-US" dirty="0" err="1">
                <a:solidFill>
                  <a:srgbClr val="BC5CFF"/>
                </a:solidFill>
              </a:rPr>
              <a:t>AtomicReferenceArray</a:t>
            </a:r>
            <a:r>
              <a:rPr lang="en-US" dirty="0">
                <a:solidFill>
                  <a:srgbClr val="BC5CFF"/>
                </a:solidFill>
              </a:rPr>
              <a:t> </a:t>
            </a:r>
            <a:r>
              <a:rPr lang="en-US" dirty="0">
                <a:solidFill>
                  <a:srgbClr val="DDDDDD"/>
                </a:solidFill>
              </a:rPr>
              <a:t>- </a:t>
            </a:r>
            <a:r>
              <a:rPr lang="ru-RU" dirty="0">
                <a:solidFill>
                  <a:srgbClr val="DDDDDD"/>
                </a:solidFill>
              </a:rPr>
              <a:t>для массивов</a:t>
            </a:r>
          </a:p>
          <a:p>
            <a:pPr marL="0" indent="0" algn="l">
              <a:buNone/>
            </a:pPr>
            <a:r>
              <a:rPr lang="en-US" dirty="0" err="1">
                <a:solidFill>
                  <a:srgbClr val="BC5CFF"/>
                </a:solidFill>
              </a:rPr>
              <a:t>AtomicStampedReference</a:t>
            </a:r>
            <a:r>
              <a:rPr lang="en-US" dirty="0">
                <a:solidFill>
                  <a:srgbClr val="BC5CFF"/>
                </a:solidFill>
              </a:rPr>
              <a:t>, </a:t>
            </a:r>
            <a:r>
              <a:rPr lang="en-US" dirty="0" err="1">
                <a:solidFill>
                  <a:srgbClr val="BC5CFF"/>
                </a:solidFill>
              </a:rPr>
              <a:t>AtomicMarkableReference</a:t>
            </a:r>
            <a:r>
              <a:rPr lang="en-US" dirty="0">
                <a:solidFill>
                  <a:srgbClr val="BC5CFF"/>
                </a:solidFill>
              </a:rPr>
              <a:t> </a:t>
            </a:r>
            <a:r>
              <a:rPr lang="en-US" dirty="0">
                <a:solidFill>
                  <a:srgbClr val="DDDDDD"/>
                </a:solidFill>
              </a:rPr>
              <a:t>- </a:t>
            </a:r>
            <a:r>
              <a:rPr lang="ru-RU" dirty="0">
                <a:solidFill>
                  <a:srgbClr val="DDDDDD"/>
                </a:solidFill>
              </a:rPr>
              <a:t>для решения проблемы </a:t>
            </a:r>
            <a:r>
              <a:rPr lang="en-US" dirty="0">
                <a:solidFill>
                  <a:srgbClr val="DDDDDD"/>
                </a:solidFill>
              </a:rPr>
              <a:t>ABA</a:t>
            </a:r>
          </a:p>
        </p:txBody>
      </p:sp>
    </p:spTree>
    <p:extLst>
      <p:ext uri="{BB962C8B-B14F-4D97-AF65-F5344CB8AC3E}">
        <p14:creationId xmlns:p14="http://schemas.microsoft.com/office/powerpoint/2010/main" val="2868307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Блокирующие очереди</a:t>
            </a:r>
            <a:r>
              <a:rPr lang="en-US" dirty="0"/>
              <a:t> #2</a:t>
            </a:r>
            <a:endParaRPr lang="ru-RU" dirty="0"/>
          </a:p>
        </p:txBody>
      </p:sp>
      <p:sp>
        <p:nvSpPr>
          <p:cNvPr id="4" name="Объект 2">
            <a:extLst>
              <a:ext uri="{FF2B5EF4-FFF2-40B4-BE49-F238E27FC236}">
                <a16:creationId xmlns:a16="http://schemas.microsoft.com/office/drawing/2014/main" id="{6E779858-FD22-2BA8-2335-77F0117CAD00}"/>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3. </a:t>
            </a:r>
            <a:r>
              <a:rPr lang="en-US" dirty="0" err="1">
                <a:solidFill>
                  <a:srgbClr val="BC5CFF"/>
                </a:solidFill>
              </a:rPr>
              <a:t>PriorityBlockingQueue</a:t>
            </a:r>
            <a:endParaRPr lang="en-US" dirty="0">
              <a:solidFill>
                <a:srgbClr val="BC5CFF"/>
              </a:solidFill>
            </a:endParaRPr>
          </a:p>
          <a:p>
            <a:r>
              <a:rPr lang="ru-RU" dirty="0">
                <a:solidFill>
                  <a:srgbClr val="DDDDDD"/>
                </a:solidFill>
              </a:rPr>
              <a:t>Аналог </a:t>
            </a:r>
            <a:r>
              <a:rPr lang="en-US" dirty="0" err="1">
                <a:solidFill>
                  <a:srgbClr val="CC7832"/>
                </a:solidFill>
              </a:rPr>
              <a:t>PriorityQueue</a:t>
            </a:r>
            <a:r>
              <a:rPr lang="en-US" dirty="0">
                <a:solidFill>
                  <a:srgbClr val="DDDDDD"/>
                </a:solidFill>
              </a:rPr>
              <a:t>, </a:t>
            </a:r>
            <a:r>
              <a:rPr lang="ru-RU" dirty="0">
                <a:solidFill>
                  <a:srgbClr val="DDDDDD"/>
                </a:solidFill>
              </a:rPr>
              <a:t>но </a:t>
            </a:r>
            <a:r>
              <a:rPr lang="ru-RU" dirty="0" err="1">
                <a:solidFill>
                  <a:srgbClr val="DDDDDD"/>
                </a:solidFill>
              </a:rPr>
              <a:t>потокобезопасный</a:t>
            </a:r>
            <a:endParaRPr lang="ru-RU" dirty="0">
              <a:solidFill>
                <a:srgbClr val="DDDDDD"/>
              </a:solidFill>
            </a:endParaRPr>
          </a:p>
          <a:p>
            <a:r>
              <a:rPr lang="ru-RU" dirty="0">
                <a:solidFill>
                  <a:srgbClr val="DDDDDD"/>
                </a:solidFill>
              </a:rPr>
              <a:t>Элементы упорядочиваются через </a:t>
            </a:r>
            <a:r>
              <a:rPr lang="en-US" dirty="0">
                <a:solidFill>
                  <a:srgbClr val="CC7832"/>
                </a:solidFill>
              </a:rPr>
              <a:t>Comparator</a:t>
            </a:r>
            <a:r>
              <a:rPr lang="en-US" dirty="0">
                <a:solidFill>
                  <a:srgbClr val="DDDDDD"/>
                </a:solidFill>
              </a:rPr>
              <a:t> </a:t>
            </a:r>
            <a:r>
              <a:rPr lang="ru-RU" dirty="0">
                <a:solidFill>
                  <a:srgbClr val="DDDDDD"/>
                </a:solidFill>
              </a:rPr>
              <a:t>или </a:t>
            </a:r>
            <a:r>
              <a:rPr lang="en-US" dirty="0">
                <a:solidFill>
                  <a:srgbClr val="CC7832"/>
                </a:solidFill>
              </a:rPr>
              <a:t>Comparable</a:t>
            </a:r>
          </a:p>
          <a:p>
            <a:r>
              <a:rPr lang="ru-RU" dirty="0">
                <a:solidFill>
                  <a:srgbClr val="DDDDDD"/>
                </a:solidFill>
              </a:rPr>
              <a:t>Неограниченная емкость</a:t>
            </a:r>
          </a:p>
        </p:txBody>
      </p:sp>
      <p:sp>
        <p:nvSpPr>
          <p:cNvPr id="8" name="Объект 2">
            <a:extLst>
              <a:ext uri="{FF2B5EF4-FFF2-40B4-BE49-F238E27FC236}">
                <a16:creationId xmlns:a16="http://schemas.microsoft.com/office/drawing/2014/main" id="{BD0CD93A-CE8D-7678-9DC1-EF97C379E2A6}"/>
              </a:ext>
            </a:extLst>
          </p:cNvPr>
          <p:cNvSpPr txBox="1">
            <a:spLocks/>
          </p:cNvSpPr>
          <p:nvPr/>
        </p:nvSpPr>
        <p:spPr>
          <a:xfrm>
            <a:off x="515934" y="3386481"/>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4. </a:t>
            </a:r>
            <a:r>
              <a:rPr lang="ru-RU" dirty="0" err="1">
                <a:solidFill>
                  <a:srgbClr val="BC5CFF"/>
                </a:solidFill>
              </a:rPr>
              <a:t>SynchronousQueue</a:t>
            </a:r>
            <a:endParaRPr lang="ru-RU" dirty="0">
              <a:solidFill>
                <a:srgbClr val="BC5CFF"/>
              </a:solidFill>
            </a:endParaRPr>
          </a:p>
          <a:p>
            <a:r>
              <a:rPr lang="ru-RU" dirty="0">
                <a:solidFill>
                  <a:srgbClr val="DDDDDD"/>
                </a:solidFill>
              </a:rPr>
              <a:t>Очередь без емкости (размер = 0)</a:t>
            </a:r>
          </a:p>
          <a:p>
            <a:r>
              <a:rPr lang="ru-RU" dirty="0">
                <a:solidFill>
                  <a:srgbClr val="DDDDDD"/>
                </a:solidFill>
              </a:rPr>
              <a:t>Элемент передается напрямую от производителя к потребителю</a:t>
            </a:r>
          </a:p>
          <a:p>
            <a:r>
              <a:rPr lang="ru-RU" dirty="0">
                <a:solidFill>
                  <a:srgbClr val="DDDDDD"/>
                </a:solidFill>
              </a:rPr>
              <a:t>Полезно для обмена</a:t>
            </a:r>
            <a:r>
              <a:rPr lang="en-US" dirty="0">
                <a:solidFill>
                  <a:srgbClr val="DDDDDD"/>
                </a:solidFill>
              </a:rPr>
              <a:t> </a:t>
            </a:r>
            <a:r>
              <a:rPr lang="ru-RU" dirty="0">
                <a:solidFill>
                  <a:srgbClr val="DDDDDD"/>
                </a:solidFill>
              </a:rPr>
              <a:t>одиночными данными между потоками</a:t>
            </a:r>
          </a:p>
        </p:txBody>
      </p:sp>
      <p:pic>
        <p:nvPicPr>
          <p:cNvPr id="5" name="Рисунок 4">
            <a:extLst>
              <a:ext uri="{FF2B5EF4-FFF2-40B4-BE49-F238E27FC236}">
                <a16:creationId xmlns:a16="http://schemas.microsoft.com/office/drawing/2014/main" id="{EF091779-219B-8051-836A-6EE966589494}"/>
              </a:ext>
            </a:extLst>
          </p:cNvPr>
          <p:cNvPicPr>
            <a:picLocks noChangeAspect="1"/>
          </p:cNvPicPr>
          <p:nvPr/>
        </p:nvPicPr>
        <p:blipFill>
          <a:blip r:embed="rId3"/>
          <a:srcRect r="8463"/>
          <a:stretch/>
        </p:blipFill>
        <p:spPr>
          <a:xfrm>
            <a:off x="515936" y="2125363"/>
            <a:ext cx="11160124" cy="836892"/>
          </a:xfrm>
          <a:prstGeom prst="rect">
            <a:avLst/>
          </a:prstGeom>
        </p:spPr>
      </p:pic>
      <p:pic>
        <p:nvPicPr>
          <p:cNvPr id="9" name="Рисунок 8">
            <a:extLst>
              <a:ext uri="{FF2B5EF4-FFF2-40B4-BE49-F238E27FC236}">
                <a16:creationId xmlns:a16="http://schemas.microsoft.com/office/drawing/2014/main" id="{F748D033-739F-A621-D896-001493D540F7}"/>
              </a:ext>
            </a:extLst>
          </p:cNvPr>
          <p:cNvPicPr>
            <a:picLocks noChangeAspect="1"/>
          </p:cNvPicPr>
          <p:nvPr/>
        </p:nvPicPr>
        <p:blipFill>
          <a:blip r:embed="rId4"/>
          <a:srcRect r="8262"/>
          <a:stretch/>
        </p:blipFill>
        <p:spPr>
          <a:xfrm>
            <a:off x="515936" y="4867089"/>
            <a:ext cx="11160127" cy="1333686"/>
          </a:xfrm>
          <a:prstGeom prst="rect">
            <a:avLst/>
          </a:prstGeom>
        </p:spPr>
      </p:pic>
    </p:spTree>
    <p:extLst>
      <p:ext uri="{BB962C8B-B14F-4D97-AF65-F5344CB8AC3E}">
        <p14:creationId xmlns:p14="http://schemas.microsoft.com/office/powerpoint/2010/main" val="144100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Блокирующие очереди</a:t>
            </a:r>
            <a:r>
              <a:rPr lang="en-US" dirty="0"/>
              <a:t> #3</a:t>
            </a:r>
            <a:endParaRPr lang="ru-RU" dirty="0"/>
          </a:p>
        </p:txBody>
      </p:sp>
      <p:sp>
        <p:nvSpPr>
          <p:cNvPr id="4" name="Объект 2">
            <a:extLst>
              <a:ext uri="{FF2B5EF4-FFF2-40B4-BE49-F238E27FC236}">
                <a16:creationId xmlns:a16="http://schemas.microsoft.com/office/drawing/2014/main" id="{6E779858-FD22-2BA8-2335-77F0117CAD00}"/>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5</a:t>
            </a:r>
            <a:r>
              <a:rPr lang="en-US" dirty="0">
                <a:solidFill>
                  <a:srgbClr val="BC5CFF"/>
                </a:solidFill>
              </a:rPr>
              <a:t>. </a:t>
            </a:r>
            <a:r>
              <a:rPr lang="en-US" dirty="0" err="1">
                <a:solidFill>
                  <a:srgbClr val="BC5CFF"/>
                </a:solidFill>
              </a:rPr>
              <a:t>LinkedTransferQueue</a:t>
            </a:r>
            <a:endParaRPr lang="en-US" dirty="0">
              <a:solidFill>
                <a:srgbClr val="BC5CFF"/>
              </a:solidFill>
            </a:endParaRPr>
          </a:p>
          <a:p>
            <a:pPr marL="0" indent="0" algn="l">
              <a:buNone/>
            </a:pPr>
            <a:r>
              <a:rPr lang="ru-RU" dirty="0">
                <a:solidFill>
                  <a:srgbClr val="DDDDDD"/>
                </a:solidFill>
              </a:rPr>
              <a:t>Расширяет </a:t>
            </a:r>
            <a:r>
              <a:rPr lang="ru-RU" dirty="0" err="1">
                <a:solidFill>
                  <a:srgbClr val="CC7832"/>
                </a:solidFill>
              </a:rPr>
              <a:t>BlockingQueue</a:t>
            </a:r>
            <a:r>
              <a:rPr lang="ru-RU" dirty="0">
                <a:solidFill>
                  <a:srgbClr val="DDDDDD"/>
                </a:solidFill>
              </a:rPr>
              <a:t> с гарантией, что элемент будет передан потребителю.</a:t>
            </a:r>
            <a:endParaRPr lang="en-US" dirty="0">
              <a:solidFill>
                <a:srgbClr val="DDDDDD"/>
              </a:solidFill>
            </a:endParaRPr>
          </a:p>
          <a:p>
            <a:pPr marL="0" indent="0" algn="l">
              <a:buNone/>
            </a:pPr>
            <a:r>
              <a:rPr lang="ru-RU" dirty="0">
                <a:solidFill>
                  <a:srgbClr val="DDDDDD"/>
                </a:solidFill>
              </a:rPr>
              <a:t>Гибрид </a:t>
            </a:r>
            <a:r>
              <a:rPr lang="ru-RU" dirty="0" err="1">
                <a:solidFill>
                  <a:srgbClr val="CC7832"/>
                </a:solidFill>
              </a:rPr>
              <a:t>SynchronousQueue</a:t>
            </a:r>
            <a:r>
              <a:rPr lang="ru-RU" dirty="0">
                <a:solidFill>
                  <a:srgbClr val="DDDDDD"/>
                </a:solidFill>
              </a:rPr>
              <a:t> и обычной очереди</a:t>
            </a:r>
          </a:p>
          <a:p>
            <a:pPr marL="0" indent="0" algn="l">
              <a:buNone/>
            </a:pPr>
            <a:r>
              <a:rPr lang="ru-RU" dirty="0">
                <a:solidFill>
                  <a:srgbClr val="DDDDDD"/>
                </a:solidFill>
              </a:rPr>
              <a:t>Метод </a:t>
            </a:r>
            <a:r>
              <a:rPr lang="ru-RU" dirty="0" err="1">
                <a:solidFill>
                  <a:srgbClr val="FF423F"/>
                </a:solidFill>
              </a:rPr>
              <a:t>transfer</a:t>
            </a:r>
            <a:r>
              <a:rPr lang="ru-RU" dirty="0">
                <a:solidFill>
                  <a:srgbClr val="DDDDDD"/>
                </a:solidFill>
              </a:rPr>
              <a:t>() блокируется, пока элемент не будет получен</a:t>
            </a:r>
            <a:r>
              <a:rPr lang="en-US" dirty="0">
                <a:solidFill>
                  <a:srgbClr val="DDDDDD"/>
                </a:solidFill>
              </a:rPr>
              <a:t>,</a:t>
            </a:r>
          </a:p>
          <a:p>
            <a:pPr marL="0" indent="0" algn="l">
              <a:buNone/>
            </a:pPr>
            <a:endParaRPr lang="en-US" dirty="0">
              <a:solidFill>
                <a:srgbClr val="DDDDDD"/>
              </a:solidFill>
            </a:endParaRPr>
          </a:p>
        </p:txBody>
      </p:sp>
      <p:sp>
        <p:nvSpPr>
          <p:cNvPr id="8" name="Объект 2">
            <a:extLst>
              <a:ext uri="{FF2B5EF4-FFF2-40B4-BE49-F238E27FC236}">
                <a16:creationId xmlns:a16="http://schemas.microsoft.com/office/drawing/2014/main" id="{BD0CD93A-CE8D-7678-9DC1-EF97C379E2A6}"/>
              </a:ext>
            </a:extLst>
          </p:cNvPr>
          <p:cNvSpPr txBox="1">
            <a:spLocks/>
          </p:cNvSpPr>
          <p:nvPr/>
        </p:nvSpPr>
        <p:spPr>
          <a:xfrm>
            <a:off x="515934" y="3386481"/>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6</a:t>
            </a:r>
            <a:r>
              <a:rPr lang="en-US" dirty="0">
                <a:solidFill>
                  <a:srgbClr val="BC5CFF"/>
                </a:solidFill>
              </a:rPr>
              <a:t>. </a:t>
            </a:r>
            <a:r>
              <a:rPr lang="ru-RU" dirty="0" err="1">
                <a:solidFill>
                  <a:srgbClr val="BC5CFF"/>
                </a:solidFill>
              </a:rPr>
              <a:t>SynchronousQueue</a:t>
            </a:r>
            <a:endParaRPr lang="ru-RU" dirty="0">
              <a:solidFill>
                <a:srgbClr val="BC5CFF"/>
              </a:solidFill>
            </a:endParaRPr>
          </a:p>
          <a:p>
            <a:r>
              <a:rPr lang="ru-RU" dirty="0">
                <a:solidFill>
                  <a:srgbClr val="DDDDDD"/>
                </a:solidFill>
              </a:rPr>
              <a:t>Очередь без емкости (размер = 0)</a:t>
            </a:r>
          </a:p>
          <a:p>
            <a:r>
              <a:rPr lang="ru-RU" dirty="0">
                <a:solidFill>
                  <a:srgbClr val="DDDDDD"/>
                </a:solidFill>
              </a:rPr>
              <a:t>Элемент передается напрямую от производителя к потребителю</a:t>
            </a:r>
          </a:p>
          <a:p>
            <a:r>
              <a:rPr lang="ru-RU" dirty="0">
                <a:solidFill>
                  <a:srgbClr val="DDDDDD"/>
                </a:solidFill>
              </a:rPr>
              <a:t>Полезно для обмена</a:t>
            </a:r>
            <a:r>
              <a:rPr lang="en-US" dirty="0">
                <a:solidFill>
                  <a:srgbClr val="DDDDDD"/>
                </a:solidFill>
              </a:rPr>
              <a:t> </a:t>
            </a:r>
            <a:r>
              <a:rPr lang="ru-RU" dirty="0">
                <a:solidFill>
                  <a:srgbClr val="DDDDDD"/>
                </a:solidFill>
              </a:rPr>
              <a:t>одиночными данными между потоками</a:t>
            </a:r>
          </a:p>
        </p:txBody>
      </p:sp>
      <p:pic>
        <p:nvPicPr>
          <p:cNvPr id="5" name="Рисунок 4">
            <a:extLst>
              <a:ext uri="{FF2B5EF4-FFF2-40B4-BE49-F238E27FC236}">
                <a16:creationId xmlns:a16="http://schemas.microsoft.com/office/drawing/2014/main" id="{EF091779-219B-8051-836A-6EE966589494}"/>
              </a:ext>
            </a:extLst>
          </p:cNvPr>
          <p:cNvPicPr>
            <a:picLocks noChangeAspect="1"/>
          </p:cNvPicPr>
          <p:nvPr/>
        </p:nvPicPr>
        <p:blipFill>
          <a:blip r:embed="rId3"/>
          <a:srcRect r="8463"/>
          <a:stretch/>
        </p:blipFill>
        <p:spPr>
          <a:xfrm>
            <a:off x="515936" y="2125363"/>
            <a:ext cx="11160124" cy="836892"/>
          </a:xfrm>
          <a:prstGeom prst="rect">
            <a:avLst/>
          </a:prstGeom>
        </p:spPr>
      </p:pic>
      <p:pic>
        <p:nvPicPr>
          <p:cNvPr id="9" name="Рисунок 8">
            <a:extLst>
              <a:ext uri="{FF2B5EF4-FFF2-40B4-BE49-F238E27FC236}">
                <a16:creationId xmlns:a16="http://schemas.microsoft.com/office/drawing/2014/main" id="{F748D033-739F-A621-D896-001493D540F7}"/>
              </a:ext>
            </a:extLst>
          </p:cNvPr>
          <p:cNvPicPr>
            <a:picLocks noChangeAspect="1"/>
          </p:cNvPicPr>
          <p:nvPr/>
        </p:nvPicPr>
        <p:blipFill>
          <a:blip r:embed="rId4"/>
          <a:srcRect r="8262"/>
          <a:stretch/>
        </p:blipFill>
        <p:spPr>
          <a:xfrm>
            <a:off x="515936" y="4867089"/>
            <a:ext cx="11160127" cy="1333686"/>
          </a:xfrm>
          <a:prstGeom prst="rect">
            <a:avLst/>
          </a:prstGeom>
        </p:spPr>
      </p:pic>
    </p:spTree>
    <p:extLst>
      <p:ext uri="{BB962C8B-B14F-4D97-AF65-F5344CB8AC3E}">
        <p14:creationId xmlns:p14="http://schemas.microsoft.com/office/powerpoint/2010/main" val="3030038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ru-RU" dirty="0"/>
              <a:t>Синхронизаторы</a:t>
            </a:r>
          </a:p>
        </p:txBody>
      </p:sp>
      <p:sp>
        <p:nvSpPr>
          <p:cNvPr id="3" name="Объект 2">
            <a:extLst>
              <a:ext uri="{FF2B5EF4-FFF2-40B4-BE49-F238E27FC236}">
                <a16:creationId xmlns:a16="http://schemas.microsoft.com/office/drawing/2014/main" id="{FCE27C2A-EEF4-FB2C-A674-12F7A9537FCB}"/>
              </a:ext>
            </a:extLst>
          </p:cNvPr>
          <p:cNvSpPr txBox="1">
            <a:spLocks/>
          </p:cNvSpPr>
          <p:nvPr/>
        </p:nvSpPr>
        <p:spPr>
          <a:xfrm>
            <a:off x="515938" y="657225"/>
            <a:ext cx="11160125" cy="252412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Синхронизаторы</a:t>
            </a:r>
            <a:r>
              <a:rPr lang="ru-RU" dirty="0">
                <a:solidFill>
                  <a:srgbClr val="DDDDDD"/>
                </a:solidFill>
              </a:rPr>
              <a:t> — это высокоуровневые примитивы многопоточности из пакета </a:t>
            </a:r>
            <a:r>
              <a:rPr lang="ru-RU" dirty="0" err="1">
                <a:solidFill>
                  <a:srgbClr val="FF423F"/>
                </a:solidFill>
              </a:rPr>
              <a:t>java.util.concurrent</a:t>
            </a:r>
            <a:r>
              <a:rPr lang="ru-RU" dirty="0">
                <a:solidFill>
                  <a:srgbClr val="DDDDDD"/>
                </a:solidFill>
              </a:rPr>
              <a:t>, которые позволяют управлять взаимодействием потоков без необходимости вручную реализовывать сложные механизмы блокировок и ожидания.</a:t>
            </a:r>
          </a:p>
          <a:p>
            <a:pPr marL="0" indent="0" algn="l">
              <a:buNone/>
            </a:pPr>
            <a:r>
              <a:rPr lang="ru-RU" dirty="0">
                <a:solidFill>
                  <a:srgbClr val="DDDDDD"/>
                </a:solidFill>
              </a:rPr>
              <a:t>Они предоставляют готовые решения для типовых сценариев синхронизации, таких как:</a:t>
            </a:r>
          </a:p>
          <a:p>
            <a:r>
              <a:rPr lang="ru-RU" dirty="0">
                <a:solidFill>
                  <a:srgbClr val="DDDDDD"/>
                </a:solidFill>
              </a:rPr>
              <a:t>Ожидание завершения группы потоков.</a:t>
            </a:r>
          </a:p>
          <a:p>
            <a:r>
              <a:rPr lang="ru-RU" dirty="0">
                <a:solidFill>
                  <a:srgbClr val="DDDDDD"/>
                </a:solidFill>
              </a:rPr>
              <a:t>Ограничение доступа к ресурсам.</a:t>
            </a:r>
          </a:p>
          <a:p>
            <a:r>
              <a:rPr lang="ru-RU" dirty="0">
                <a:solidFill>
                  <a:srgbClr val="DDDDDD"/>
                </a:solidFill>
              </a:rPr>
              <a:t>Координация работы потоков в определенных точках.</a:t>
            </a:r>
          </a:p>
          <a:p>
            <a:r>
              <a:rPr lang="ru-RU" dirty="0">
                <a:solidFill>
                  <a:srgbClr val="DDDDDD"/>
                </a:solidFill>
              </a:rPr>
              <a:t>Обмен данными между потоками.</a:t>
            </a:r>
            <a:endParaRPr lang="en-US" dirty="0">
              <a:solidFill>
                <a:srgbClr val="DDDDDD"/>
              </a:solidFill>
            </a:endParaRPr>
          </a:p>
        </p:txBody>
      </p:sp>
      <p:pic>
        <p:nvPicPr>
          <p:cNvPr id="5" name="Рисунок 4">
            <a:extLst>
              <a:ext uri="{FF2B5EF4-FFF2-40B4-BE49-F238E27FC236}">
                <a16:creationId xmlns:a16="http://schemas.microsoft.com/office/drawing/2014/main" id="{4FCECCE8-DB17-29D9-43C4-D1634EDB9800}"/>
              </a:ext>
            </a:extLst>
          </p:cNvPr>
          <p:cNvPicPr>
            <a:picLocks noChangeAspect="1"/>
          </p:cNvPicPr>
          <p:nvPr/>
        </p:nvPicPr>
        <p:blipFill>
          <a:blip r:embed="rId3"/>
          <a:stretch>
            <a:fillRect/>
          </a:stretch>
        </p:blipFill>
        <p:spPr>
          <a:xfrm>
            <a:off x="1418572" y="3344779"/>
            <a:ext cx="9354856" cy="3124636"/>
          </a:xfrm>
          <a:prstGeom prst="rect">
            <a:avLst/>
          </a:prstGeom>
        </p:spPr>
      </p:pic>
    </p:spTree>
    <p:extLst>
      <p:ext uri="{BB962C8B-B14F-4D97-AF65-F5344CB8AC3E}">
        <p14:creationId xmlns:p14="http://schemas.microsoft.com/office/powerpoint/2010/main" val="285042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en-US" dirty="0"/>
              <a:t>Semaphore</a:t>
            </a:r>
            <a:endParaRPr lang="ru-RU" dirty="0"/>
          </a:p>
        </p:txBody>
      </p:sp>
      <p:pic>
        <p:nvPicPr>
          <p:cNvPr id="2050" name="Picture 2">
            <a:extLst>
              <a:ext uri="{FF2B5EF4-FFF2-40B4-BE49-F238E27FC236}">
                <a16:creationId xmlns:a16="http://schemas.microsoft.com/office/drawing/2014/main" id="{CB4AE616-2ECF-C354-5647-78BD24B20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210" y="658731"/>
            <a:ext cx="4601853" cy="2770270"/>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a:extLst>
              <a:ext uri="{FF2B5EF4-FFF2-40B4-BE49-F238E27FC236}">
                <a16:creationId xmlns:a16="http://schemas.microsoft.com/office/drawing/2014/main" id="{3E1C741D-F4D3-4509-14DD-0C045DAF9963}"/>
              </a:ext>
            </a:extLst>
          </p:cNvPr>
          <p:cNvSpPr txBox="1">
            <a:spLocks/>
          </p:cNvSpPr>
          <p:nvPr/>
        </p:nvSpPr>
        <p:spPr>
          <a:xfrm>
            <a:off x="515937" y="658731"/>
            <a:ext cx="6558273" cy="2770269"/>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rPr>
              <a:t>Semaphore</a:t>
            </a:r>
            <a:r>
              <a:rPr lang="ru-RU" dirty="0">
                <a:solidFill>
                  <a:srgbClr val="BC5CFF"/>
                </a:solidFill>
              </a:rPr>
              <a:t> (семафор) </a:t>
            </a:r>
            <a:r>
              <a:rPr lang="ru-RU" dirty="0">
                <a:solidFill>
                  <a:srgbClr val="DDDDDD"/>
                </a:solidFill>
              </a:rPr>
              <a:t>— это синхронизатор из пакета </a:t>
            </a:r>
            <a:r>
              <a:rPr lang="ru-RU" dirty="0" err="1">
                <a:solidFill>
                  <a:srgbClr val="FF423F"/>
                </a:solidFill>
              </a:rPr>
              <a:t>java.util.concurrent</a:t>
            </a:r>
            <a:r>
              <a:rPr lang="ru-RU" dirty="0">
                <a:solidFill>
                  <a:srgbClr val="DDDDDD"/>
                </a:solidFill>
              </a:rPr>
              <a:t>, который ограничивает количество потоков, имеющих доступ к определенному ресурсу.</a:t>
            </a:r>
          </a:p>
          <a:p>
            <a:r>
              <a:rPr lang="ru-RU" dirty="0">
                <a:solidFill>
                  <a:srgbClr val="DDDDDD"/>
                </a:solidFill>
              </a:rPr>
              <a:t>Ограничивает количество потоков, работающих с ресурсом.</a:t>
            </a:r>
          </a:p>
          <a:p>
            <a:r>
              <a:rPr lang="ru-RU" dirty="0">
                <a:solidFill>
                  <a:srgbClr val="DDDDDD"/>
                </a:solidFill>
              </a:rPr>
              <a:t>Поддерживает честный (</a:t>
            </a:r>
            <a:r>
              <a:rPr lang="ru-RU" dirty="0" err="1">
                <a:solidFill>
                  <a:srgbClr val="DDDDDD"/>
                </a:solidFill>
              </a:rPr>
              <a:t>fair</a:t>
            </a:r>
            <a:r>
              <a:rPr lang="ru-RU" dirty="0">
                <a:solidFill>
                  <a:srgbClr val="DDDDDD"/>
                </a:solidFill>
              </a:rPr>
              <a:t>) и нечестный (</a:t>
            </a:r>
            <a:r>
              <a:rPr lang="ru-RU" dirty="0" err="1">
                <a:solidFill>
                  <a:srgbClr val="DDDDDD"/>
                </a:solidFill>
              </a:rPr>
              <a:t>non-fair</a:t>
            </a:r>
            <a:r>
              <a:rPr lang="ru-RU" dirty="0">
                <a:solidFill>
                  <a:srgbClr val="DDDDDD"/>
                </a:solidFill>
              </a:rPr>
              <a:t>) режимы.</a:t>
            </a:r>
          </a:p>
          <a:p>
            <a:r>
              <a:rPr lang="ru-RU" dirty="0">
                <a:solidFill>
                  <a:srgbClr val="DDDDDD"/>
                </a:solidFill>
              </a:rPr>
              <a:t>Позволяет захватывать и освобождать несколько разрешений сразу.</a:t>
            </a:r>
          </a:p>
          <a:p>
            <a:r>
              <a:rPr lang="ru-RU" dirty="0">
                <a:solidFill>
                  <a:srgbClr val="DDDDDD"/>
                </a:solidFill>
              </a:rPr>
              <a:t>Может использоваться как мьютекс (бинарный семафор).</a:t>
            </a:r>
            <a:endParaRPr lang="en-US" dirty="0">
              <a:solidFill>
                <a:srgbClr val="DDDDDD"/>
              </a:solidFill>
            </a:endParaRPr>
          </a:p>
        </p:txBody>
      </p:sp>
      <p:pic>
        <p:nvPicPr>
          <p:cNvPr id="8" name="Рисунок 7">
            <a:extLst>
              <a:ext uri="{FF2B5EF4-FFF2-40B4-BE49-F238E27FC236}">
                <a16:creationId xmlns:a16="http://schemas.microsoft.com/office/drawing/2014/main" id="{95C7B98B-DA4A-D7B0-E857-E079B2682AA9}"/>
              </a:ext>
            </a:extLst>
          </p:cNvPr>
          <p:cNvPicPr>
            <a:picLocks noChangeAspect="1"/>
          </p:cNvPicPr>
          <p:nvPr/>
        </p:nvPicPr>
        <p:blipFill>
          <a:blip r:embed="rId4"/>
          <a:stretch>
            <a:fillRect/>
          </a:stretch>
        </p:blipFill>
        <p:spPr>
          <a:xfrm>
            <a:off x="1807563" y="3540873"/>
            <a:ext cx="8576873" cy="3188456"/>
          </a:xfrm>
          <a:prstGeom prst="rect">
            <a:avLst/>
          </a:prstGeom>
        </p:spPr>
      </p:pic>
    </p:spTree>
    <p:extLst>
      <p:ext uri="{BB962C8B-B14F-4D97-AF65-F5344CB8AC3E}">
        <p14:creationId xmlns:p14="http://schemas.microsoft.com/office/powerpoint/2010/main" val="3309795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en-US" dirty="0" err="1"/>
              <a:t>CountDownLatch</a:t>
            </a:r>
            <a:endParaRPr lang="ru-RU" dirty="0"/>
          </a:p>
        </p:txBody>
      </p:sp>
      <p:pic>
        <p:nvPicPr>
          <p:cNvPr id="3074" name="Picture 2">
            <a:extLst>
              <a:ext uri="{FF2B5EF4-FFF2-40B4-BE49-F238E27FC236}">
                <a16:creationId xmlns:a16="http://schemas.microsoft.com/office/drawing/2014/main" id="{84A97DDB-EF4E-6CDC-6BCA-06C17A1AB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210" y="657225"/>
            <a:ext cx="3829050" cy="230505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32C71C19-0234-F098-1E62-B07C2777491D}"/>
              </a:ext>
            </a:extLst>
          </p:cNvPr>
          <p:cNvSpPr txBox="1">
            <a:spLocks/>
          </p:cNvSpPr>
          <p:nvPr/>
        </p:nvSpPr>
        <p:spPr>
          <a:xfrm>
            <a:off x="515937" y="658731"/>
            <a:ext cx="6558273" cy="3151269"/>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err="1">
                <a:solidFill>
                  <a:srgbClr val="BC5CFF"/>
                </a:solidFill>
              </a:rPr>
              <a:t>CountDownLatch</a:t>
            </a:r>
            <a:r>
              <a:rPr lang="ru-RU" dirty="0">
                <a:solidFill>
                  <a:srgbClr val="DDDDDD"/>
                </a:solidFill>
              </a:rPr>
              <a:t> — это синхронизатор из пакета </a:t>
            </a:r>
            <a:r>
              <a:rPr lang="ru-RU" dirty="0" err="1">
                <a:solidFill>
                  <a:srgbClr val="FF423F"/>
                </a:solidFill>
              </a:rPr>
              <a:t>java.util.concurrent</a:t>
            </a:r>
            <a:r>
              <a:rPr lang="ru-RU" dirty="0">
                <a:solidFill>
                  <a:srgbClr val="DDDDDD"/>
                </a:solidFill>
              </a:rPr>
              <a:t>, который позволяет одному или нескольким потокам ждать, пока другие потоки не завершат определённые операции.</a:t>
            </a:r>
          </a:p>
          <a:p>
            <a:pPr marL="0" indent="0">
              <a:buNone/>
            </a:pPr>
            <a:r>
              <a:rPr lang="ru-RU" dirty="0" err="1">
                <a:solidFill>
                  <a:srgbClr val="BC5CFF"/>
                </a:solidFill>
              </a:rPr>
              <a:t>CountDownLatch</a:t>
            </a:r>
            <a:r>
              <a:rPr lang="ru-RU" dirty="0">
                <a:solidFill>
                  <a:srgbClr val="DDDDDD"/>
                </a:solidFill>
              </a:rPr>
              <a:t> работает по принципу счётчика, который уменьшается с N до 0. Потоки, которые должны ждать, вызывают </a:t>
            </a:r>
            <a:r>
              <a:rPr lang="ru-RU" dirty="0" err="1">
                <a:solidFill>
                  <a:srgbClr val="CC7832"/>
                </a:solidFill>
              </a:rPr>
              <a:t>await</a:t>
            </a:r>
            <a:r>
              <a:rPr lang="ru-RU" dirty="0">
                <a:solidFill>
                  <a:srgbClr val="CC7832"/>
                </a:solidFill>
              </a:rPr>
              <a:t>(), </a:t>
            </a:r>
            <a:r>
              <a:rPr lang="ru-RU" dirty="0">
                <a:solidFill>
                  <a:srgbClr val="DDDDDD"/>
                </a:solidFill>
              </a:rPr>
              <a:t>а потоки, выполняющие задачи, уменьшают счётчик через </a:t>
            </a:r>
            <a:r>
              <a:rPr lang="ru-RU" dirty="0" err="1">
                <a:solidFill>
                  <a:srgbClr val="CC7832"/>
                </a:solidFill>
              </a:rPr>
              <a:t>countDown</a:t>
            </a:r>
            <a:r>
              <a:rPr lang="ru-RU" dirty="0">
                <a:solidFill>
                  <a:srgbClr val="CC7832"/>
                </a:solidFill>
              </a:rPr>
              <a:t>(). </a:t>
            </a:r>
            <a:r>
              <a:rPr lang="ru-RU" dirty="0">
                <a:solidFill>
                  <a:srgbClr val="DDDDDD"/>
                </a:solidFill>
              </a:rPr>
              <a:t>Когда счётчик достигает 0, ожидающие потоки разблокируются.</a:t>
            </a:r>
          </a:p>
          <a:p>
            <a:pPr marL="0" indent="0">
              <a:buNone/>
            </a:pPr>
            <a:r>
              <a:rPr lang="ru-RU" dirty="0">
                <a:solidFill>
                  <a:srgbClr val="DDDDDD"/>
                </a:solidFill>
              </a:rPr>
              <a:t>Таким образом, </a:t>
            </a:r>
            <a:r>
              <a:rPr lang="ru-RU" dirty="0" err="1">
                <a:solidFill>
                  <a:srgbClr val="BC5CFF"/>
                </a:solidFill>
              </a:rPr>
              <a:t>CountDownLatch</a:t>
            </a:r>
            <a:r>
              <a:rPr lang="ru-RU" dirty="0">
                <a:solidFill>
                  <a:srgbClr val="DDDDDD"/>
                </a:solidFill>
              </a:rPr>
              <a:t> также, как и </a:t>
            </a:r>
            <a:r>
              <a:rPr lang="ru-RU" dirty="0" err="1">
                <a:solidFill>
                  <a:srgbClr val="BC5CFF"/>
                </a:solidFill>
              </a:rPr>
              <a:t>Semaphore</a:t>
            </a:r>
            <a:r>
              <a:rPr lang="ru-RU" dirty="0">
                <a:solidFill>
                  <a:srgbClr val="DDDDDD"/>
                </a:solidFill>
              </a:rPr>
              <a:t>, работает со счетчиком, обнуление которого снимает самоблокировки выполняемых потоков. </a:t>
            </a:r>
          </a:p>
        </p:txBody>
      </p:sp>
      <p:pic>
        <p:nvPicPr>
          <p:cNvPr id="8" name="Рисунок 7">
            <a:extLst>
              <a:ext uri="{FF2B5EF4-FFF2-40B4-BE49-F238E27FC236}">
                <a16:creationId xmlns:a16="http://schemas.microsoft.com/office/drawing/2014/main" id="{31CF1248-9449-8D61-B73A-85857C09CFFD}"/>
              </a:ext>
            </a:extLst>
          </p:cNvPr>
          <p:cNvPicPr>
            <a:picLocks noChangeAspect="1"/>
          </p:cNvPicPr>
          <p:nvPr/>
        </p:nvPicPr>
        <p:blipFill>
          <a:blip r:embed="rId4"/>
          <a:stretch>
            <a:fillRect/>
          </a:stretch>
        </p:blipFill>
        <p:spPr>
          <a:xfrm>
            <a:off x="1580520" y="3974935"/>
            <a:ext cx="9030960" cy="2553056"/>
          </a:xfrm>
          <a:prstGeom prst="rect">
            <a:avLst/>
          </a:prstGeom>
        </p:spPr>
      </p:pic>
    </p:spTree>
    <p:extLst>
      <p:ext uri="{BB962C8B-B14F-4D97-AF65-F5344CB8AC3E}">
        <p14:creationId xmlns:p14="http://schemas.microsoft.com/office/powerpoint/2010/main" val="3452787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a:xfrm>
            <a:off x="134754" y="99174"/>
            <a:ext cx="11922492" cy="365125"/>
          </a:xfrm>
        </p:spPr>
        <p:txBody>
          <a:bodyPr/>
          <a:lstStyle/>
          <a:p>
            <a:r>
              <a:rPr lang="en-US" dirty="0" err="1"/>
              <a:t>CyclicBarrier</a:t>
            </a:r>
            <a:endParaRPr lang="ru-RU" dirty="0"/>
          </a:p>
        </p:txBody>
      </p:sp>
      <p:pic>
        <p:nvPicPr>
          <p:cNvPr id="4098" name="Picture 2">
            <a:extLst>
              <a:ext uri="{FF2B5EF4-FFF2-40B4-BE49-F238E27FC236}">
                <a16:creationId xmlns:a16="http://schemas.microsoft.com/office/drawing/2014/main" id="{E89A5B72-30E9-A60D-55E1-3B974F1F1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883" y="657225"/>
            <a:ext cx="4518180" cy="3185682"/>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2E6B8EEA-2B05-CB7B-22CB-AEB8C73F3E42}"/>
              </a:ext>
            </a:extLst>
          </p:cNvPr>
          <p:cNvSpPr txBox="1">
            <a:spLocks/>
          </p:cNvSpPr>
          <p:nvPr/>
        </p:nvSpPr>
        <p:spPr>
          <a:xfrm>
            <a:off x="515937" y="658732"/>
            <a:ext cx="6641947" cy="3185682"/>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err="1">
                <a:solidFill>
                  <a:srgbClr val="BC5CFF"/>
                </a:solidFill>
              </a:rPr>
              <a:t>CyclicBarrier</a:t>
            </a:r>
            <a:r>
              <a:rPr lang="ru-RU" dirty="0">
                <a:solidFill>
                  <a:srgbClr val="DDDDDD"/>
                </a:solidFill>
              </a:rPr>
              <a:t> — это синхронизатор в Java, который позволяет группе потоков ждать друг друга в определенной точке (</a:t>
            </a:r>
            <a:r>
              <a:rPr lang="ru-RU" dirty="0">
                <a:solidFill>
                  <a:srgbClr val="FF423F"/>
                </a:solidFill>
              </a:rPr>
              <a:t>барьере</a:t>
            </a:r>
            <a:r>
              <a:rPr lang="ru-RU" dirty="0">
                <a:solidFill>
                  <a:srgbClr val="DDDDDD"/>
                </a:solidFill>
              </a:rPr>
              <a:t>), прежде чем продолжить выполнение. В отличие от </a:t>
            </a:r>
            <a:r>
              <a:rPr lang="ru-RU" dirty="0" err="1">
                <a:solidFill>
                  <a:srgbClr val="BC5CFF"/>
                </a:solidFill>
              </a:rPr>
              <a:t>CountDownLatch</a:t>
            </a:r>
            <a:r>
              <a:rPr lang="ru-RU" dirty="0">
                <a:solidFill>
                  <a:srgbClr val="DDDDDD"/>
                </a:solidFill>
              </a:rPr>
              <a:t>, он может быть использован повторно (</a:t>
            </a:r>
            <a:r>
              <a:rPr lang="ru-RU" dirty="0">
                <a:solidFill>
                  <a:srgbClr val="FF423F"/>
                </a:solidFill>
              </a:rPr>
              <a:t>циклически</a:t>
            </a:r>
            <a:r>
              <a:rPr lang="ru-RU" dirty="0">
                <a:solidFill>
                  <a:srgbClr val="DDDDDD"/>
                </a:solidFill>
              </a:rPr>
              <a:t>).</a:t>
            </a:r>
          </a:p>
          <a:p>
            <a:pPr algn="l">
              <a:buFont typeface="Arial" panose="020B0604020202020204" pitchFamily="34" charset="0"/>
              <a:buChar char="•"/>
            </a:pPr>
            <a:r>
              <a:rPr lang="ru-RU" b="0" i="0" dirty="0">
                <a:solidFill>
                  <a:srgbClr val="F8FAFF"/>
                </a:solidFill>
                <a:effectLst/>
                <a:latin typeface="DeepSeek-CJK-patch"/>
              </a:rPr>
              <a:t>Потоки достигают барьера и ожидают, пока все остальные потоки тоже его достигнут</a:t>
            </a:r>
          </a:p>
          <a:p>
            <a:pPr algn="l">
              <a:buFont typeface="Arial" panose="020B0604020202020204" pitchFamily="34" charset="0"/>
              <a:buChar char="•"/>
            </a:pPr>
            <a:r>
              <a:rPr lang="ru-RU" b="0" i="0" dirty="0">
                <a:solidFill>
                  <a:srgbClr val="F8FAFF"/>
                </a:solidFill>
                <a:effectLst/>
                <a:latin typeface="DeepSeek-CJK-patch"/>
              </a:rPr>
              <a:t>Когда последний поток достигает барьера:</a:t>
            </a:r>
          </a:p>
          <a:p>
            <a:pPr marL="742950" lvl="1" indent="-285750" algn="l">
              <a:buFont typeface="Arial" panose="020B0604020202020204" pitchFamily="34" charset="0"/>
              <a:buChar char="•"/>
            </a:pPr>
            <a:r>
              <a:rPr lang="ru-RU" b="0" i="0" dirty="0">
                <a:solidFill>
                  <a:srgbClr val="F8FAFF"/>
                </a:solidFill>
                <a:effectLst/>
                <a:latin typeface="DeepSeek-CJK-patch"/>
              </a:rPr>
              <a:t>Выполняется опциональное действие (</a:t>
            </a:r>
            <a:r>
              <a:rPr lang="ru-RU" b="0" i="0" dirty="0" err="1">
                <a:solidFill>
                  <a:srgbClr val="FF423F"/>
                </a:solidFill>
                <a:effectLst/>
                <a:latin typeface="DeepSeek-CJK-patch"/>
              </a:rPr>
              <a:t>Runnable</a:t>
            </a:r>
            <a:r>
              <a:rPr lang="ru-RU" b="0" i="0" dirty="0">
                <a:solidFill>
                  <a:srgbClr val="F8FAFF"/>
                </a:solidFill>
                <a:effectLst/>
                <a:latin typeface="DeepSeek-CJK-patch"/>
              </a:rPr>
              <a:t>)</a:t>
            </a:r>
          </a:p>
          <a:p>
            <a:pPr marL="742950" lvl="1" indent="-285750" algn="l">
              <a:buFont typeface="Arial" panose="020B0604020202020204" pitchFamily="34" charset="0"/>
              <a:buChar char="•"/>
            </a:pPr>
            <a:r>
              <a:rPr lang="ru-RU" b="0" i="0" dirty="0">
                <a:solidFill>
                  <a:srgbClr val="F8FAFF"/>
                </a:solidFill>
                <a:effectLst/>
                <a:latin typeface="DeepSeek-CJK-patch"/>
              </a:rPr>
              <a:t>Все потоки разблокируются и продолжают работу</a:t>
            </a:r>
          </a:p>
          <a:p>
            <a:pPr algn="l">
              <a:buFont typeface="Arial" panose="020B0604020202020204" pitchFamily="34" charset="0"/>
              <a:buChar char="•"/>
            </a:pPr>
            <a:r>
              <a:rPr lang="ru-RU" b="0" i="0" dirty="0">
                <a:solidFill>
                  <a:srgbClr val="F8FAFF"/>
                </a:solidFill>
                <a:effectLst/>
                <a:latin typeface="DeepSeek-CJK-patch"/>
              </a:rPr>
              <a:t>Барьер сбрасывается и может быть использован снова</a:t>
            </a:r>
          </a:p>
          <a:p>
            <a:pPr marL="0" indent="0">
              <a:buNone/>
            </a:pPr>
            <a:endParaRPr lang="ru-RU" dirty="0">
              <a:solidFill>
                <a:srgbClr val="BC5CFF"/>
              </a:solidFill>
            </a:endParaRPr>
          </a:p>
        </p:txBody>
      </p:sp>
      <p:pic>
        <p:nvPicPr>
          <p:cNvPr id="6" name="Рисунок 5">
            <a:extLst>
              <a:ext uri="{FF2B5EF4-FFF2-40B4-BE49-F238E27FC236}">
                <a16:creationId xmlns:a16="http://schemas.microsoft.com/office/drawing/2014/main" id="{971EF784-878F-3753-8CDE-61CD5DC1F9D6}"/>
              </a:ext>
            </a:extLst>
          </p:cNvPr>
          <p:cNvPicPr>
            <a:picLocks noChangeAspect="1"/>
          </p:cNvPicPr>
          <p:nvPr/>
        </p:nvPicPr>
        <p:blipFill>
          <a:blip r:embed="rId4"/>
          <a:stretch>
            <a:fillRect/>
          </a:stretch>
        </p:blipFill>
        <p:spPr>
          <a:xfrm>
            <a:off x="1514617" y="3923891"/>
            <a:ext cx="8592749" cy="2934109"/>
          </a:xfrm>
          <a:prstGeom prst="rect">
            <a:avLst/>
          </a:prstGeom>
        </p:spPr>
      </p:pic>
    </p:spTree>
    <p:extLst>
      <p:ext uri="{BB962C8B-B14F-4D97-AF65-F5344CB8AC3E}">
        <p14:creationId xmlns:p14="http://schemas.microsoft.com/office/powerpoint/2010/main" val="3295095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en-US" dirty="0"/>
              <a:t>Exchanger</a:t>
            </a:r>
            <a:endParaRPr lang="ru-RU" dirty="0"/>
          </a:p>
        </p:txBody>
      </p:sp>
      <p:pic>
        <p:nvPicPr>
          <p:cNvPr id="5122" name="Picture 2">
            <a:extLst>
              <a:ext uri="{FF2B5EF4-FFF2-40B4-BE49-F238E27FC236}">
                <a16:creationId xmlns:a16="http://schemas.microsoft.com/office/drawing/2014/main" id="{0D660D1D-1A1B-E619-CDED-335E45BBB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884" y="657224"/>
            <a:ext cx="4518179" cy="2822146"/>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ECAA8884-11BA-F292-A56A-BAAB97BA885C}"/>
              </a:ext>
            </a:extLst>
          </p:cNvPr>
          <p:cNvSpPr txBox="1">
            <a:spLocks/>
          </p:cNvSpPr>
          <p:nvPr/>
        </p:nvSpPr>
        <p:spPr>
          <a:xfrm>
            <a:off x="515937" y="658732"/>
            <a:ext cx="6641947" cy="282214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b="0" i="0" dirty="0" err="1">
                <a:solidFill>
                  <a:srgbClr val="BC5CFF"/>
                </a:solidFill>
                <a:effectLst/>
                <a:latin typeface="DeepSeek-CJK-patch"/>
              </a:rPr>
              <a:t>Exchanger</a:t>
            </a:r>
            <a:r>
              <a:rPr lang="ru-RU" b="0" i="0" dirty="0">
                <a:solidFill>
                  <a:srgbClr val="F8FAFF"/>
                </a:solidFill>
                <a:effectLst/>
                <a:latin typeface="DeepSeek-CJK-patch"/>
              </a:rPr>
              <a:t> — это синхронизатор из пакета </a:t>
            </a:r>
            <a:r>
              <a:rPr lang="ru-RU" b="0" i="0" dirty="0" err="1">
                <a:solidFill>
                  <a:srgbClr val="FF423F"/>
                </a:solidFill>
                <a:effectLst/>
                <a:latin typeface="DeepSeek-CJK-patch"/>
              </a:rPr>
              <a:t>java.util.concurrent</a:t>
            </a:r>
            <a:r>
              <a:rPr lang="ru-RU" b="0" i="0" dirty="0">
                <a:solidFill>
                  <a:srgbClr val="F8FAFF"/>
                </a:solidFill>
                <a:effectLst/>
                <a:latin typeface="DeepSeek-CJK-patch"/>
              </a:rPr>
              <a:t>, который позволяет двум потокам обмениваться данными в определенной точке выполнения. Это полезно, когда два потока должны синхронизироваться и передать друг другу информацию.</a:t>
            </a:r>
          </a:p>
          <a:p>
            <a:pPr marL="0" indent="0">
              <a:buNone/>
            </a:pPr>
            <a:r>
              <a:rPr lang="ru-RU" dirty="0">
                <a:solidFill>
                  <a:srgbClr val="F8FAFF"/>
                </a:solidFill>
                <a:latin typeface="DeepSeek-CJK-patch"/>
              </a:rPr>
              <a:t>Принцип работы:</a:t>
            </a:r>
          </a:p>
          <a:p>
            <a:r>
              <a:rPr lang="ru-RU" dirty="0">
                <a:solidFill>
                  <a:srgbClr val="F8FAFF"/>
                </a:solidFill>
                <a:latin typeface="DeepSeek-CJK-patch"/>
              </a:rPr>
              <a:t>Два потока встречаются в точке обмена</a:t>
            </a:r>
          </a:p>
          <a:p>
            <a:r>
              <a:rPr lang="ru-RU" dirty="0">
                <a:solidFill>
                  <a:srgbClr val="F8FAFF"/>
                </a:solidFill>
                <a:latin typeface="DeepSeek-CJK-patch"/>
              </a:rPr>
              <a:t>Каждый вызывает метод </a:t>
            </a:r>
            <a:r>
              <a:rPr lang="ru-RU" dirty="0" err="1">
                <a:solidFill>
                  <a:srgbClr val="FF423F"/>
                </a:solidFill>
                <a:latin typeface="DeepSeek-CJK-patch"/>
              </a:rPr>
              <a:t>exchange</a:t>
            </a:r>
            <a:r>
              <a:rPr lang="ru-RU" dirty="0">
                <a:solidFill>
                  <a:srgbClr val="FF423F"/>
                </a:solidFill>
                <a:latin typeface="DeepSeek-CJK-patch"/>
              </a:rPr>
              <a:t>()</a:t>
            </a:r>
          </a:p>
          <a:p>
            <a:r>
              <a:rPr lang="ru-RU" dirty="0">
                <a:solidFill>
                  <a:srgbClr val="F8FAFF"/>
                </a:solidFill>
                <a:latin typeface="DeepSeek-CJK-patch"/>
              </a:rPr>
              <a:t>Когда оба потока вызывают </a:t>
            </a:r>
            <a:r>
              <a:rPr lang="ru-RU" dirty="0" err="1">
                <a:solidFill>
                  <a:srgbClr val="FF423F"/>
                </a:solidFill>
                <a:latin typeface="DeepSeek-CJK-patch"/>
              </a:rPr>
              <a:t>exchange</a:t>
            </a:r>
            <a:r>
              <a:rPr lang="ru-RU" dirty="0">
                <a:solidFill>
                  <a:srgbClr val="FF423F"/>
                </a:solidFill>
                <a:latin typeface="DeepSeek-CJK-patch"/>
              </a:rPr>
              <a:t>()</a:t>
            </a:r>
            <a:r>
              <a:rPr lang="ru-RU" dirty="0">
                <a:solidFill>
                  <a:srgbClr val="F8FAFF"/>
                </a:solidFill>
                <a:latin typeface="DeepSeek-CJK-patch"/>
              </a:rPr>
              <a:t>, происходит обмен объектами</a:t>
            </a:r>
          </a:p>
          <a:p>
            <a:r>
              <a:rPr lang="ru-RU" dirty="0">
                <a:solidFill>
                  <a:srgbClr val="F8FAFF"/>
                </a:solidFill>
                <a:latin typeface="DeepSeek-CJK-patch"/>
              </a:rPr>
              <a:t>После обмена потоки продолжают выполнение</a:t>
            </a:r>
          </a:p>
        </p:txBody>
      </p:sp>
      <p:pic>
        <p:nvPicPr>
          <p:cNvPr id="7" name="Рисунок 6">
            <a:extLst>
              <a:ext uri="{FF2B5EF4-FFF2-40B4-BE49-F238E27FC236}">
                <a16:creationId xmlns:a16="http://schemas.microsoft.com/office/drawing/2014/main" id="{506E4A39-A355-EE93-DD5A-CA70CA27AE3F}"/>
              </a:ext>
            </a:extLst>
          </p:cNvPr>
          <p:cNvPicPr>
            <a:picLocks noChangeAspect="1"/>
          </p:cNvPicPr>
          <p:nvPr/>
        </p:nvPicPr>
        <p:blipFill>
          <a:blip r:embed="rId4"/>
          <a:stretch>
            <a:fillRect/>
          </a:stretch>
        </p:blipFill>
        <p:spPr>
          <a:xfrm>
            <a:off x="2058447" y="3942914"/>
            <a:ext cx="7744906" cy="1467055"/>
          </a:xfrm>
          <a:prstGeom prst="rect">
            <a:avLst/>
          </a:prstGeom>
        </p:spPr>
      </p:pic>
    </p:spTree>
    <p:extLst>
      <p:ext uri="{BB962C8B-B14F-4D97-AF65-F5344CB8AC3E}">
        <p14:creationId xmlns:p14="http://schemas.microsoft.com/office/powerpoint/2010/main" val="10770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7" y="658732"/>
            <a:ext cx="6431696" cy="3932318"/>
          </a:xfrm>
          <a:prstGeom prst="rect">
            <a:avLst/>
          </a:prstGeom>
          <a:solidFill>
            <a:srgbClr val="171717"/>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err="1">
                <a:solidFill>
                  <a:srgbClr val="BC5CFF"/>
                </a:solidFill>
                <a:latin typeface="DeepSeek-CJK-patch"/>
              </a:rPr>
              <a:t>Phaser</a:t>
            </a:r>
            <a:r>
              <a:rPr lang="ru-RU" dirty="0">
                <a:solidFill>
                  <a:srgbClr val="F8FAFF"/>
                </a:solidFill>
                <a:latin typeface="DeepSeek-CJK-patch"/>
              </a:rPr>
              <a:t> — это гибкий синхронизатор, появившийся в Java 7 как замена </a:t>
            </a:r>
            <a:r>
              <a:rPr lang="ru-RU" dirty="0" err="1">
                <a:solidFill>
                  <a:srgbClr val="FF423F"/>
                </a:solidFill>
                <a:latin typeface="DeepSeek-CJK-patch"/>
              </a:rPr>
              <a:t>CyclicBarrier</a:t>
            </a:r>
            <a:r>
              <a:rPr lang="ru-RU" dirty="0">
                <a:solidFill>
                  <a:srgbClr val="F8FAFF"/>
                </a:solidFill>
                <a:latin typeface="DeepSeek-CJK-patch"/>
              </a:rPr>
              <a:t> и </a:t>
            </a:r>
            <a:r>
              <a:rPr lang="ru-RU" dirty="0" err="1">
                <a:solidFill>
                  <a:srgbClr val="FF423F"/>
                </a:solidFill>
                <a:latin typeface="DeepSeek-CJK-patch"/>
              </a:rPr>
              <a:t>CountDownLatch</a:t>
            </a:r>
            <a:r>
              <a:rPr lang="ru-RU" dirty="0">
                <a:solidFill>
                  <a:srgbClr val="F8FAFF"/>
                </a:solidFill>
                <a:latin typeface="DeepSeek-CJK-patch"/>
              </a:rPr>
              <a:t> с расширенной функциональностью.</a:t>
            </a:r>
          </a:p>
          <a:p>
            <a:pPr marL="0" indent="0">
              <a:buNone/>
            </a:pPr>
            <a:r>
              <a:rPr lang="ru-RU" dirty="0">
                <a:solidFill>
                  <a:srgbClr val="F8FAFF"/>
                </a:solidFill>
                <a:latin typeface="DeepSeek-CJK-patch"/>
              </a:rPr>
              <a:t>Принцип работы:</a:t>
            </a:r>
          </a:p>
          <a:p>
            <a:pPr algn="l">
              <a:buFont typeface="Arial" panose="020B0604020202020204" pitchFamily="34" charset="0"/>
              <a:buChar char="•"/>
            </a:pPr>
            <a:r>
              <a:rPr lang="ru-RU" b="0" i="0" dirty="0">
                <a:solidFill>
                  <a:srgbClr val="F8FAFF"/>
                </a:solidFill>
                <a:effectLst/>
                <a:latin typeface="DeepSeek-CJK-patch"/>
              </a:rPr>
              <a:t>Поддерживает динамическое количество участников</a:t>
            </a:r>
          </a:p>
          <a:p>
            <a:pPr algn="l">
              <a:buFont typeface="Arial" panose="020B0604020202020204" pitchFamily="34" charset="0"/>
              <a:buChar char="•"/>
            </a:pPr>
            <a:r>
              <a:rPr lang="ru-RU" b="0" i="0" dirty="0">
                <a:solidFill>
                  <a:srgbClr val="F8FAFF"/>
                </a:solidFill>
                <a:effectLst/>
                <a:latin typeface="DeepSeek-CJK-patch"/>
              </a:rPr>
              <a:t>Многофазная синхронизация (циклы)</a:t>
            </a:r>
          </a:p>
          <a:p>
            <a:pPr algn="l">
              <a:buFont typeface="Arial" panose="020B0604020202020204" pitchFamily="34" charset="0"/>
              <a:buChar char="•"/>
            </a:pPr>
            <a:r>
              <a:rPr lang="ru-RU" b="0" i="0" dirty="0">
                <a:solidFill>
                  <a:srgbClr val="F8FAFF"/>
                </a:solidFill>
                <a:effectLst/>
                <a:latin typeface="DeepSeek-CJK-patch"/>
              </a:rPr>
              <a:t>Возможность регистрации/отмены регистрации потоков</a:t>
            </a:r>
          </a:p>
          <a:p>
            <a:pPr algn="l">
              <a:buFont typeface="Arial" panose="020B0604020202020204" pitchFamily="34" charset="0"/>
              <a:buChar char="•"/>
            </a:pPr>
            <a:r>
              <a:rPr lang="ru-RU" b="0" i="0" dirty="0">
                <a:solidFill>
                  <a:srgbClr val="F8FAFF"/>
                </a:solidFill>
                <a:effectLst/>
                <a:latin typeface="DeepSeek-CJK-patch"/>
              </a:rPr>
              <a:t>Несколько вариантов ожидания</a:t>
            </a:r>
          </a:p>
          <a:p>
            <a:pPr algn="l">
              <a:buFont typeface="Arial" panose="020B0604020202020204" pitchFamily="34" charset="0"/>
              <a:buChar char="•"/>
            </a:pPr>
            <a:r>
              <a:rPr lang="ru-RU" b="0" i="0" dirty="0">
                <a:solidFill>
                  <a:srgbClr val="F8FAFF"/>
                </a:solidFill>
                <a:effectLst/>
                <a:latin typeface="DeepSeek-CJK-patch"/>
              </a:rPr>
              <a:t>Терминальное состояние</a:t>
            </a:r>
          </a:p>
          <a:p>
            <a:pPr marL="0" indent="0" algn="l">
              <a:buNone/>
            </a:pPr>
            <a:r>
              <a:rPr lang="ru-RU" b="1" i="0" dirty="0">
                <a:solidFill>
                  <a:srgbClr val="F8FAFF"/>
                </a:solidFill>
                <a:effectLst/>
                <a:latin typeface="DeepSeek-CJK-patch"/>
              </a:rPr>
              <a:t>Состояния фаз</a:t>
            </a:r>
            <a:endParaRPr lang="ru-RU" b="0" i="0" dirty="0">
              <a:solidFill>
                <a:srgbClr val="F8FAFF"/>
              </a:solidFill>
              <a:effectLst/>
              <a:latin typeface="DeepSeek-CJK-patch"/>
            </a:endParaRPr>
          </a:p>
          <a:p>
            <a:pPr algn="l">
              <a:buFont typeface="Arial" panose="020B0604020202020204" pitchFamily="34" charset="0"/>
              <a:buChar char="•"/>
            </a:pPr>
            <a:r>
              <a:rPr lang="ru-RU" b="1" i="0" dirty="0">
                <a:solidFill>
                  <a:srgbClr val="F8FAFF"/>
                </a:solidFill>
                <a:effectLst/>
                <a:latin typeface="DeepSeek-CJK-patch"/>
              </a:rPr>
              <a:t>Номер фазы</a:t>
            </a:r>
            <a:r>
              <a:rPr lang="ru-RU" b="0" i="0" dirty="0">
                <a:solidFill>
                  <a:srgbClr val="F8FAFF"/>
                </a:solidFill>
                <a:effectLst/>
                <a:latin typeface="DeepSeek-CJK-patch"/>
              </a:rPr>
              <a:t> (</a:t>
            </a:r>
            <a:r>
              <a:rPr lang="ru-RU" b="0" i="0" dirty="0" err="1">
                <a:solidFill>
                  <a:srgbClr val="F8FAFF"/>
                </a:solidFill>
                <a:effectLst/>
                <a:latin typeface="DeepSeek-CJK-patch"/>
              </a:rPr>
              <a:t>phase</a:t>
            </a:r>
            <a:r>
              <a:rPr lang="ru-RU" b="0" i="0" dirty="0">
                <a:solidFill>
                  <a:srgbClr val="F8FAFF"/>
                </a:solidFill>
                <a:effectLst/>
                <a:latin typeface="DeepSeek-CJK-patch"/>
              </a:rPr>
              <a:t> </a:t>
            </a:r>
            <a:r>
              <a:rPr lang="ru-RU" b="0" i="0" dirty="0" err="1">
                <a:solidFill>
                  <a:srgbClr val="F8FAFF"/>
                </a:solidFill>
                <a:effectLst/>
                <a:latin typeface="DeepSeek-CJK-patch"/>
              </a:rPr>
              <a:t>number</a:t>
            </a:r>
            <a:r>
              <a:rPr lang="ru-RU" b="0" i="0" dirty="0">
                <a:solidFill>
                  <a:srgbClr val="F8FAFF"/>
                </a:solidFill>
                <a:effectLst/>
                <a:latin typeface="DeepSeek-CJK-patch"/>
              </a:rPr>
              <a:t>) — увеличивается после прохождения каждой фазы</a:t>
            </a:r>
          </a:p>
          <a:p>
            <a:pPr algn="l">
              <a:buFont typeface="Arial" panose="020B0604020202020204" pitchFamily="34" charset="0"/>
              <a:buChar char="•"/>
            </a:pPr>
            <a:r>
              <a:rPr lang="ru-RU" b="1" i="0" dirty="0">
                <a:solidFill>
                  <a:srgbClr val="F8FAFF"/>
                </a:solidFill>
                <a:effectLst/>
                <a:latin typeface="DeepSeek-CJK-patch"/>
              </a:rPr>
              <a:t>Количество зарегистрированных участников</a:t>
            </a:r>
            <a:endParaRPr lang="ru-RU" b="0" i="0" dirty="0">
              <a:solidFill>
                <a:srgbClr val="F8FAFF"/>
              </a:solidFill>
              <a:effectLst/>
              <a:latin typeface="DeepSeek-CJK-patch"/>
            </a:endParaRPr>
          </a:p>
          <a:p>
            <a:pPr algn="l">
              <a:buFont typeface="Arial" panose="020B0604020202020204" pitchFamily="34" charset="0"/>
              <a:buChar char="•"/>
            </a:pPr>
            <a:r>
              <a:rPr lang="ru-RU" b="1" i="0" dirty="0">
                <a:solidFill>
                  <a:srgbClr val="F8FAFF"/>
                </a:solidFill>
                <a:effectLst/>
                <a:latin typeface="DeepSeek-CJK-patch"/>
              </a:rPr>
              <a:t>Количество не завершивших фазу участников</a:t>
            </a:r>
            <a:endParaRPr lang="ru-RU" b="0" i="0" dirty="0">
              <a:solidFill>
                <a:srgbClr val="F8FAFF"/>
              </a:solidFill>
              <a:effectLst/>
              <a:latin typeface="DeepSeek-CJK-patch"/>
            </a:endParaRPr>
          </a:p>
          <a:p>
            <a:pPr algn="l">
              <a:buFont typeface="Arial" panose="020B0604020202020204" pitchFamily="34" charset="0"/>
              <a:buChar char="•"/>
            </a:pPr>
            <a:endParaRPr lang="ru-RU" b="0" i="0" dirty="0">
              <a:solidFill>
                <a:srgbClr val="F8FAFF"/>
              </a:solidFill>
              <a:effectLst/>
              <a:latin typeface="DeepSeek-CJK-patch"/>
            </a:endParaRPr>
          </a:p>
          <a:p>
            <a:pPr marL="0" indent="0">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lstStyle/>
          <a:p>
            <a:r>
              <a:rPr lang="en-US" dirty="0"/>
              <a:t>Phaser</a:t>
            </a:r>
            <a:endParaRPr lang="ru-RU" dirty="0"/>
          </a:p>
        </p:txBody>
      </p:sp>
      <p:pic>
        <p:nvPicPr>
          <p:cNvPr id="6146" name="Picture 2">
            <a:extLst>
              <a:ext uri="{FF2B5EF4-FFF2-40B4-BE49-F238E27FC236}">
                <a16:creationId xmlns:a16="http://schemas.microsoft.com/office/drawing/2014/main" id="{BD3DFB64-E0B8-7D9B-5D0F-590837286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633" y="658732"/>
            <a:ext cx="4728430" cy="2846468"/>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a:extLst>
              <a:ext uri="{FF2B5EF4-FFF2-40B4-BE49-F238E27FC236}">
                <a16:creationId xmlns:a16="http://schemas.microsoft.com/office/drawing/2014/main" id="{247D5333-1B27-76DF-9F7D-BA0008023FD0}"/>
              </a:ext>
            </a:extLst>
          </p:cNvPr>
          <p:cNvPicPr>
            <a:picLocks noChangeAspect="1"/>
          </p:cNvPicPr>
          <p:nvPr/>
        </p:nvPicPr>
        <p:blipFill>
          <a:blip r:embed="rId4"/>
          <a:stretch>
            <a:fillRect/>
          </a:stretch>
        </p:blipFill>
        <p:spPr>
          <a:xfrm>
            <a:off x="2480795" y="4591050"/>
            <a:ext cx="6697010" cy="2181529"/>
          </a:xfrm>
          <a:prstGeom prst="rect">
            <a:avLst/>
          </a:prstGeom>
        </p:spPr>
      </p:pic>
    </p:spTree>
    <p:extLst>
      <p:ext uri="{BB962C8B-B14F-4D97-AF65-F5344CB8AC3E}">
        <p14:creationId xmlns:p14="http://schemas.microsoft.com/office/powerpoint/2010/main" val="4150411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lstStyle/>
          <a:p>
            <a:r>
              <a:rPr lang="en-US" dirty="0"/>
              <a:t>Phaser</a:t>
            </a:r>
            <a:endParaRPr lang="ru-RU" dirty="0"/>
          </a:p>
        </p:txBody>
      </p:sp>
      <p:pic>
        <p:nvPicPr>
          <p:cNvPr id="17" name="Рисунок 16">
            <a:extLst>
              <a:ext uri="{FF2B5EF4-FFF2-40B4-BE49-F238E27FC236}">
                <a16:creationId xmlns:a16="http://schemas.microsoft.com/office/drawing/2014/main" id="{CC947A95-6E57-7287-EC43-342CE45DBF4E}"/>
              </a:ext>
            </a:extLst>
          </p:cNvPr>
          <p:cNvPicPr>
            <a:picLocks noChangeAspect="1"/>
          </p:cNvPicPr>
          <p:nvPr/>
        </p:nvPicPr>
        <p:blipFill>
          <a:blip r:embed="rId3"/>
          <a:stretch>
            <a:fillRect/>
          </a:stretch>
        </p:blipFill>
        <p:spPr>
          <a:xfrm>
            <a:off x="966070" y="678322"/>
            <a:ext cx="10269383" cy="2038635"/>
          </a:xfrm>
          <a:prstGeom prst="rect">
            <a:avLst/>
          </a:prstGeom>
        </p:spPr>
      </p:pic>
      <p:pic>
        <p:nvPicPr>
          <p:cNvPr id="19" name="Рисунок 18">
            <a:extLst>
              <a:ext uri="{FF2B5EF4-FFF2-40B4-BE49-F238E27FC236}">
                <a16:creationId xmlns:a16="http://schemas.microsoft.com/office/drawing/2014/main" id="{FB9517A5-3D35-87E3-9C07-75DB17BC0FC6}"/>
              </a:ext>
            </a:extLst>
          </p:cNvPr>
          <p:cNvPicPr>
            <a:picLocks noChangeAspect="1"/>
          </p:cNvPicPr>
          <p:nvPr/>
        </p:nvPicPr>
        <p:blipFill>
          <a:blip r:embed="rId4"/>
          <a:stretch>
            <a:fillRect/>
          </a:stretch>
        </p:blipFill>
        <p:spPr>
          <a:xfrm>
            <a:off x="966070" y="2716957"/>
            <a:ext cx="8668960" cy="1714739"/>
          </a:xfrm>
          <a:prstGeom prst="rect">
            <a:avLst/>
          </a:prstGeom>
        </p:spPr>
      </p:pic>
      <p:pic>
        <p:nvPicPr>
          <p:cNvPr id="21" name="Рисунок 20">
            <a:extLst>
              <a:ext uri="{FF2B5EF4-FFF2-40B4-BE49-F238E27FC236}">
                <a16:creationId xmlns:a16="http://schemas.microsoft.com/office/drawing/2014/main" id="{ECD70AEE-64B8-7582-7FCD-947995D6553A}"/>
              </a:ext>
            </a:extLst>
          </p:cNvPr>
          <p:cNvPicPr>
            <a:picLocks noChangeAspect="1"/>
          </p:cNvPicPr>
          <p:nvPr/>
        </p:nvPicPr>
        <p:blipFill>
          <a:blip r:embed="rId5"/>
          <a:stretch>
            <a:fillRect/>
          </a:stretch>
        </p:blipFill>
        <p:spPr>
          <a:xfrm>
            <a:off x="966070" y="4431696"/>
            <a:ext cx="10297962" cy="2362530"/>
          </a:xfrm>
          <a:prstGeom prst="rect">
            <a:avLst/>
          </a:prstGeom>
        </p:spPr>
      </p:pic>
    </p:spTree>
    <p:extLst>
      <p:ext uri="{BB962C8B-B14F-4D97-AF65-F5344CB8AC3E}">
        <p14:creationId xmlns:p14="http://schemas.microsoft.com/office/powerpoint/2010/main" val="3540524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2"/>
            <a:ext cx="11237913" cy="176061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F8FAFF"/>
                </a:solidFill>
                <a:latin typeface="DeepSeek-CJK-patch"/>
              </a:rPr>
              <a:t>Интерфейс </a:t>
            </a:r>
            <a:r>
              <a:rPr lang="ru-RU" dirty="0">
                <a:solidFill>
                  <a:srgbClr val="BC5CFF"/>
                </a:solidFill>
                <a:latin typeface="DeepSeek-CJK-patch"/>
              </a:rPr>
              <a:t>Lock</a:t>
            </a:r>
            <a:r>
              <a:rPr lang="ru-RU" dirty="0">
                <a:solidFill>
                  <a:srgbClr val="F8FAFF"/>
                </a:solidFill>
                <a:latin typeface="DeepSeek-CJK-patch"/>
              </a:rPr>
              <a:t> — это абстракция, допускающая выполнение блокировок, которые реализуются как классы </a:t>
            </a:r>
            <a:r>
              <a:rPr lang="ru-RU" dirty="0">
                <a:solidFill>
                  <a:srgbClr val="FF423F"/>
                </a:solidFill>
                <a:latin typeface="DeepSeek-CJK-patch"/>
              </a:rPr>
              <a:t>Java</a:t>
            </a:r>
            <a:r>
              <a:rPr lang="ru-RU" dirty="0">
                <a:solidFill>
                  <a:srgbClr val="F8FAFF"/>
                </a:solidFill>
                <a:latin typeface="DeepSeek-CJK-patch"/>
              </a:rPr>
              <a:t>, а не как возможность языка (</a:t>
            </a:r>
            <a:r>
              <a:rPr lang="ru-RU" dirty="0">
                <a:solidFill>
                  <a:srgbClr val="FF423F"/>
                </a:solidFill>
                <a:latin typeface="DeepSeek-CJK-patch"/>
              </a:rPr>
              <a:t>объекта</a:t>
            </a:r>
            <a:r>
              <a:rPr lang="ru-RU" dirty="0">
                <a:solidFill>
                  <a:srgbClr val="F8FAFF"/>
                </a:solidFill>
                <a:latin typeface="DeepSeek-CJK-patch"/>
              </a:rPr>
              <a:t>). Это расширяет возможности применения Lock, которые могут иметь различные алгоритмы планирования. </a:t>
            </a:r>
            <a:r>
              <a:rPr lang="ru-RU" dirty="0">
                <a:solidFill>
                  <a:srgbClr val="FF423F"/>
                </a:solidFill>
                <a:latin typeface="DeepSeek-CJK-patch"/>
              </a:rPr>
              <a:t>Блокировка Lock </a:t>
            </a:r>
            <a:r>
              <a:rPr lang="ru-RU" dirty="0">
                <a:solidFill>
                  <a:srgbClr val="F8FAFF"/>
                </a:solidFill>
                <a:latin typeface="DeepSeek-CJK-patch"/>
              </a:rPr>
              <a:t>является инструментом для того, чтобы управлять доступом к совместно используемому ресурсу </a:t>
            </a:r>
            <a:r>
              <a:rPr lang="ru-RU" dirty="0" err="1">
                <a:solidFill>
                  <a:srgbClr val="F8FAFF"/>
                </a:solidFill>
                <a:latin typeface="DeepSeek-CJK-patch"/>
              </a:rPr>
              <a:t>паралельными</a:t>
            </a:r>
            <a:r>
              <a:rPr lang="ru-RU" dirty="0">
                <a:solidFill>
                  <a:srgbClr val="F8FAFF"/>
                </a:solidFill>
                <a:latin typeface="DeepSeek-CJK-patch"/>
              </a:rPr>
              <a:t> потоками.</a:t>
            </a:r>
          </a:p>
          <a:p>
            <a:pPr marL="0" indent="0" algn="l">
              <a:buNone/>
            </a:pPr>
            <a:r>
              <a:rPr lang="ru-RU" dirty="0">
                <a:solidFill>
                  <a:srgbClr val="F8FAFF"/>
                </a:solidFill>
                <a:latin typeface="DeepSeek-CJK-patch"/>
              </a:rPr>
              <a:t>Реализации интерфейса </a:t>
            </a:r>
            <a:r>
              <a:rPr lang="ru-RU" dirty="0">
                <a:solidFill>
                  <a:srgbClr val="FF423F"/>
                </a:solidFill>
                <a:latin typeface="DeepSeek-CJK-patch"/>
              </a:rPr>
              <a:t>Lock</a:t>
            </a:r>
            <a:r>
              <a:rPr lang="ru-RU" dirty="0">
                <a:solidFill>
                  <a:srgbClr val="F8FAFF"/>
                </a:solidFill>
                <a:latin typeface="DeepSeek-CJK-patch"/>
              </a:rPr>
              <a:t> существенно расширяют возможности блокировок по сравнению c </a:t>
            </a:r>
            <a:r>
              <a:rPr lang="ru-RU" dirty="0" err="1">
                <a:solidFill>
                  <a:srgbClr val="FF423F"/>
                </a:solidFill>
                <a:latin typeface="DeepSeek-CJK-patch"/>
              </a:rPr>
              <a:t>synchronized</a:t>
            </a:r>
            <a:r>
              <a:rPr lang="ru-RU" dirty="0">
                <a:solidFill>
                  <a:srgbClr val="F8FAFF"/>
                </a:solidFill>
                <a:latin typeface="DeepSeek-CJK-patch"/>
              </a:rPr>
              <a:t>. Интерфейс </a:t>
            </a:r>
            <a:r>
              <a:rPr lang="ru-RU" dirty="0">
                <a:solidFill>
                  <a:srgbClr val="FF423F"/>
                </a:solidFill>
                <a:latin typeface="DeepSeek-CJK-patch"/>
              </a:rPr>
              <a:t>Lock</a:t>
            </a:r>
            <a:r>
              <a:rPr lang="ru-RU" dirty="0">
                <a:solidFill>
                  <a:srgbClr val="F8FAFF"/>
                </a:solidFill>
                <a:latin typeface="DeepSeek-CJK-patch"/>
              </a:rPr>
              <a:t> позволяет осуществлять более гибкое структурирование и поддерживает многократно связанный условный объект </a:t>
            </a:r>
            <a:r>
              <a:rPr lang="ru-RU" dirty="0" err="1">
                <a:solidFill>
                  <a:srgbClr val="FF423F"/>
                </a:solidFill>
                <a:latin typeface="DeepSeek-CJK-patch"/>
              </a:rPr>
              <a:t>Condition</a:t>
            </a:r>
            <a:r>
              <a:rPr lang="ru-RU" dirty="0">
                <a:solidFill>
                  <a:srgbClr val="F8FAFF"/>
                </a:solidFill>
                <a:latin typeface="DeepSeek-CJK-patch"/>
              </a:rPr>
              <a:t>.</a:t>
            </a:r>
          </a:p>
          <a:p>
            <a:pPr algn="l">
              <a:buFont typeface="Arial" panose="020B0604020202020204" pitchFamily="34" charset="0"/>
              <a:buChar char="•"/>
            </a:pPr>
            <a:endParaRPr lang="ru-RU" b="0" i="0" dirty="0">
              <a:solidFill>
                <a:srgbClr val="F8FAFF"/>
              </a:solidFill>
              <a:effectLst/>
              <a:latin typeface="DeepSeek-CJK-patch"/>
            </a:endParaRPr>
          </a:p>
          <a:p>
            <a:pPr marL="0" indent="0">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lstStyle/>
          <a:p>
            <a:r>
              <a:rPr lang="en-US" dirty="0"/>
              <a:t>Lock</a:t>
            </a:r>
            <a:endParaRPr lang="ru-RU" dirty="0"/>
          </a:p>
        </p:txBody>
      </p:sp>
      <p:pic>
        <p:nvPicPr>
          <p:cNvPr id="5" name="Рисунок 4">
            <a:extLst>
              <a:ext uri="{FF2B5EF4-FFF2-40B4-BE49-F238E27FC236}">
                <a16:creationId xmlns:a16="http://schemas.microsoft.com/office/drawing/2014/main" id="{C903BBA3-4F66-BCA4-50ED-FF1B681D1014}"/>
              </a:ext>
            </a:extLst>
          </p:cNvPr>
          <p:cNvPicPr>
            <a:picLocks noChangeAspect="1"/>
          </p:cNvPicPr>
          <p:nvPr/>
        </p:nvPicPr>
        <p:blipFill>
          <a:blip r:embed="rId3"/>
          <a:stretch>
            <a:fillRect/>
          </a:stretch>
        </p:blipFill>
        <p:spPr>
          <a:xfrm>
            <a:off x="681068" y="2584286"/>
            <a:ext cx="10907647" cy="3000794"/>
          </a:xfrm>
          <a:prstGeom prst="rect">
            <a:avLst/>
          </a:prstGeom>
        </p:spPr>
      </p:pic>
    </p:spTree>
    <p:extLst>
      <p:ext uri="{BB962C8B-B14F-4D97-AF65-F5344CB8AC3E}">
        <p14:creationId xmlns:p14="http://schemas.microsoft.com/office/powerpoint/2010/main" val="40330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normAutofit/>
          </a:bodyPr>
          <a:lstStyle/>
          <a:p>
            <a:r>
              <a:rPr lang="en-US" dirty="0"/>
              <a:t>Atomic operations</a:t>
            </a:r>
            <a:endParaRPr lang="ru-RU" dirty="0"/>
          </a:p>
        </p:txBody>
      </p:sp>
      <p:pic>
        <p:nvPicPr>
          <p:cNvPr id="10" name="Рисунок 9">
            <a:extLst>
              <a:ext uri="{FF2B5EF4-FFF2-40B4-BE49-F238E27FC236}">
                <a16:creationId xmlns:a16="http://schemas.microsoft.com/office/drawing/2014/main" id="{D12F4D5E-6776-7759-6244-D33BD4674AF2}"/>
              </a:ext>
            </a:extLst>
          </p:cNvPr>
          <p:cNvPicPr>
            <a:picLocks noChangeAspect="1"/>
          </p:cNvPicPr>
          <p:nvPr/>
        </p:nvPicPr>
        <p:blipFill>
          <a:blip r:embed="rId3"/>
          <a:stretch>
            <a:fillRect/>
          </a:stretch>
        </p:blipFill>
        <p:spPr>
          <a:xfrm>
            <a:off x="2119107" y="2599467"/>
            <a:ext cx="8811855" cy="3334215"/>
          </a:xfrm>
          <a:prstGeom prst="rect">
            <a:avLst/>
          </a:prstGeom>
        </p:spPr>
      </p:pic>
      <p:sp>
        <p:nvSpPr>
          <p:cNvPr id="11" name="Объект 2">
            <a:extLst>
              <a:ext uri="{FF2B5EF4-FFF2-40B4-BE49-F238E27FC236}">
                <a16:creationId xmlns:a16="http://schemas.microsoft.com/office/drawing/2014/main" id="{C9AF0263-E82E-42F8-40D3-355C8B622DEC}"/>
              </a:ext>
            </a:extLst>
          </p:cNvPr>
          <p:cNvSpPr txBox="1">
            <a:spLocks/>
          </p:cNvSpPr>
          <p:nvPr/>
        </p:nvSpPr>
        <p:spPr>
          <a:xfrm>
            <a:off x="515938" y="657226"/>
            <a:ext cx="11160125" cy="1682214"/>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Когда использовать </a:t>
            </a:r>
            <a:r>
              <a:rPr lang="ru-RU" dirty="0">
                <a:solidFill>
                  <a:srgbClr val="BC5CFF"/>
                </a:solidFill>
              </a:rPr>
              <a:t>Atomic</a:t>
            </a:r>
            <a:r>
              <a:rPr lang="ru-RU" dirty="0">
                <a:solidFill>
                  <a:srgbClr val="DDDDDD"/>
                </a:solidFill>
              </a:rPr>
              <a:t> в </a:t>
            </a:r>
            <a:r>
              <a:rPr lang="ru-RU" dirty="0">
                <a:solidFill>
                  <a:srgbClr val="FF423F"/>
                </a:solidFill>
              </a:rPr>
              <a:t>Java</a:t>
            </a:r>
            <a:r>
              <a:rPr lang="ru-RU" dirty="0">
                <a:solidFill>
                  <a:srgbClr val="DDDDDD"/>
                </a:solidFill>
              </a:rPr>
              <a:t>?</a:t>
            </a:r>
          </a:p>
          <a:p>
            <a:r>
              <a:rPr lang="ru-RU" dirty="0">
                <a:solidFill>
                  <a:srgbClr val="DDDDDD"/>
                </a:solidFill>
              </a:rPr>
              <a:t>Простые операции (</a:t>
            </a:r>
            <a:r>
              <a:rPr lang="ru-RU" dirty="0">
                <a:solidFill>
                  <a:srgbClr val="CC7832"/>
                </a:solidFill>
              </a:rPr>
              <a:t>счетчики, флаги, обновление ссылок</a:t>
            </a:r>
            <a:r>
              <a:rPr lang="ru-RU" dirty="0">
                <a:solidFill>
                  <a:srgbClr val="DDDDDD"/>
                </a:solidFill>
              </a:rPr>
              <a:t>).</a:t>
            </a:r>
          </a:p>
          <a:p>
            <a:r>
              <a:rPr lang="ru-RU" dirty="0">
                <a:solidFill>
                  <a:srgbClr val="FF423F"/>
                </a:solidFill>
              </a:rPr>
              <a:t>Lock-</a:t>
            </a:r>
            <a:r>
              <a:rPr lang="ru-RU" dirty="0" err="1">
                <a:solidFill>
                  <a:srgbClr val="FF423F"/>
                </a:solidFill>
              </a:rPr>
              <a:t>free</a:t>
            </a:r>
            <a:r>
              <a:rPr lang="ru-RU" dirty="0">
                <a:solidFill>
                  <a:srgbClr val="DDDDDD"/>
                </a:solidFill>
              </a:rPr>
              <a:t> алгоритмы (</a:t>
            </a:r>
            <a:r>
              <a:rPr lang="ru-RU" dirty="0">
                <a:solidFill>
                  <a:srgbClr val="CC7832"/>
                </a:solidFill>
              </a:rPr>
              <a:t>очереди, стеки</a:t>
            </a:r>
            <a:r>
              <a:rPr lang="ru-RU" dirty="0">
                <a:solidFill>
                  <a:srgbClr val="DDDDDD"/>
                </a:solidFill>
              </a:rPr>
              <a:t>).</a:t>
            </a:r>
            <a:endParaRPr lang="en-US" dirty="0">
              <a:solidFill>
                <a:srgbClr val="DDDDDD"/>
              </a:solidFill>
            </a:endParaRPr>
          </a:p>
          <a:p>
            <a:r>
              <a:rPr lang="ru-RU" dirty="0">
                <a:solidFill>
                  <a:srgbClr val="DDDDDD"/>
                </a:solidFill>
              </a:rPr>
              <a:t>Сложные операции (если нужно несколько зависимых изменений, лучше </a:t>
            </a:r>
            <a:r>
              <a:rPr lang="ru-RU" dirty="0" err="1">
                <a:solidFill>
                  <a:srgbClr val="CC7832"/>
                </a:solidFill>
              </a:rPr>
              <a:t>synchronized</a:t>
            </a:r>
            <a:r>
              <a:rPr lang="ru-RU" dirty="0">
                <a:solidFill>
                  <a:srgbClr val="CC7832"/>
                </a:solidFill>
              </a:rPr>
              <a:t> или </a:t>
            </a:r>
            <a:r>
              <a:rPr lang="ru-RU" dirty="0" err="1">
                <a:solidFill>
                  <a:srgbClr val="CC7832"/>
                </a:solidFill>
              </a:rPr>
              <a:t>ReentrantLock</a:t>
            </a:r>
            <a:r>
              <a:rPr lang="ru-RU" dirty="0">
                <a:solidFill>
                  <a:srgbClr val="DDDDDD"/>
                </a:solidFill>
              </a:rPr>
              <a:t>).</a:t>
            </a:r>
            <a:endParaRPr lang="en-US" dirty="0">
              <a:solidFill>
                <a:srgbClr val="DDDDDD"/>
              </a:solidFill>
            </a:endParaRPr>
          </a:p>
        </p:txBody>
      </p:sp>
    </p:spTree>
    <p:extLst>
      <p:ext uri="{BB962C8B-B14F-4D97-AF65-F5344CB8AC3E}">
        <p14:creationId xmlns:p14="http://schemas.microsoft.com/office/powerpoint/2010/main" val="2371273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2"/>
            <a:ext cx="11237913" cy="217971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latin typeface="DeepSeek-CJK-patch"/>
              </a:rPr>
              <a:t>ReentrantLock</a:t>
            </a:r>
            <a:r>
              <a:rPr lang="en-US" dirty="0">
                <a:solidFill>
                  <a:srgbClr val="F8FAFF"/>
                </a:solidFill>
                <a:latin typeface="DeepSeek-CJK-patch"/>
              </a:rPr>
              <a:t> - </a:t>
            </a:r>
            <a:r>
              <a:rPr lang="ru-RU" dirty="0">
                <a:solidFill>
                  <a:srgbClr val="F8FAFF"/>
                </a:solidFill>
                <a:latin typeface="DeepSeek-CJK-patch"/>
              </a:rPr>
              <a:t>Наиболее распространенная блокировка с возможностью повторного входа.</a:t>
            </a:r>
          </a:p>
          <a:p>
            <a:pPr marL="0" indent="0" algn="l">
              <a:buNone/>
            </a:pPr>
            <a:r>
              <a:rPr lang="ru-RU" dirty="0">
                <a:solidFill>
                  <a:srgbClr val="F8FAFF"/>
                </a:solidFill>
                <a:latin typeface="DeepSeek-CJK-patch"/>
              </a:rPr>
              <a:t>Основные особенности:</a:t>
            </a:r>
          </a:p>
          <a:p>
            <a:r>
              <a:rPr lang="ru-RU" dirty="0">
                <a:solidFill>
                  <a:srgbClr val="F8FAFF"/>
                </a:solidFill>
                <a:latin typeface="DeepSeek-CJK-patch"/>
              </a:rPr>
              <a:t>Аналогична </a:t>
            </a:r>
            <a:r>
              <a:rPr lang="ru-RU" dirty="0" err="1">
                <a:solidFill>
                  <a:srgbClr val="FF423F"/>
                </a:solidFill>
                <a:latin typeface="DeepSeek-CJK-patch"/>
              </a:rPr>
              <a:t>synchronized</a:t>
            </a:r>
            <a:r>
              <a:rPr lang="ru-RU" dirty="0">
                <a:solidFill>
                  <a:srgbClr val="F8FAFF"/>
                </a:solidFill>
                <a:latin typeface="DeepSeek-CJK-patch"/>
              </a:rPr>
              <a:t>, но с дополнительными функциями</a:t>
            </a:r>
          </a:p>
          <a:p>
            <a:r>
              <a:rPr lang="ru-RU" dirty="0">
                <a:solidFill>
                  <a:srgbClr val="F8FAFF"/>
                </a:solidFill>
                <a:latin typeface="DeepSeek-CJK-patch"/>
              </a:rPr>
              <a:t>Поддержка </a:t>
            </a:r>
            <a:r>
              <a:rPr lang="ru-RU" dirty="0" err="1">
                <a:solidFill>
                  <a:srgbClr val="FF423F"/>
                </a:solidFill>
                <a:latin typeface="DeepSeek-CJK-patch"/>
              </a:rPr>
              <a:t>fairness</a:t>
            </a:r>
            <a:r>
              <a:rPr lang="ru-RU" dirty="0">
                <a:solidFill>
                  <a:srgbClr val="F8FAFF"/>
                </a:solidFill>
                <a:latin typeface="DeepSeek-CJK-patch"/>
              </a:rPr>
              <a:t> (честности)</a:t>
            </a:r>
          </a:p>
          <a:p>
            <a:r>
              <a:rPr lang="ru-RU" dirty="0">
                <a:solidFill>
                  <a:srgbClr val="F8FAFF"/>
                </a:solidFill>
                <a:latin typeface="DeepSeek-CJK-patch"/>
              </a:rPr>
              <a:t>Возможность прерываемого ожидания</a:t>
            </a:r>
          </a:p>
          <a:p>
            <a:r>
              <a:rPr lang="ru-RU" dirty="0">
                <a:solidFill>
                  <a:srgbClr val="F8FAFF"/>
                </a:solidFill>
                <a:latin typeface="DeepSeek-CJK-patch"/>
              </a:rPr>
              <a:t>Таймауты при ожидании</a:t>
            </a:r>
            <a:endParaRPr lang="en-US" dirty="0">
              <a:solidFill>
                <a:srgbClr val="F8FAFF"/>
              </a:solidFill>
              <a:latin typeface="DeepSeek-CJK-patch"/>
            </a:endParaRPr>
          </a:p>
          <a:p>
            <a:pPr marL="0" indent="0" algn="l">
              <a:buNone/>
            </a:pPr>
            <a:endParaRPr lang="en-US" dirty="0">
              <a:solidFill>
                <a:srgbClr val="F8FAFF"/>
              </a:solidFill>
              <a:latin typeface="DeepSeek-CJK-patch"/>
            </a:endParaRPr>
          </a:p>
          <a:p>
            <a:pPr algn="l">
              <a:buFont typeface="Arial" panose="020B0604020202020204" pitchFamily="34" charset="0"/>
              <a:buChar char="•"/>
            </a:pPr>
            <a:endParaRPr lang="ru-RU" b="0" i="0" dirty="0">
              <a:solidFill>
                <a:srgbClr val="F8FAFF"/>
              </a:solidFill>
              <a:effectLst/>
              <a:latin typeface="DeepSeek-CJK-patch"/>
            </a:endParaRPr>
          </a:p>
          <a:p>
            <a:pPr marL="0" indent="0">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normAutofit/>
          </a:bodyPr>
          <a:lstStyle/>
          <a:p>
            <a:r>
              <a:rPr lang="en-US" b="1" i="0" dirty="0" err="1">
                <a:solidFill>
                  <a:srgbClr val="F8FAFF"/>
                </a:solidFill>
                <a:effectLst/>
                <a:latin typeface="DeepSeek-CJK-patch"/>
              </a:rPr>
              <a:t>ReentrantLock</a:t>
            </a:r>
            <a:r>
              <a:rPr lang="en-US" b="1" i="0" dirty="0">
                <a:solidFill>
                  <a:srgbClr val="F8FAFF"/>
                </a:solidFill>
                <a:effectLst/>
                <a:latin typeface="DeepSeek-CJK-patch"/>
              </a:rPr>
              <a:t> </a:t>
            </a:r>
            <a:endParaRPr lang="ru-RU" dirty="0"/>
          </a:p>
        </p:txBody>
      </p:sp>
      <p:pic>
        <p:nvPicPr>
          <p:cNvPr id="8" name="Рисунок 7">
            <a:extLst>
              <a:ext uri="{FF2B5EF4-FFF2-40B4-BE49-F238E27FC236}">
                <a16:creationId xmlns:a16="http://schemas.microsoft.com/office/drawing/2014/main" id="{A9DDDD8A-49CB-9C30-4A5C-C2F1B6A2A737}"/>
              </a:ext>
            </a:extLst>
          </p:cNvPr>
          <p:cNvPicPr>
            <a:picLocks noChangeAspect="1"/>
          </p:cNvPicPr>
          <p:nvPr/>
        </p:nvPicPr>
        <p:blipFill>
          <a:blip r:embed="rId3"/>
          <a:srcRect t="11912" r="3846" b="13316"/>
          <a:stretch/>
        </p:blipFill>
        <p:spPr>
          <a:xfrm>
            <a:off x="515938" y="3381375"/>
            <a:ext cx="8811297" cy="1276351"/>
          </a:xfrm>
          <a:prstGeom prst="rect">
            <a:avLst/>
          </a:prstGeom>
        </p:spPr>
      </p:pic>
      <p:pic>
        <p:nvPicPr>
          <p:cNvPr id="10" name="Рисунок 9">
            <a:extLst>
              <a:ext uri="{FF2B5EF4-FFF2-40B4-BE49-F238E27FC236}">
                <a16:creationId xmlns:a16="http://schemas.microsoft.com/office/drawing/2014/main" id="{96E40386-3121-CF5A-86F8-2E7BDFED31BD}"/>
              </a:ext>
            </a:extLst>
          </p:cNvPr>
          <p:cNvPicPr>
            <a:picLocks noChangeAspect="1"/>
          </p:cNvPicPr>
          <p:nvPr/>
        </p:nvPicPr>
        <p:blipFill>
          <a:blip r:embed="rId4"/>
          <a:srcRect b="7924"/>
          <a:stretch/>
        </p:blipFill>
        <p:spPr>
          <a:xfrm>
            <a:off x="515936" y="4729305"/>
            <a:ext cx="8811297" cy="2128695"/>
          </a:xfrm>
          <a:prstGeom prst="rect">
            <a:avLst/>
          </a:prstGeom>
        </p:spPr>
      </p:pic>
      <p:pic>
        <p:nvPicPr>
          <p:cNvPr id="12" name="Рисунок 11">
            <a:extLst>
              <a:ext uri="{FF2B5EF4-FFF2-40B4-BE49-F238E27FC236}">
                <a16:creationId xmlns:a16="http://schemas.microsoft.com/office/drawing/2014/main" id="{B9C43BA7-445B-FC1C-9CAF-329B0DC24146}"/>
              </a:ext>
            </a:extLst>
          </p:cNvPr>
          <p:cNvPicPr>
            <a:picLocks noChangeAspect="1"/>
          </p:cNvPicPr>
          <p:nvPr/>
        </p:nvPicPr>
        <p:blipFill>
          <a:blip r:embed="rId5"/>
          <a:srcRect t="1" r="9850" b="13829"/>
          <a:stretch/>
        </p:blipFill>
        <p:spPr>
          <a:xfrm>
            <a:off x="515938" y="3112782"/>
            <a:ext cx="8811297" cy="197014"/>
          </a:xfrm>
          <a:prstGeom prst="rect">
            <a:avLst/>
          </a:prstGeom>
        </p:spPr>
      </p:pic>
    </p:spTree>
    <p:extLst>
      <p:ext uri="{BB962C8B-B14F-4D97-AF65-F5344CB8AC3E}">
        <p14:creationId xmlns:p14="http://schemas.microsoft.com/office/powerpoint/2010/main" val="1468766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2"/>
            <a:ext cx="11237913" cy="1789193"/>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latin typeface="DeepSeek-CJK-patch"/>
              </a:rPr>
              <a:t>Оптимизированная блокировка </a:t>
            </a:r>
            <a:r>
              <a:rPr lang="ru-RU" dirty="0">
                <a:solidFill>
                  <a:srgbClr val="F8FAFF"/>
                </a:solidFill>
                <a:latin typeface="DeepSeek-CJK-patch"/>
              </a:rPr>
              <a:t>для сценариев "частое чтение / редкая запись".</a:t>
            </a:r>
          </a:p>
          <a:p>
            <a:pPr marL="0" indent="0" algn="l">
              <a:buNone/>
            </a:pPr>
            <a:r>
              <a:rPr lang="ru-RU" dirty="0">
                <a:solidFill>
                  <a:srgbClr val="F8FAFF"/>
                </a:solidFill>
                <a:latin typeface="DeepSeek-CJK-patch"/>
              </a:rPr>
              <a:t>Принцип работы:</a:t>
            </a:r>
          </a:p>
          <a:p>
            <a:r>
              <a:rPr lang="ru-RU" dirty="0">
                <a:solidFill>
                  <a:srgbClr val="F8FAFF"/>
                </a:solidFill>
                <a:latin typeface="DeepSeek-CJK-patch"/>
              </a:rPr>
              <a:t>Множество потоков могут одновременно читать</a:t>
            </a:r>
          </a:p>
          <a:p>
            <a:r>
              <a:rPr lang="ru-RU" dirty="0">
                <a:solidFill>
                  <a:srgbClr val="F8FAFF"/>
                </a:solidFill>
                <a:latin typeface="DeepSeek-CJK-patch"/>
              </a:rPr>
              <a:t>Только один поток может писать</a:t>
            </a:r>
          </a:p>
          <a:p>
            <a:r>
              <a:rPr lang="ru-RU" dirty="0">
                <a:solidFill>
                  <a:srgbClr val="F8FAFF"/>
                </a:solidFill>
                <a:latin typeface="DeepSeek-CJK-patch"/>
              </a:rPr>
              <a:t>При записи все читающие блокируются</a:t>
            </a: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normAutofit/>
          </a:bodyPr>
          <a:lstStyle/>
          <a:p>
            <a:r>
              <a:rPr lang="en-US" b="1" i="0" dirty="0" err="1">
                <a:solidFill>
                  <a:srgbClr val="F8FAFF"/>
                </a:solidFill>
                <a:effectLst/>
                <a:latin typeface="DeepSeek-CJK-patch"/>
              </a:rPr>
              <a:t>ReentrantReadWriteLock</a:t>
            </a:r>
            <a:r>
              <a:rPr lang="en-US" b="1" i="0" dirty="0">
                <a:solidFill>
                  <a:srgbClr val="F8FAFF"/>
                </a:solidFill>
                <a:effectLst/>
                <a:latin typeface="DeepSeek-CJK-patch"/>
              </a:rPr>
              <a:t> </a:t>
            </a:r>
            <a:endParaRPr lang="ru-RU" dirty="0"/>
          </a:p>
        </p:txBody>
      </p:sp>
      <p:pic>
        <p:nvPicPr>
          <p:cNvPr id="5" name="Рисунок 4">
            <a:extLst>
              <a:ext uri="{FF2B5EF4-FFF2-40B4-BE49-F238E27FC236}">
                <a16:creationId xmlns:a16="http://schemas.microsoft.com/office/drawing/2014/main" id="{98A0845E-FFB1-ECC1-9892-EB973813B97D}"/>
              </a:ext>
            </a:extLst>
          </p:cNvPr>
          <p:cNvPicPr>
            <a:picLocks noChangeAspect="1"/>
          </p:cNvPicPr>
          <p:nvPr/>
        </p:nvPicPr>
        <p:blipFill>
          <a:blip r:embed="rId3"/>
          <a:stretch>
            <a:fillRect/>
          </a:stretch>
        </p:blipFill>
        <p:spPr>
          <a:xfrm>
            <a:off x="515938" y="2575849"/>
            <a:ext cx="9707330" cy="4153480"/>
          </a:xfrm>
          <a:prstGeom prst="rect">
            <a:avLst/>
          </a:prstGeom>
        </p:spPr>
      </p:pic>
    </p:spTree>
    <p:extLst>
      <p:ext uri="{BB962C8B-B14F-4D97-AF65-F5344CB8AC3E}">
        <p14:creationId xmlns:p14="http://schemas.microsoft.com/office/powerpoint/2010/main" val="473838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3"/>
            <a:ext cx="11237913" cy="63173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latin typeface="DeepSeek-CJK-patch"/>
              </a:rPr>
              <a:t>Condition</a:t>
            </a:r>
            <a:r>
              <a:rPr lang="ru-RU" dirty="0">
                <a:solidFill>
                  <a:srgbClr val="F8FAFF"/>
                </a:solidFill>
                <a:latin typeface="DeepSeek-CJK-patch"/>
              </a:rPr>
              <a:t> — это интерфейс из пакета </a:t>
            </a:r>
            <a:r>
              <a:rPr lang="ru-RU" dirty="0" err="1">
                <a:solidFill>
                  <a:srgbClr val="FF423F"/>
                </a:solidFill>
                <a:latin typeface="DeepSeek-CJK-patch"/>
              </a:rPr>
              <a:t>java.util.concurrent.locks</a:t>
            </a:r>
            <a:r>
              <a:rPr lang="ru-RU" dirty="0">
                <a:solidFill>
                  <a:srgbClr val="F8FAFF"/>
                </a:solidFill>
                <a:latin typeface="DeepSeek-CJK-patch"/>
              </a:rPr>
              <a:t>, который предоставляет механизм координации между потоками, аналогичный </a:t>
            </a:r>
            <a:r>
              <a:rPr lang="ru-RU" dirty="0" err="1">
                <a:solidFill>
                  <a:srgbClr val="FF423F"/>
                </a:solidFill>
                <a:latin typeface="DeepSeek-CJK-patch"/>
              </a:rPr>
              <a:t>wait</a:t>
            </a:r>
            <a:r>
              <a:rPr lang="ru-RU" dirty="0">
                <a:solidFill>
                  <a:srgbClr val="FF423F"/>
                </a:solidFill>
                <a:latin typeface="DeepSeek-CJK-patch"/>
              </a:rPr>
              <a:t>()/</a:t>
            </a:r>
            <a:r>
              <a:rPr lang="ru-RU" dirty="0" err="1">
                <a:solidFill>
                  <a:srgbClr val="FF423F"/>
                </a:solidFill>
                <a:latin typeface="DeepSeek-CJK-patch"/>
              </a:rPr>
              <a:t>notify</a:t>
            </a:r>
            <a:r>
              <a:rPr lang="ru-RU" dirty="0">
                <a:solidFill>
                  <a:srgbClr val="FF423F"/>
                </a:solidFill>
                <a:latin typeface="DeepSeek-CJK-patch"/>
              </a:rPr>
              <a:t>(), </a:t>
            </a:r>
            <a:r>
              <a:rPr lang="ru-RU" dirty="0">
                <a:solidFill>
                  <a:srgbClr val="F8FAFF"/>
                </a:solidFill>
                <a:latin typeface="DeepSeek-CJK-patch"/>
              </a:rPr>
              <a:t>но с расширенными возможностями.</a:t>
            </a:r>
            <a:endParaRPr lang="en-US" dirty="0">
              <a:solidFill>
                <a:srgbClr val="F8FAFF"/>
              </a:solidFill>
              <a:latin typeface="DeepSeek-CJK-patch"/>
            </a:endParaRPr>
          </a:p>
          <a:p>
            <a:pPr marL="0" indent="0" algn="l">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normAutofit/>
          </a:bodyPr>
          <a:lstStyle/>
          <a:p>
            <a:r>
              <a:rPr lang="en-US" b="1" i="0" dirty="0">
                <a:solidFill>
                  <a:srgbClr val="F8FAFF"/>
                </a:solidFill>
                <a:effectLst/>
                <a:latin typeface="DeepSeek-CJK-patch"/>
              </a:rPr>
              <a:t>Condition  </a:t>
            </a:r>
            <a:endParaRPr lang="ru-RU" dirty="0"/>
          </a:p>
        </p:txBody>
      </p:sp>
      <p:pic>
        <p:nvPicPr>
          <p:cNvPr id="10" name="Рисунок 9">
            <a:extLst>
              <a:ext uri="{FF2B5EF4-FFF2-40B4-BE49-F238E27FC236}">
                <a16:creationId xmlns:a16="http://schemas.microsoft.com/office/drawing/2014/main" id="{5732C510-2E3F-2BAE-119F-B357C289B40E}"/>
              </a:ext>
            </a:extLst>
          </p:cNvPr>
          <p:cNvPicPr>
            <a:picLocks noChangeAspect="1"/>
          </p:cNvPicPr>
          <p:nvPr/>
        </p:nvPicPr>
        <p:blipFill>
          <a:blip r:embed="rId3"/>
          <a:stretch>
            <a:fillRect/>
          </a:stretch>
        </p:blipFill>
        <p:spPr>
          <a:xfrm>
            <a:off x="2912020" y="1455405"/>
            <a:ext cx="6367959" cy="2617086"/>
          </a:xfrm>
          <a:prstGeom prst="rect">
            <a:avLst/>
          </a:prstGeom>
        </p:spPr>
      </p:pic>
      <p:pic>
        <p:nvPicPr>
          <p:cNvPr id="12" name="Рисунок 11">
            <a:extLst>
              <a:ext uri="{FF2B5EF4-FFF2-40B4-BE49-F238E27FC236}">
                <a16:creationId xmlns:a16="http://schemas.microsoft.com/office/drawing/2014/main" id="{BEC741EB-8E06-6EAB-2E53-1B0D0410E040}"/>
              </a:ext>
            </a:extLst>
          </p:cNvPr>
          <p:cNvPicPr>
            <a:picLocks noChangeAspect="1"/>
          </p:cNvPicPr>
          <p:nvPr/>
        </p:nvPicPr>
        <p:blipFill>
          <a:blip r:embed="rId4"/>
          <a:stretch>
            <a:fillRect/>
          </a:stretch>
        </p:blipFill>
        <p:spPr>
          <a:xfrm>
            <a:off x="842639" y="4237428"/>
            <a:ext cx="5688900" cy="2559580"/>
          </a:xfrm>
          <a:prstGeom prst="rect">
            <a:avLst/>
          </a:prstGeom>
        </p:spPr>
      </p:pic>
      <p:pic>
        <p:nvPicPr>
          <p:cNvPr id="14" name="Рисунок 13">
            <a:extLst>
              <a:ext uri="{FF2B5EF4-FFF2-40B4-BE49-F238E27FC236}">
                <a16:creationId xmlns:a16="http://schemas.microsoft.com/office/drawing/2014/main" id="{55124310-48E4-8EDB-F5AA-431F570AE11F}"/>
              </a:ext>
            </a:extLst>
          </p:cNvPr>
          <p:cNvPicPr>
            <a:picLocks noChangeAspect="1"/>
          </p:cNvPicPr>
          <p:nvPr/>
        </p:nvPicPr>
        <p:blipFill>
          <a:blip r:embed="rId5"/>
          <a:stretch>
            <a:fillRect/>
          </a:stretch>
        </p:blipFill>
        <p:spPr>
          <a:xfrm>
            <a:off x="6710039" y="4237428"/>
            <a:ext cx="4639322" cy="1771897"/>
          </a:xfrm>
          <a:prstGeom prst="rect">
            <a:avLst/>
          </a:prstGeom>
        </p:spPr>
      </p:pic>
    </p:spTree>
    <p:extLst>
      <p:ext uri="{BB962C8B-B14F-4D97-AF65-F5344CB8AC3E}">
        <p14:creationId xmlns:p14="http://schemas.microsoft.com/office/powerpoint/2010/main" val="264980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lstStyle/>
          <a:p>
            <a:r>
              <a:rPr lang="en-US" dirty="0"/>
              <a:t>CAS (Compare-And-Swap) </a:t>
            </a:r>
            <a:endParaRPr lang="ru-RU" dirty="0"/>
          </a:p>
        </p:txBody>
      </p:sp>
      <p:sp>
        <p:nvSpPr>
          <p:cNvPr id="4" name="Объект 2">
            <a:extLst>
              <a:ext uri="{FF2B5EF4-FFF2-40B4-BE49-F238E27FC236}">
                <a16:creationId xmlns:a16="http://schemas.microsoft.com/office/drawing/2014/main" id="{2955B486-B609-4A1B-BEAB-14F9CBD39354}"/>
              </a:ext>
            </a:extLst>
          </p:cNvPr>
          <p:cNvSpPr txBox="1">
            <a:spLocks/>
          </p:cNvSpPr>
          <p:nvPr/>
        </p:nvSpPr>
        <p:spPr>
          <a:xfrm>
            <a:off x="515938" y="657224"/>
            <a:ext cx="6675693" cy="3209043"/>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0" i="0" dirty="0">
                <a:solidFill>
                  <a:srgbClr val="BC5CFF"/>
                </a:solidFill>
                <a:effectLst/>
                <a:latin typeface="Arial" panose="020B0604020202020204" pitchFamily="34" charset="0"/>
              </a:rPr>
              <a:t>CAS (Compare-And-Swap) </a:t>
            </a:r>
            <a:r>
              <a:rPr lang="en-US" b="0" i="0" dirty="0">
                <a:solidFill>
                  <a:srgbClr val="DDDDDD"/>
                </a:solidFill>
                <a:effectLst/>
                <a:latin typeface="Arial" panose="020B0604020202020204" pitchFamily="34" charset="0"/>
              </a:rPr>
              <a:t>— </a:t>
            </a:r>
            <a:r>
              <a:rPr lang="ru-RU" b="0" i="0" dirty="0">
                <a:solidFill>
                  <a:srgbClr val="DDDDDD"/>
                </a:solidFill>
                <a:effectLst/>
                <a:latin typeface="Arial" panose="020B0604020202020204" pitchFamily="34" charset="0"/>
              </a:rPr>
              <a:t>это низкоуровневый процессорный механизм, который позволяет безопасно изменять значение переменной в многопоточной среде без блокировок (</a:t>
            </a:r>
            <a:r>
              <a:rPr lang="en-US" b="0" i="0" dirty="0">
                <a:solidFill>
                  <a:srgbClr val="DDDDDD"/>
                </a:solidFill>
                <a:effectLst/>
                <a:latin typeface="Arial" panose="020B0604020202020204" pitchFamily="34" charset="0"/>
              </a:rPr>
              <a:t>lock-free). </a:t>
            </a:r>
          </a:p>
          <a:p>
            <a:pPr marL="0" indent="0" algn="l">
              <a:buNone/>
            </a:pPr>
            <a:r>
              <a:rPr lang="ru-RU" dirty="0">
                <a:solidFill>
                  <a:srgbClr val="DDDDDD"/>
                </a:solidFill>
              </a:rPr>
              <a:t>CAS выполняет три действия атомарно (как одна неделимая операция):</a:t>
            </a:r>
          </a:p>
          <a:p>
            <a:r>
              <a:rPr lang="ru-RU" dirty="0">
                <a:solidFill>
                  <a:srgbClr val="FF423F"/>
                </a:solidFill>
              </a:rPr>
              <a:t>Сравнивает текущее значение </a:t>
            </a:r>
            <a:r>
              <a:rPr lang="ru-RU" dirty="0">
                <a:solidFill>
                  <a:srgbClr val="DDDDDD"/>
                </a:solidFill>
              </a:rPr>
              <a:t>переменной с ожидаемым (</a:t>
            </a:r>
            <a:r>
              <a:rPr lang="ru-RU" dirty="0" err="1">
                <a:solidFill>
                  <a:srgbClr val="BC5CFF"/>
                </a:solidFill>
              </a:rPr>
              <a:t>expected</a:t>
            </a:r>
            <a:r>
              <a:rPr lang="ru-RU" dirty="0">
                <a:solidFill>
                  <a:srgbClr val="DDDDDD"/>
                </a:solidFill>
              </a:rPr>
              <a:t>).</a:t>
            </a:r>
          </a:p>
          <a:p>
            <a:r>
              <a:rPr lang="ru-RU" dirty="0">
                <a:solidFill>
                  <a:srgbClr val="FF423F"/>
                </a:solidFill>
              </a:rPr>
              <a:t>Если значения совпадают</a:t>
            </a:r>
            <a:r>
              <a:rPr lang="ru-RU" dirty="0">
                <a:solidFill>
                  <a:srgbClr val="DDDDDD"/>
                </a:solidFill>
              </a:rPr>
              <a:t>, устанавливает новое значение (</a:t>
            </a:r>
            <a:r>
              <a:rPr lang="ru-RU" dirty="0" err="1">
                <a:solidFill>
                  <a:srgbClr val="BC5CFF"/>
                </a:solidFill>
              </a:rPr>
              <a:t>new</a:t>
            </a:r>
            <a:r>
              <a:rPr lang="ru-RU" dirty="0">
                <a:solidFill>
                  <a:srgbClr val="BC5CFF"/>
                </a:solidFill>
              </a:rPr>
              <a:t> </a:t>
            </a:r>
            <a:r>
              <a:rPr lang="ru-RU" dirty="0" err="1">
                <a:solidFill>
                  <a:srgbClr val="BC5CFF"/>
                </a:solidFill>
              </a:rPr>
              <a:t>value</a:t>
            </a:r>
            <a:r>
              <a:rPr lang="ru-RU" dirty="0">
                <a:solidFill>
                  <a:srgbClr val="DDDDDD"/>
                </a:solidFill>
              </a:rPr>
              <a:t>).</a:t>
            </a:r>
          </a:p>
          <a:p>
            <a:r>
              <a:rPr lang="ru-RU" dirty="0">
                <a:solidFill>
                  <a:srgbClr val="FF423F"/>
                </a:solidFill>
              </a:rPr>
              <a:t>Если не совпадают</a:t>
            </a:r>
            <a:r>
              <a:rPr lang="ru-RU" dirty="0">
                <a:solidFill>
                  <a:srgbClr val="DDDDDD"/>
                </a:solidFill>
              </a:rPr>
              <a:t>, операция завершается неудачей (</a:t>
            </a:r>
            <a:r>
              <a:rPr lang="ru-RU" dirty="0">
                <a:solidFill>
                  <a:srgbClr val="BC5CFF"/>
                </a:solidFill>
              </a:rPr>
              <a:t>без изменения значения</a:t>
            </a:r>
            <a:r>
              <a:rPr lang="ru-RU" dirty="0">
                <a:solidFill>
                  <a:srgbClr val="DDDDDD"/>
                </a:solidFill>
              </a:rPr>
              <a:t>).</a:t>
            </a:r>
            <a:endParaRPr lang="en-US" dirty="0">
              <a:solidFill>
                <a:srgbClr val="DDDDDD"/>
              </a:solidFill>
            </a:endParaRPr>
          </a:p>
        </p:txBody>
      </p:sp>
      <p:pic>
        <p:nvPicPr>
          <p:cNvPr id="14" name="Рисунок 13">
            <a:extLst>
              <a:ext uri="{FF2B5EF4-FFF2-40B4-BE49-F238E27FC236}">
                <a16:creationId xmlns:a16="http://schemas.microsoft.com/office/drawing/2014/main" id="{3C208B4A-4FF5-1FDD-BB1A-241374312975}"/>
              </a:ext>
            </a:extLst>
          </p:cNvPr>
          <p:cNvPicPr>
            <a:picLocks noChangeAspect="1"/>
          </p:cNvPicPr>
          <p:nvPr/>
        </p:nvPicPr>
        <p:blipFill>
          <a:blip r:embed="rId3"/>
          <a:srcRect r="5903"/>
          <a:stretch/>
        </p:blipFill>
        <p:spPr>
          <a:xfrm>
            <a:off x="524850" y="3971522"/>
            <a:ext cx="11151212" cy="2886478"/>
          </a:xfrm>
          <a:prstGeom prst="rect">
            <a:avLst/>
          </a:prstGeom>
        </p:spPr>
      </p:pic>
      <p:pic>
        <p:nvPicPr>
          <p:cNvPr id="8" name="Рисунок 7">
            <a:extLst>
              <a:ext uri="{FF2B5EF4-FFF2-40B4-BE49-F238E27FC236}">
                <a16:creationId xmlns:a16="http://schemas.microsoft.com/office/drawing/2014/main" id="{AD6C90CB-1CDD-5456-C82D-8D54D644636D}"/>
              </a:ext>
            </a:extLst>
          </p:cNvPr>
          <p:cNvPicPr>
            <a:picLocks noChangeAspect="1"/>
          </p:cNvPicPr>
          <p:nvPr/>
        </p:nvPicPr>
        <p:blipFill>
          <a:blip r:embed="rId4"/>
          <a:stretch>
            <a:fillRect/>
          </a:stretch>
        </p:blipFill>
        <p:spPr>
          <a:xfrm>
            <a:off x="7191631" y="657225"/>
            <a:ext cx="4484431" cy="3209043"/>
          </a:xfrm>
          <a:prstGeom prst="rect">
            <a:avLst/>
          </a:prstGeom>
        </p:spPr>
      </p:pic>
    </p:spTree>
    <p:extLst>
      <p:ext uri="{BB962C8B-B14F-4D97-AF65-F5344CB8AC3E}">
        <p14:creationId xmlns:p14="http://schemas.microsoft.com/office/powerpoint/2010/main" val="92364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lstStyle/>
          <a:p>
            <a:pPr algn="l"/>
            <a:r>
              <a:rPr lang="en-US" b="1" i="0" dirty="0">
                <a:solidFill>
                  <a:srgbClr val="F8FAFF"/>
                </a:solidFill>
                <a:effectLst/>
                <a:latin typeface="DeepSeek-CJK-patch"/>
              </a:rPr>
              <a:t>ABA-</a:t>
            </a:r>
            <a:r>
              <a:rPr lang="ru-RU" b="1" i="0" dirty="0">
                <a:solidFill>
                  <a:srgbClr val="F8FAFF"/>
                </a:solidFill>
                <a:effectLst/>
                <a:latin typeface="DeepSeek-CJK-patch"/>
              </a:rPr>
              <a:t>проблема в </a:t>
            </a:r>
            <a:r>
              <a:rPr lang="en-US" b="1" i="0" dirty="0">
                <a:solidFill>
                  <a:srgbClr val="F8FAFF"/>
                </a:solidFill>
                <a:effectLst/>
                <a:latin typeface="DeepSeek-CJK-patch"/>
              </a:rPr>
              <a:t>CAS</a:t>
            </a:r>
          </a:p>
        </p:txBody>
      </p:sp>
      <p:sp>
        <p:nvSpPr>
          <p:cNvPr id="4" name="Объект 2">
            <a:extLst>
              <a:ext uri="{FF2B5EF4-FFF2-40B4-BE49-F238E27FC236}">
                <a16:creationId xmlns:a16="http://schemas.microsoft.com/office/drawing/2014/main" id="{2955B486-B609-4A1B-BEAB-14F9CBD39354}"/>
              </a:ext>
            </a:extLst>
          </p:cNvPr>
          <p:cNvSpPr txBox="1">
            <a:spLocks/>
          </p:cNvSpPr>
          <p:nvPr/>
        </p:nvSpPr>
        <p:spPr>
          <a:xfrm>
            <a:off x="515939" y="657225"/>
            <a:ext cx="11160124" cy="5768290"/>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ABA-проблема </a:t>
            </a:r>
            <a:r>
              <a:rPr lang="ru-RU" dirty="0">
                <a:solidFill>
                  <a:srgbClr val="DDDDDD"/>
                </a:solidFill>
              </a:rPr>
              <a:t>— это классическая ситуация в многопоточном программировании, когда механизм </a:t>
            </a:r>
            <a:r>
              <a:rPr lang="ru-RU" dirty="0">
                <a:solidFill>
                  <a:srgbClr val="BC5CFF"/>
                </a:solidFill>
              </a:rPr>
              <a:t>CAS (</a:t>
            </a:r>
            <a:r>
              <a:rPr lang="ru-RU" dirty="0" err="1">
                <a:solidFill>
                  <a:srgbClr val="BC5CFF"/>
                </a:solidFill>
              </a:rPr>
              <a:t>Compare</a:t>
            </a:r>
            <a:r>
              <a:rPr lang="ru-RU" dirty="0">
                <a:solidFill>
                  <a:srgbClr val="BC5CFF"/>
                </a:solidFill>
              </a:rPr>
              <a:t>-And-</a:t>
            </a:r>
            <a:r>
              <a:rPr lang="ru-RU" dirty="0" err="1">
                <a:solidFill>
                  <a:srgbClr val="BC5CFF"/>
                </a:solidFill>
              </a:rPr>
              <a:t>Swap</a:t>
            </a:r>
            <a:r>
              <a:rPr lang="ru-RU" dirty="0">
                <a:solidFill>
                  <a:srgbClr val="BC5CFF"/>
                </a:solidFill>
              </a:rPr>
              <a:t>) </a:t>
            </a:r>
            <a:r>
              <a:rPr lang="ru-RU" dirty="0">
                <a:solidFill>
                  <a:srgbClr val="DDDDDD"/>
                </a:solidFill>
              </a:rPr>
              <a:t>ошибочно считает операцию успешной, даже если состояние системы изменилось.</a:t>
            </a:r>
          </a:p>
          <a:p>
            <a:pPr marL="0" indent="0">
              <a:buNone/>
            </a:pPr>
            <a:r>
              <a:rPr lang="ru-RU" dirty="0">
                <a:solidFill>
                  <a:srgbClr val="DDDDDD"/>
                </a:solidFill>
              </a:rPr>
              <a:t>Суть проблемы</a:t>
            </a:r>
          </a:p>
          <a:p>
            <a:r>
              <a:rPr lang="ru-RU" dirty="0">
                <a:solidFill>
                  <a:srgbClr val="BC5CFF"/>
                </a:solidFill>
              </a:rPr>
              <a:t>Поток 1</a:t>
            </a:r>
            <a:r>
              <a:rPr lang="ru-RU" dirty="0">
                <a:solidFill>
                  <a:srgbClr val="DDDDDD"/>
                </a:solidFill>
              </a:rPr>
              <a:t> читает значение переменной: </a:t>
            </a:r>
            <a:r>
              <a:rPr lang="ru-RU" dirty="0">
                <a:solidFill>
                  <a:srgbClr val="FF423F"/>
                </a:solidFill>
              </a:rPr>
              <a:t>A</a:t>
            </a:r>
            <a:r>
              <a:rPr lang="ru-RU" dirty="0">
                <a:solidFill>
                  <a:srgbClr val="DDDDDD"/>
                </a:solidFill>
              </a:rPr>
              <a:t>.</a:t>
            </a:r>
          </a:p>
          <a:p>
            <a:r>
              <a:rPr lang="ru-RU" dirty="0">
                <a:solidFill>
                  <a:srgbClr val="BC5CFF"/>
                </a:solidFill>
              </a:rPr>
              <a:t>Поток 2 </a:t>
            </a:r>
            <a:r>
              <a:rPr lang="ru-RU" dirty="0">
                <a:solidFill>
                  <a:srgbClr val="DDDDDD"/>
                </a:solidFill>
              </a:rPr>
              <a:t>изменяет значение:</a:t>
            </a:r>
          </a:p>
          <a:p>
            <a:pPr lvl="1"/>
            <a:r>
              <a:rPr lang="ru-RU" dirty="0">
                <a:solidFill>
                  <a:srgbClr val="DDDDDD"/>
                </a:solidFill>
              </a:rPr>
              <a:t>Сначала </a:t>
            </a:r>
            <a:r>
              <a:rPr lang="ru-RU" dirty="0">
                <a:solidFill>
                  <a:srgbClr val="FF423F"/>
                </a:solidFill>
              </a:rPr>
              <a:t>A → B </a:t>
            </a:r>
            <a:r>
              <a:rPr lang="ru-RU" dirty="0">
                <a:solidFill>
                  <a:srgbClr val="DDDDDD"/>
                </a:solidFill>
              </a:rPr>
              <a:t>(первое изменение).</a:t>
            </a:r>
          </a:p>
          <a:p>
            <a:pPr lvl="1"/>
            <a:r>
              <a:rPr lang="ru-RU" dirty="0">
                <a:solidFill>
                  <a:srgbClr val="DDDDDD"/>
                </a:solidFill>
              </a:rPr>
              <a:t>Затем </a:t>
            </a:r>
            <a:r>
              <a:rPr lang="ru-RU" dirty="0">
                <a:solidFill>
                  <a:srgbClr val="FF423F"/>
                </a:solidFill>
              </a:rPr>
              <a:t>B → A </a:t>
            </a:r>
            <a:r>
              <a:rPr lang="ru-RU" dirty="0">
                <a:solidFill>
                  <a:srgbClr val="DDDDDD"/>
                </a:solidFill>
              </a:rPr>
              <a:t>(возвращает старое значение).</a:t>
            </a:r>
          </a:p>
          <a:p>
            <a:r>
              <a:rPr lang="ru-RU" dirty="0">
                <a:solidFill>
                  <a:srgbClr val="BC5CFF"/>
                </a:solidFill>
              </a:rPr>
              <a:t>Поток 1 </a:t>
            </a:r>
            <a:r>
              <a:rPr lang="ru-RU" dirty="0">
                <a:solidFill>
                  <a:srgbClr val="DDDDDD"/>
                </a:solidFill>
              </a:rPr>
              <a:t>выполняет CAS:</a:t>
            </a:r>
          </a:p>
          <a:p>
            <a:pPr lvl="1"/>
            <a:r>
              <a:rPr lang="ru-RU" dirty="0">
                <a:solidFill>
                  <a:srgbClr val="DDDDDD"/>
                </a:solidFill>
              </a:rPr>
              <a:t>Ожидаемое значение: </a:t>
            </a:r>
            <a:r>
              <a:rPr lang="ru-RU" dirty="0">
                <a:solidFill>
                  <a:srgbClr val="FF423F"/>
                </a:solidFill>
              </a:rPr>
              <a:t>A</a:t>
            </a:r>
          </a:p>
          <a:p>
            <a:pPr lvl="1"/>
            <a:r>
              <a:rPr lang="ru-RU" dirty="0">
                <a:solidFill>
                  <a:srgbClr val="DDDDDD"/>
                </a:solidFill>
              </a:rPr>
              <a:t>Текущее значение: A (хотя между чтением и CAS-операцией оно успело побывать </a:t>
            </a:r>
            <a:r>
              <a:rPr lang="ru-RU" dirty="0">
                <a:solidFill>
                  <a:srgbClr val="FF423F"/>
                </a:solidFill>
              </a:rPr>
              <a:t>B</a:t>
            </a:r>
            <a:r>
              <a:rPr lang="ru-RU" dirty="0">
                <a:solidFill>
                  <a:srgbClr val="DDDDDD"/>
                </a:solidFill>
              </a:rPr>
              <a:t>) → </a:t>
            </a:r>
            <a:r>
              <a:rPr lang="ru-RU" dirty="0">
                <a:solidFill>
                  <a:srgbClr val="FF423F"/>
                </a:solidFill>
              </a:rPr>
              <a:t>CAS проходит успешно</a:t>
            </a:r>
            <a:r>
              <a:rPr lang="ru-RU" dirty="0">
                <a:solidFill>
                  <a:srgbClr val="DDDDDD"/>
                </a:solidFill>
              </a:rPr>
              <a:t>, хотя состояние системы изменилось!</a:t>
            </a:r>
          </a:p>
          <a:p>
            <a:pPr marL="0" indent="0" algn="l">
              <a:buNone/>
            </a:pPr>
            <a:endParaRPr lang="ru-RU" dirty="0">
              <a:solidFill>
                <a:srgbClr val="DDDDDD"/>
              </a:solidFill>
            </a:endParaRPr>
          </a:p>
          <a:p>
            <a:pPr marL="0" indent="0" algn="l">
              <a:buNone/>
            </a:pPr>
            <a:r>
              <a:rPr lang="ru-RU" dirty="0">
                <a:solidFill>
                  <a:srgbClr val="BC5CFF"/>
                </a:solidFill>
              </a:rPr>
              <a:t>Решения ABA-проблемы</a:t>
            </a:r>
          </a:p>
          <a:p>
            <a:pPr marL="0" indent="0" algn="l">
              <a:buNone/>
            </a:pPr>
            <a:r>
              <a:rPr lang="ru-RU" dirty="0">
                <a:solidFill>
                  <a:srgbClr val="DDDDDD"/>
                </a:solidFill>
              </a:rPr>
              <a:t>1. </a:t>
            </a:r>
            <a:r>
              <a:rPr lang="ru-RU" dirty="0" err="1">
                <a:solidFill>
                  <a:srgbClr val="CC7832"/>
                </a:solidFill>
              </a:rPr>
              <a:t>AtomicStampedReference</a:t>
            </a:r>
            <a:r>
              <a:rPr lang="ru-RU" dirty="0">
                <a:solidFill>
                  <a:srgbClr val="CC7832"/>
                </a:solidFill>
              </a:rPr>
              <a:t> </a:t>
            </a:r>
            <a:r>
              <a:rPr lang="ru-RU" dirty="0">
                <a:solidFill>
                  <a:srgbClr val="DDDDDD"/>
                </a:solidFill>
              </a:rPr>
              <a:t>(метка версии). Хранит значение + счётчик изменений (</a:t>
            </a:r>
            <a:r>
              <a:rPr lang="ru-RU" dirty="0" err="1">
                <a:solidFill>
                  <a:srgbClr val="DDDDDD"/>
                </a:solidFill>
              </a:rPr>
              <a:t>stamp</a:t>
            </a:r>
            <a:r>
              <a:rPr lang="ru-RU" dirty="0">
                <a:solidFill>
                  <a:srgbClr val="DDDDDD"/>
                </a:solidFill>
              </a:rPr>
              <a:t>).</a:t>
            </a:r>
          </a:p>
          <a:p>
            <a:pPr marL="0" indent="0" algn="l">
              <a:buNone/>
            </a:pPr>
            <a:r>
              <a:rPr lang="en-US" dirty="0">
                <a:solidFill>
                  <a:srgbClr val="DDDDDD"/>
                </a:solidFill>
              </a:rPr>
              <a:t>2. </a:t>
            </a:r>
            <a:r>
              <a:rPr lang="en-US" dirty="0" err="1">
                <a:solidFill>
                  <a:srgbClr val="CC7832"/>
                </a:solidFill>
              </a:rPr>
              <a:t>AtomicMarkableReference</a:t>
            </a:r>
            <a:r>
              <a:rPr lang="en-US" dirty="0">
                <a:solidFill>
                  <a:srgbClr val="DDDDDD"/>
                </a:solidFill>
              </a:rPr>
              <a:t> (</a:t>
            </a:r>
            <a:r>
              <a:rPr lang="ru-RU" dirty="0">
                <a:solidFill>
                  <a:srgbClr val="DDDDDD"/>
                </a:solidFill>
              </a:rPr>
              <a:t>флажок). Хранит значение + </a:t>
            </a:r>
            <a:r>
              <a:rPr lang="en-US" dirty="0" err="1">
                <a:solidFill>
                  <a:srgbClr val="DDDDDD"/>
                </a:solidFill>
              </a:rPr>
              <a:t>boolean</a:t>
            </a:r>
            <a:r>
              <a:rPr lang="en-US" dirty="0">
                <a:solidFill>
                  <a:srgbClr val="DDDDDD"/>
                </a:solidFill>
              </a:rPr>
              <a:t>-</a:t>
            </a:r>
            <a:r>
              <a:rPr lang="ru-RU" dirty="0">
                <a:solidFill>
                  <a:srgbClr val="DDDDDD"/>
                </a:solidFill>
              </a:rPr>
              <a:t>флаг.</a:t>
            </a:r>
          </a:p>
          <a:p>
            <a:pPr marL="0" indent="0" algn="l">
              <a:buNone/>
            </a:pPr>
            <a:r>
              <a:rPr lang="ru-RU" dirty="0">
                <a:solidFill>
                  <a:srgbClr val="DDDDDD"/>
                </a:solidFill>
              </a:rPr>
              <a:t>3</a:t>
            </a:r>
            <a:r>
              <a:rPr lang="ru-RU" dirty="0">
                <a:solidFill>
                  <a:srgbClr val="CC7832"/>
                </a:solidFill>
              </a:rPr>
              <a:t>. Использование неизменяемых объектов </a:t>
            </a:r>
            <a:r>
              <a:rPr lang="ru-RU" dirty="0">
                <a:solidFill>
                  <a:srgbClr val="DDDDDD"/>
                </a:solidFill>
              </a:rPr>
              <a:t>(</a:t>
            </a:r>
            <a:r>
              <a:rPr lang="ru-RU" dirty="0" err="1">
                <a:solidFill>
                  <a:srgbClr val="DDDDDD"/>
                </a:solidFill>
              </a:rPr>
              <a:t>Immutable</a:t>
            </a:r>
            <a:r>
              <a:rPr lang="ru-RU" dirty="0">
                <a:solidFill>
                  <a:srgbClr val="DDDDDD"/>
                </a:solidFill>
              </a:rPr>
              <a:t>). Если объект нельзя изменить, то ABA невозможна.</a:t>
            </a:r>
          </a:p>
          <a:p>
            <a:pPr marL="0" indent="0" algn="l">
              <a:buNone/>
            </a:pPr>
            <a:endParaRPr lang="ru-RU" b="0" i="0" dirty="0">
              <a:solidFill>
                <a:srgbClr val="F8FAFF"/>
              </a:solidFill>
              <a:effectLst/>
              <a:latin typeface="DeepSeek-CJK-patch"/>
            </a:endParaRPr>
          </a:p>
          <a:p>
            <a:pPr marL="0" indent="0" algn="l">
              <a:buNone/>
            </a:pPr>
            <a:endParaRPr lang="en-US" dirty="0">
              <a:solidFill>
                <a:srgbClr val="DDDDDD"/>
              </a:solidFill>
            </a:endParaRPr>
          </a:p>
        </p:txBody>
      </p:sp>
    </p:spTree>
    <p:extLst>
      <p:ext uri="{BB962C8B-B14F-4D97-AF65-F5344CB8AC3E}">
        <p14:creationId xmlns:p14="http://schemas.microsoft.com/office/powerpoint/2010/main" val="293316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1223E2-F313-984D-1EA8-D326A79AEED1}"/>
              </a:ext>
            </a:extLst>
          </p:cNvPr>
          <p:cNvSpPr>
            <a:spLocks noGrp="1"/>
          </p:cNvSpPr>
          <p:nvPr>
            <p:ph type="title"/>
          </p:nvPr>
        </p:nvSpPr>
        <p:spPr/>
        <p:txBody>
          <a:bodyPr/>
          <a:lstStyle/>
          <a:p>
            <a:r>
              <a:rPr lang="en-US" b="1" i="1" dirty="0" err="1">
                <a:effectLst/>
                <a:latin typeface="Arial" panose="020B0604020202020204" pitchFamily="34" charset="0"/>
              </a:rPr>
              <a:t>ExecutorService</a:t>
            </a:r>
            <a:r>
              <a:rPr lang="en-US" b="0" i="0" dirty="0">
                <a:solidFill>
                  <a:srgbClr val="DDDDDD"/>
                </a:solidFill>
                <a:effectLst/>
                <a:latin typeface="Arial" panose="020B0604020202020204" pitchFamily="34" charset="0"/>
              </a:rPr>
              <a:t> </a:t>
            </a:r>
            <a:endParaRPr lang="ru-RU" dirty="0"/>
          </a:p>
        </p:txBody>
      </p:sp>
      <p:sp>
        <p:nvSpPr>
          <p:cNvPr id="6" name="Объект 2">
            <a:extLst>
              <a:ext uri="{FF2B5EF4-FFF2-40B4-BE49-F238E27FC236}">
                <a16:creationId xmlns:a16="http://schemas.microsoft.com/office/drawing/2014/main" id="{0C4CE4D0-ACE7-0A5E-8357-1936211ED885}"/>
              </a:ext>
            </a:extLst>
          </p:cNvPr>
          <p:cNvSpPr txBox="1">
            <a:spLocks/>
          </p:cNvSpPr>
          <p:nvPr/>
        </p:nvSpPr>
        <p:spPr>
          <a:xfrm>
            <a:off x="515939" y="657225"/>
            <a:ext cx="11160124" cy="163878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1" dirty="0" err="1">
                <a:solidFill>
                  <a:srgbClr val="BC5CFF"/>
                </a:solidFill>
                <a:effectLst/>
                <a:latin typeface="Arial" panose="020B0604020202020204" pitchFamily="34" charset="0"/>
              </a:rPr>
              <a:t>ExecutorService</a:t>
            </a:r>
            <a:r>
              <a:rPr lang="en-US" b="1" i="1" dirty="0">
                <a:effectLst/>
                <a:latin typeface="Arial" panose="020B0604020202020204" pitchFamily="34" charset="0"/>
              </a:rPr>
              <a:t> </a:t>
            </a:r>
            <a:r>
              <a:rPr lang="ru-RU" b="1" i="1" dirty="0">
                <a:effectLst/>
                <a:latin typeface="Arial" panose="020B0604020202020204" pitchFamily="34" charset="0"/>
              </a:rPr>
              <a:t> - </a:t>
            </a:r>
            <a:r>
              <a:rPr lang="ru-RU" dirty="0">
                <a:solidFill>
                  <a:srgbClr val="DDDDDD"/>
                </a:solidFill>
              </a:rPr>
              <a:t>Это высокоуровневый инструмент в Java для управления потоками (</a:t>
            </a:r>
            <a:r>
              <a:rPr lang="ru-RU" dirty="0" err="1">
                <a:solidFill>
                  <a:srgbClr val="FF423F"/>
                </a:solidFill>
              </a:rPr>
              <a:t>threads</a:t>
            </a:r>
            <a:r>
              <a:rPr lang="ru-RU" dirty="0">
                <a:solidFill>
                  <a:srgbClr val="DDDDDD"/>
                </a:solidFill>
              </a:rPr>
              <a:t>). Вместо того чтобы вручную создавать и управлять потоками (как с </a:t>
            </a:r>
            <a:r>
              <a:rPr lang="ru-RU" dirty="0" err="1">
                <a:solidFill>
                  <a:srgbClr val="FF423F"/>
                </a:solidFill>
              </a:rPr>
              <a:t>Thread</a:t>
            </a:r>
            <a:r>
              <a:rPr lang="ru-RU" dirty="0">
                <a:solidFill>
                  <a:srgbClr val="DDDDDD"/>
                </a:solidFill>
              </a:rPr>
              <a:t>), мы просто говорим </a:t>
            </a:r>
            <a:r>
              <a:rPr lang="ru-RU" dirty="0" err="1">
                <a:solidFill>
                  <a:srgbClr val="FF423F"/>
                </a:solidFill>
              </a:rPr>
              <a:t>ExecutorService</a:t>
            </a:r>
            <a:r>
              <a:rPr lang="ru-RU" dirty="0">
                <a:solidFill>
                  <a:srgbClr val="DDDDDD"/>
                </a:solidFill>
              </a:rPr>
              <a:t>:</a:t>
            </a:r>
          </a:p>
          <a:p>
            <a:r>
              <a:rPr lang="ru-RU" dirty="0">
                <a:solidFill>
                  <a:srgbClr val="DDDDDD"/>
                </a:solidFill>
              </a:rPr>
              <a:t>Упрощает многопоточность.</a:t>
            </a:r>
          </a:p>
          <a:p>
            <a:r>
              <a:rPr lang="ru-RU" dirty="0">
                <a:solidFill>
                  <a:srgbClr val="DDDDDD"/>
                </a:solidFill>
              </a:rPr>
              <a:t>Автоматически управляет пулом потоков.</a:t>
            </a:r>
          </a:p>
          <a:p>
            <a:r>
              <a:rPr lang="ru-RU" dirty="0">
                <a:solidFill>
                  <a:srgbClr val="DDDDDD"/>
                </a:solidFill>
              </a:rPr>
              <a:t>Позволяет эффективно распределять задачи.</a:t>
            </a:r>
            <a:endParaRPr lang="en-US" dirty="0">
              <a:solidFill>
                <a:srgbClr val="DDDDDD"/>
              </a:solidFill>
            </a:endParaRPr>
          </a:p>
        </p:txBody>
      </p:sp>
      <p:pic>
        <p:nvPicPr>
          <p:cNvPr id="11" name="Рисунок 10">
            <a:extLst>
              <a:ext uri="{FF2B5EF4-FFF2-40B4-BE49-F238E27FC236}">
                <a16:creationId xmlns:a16="http://schemas.microsoft.com/office/drawing/2014/main" id="{996F380D-EEC6-96D5-3DBA-9F9814DD34A8}"/>
              </a:ext>
            </a:extLst>
          </p:cNvPr>
          <p:cNvPicPr>
            <a:picLocks noChangeAspect="1"/>
          </p:cNvPicPr>
          <p:nvPr/>
        </p:nvPicPr>
        <p:blipFill>
          <a:blip r:embed="rId3"/>
          <a:stretch>
            <a:fillRect/>
          </a:stretch>
        </p:blipFill>
        <p:spPr>
          <a:xfrm>
            <a:off x="515938" y="2296011"/>
            <a:ext cx="11147718" cy="2347338"/>
          </a:xfrm>
          <a:prstGeom prst="rect">
            <a:avLst/>
          </a:prstGeom>
        </p:spPr>
      </p:pic>
      <p:sp>
        <p:nvSpPr>
          <p:cNvPr id="12" name="Объект 2">
            <a:extLst>
              <a:ext uri="{FF2B5EF4-FFF2-40B4-BE49-F238E27FC236}">
                <a16:creationId xmlns:a16="http://schemas.microsoft.com/office/drawing/2014/main" id="{1AFC1EB3-FDAA-A1AF-D25C-291F815BB9E1}"/>
              </a:ext>
            </a:extLst>
          </p:cNvPr>
          <p:cNvSpPr txBox="1">
            <a:spLocks/>
          </p:cNvSpPr>
          <p:nvPr/>
        </p:nvSpPr>
        <p:spPr>
          <a:xfrm>
            <a:off x="528344" y="4643350"/>
            <a:ext cx="11160124" cy="2214650"/>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Основные методы</a:t>
            </a:r>
            <a:endParaRPr lang="en-US" dirty="0">
              <a:solidFill>
                <a:srgbClr val="DDDDDD"/>
              </a:solidFill>
            </a:endParaRPr>
          </a:p>
          <a:p>
            <a:pPr marL="0" indent="0" algn="l">
              <a:lnSpc>
                <a:spcPct val="100000"/>
              </a:lnSpc>
              <a:buNone/>
            </a:pPr>
            <a:r>
              <a:rPr lang="ru-RU" dirty="0" err="1">
                <a:solidFill>
                  <a:srgbClr val="BC5CFF"/>
                </a:solidFill>
              </a:rPr>
              <a:t>submit</a:t>
            </a:r>
            <a:r>
              <a:rPr lang="ru-RU" dirty="0">
                <a:solidFill>
                  <a:srgbClr val="BC5CFF"/>
                </a:solidFill>
              </a:rPr>
              <a:t>() </a:t>
            </a:r>
            <a:r>
              <a:rPr lang="ru-RU" dirty="0">
                <a:solidFill>
                  <a:srgbClr val="DDDDDD"/>
                </a:solidFill>
              </a:rPr>
              <a:t>— добавить задачу</a:t>
            </a:r>
            <a:r>
              <a:rPr lang="en-US" dirty="0">
                <a:solidFill>
                  <a:srgbClr val="DDDDDD"/>
                </a:solidFill>
              </a:rPr>
              <a:t>.	</a:t>
            </a:r>
            <a:r>
              <a:rPr lang="ru-RU" dirty="0">
                <a:solidFill>
                  <a:srgbClr val="DDDDDD"/>
                </a:solidFill>
              </a:rPr>
              <a:t>Принимает </a:t>
            </a:r>
            <a:r>
              <a:rPr lang="ru-RU" dirty="0" err="1">
                <a:solidFill>
                  <a:srgbClr val="FF423F"/>
                </a:solidFill>
              </a:rPr>
              <a:t>Runnable</a:t>
            </a:r>
            <a:r>
              <a:rPr lang="ru-RU" dirty="0">
                <a:solidFill>
                  <a:srgbClr val="DDDDDD"/>
                </a:solidFill>
              </a:rPr>
              <a:t> (без результата) или </a:t>
            </a:r>
            <a:r>
              <a:rPr lang="ru-RU" dirty="0" err="1">
                <a:solidFill>
                  <a:srgbClr val="FF423F"/>
                </a:solidFill>
              </a:rPr>
              <a:t>Callable</a:t>
            </a:r>
            <a:r>
              <a:rPr lang="ru-RU" dirty="0">
                <a:solidFill>
                  <a:srgbClr val="DDDDDD"/>
                </a:solidFill>
              </a:rPr>
              <a:t> (с результатом).</a:t>
            </a:r>
            <a:br>
              <a:rPr lang="en-US" dirty="0">
                <a:solidFill>
                  <a:srgbClr val="DDDDDD"/>
                </a:solidFill>
              </a:rPr>
            </a:br>
            <a:r>
              <a:rPr lang="en-US" dirty="0">
                <a:solidFill>
                  <a:srgbClr val="BC5CFF"/>
                </a:solidFill>
              </a:rPr>
              <a:t>shutdown() </a:t>
            </a:r>
            <a:r>
              <a:rPr lang="en-US" dirty="0">
                <a:solidFill>
                  <a:srgbClr val="DDDDDD"/>
                </a:solidFill>
              </a:rPr>
              <a:t>— </a:t>
            </a:r>
            <a:r>
              <a:rPr lang="ru-RU" dirty="0">
                <a:solidFill>
                  <a:srgbClr val="DDDDDD"/>
                </a:solidFill>
              </a:rPr>
              <a:t>корректное завершение</a:t>
            </a:r>
            <a:r>
              <a:rPr lang="en-US" dirty="0">
                <a:solidFill>
                  <a:srgbClr val="DDDDDD"/>
                </a:solidFill>
              </a:rPr>
              <a:t>. </a:t>
            </a:r>
            <a:r>
              <a:rPr lang="ru-RU" dirty="0">
                <a:solidFill>
                  <a:srgbClr val="DDDDDD"/>
                </a:solidFill>
              </a:rPr>
              <a:t>Останавливает </a:t>
            </a:r>
            <a:r>
              <a:rPr lang="ru-RU" dirty="0" err="1">
                <a:solidFill>
                  <a:srgbClr val="FF423F"/>
                </a:solidFill>
              </a:rPr>
              <a:t>ExecutorService</a:t>
            </a:r>
            <a:r>
              <a:rPr lang="ru-RU" dirty="0">
                <a:solidFill>
                  <a:srgbClr val="DDDDDD"/>
                </a:solidFill>
              </a:rPr>
              <a:t>, но дожидается завершения всех задач.</a:t>
            </a:r>
            <a:br>
              <a:rPr lang="en-US" dirty="0">
                <a:solidFill>
                  <a:srgbClr val="DDDDDD"/>
                </a:solidFill>
              </a:rPr>
            </a:br>
            <a:r>
              <a:rPr lang="ru-RU" dirty="0" err="1">
                <a:solidFill>
                  <a:srgbClr val="BC5CFF"/>
                </a:solidFill>
              </a:rPr>
              <a:t>shutdownNow</a:t>
            </a:r>
            <a:r>
              <a:rPr lang="ru-RU" dirty="0">
                <a:solidFill>
                  <a:srgbClr val="BC5CFF"/>
                </a:solidFill>
              </a:rPr>
              <a:t>() </a:t>
            </a:r>
            <a:r>
              <a:rPr lang="ru-RU" dirty="0">
                <a:solidFill>
                  <a:srgbClr val="DDDDDD"/>
                </a:solidFill>
              </a:rPr>
              <a:t>— принудительная остановка</a:t>
            </a:r>
            <a:r>
              <a:rPr lang="en-US" dirty="0">
                <a:solidFill>
                  <a:srgbClr val="DDDDDD"/>
                </a:solidFill>
              </a:rPr>
              <a:t>. </a:t>
            </a:r>
            <a:r>
              <a:rPr lang="ru-RU" dirty="0">
                <a:solidFill>
                  <a:srgbClr val="DDDDDD"/>
                </a:solidFill>
              </a:rPr>
              <a:t>Пытается остановить все выполняющиеся задачи (но не гарантирует).</a:t>
            </a:r>
            <a:br>
              <a:rPr lang="en-US" dirty="0">
                <a:solidFill>
                  <a:srgbClr val="DDDDDD"/>
                </a:solidFill>
              </a:rPr>
            </a:br>
            <a:r>
              <a:rPr lang="ru-RU" dirty="0" err="1">
                <a:solidFill>
                  <a:srgbClr val="BC5CFF"/>
                </a:solidFill>
              </a:rPr>
              <a:t>awaitTermination</a:t>
            </a:r>
            <a:r>
              <a:rPr lang="ru-RU" dirty="0">
                <a:solidFill>
                  <a:srgbClr val="BC5CFF"/>
                </a:solidFill>
              </a:rPr>
              <a:t>() </a:t>
            </a:r>
            <a:r>
              <a:rPr lang="ru-RU" dirty="0">
                <a:solidFill>
                  <a:srgbClr val="DDDDDD"/>
                </a:solidFill>
              </a:rPr>
              <a:t>— ждём завершения</a:t>
            </a:r>
            <a:r>
              <a:rPr lang="en-US" dirty="0">
                <a:solidFill>
                  <a:srgbClr val="DDDDDD"/>
                </a:solidFill>
              </a:rPr>
              <a:t>. </a:t>
            </a:r>
            <a:r>
              <a:rPr lang="ru-RU" dirty="0">
                <a:solidFill>
                  <a:srgbClr val="DDDDDD"/>
                </a:solidFill>
              </a:rPr>
              <a:t>Блокирует текущий поток, пока все задачи не завершатся (или пока не истечёт таймаут).</a:t>
            </a:r>
            <a:endParaRPr lang="en-US" dirty="0">
              <a:solidFill>
                <a:srgbClr val="DDDDDD"/>
              </a:solidFill>
            </a:endParaRPr>
          </a:p>
        </p:txBody>
      </p:sp>
    </p:spTree>
    <p:extLst>
      <p:ext uri="{BB962C8B-B14F-4D97-AF65-F5344CB8AC3E}">
        <p14:creationId xmlns:p14="http://schemas.microsoft.com/office/powerpoint/2010/main" val="36557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3E7EAC-9E77-7832-FE72-B3F941000ECC}"/>
              </a:ext>
            </a:extLst>
          </p:cNvPr>
          <p:cNvSpPr>
            <a:spLocks noGrp="1"/>
          </p:cNvSpPr>
          <p:nvPr>
            <p:ph type="title"/>
          </p:nvPr>
        </p:nvSpPr>
        <p:spPr/>
        <p:txBody>
          <a:bodyPr>
            <a:normAutofit/>
          </a:bodyPr>
          <a:lstStyle/>
          <a:p>
            <a:r>
              <a:rPr lang="fr-FR" b="1" i="0" dirty="0">
                <a:solidFill>
                  <a:srgbClr val="F8FAFF"/>
                </a:solidFill>
                <a:effectLst/>
                <a:latin typeface="DeepSeek-CJK-patch"/>
              </a:rPr>
              <a:t>Future и Callable в Java</a:t>
            </a:r>
            <a:endParaRPr lang="ru-RU" dirty="0"/>
          </a:p>
        </p:txBody>
      </p:sp>
      <p:sp>
        <p:nvSpPr>
          <p:cNvPr id="4" name="Объект 2">
            <a:extLst>
              <a:ext uri="{FF2B5EF4-FFF2-40B4-BE49-F238E27FC236}">
                <a16:creationId xmlns:a16="http://schemas.microsoft.com/office/drawing/2014/main" id="{F159833B-1FE0-D100-02EC-F7F426DEE5AE}"/>
              </a:ext>
            </a:extLst>
          </p:cNvPr>
          <p:cNvSpPr txBox="1">
            <a:spLocks/>
          </p:cNvSpPr>
          <p:nvPr/>
        </p:nvSpPr>
        <p:spPr>
          <a:xfrm>
            <a:off x="515938" y="657225"/>
            <a:ext cx="11160124" cy="1035651"/>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Когда нужно выполнить задачу асинхронно (в фоновом потоке) и получить результат, в Java используют:</a:t>
            </a:r>
          </a:p>
          <a:p>
            <a:r>
              <a:rPr lang="ru-RU" dirty="0" err="1">
                <a:solidFill>
                  <a:srgbClr val="FF423F"/>
                </a:solidFill>
              </a:rPr>
              <a:t>Callable</a:t>
            </a:r>
            <a:r>
              <a:rPr lang="ru-RU" dirty="0">
                <a:solidFill>
                  <a:srgbClr val="DDDDDD"/>
                </a:solidFill>
              </a:rPr>
              <a:t> — аналог </a:t>
            </a:r>
            <a:r>
              <a:rPr lang="ru-RU" dirty="0" err="1">
                <a:solidFill>
                  <a:srgbClr val="BC5CFF"/>
                </a:solidFill>
              </a:rPr>
              <a:t>Runnable</a:t>
            </a:r>
            <a:r>
              <a:rPr lang="ru-RU" dirty="0">
                <a:solidFill>
                  <a:srgbClr val="DDDDDD"/>
                </a:solidFill>
              </a:rPr>
              <a:t>, но может возвращать значение и бросать исключения.</a:t>
            </a:r>
          </a:p>
          <a:p>
            <a:r>
              <a:rPr lang="ru-RU" dirty="0">
                <a:solidFill>
                  <a:srgbClr val="FF423F"/>
                </a:solidFill>
              </a:rPr>
              <a:t>Future</a:t>
            </a:r>
            <a:r>
              <a:rPr lang="ru-RU" dirty="0">
                <a:solidFill>
                  <a:srgbClr val="DDDDDD"/>
                </a:solidFill>
              </a:rPr>
              <a:t> — механизм для получения результата асинхронной задачи.</a:t>
            </a:r>
            <a:endParaRPr lang="en-US" dirty="0">
              <a:solidFill>
                <a:srgbClr val="DDDDDD"/>
              </a:solidFill>
            </a:endParaRPr>
          </a:p>
        </p:txBody>
      </p:sp>
      <p:pic>
        <p:nvPicPr>
          <p:cNvPr id="6" name="Рисунок 5">
            <a:extLst>
              <a:ext uri="{FF2B5EF4-FFF2-40B4-BE49-F238E27FC236}">
                <a16:creationId xmlns:a16="http://schemas.microsoft.com/office/drawing/2014/main" id="{FCA4CF82-12F3-C9BB-C80C-DC650910D8D5}"/>
              </a:ext>
            </a:extLst>
          </p:cNvPr>
          <p:cNvPicPr>
            <a:picLocks noChangeAspect="1"/>
          </p:cNvPicPr>
          <p:nvPr/>
        </p:nvPicPr>
        <p:blipFill>
          <a:blip r:embed="rId3"/>
          <a:stretch>
            <a:fillRect/>
          </a:stretch>
        </p:blipFill>
        <p:spPr>
          <a:xfrm>
            <a:off x="2033020" y="1856305"/>
            <a:ext cx="8125959" cy="2333951"/>
          </a:xfrm>
          <a:prstGeom prst="rect">
            <a:avLst/>
          </a:prstGeom>
        </p:spPr>
      </p:pic>
      <p:pic>
        <p:nvPicPr>
          <p:cNvPr id="8" name="Рисунок 7">
            <a:extLst>
              <a:ext uri="{FF2B5EF4-FFF2-40B4-BE49-F238E27FC236}">
                <a16:creationId xmlns:a16="http://schemas.microsoft.com/office/drawing/2014/main" id="{029FA270-FA4B-E394-8609-7076224F4EC0}"/>
              </a:ext>
            </a:extLst>
          </p:cNvPr>
          <p:cNvPicPr>
            <a:picLocks noChangeAspect="1"/>
          </p:cNvPicPr>
          <p:nvPr/>
        </p:nvPicPr>
        <p:blipFill>
          <a:blip r:embed="rId4"/>
          <a:srcRect r="7392"/>
          <a:stretch/>
        </p:blipFill>
        <p:spPr>
          <a:xfrm>
            <a:off x="515939" y="4353685"/>
            <a:ext cx="11160124" cy="1648055"/>
          </a:xfrm>
          <a:prstGeom prst="rect">
            <a:avLst/>
          </a:prstGeom>
        </p:spPr>
      </p:pic>
    </p:spTree>
    <p:extLst>
      <p:ext uri="{BB962C8B-B14F-4D97-AF65-F5344CB8AC3E}">
        <p14:creationId xmlns:p14="http://schemas.microsoft.com/office/powerpoint/2010/main" val="316436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F159833B-1FE0-D100-02EC-F7F426DEE5AE}"/>
              </a:ext>
            </a:extLst>
          </p:cNvPr>
          <p:cNvSpPr txBox="1">
            <a:spLocks/>
          </p:cNvSpPr>
          <p:nvPr/>
        </p:nvSpPr>
        <p:spPr>
          <a:xfrm>
            <a:off x="515938" y="657226"/>
            <a:ext cx="11160124" cy="454882"/>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Future</a:t>
            </a:r>
            <a:r>
              <a:rPr lang="ru-RU" dirty="0">
                <a:solidFill>
                  <a:srgbClr val="DDDDDD"/>
                </a:solidFill>
              </a:rPr>
              <a:t> — это "обещание" результата, который будет доступен позже.</a:t>
            </a:r>
            <a:endParaRPr lang="en-US" dirty="0">
              <a:solidFill>
                <a:srgbClr val="DDDDDD"/>
              </a:solidFill>
            </a:endParaRPr>
          </a:p>
        </p:txBody>
      </p:sp>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ru-RU" dirty="0"/>
              <a:t>Интерфейс </a:t>
            </a:r>
            <a:r>
              <a:rPr lang="en-US" dirty="0"/>
              <a:t>Future</a:t>
            </a:r>
            <a:endParaRPr lang="ru-RU" dirty="0"/>
          </a:p>
        </p:txBody>
      </p:sp>
      <p:pic>
        <p:nvPicPr>
          <p:cNvPr id="9" name="Рисунок 8">
            <a:extLst>
              <a:ext uri="{FF2B5EF4-FFF2-40B4-BE49-F238E27FC236}">
                <a16:creationId xmlns:a16="http://schemas.microsoft.com/office/drawing/2014/main" id="{749ECCCF-F7AA-1768-D242-AAEAFBC57F19}"/>
              </a:ext>
            </a:extLst>
          </p:cNvPr>
          <p:cNvPicPr>
            <a:picLocks noChangeAspect="1"/>
          </p:cNvPicPr>
          <p:nvPr/>
        </p:nvPicPr>
        <p:blipFill>
          <a:blip r:embed="rId3"/>
          <a:stretch>
            <a:fillRect/>
          </a:stretch>
        </p:blipFill>
        <p:spPr>
          <a:xfrm>
            <a:off x="1756757" y="1239057"/>
            <a:ext cx="8678486" cy="3162741"/>
          </a:xfrm>
          <a:prstGeom prst="rect">
            <a:avLst/>
          </a:prstGeom>
        </p:spPr>
      </p:pic>
      <p:pic>
        <p:nvPicPr>
          <p:cNvPr id="11" name="Рисунок 10">
            <a:extLst>
              <a:ext uri="{FF2B5EF4-FFF2-40B4-BE49-F238E27FC236}">
                <a16:creationId xmlns:a16="http://schemas.microsoft.com/office/drawing/2014/main" id="{06950E64-FDE2-1703-3F3F-7F19E9D65471}"/>
              </a:ext>
            </a:extLst>
          </p:cNvPr>
          <p:cNvPicPr>
            <a:picLocks noChangeAspect="1"/>
          </p:cNvPicPr>
          <p:nvPr/>
        </p:nvPicPr>
        <p:blipFill>
          <a:blip r:embed="rId4"/>
          <a:srcRect r="7538"/>
          <a:stretch/>
        </p:blipFill>
        <p:spPr>
          <a:xfrm>
            <a:off x="515939" y="4528747"/>
            <a:ext cx="11160124" cy="2200582"/>
          </a:xfrm>
          <a:prstGeom prst="rect">
            <a:avLst/>
          </a:prstGeom>
        </p:spPr>
      </p:pic>
    </p:spTree>
    <p:extLst>
      <p:ext uri="{BB962C8B-B14F-4D97-AF65-F5344CB8AC3E}">
        <p14:creationId xmlns:p14="http://schemas.microsoft.com/office/powerpoint/2010/main" val="54723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FixedThreadPool</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4228825"/>
          </a:xfrm>
          <a:prstGeom prst="rect">
            <a:avLst/>
          </a:prstGeom>
          <a:solidFill>
            <a:srgbClr val="171717"/>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Основные цели </a:t>
            </a:r>
            <a:r>
              <a:rPr lang="en-US" b="0" i="0" dirty="0" err="1">
                <a:solidFill>
                  <a:srgbClr val="BC5CFF"/>
                </a:solidFill>
                <a:effectLst/>
                <a:latin typeface="Menlo"/>
              </a:rPr>
              <a:t>FixedThreadPool</a:t>
            </a:r>
            <a:r>
              <a:rPr lang="ru-RU" dirty="0">
                <a:solidFill>
                  <a:srgbClr val="BC5CFF"/>
                </a:solidFill>
              </a:rPr>
              <a:t>:</a:t>
            </a:r>
          </a:p>
          <a:p>
            <a:r>
              <a:rPr lang="ru-RU" dirty="0">
                <a:solidFill>
                  <a:srgbClr val="DDDDDD"/>
                </a:solidFill>
              </a:rPr>
              <a:t>Контролируемое число потоков – создаётся ровно n потоков, которые обрабатывают задачи.</a:t>
            </a:r>
          </a:p>
          <a:p>
            <a:r>
              <a:rPr lang="ru-RU" dirty="0">
                <a:solidFill>
                  <a:srgbClr val="DDDDDD"/>
                </a:solidFill>
              </a:rPr>
              <a:t>Предсказуемое потребление ресурсов – предотвращает создание избыточных потоков, что важно для стабильности приложения.</a:t>
            </a:r>
          </a:p>
          <a:p>
            <a:r>
              <a:rPr lang="ru-RU" dirty="0">
                <a:solidFill>
                  <a:srgbClr val="DDDDDD"/>
                </a:solidFill>
              </a:rPr>
              <a:t>Очередь задач – если все потоки заняты, новые задачи попадают в очередь (</a:t>
            </a:r>
            <a:r>
              <a:rPr lang="ru-RU" dirty="0" err="1">
                <a:solidFill>
                  <a:srgbClr val="DDDDDD"/>
                </a:solidFill>
              </a:rPr>
              <a:t>LinkedBlockingQueue</a:t>
            </a:r>
            <a:r>
              <a:rPr lang="ru-RU" dirty="0">
                <a:solidFill>
                  <a:srgbClr val="DDDDDD"/>
                </a:solidFill>
              </a:rPr>
              <a:t>) и выполняются по мере освобождения.</a:t>
            </a:r>
            <a:endParaRPr lang="en-US" dirty="0">
              <a:solidFill>
                <a:srgbClr val="DDDDDD"/>
              </a:solidFill>
            </a:endParaRPr>
          </a:p>
          <a:p>
            <a:pPr marL="0" indent="0" algn="l">
              <a:buNone/>
            </a:pPr>
            <a:r>
              <a:rPr lang="ru-RU" dirty="0">
                <a:solidFill>
                  <a:srgbClr val="2CA433"/>
                </a:solidFill>
              </a:rPr>
              <a:t>Плюсы:</a:t>
            </a:r>
          </a:p>
          <a:p>
            <a:r>
              <a:rPr lang="ru-RU" dirty="0">
                <a:solidFill>
                  <a:srgbClr val="DDDDDD"/>
                </a:solidFill>
              </a:rPr>
              <a:t>Стабильность – не создаёт лишние потоки, защищает от перегрузки системы.</a:t>
            </a:r>
          </a:p>
          <a:p>
            <a:r>
              <a:rPr lang="ru-RU" dirty="0">
                <a:solidFill>
                  <a:srgbClr val="DDDDDD"/>
                </a:solidFill>
              </a:rPr>
              <a:t>Контроль ресурсов – можно точно ограничить максимальное число одновременных задач.</a:t>
            </a:r>
          </a:p>
          <a:p>
            <a:r>
              <a:rPr lang="ru-RU" dirty="0">
                <a:solidFill>
                  <a:srgbClr val="DDDDDD"/>
                </a:solidFill>
              </a:rPr>
              <a:t>Подходит для долгих задач – лучше, чем </a:t>
            </a:r>
            <a:r>
              <a:rPr lang="ru-RU" dirty="0" err="1">
                <a:solidFill>
                  <a:srgbClr val="DDDDDD"/>
                </a:solidFill>
              </a:rPr>
              <a:t>CachedThreadPool</a:t>
            </a:r>
            <a:r>
              <a:rPr lang="ru-RU" dirty="0">
                <a:solidFill>
                  <a:srgbClr val="DDDDDD"/>
                </a:solidFill>
              </a:rPr>
              <a:t>, если задачи выполняются долго.</a:t>
            </a:r>
            <a:endParaRPr lang="en-US" dirty="0">
              <a:solidFill>
                <a:srgbClr val="DDDDDD"/>
              </a:solidFill>
            </a:endParaRPr>
          </a:p>
          <a:p>
            <a:pPr marL="0" indent="0" algn="l">
              <a:buNone/>
            </a:pPr>
            <a:r>
              <a:rPr lang="ru-RU" dirty="0">
                <a:solidFill>
                  <a:srgbClr val="FF423F"/>
                </a:solidFill>
              </a:rPr>
              <a:t>Минусы:</a:t>
            </a:r>
            <a:endParaRPr lang="en-US" dirty="0">
              <a:solidFill>
                <a:srgbClr val="FF423F"/>
              </a:solidFill>
            </a:endParaRPr>
          </a:p>
          <a:p>
            <a:pPr>
              <a:lnSpc>
                <a:spcPct val="100000"/>
              </a:lnSpc>
            </a:pPr>
            <a:r>
              <a:rPr lang="ru-RU" dirty="0">
                <a:solidFill>
                  <a:srgbClr val="DDDDDD"/>
                </a:solidFill>
              </a:rPr>
              <a:t>Может создавать очередь – если задач больше, чем потоков, они накапливаются, что может привести к задержкам.</a:t>
            </a:r>
          </a:p>
          <a:p>
            <a:pPr>
              <a:lnSpc>
                <a:spcPct val="100000"/>
              </a:lnSpc>
            </a:pPr>
            <a:r>
              <a:rPr lang="ru-RU" dirty="0">
                <a:solidFill>
                  <a:srgbClr val="DDDDDD"/>
                </a:solidFill>
              </a:rPr>
              <a:t>Не масштабируется – если нагрузка резко возрастает, пул не создаст дополнительные потоки.</a:t>
            </a:r>
          </a:p>
        </p:txBody>
      </p:sp>
      <p:pic>
        <p:nvPicPr>
          <p:cNvPr id="4" name="Рисунок 3">
            <a:extLst>
              <a:ext uri="{FF2B5EF4-FFF2-40B4-BE49-F238E27FC236}">
                <a16:creationId xmlns:a16="http://schemas.microsoft.com/office/drawing/2014/main" id="{D635CCF2-77F3-B182-72FA-E44D483572DE}"/>
              </a:ext>
            </a:extLst>
          </p:cNvPr>
          <p:cNvPicPr>
            <a:picLocks noChangeAspect="1"/>
          </p:cNvPicPr>
          <p:nvPr/>
        </p:nvPicPr>
        <p:blipFill>
          <a:blip r:embed="rId3"/>
          <a:stretch>
            <a:fillRect/>
          </a:stretch>
        </p:blipFill>
        <p:spPr>
          <a:xfrm>
            <a:off x="515938" y="4833646"/>
            <a:ext cx="11160126" cy="2024354"/>
          </a:xfrm>
          <a:prstGeom prst="rect">
            <a:avLst/>
          </a:prstGeom>
        </p:spPr>
      </p:pic>
    </p:spTree>
    <p:extLst>
      <p:ext uri="{BB962C8B-B14F-4D97-AF65-F5344CB8AC3E}">
        <p14:creationId xmlns:p14="http://schemas.microsoft.com/office/powerpoint/2010/main" val="2977924965"/>
      </p:ext>
    </p:extLst>
  </p:cSld>
  <p:clrMapOvr>
    <a:masterClrMapping/>
  </p:clrMapOvr>
</p:sld>
</file>

<file path=ppt/theme/theme1.xml><?xml version="1.0" encoding="utf-8"?>
<a:theme xmlns:a="http://schemas.openxmlformats.org/drawingml/2006/main" name="Тема Office">
  <a:themeElements>
    <a:clrScheme name="Другая 1">
      <a:dk1>
        <a:sysClr val="windowText" lastClr="000000"/>
      </a:dk1>
      <a:lt1>
        <a:sysClr val="window" lastClr="FFFFFF"/>
      </a:lt1>
      <a:dk2>
        <a:srgbClr val="44546A"/>
      </a:dk2>
      <a:lt2>
        <a:srgbClr val="E7E6E6"/>
      </a:lt2>
      <a:accent1>
        <a:srgbClr val="3F3F3F"/>
      </a:accent1>
      <a:accent2>
        <a:srgbClr val="3F3F3F"/>
      </a:accent2>
      <a:accent3>
        <a:srgbClr val="3F3F3F"/>
      </a:accent3>
      <a:accent4>
        <a:srgbClr val="3F3F3F"/>
      </a:accent4>
      <a:accent5>
        <a:srgbClr val="C9492C"/>
      </a:accent5>
      <a:accent6>
        <a:srgbClr val="D58C2E"/>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6289</TotalTime>
  <Words>6692</Words>
  <Application>Microsoft Office PowerPoint</Application>
  <PresentationFormat>Широкоэкранный</PresentationFormat>
  <Paragraphs>707</Paragraphs>
  <Slides>32</Slides>
  <Notes>32</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32</vt:i4>
      </vt:variant>
    </vt:vector>
  </HeadingPairs>
  <TitlesOfParts>
    <vt:vector size="43" baseType="lpstr">
      <vt:lpstr>-apple-system</vt:lpstr>
      <vt:lpstr>Arial</vt:lpstr>
      <vt:lpstr>Calibri</vt:lpstr>
      <vt:lpstr>DeepSeek-CJK-patch</vt:lpstr>
      <vt:lpstr>Fira Sans</vt:lpstr>
      <vt:lpstr>Inter</vt:lpstr>
      <vt:lpstr>Menlo</vt:lpstr>
      <vt:lpstr>Tahoma</vt:lpstr>
      <vt:lpstr>Verdana</vt:lpstr>
      <vt:lpstr>YS Text</vt:lpstr>
      <vt:lpstr>Тема Office</vt:lpstr>
      <vt:lpstr>Презентация PowerPoint</vt:lpstr>
      <vt:lpstr>Atomic</vt:lpstr>
      <vt:lpstr>Atomic operations</vt:lpstr>
      <vt:lpstr>CAS (Compare-And-Swap) </vt:lpstr>
      <vt:lpstr>ABA-проблема в CAS</vt:lpstr>
      <vt:lpstr>ExecutorService </vt:lpstr>
      <vt:lpstr>Future и Callable в Java</vt:lpstr>
      <vt:lpstr>Интерфейс Future</vt:lpstr>
      <vt:lpstr>FixedThreadPool</vt:lpstr>
      <vt:lpstr>CachedThreadPool</vt:lpstr>
      <vt:lpstr>Сравнение FixedThreadPool и CachedThreadPool</vt:lpstr>
      <vt:lpstr>ScheduledThreadPool </vt:lpstr>
      <vt:lpstr>ScheduledThreadPool – основные методы  </vt:lpstr>
      <vt:lpstr>Очереди</vt:lpstr>
      <vt:lpstr>Интерфейс Queue</vt:lpstr>
      <vt:lpstr>Неблокирующие очереди</vt:lpstr>
      <vt:lpstr>Интерфейс BlockingQueue</vt:lpstr>
      <vt:lpstr>Интерфейс BlockingDeque</vt:lpstr>
      <vt:lpstr>Блокирующие очереди #1</vt:lpstr>
      <vt:lpstr>Блокирующие очереди #2</vt:lpstr>
      <vt:lpstr>Блокирующие очереди #3</vt:lpstr>
      <vt:lpstr>Синхронизаторы</vt:lpstr>
      <vt:lpstr>Semaphore</vt:lpstr>
      <vt:lpstr>CountDownLatch</vt:lpstr>
      <vt:lpstr>CyclicBarrier</vt:lpstr>
      <vt:lpstr>Exchanger</vt:lpstr>
      <vt:lpstr>Phaser</vt:lpstr>
      <vt:lpstr>Phaser</vt:lpstr>
      <vt:lpstr>Lock</vt:lpstr>
      <vt:lpstr>ReentrantLock </vt:lpstr>
      <vt:lpstr>ReentrantReadWriteLock </vt:lpstr>
      <vt:lpstr>Condition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semvasek@gmail.com</dc:creator>
  <cp:lastModifiedBy>semvasek@gmail.com</cp:lastModifiedBy>
  <cp:revision>137</cp:revision>
  <dcterms:created xsi:type="dcterms:W3CDTF">2025-01-02T08:46:56Z</dcterms:created>
  <dcterms:modified xsi:type="dcterms:W3CDTF">2025-04-29T12:10:27Z</dcterms:modified>
</cp:coreProperties>
</file>