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3"/>
  </p:notesMasterIdLst>
  <p:sldIdLst>
    <p:sldId id="299" r:id="rId2"/>
    <p:sldId id="305" r:id="rId3"/>
    <p:sldId id="304" r:id="rId4"/>
    <p:sldId id="306" r:id="rId5"/>
    <p:sldId id="309" r:id="rId6"/>
    <p:sldId id="310" r:id="rId7"/>
    <p:sldId id="311" r:id="rId8"/>
    <p:sldId id="313" r:id="rId9"/>
    <p:sldId id="312" r:id="rId10"/>
    <p:sldId id="314" r:id="rId11"/>
    <p:sldId id="315" r:id="rId12"/>
    <p:sldId id="316" r:id="rId13"/>
    <p:sldId id="307" r:id="rId14"/>
    <p:sldId id="320" r:id="rId15"/>
    <p:sldId id="308" r:id="rId16"/>
    <p:sldId id="319" r:id="rId17"/>
    <p:sldId id="317" r:id="rId18"/>
    <p:sldId id="318" r:id="rId19"/>
    <p:sldId id="303" r:id="rId20"/>
    <p:sldId id="300" r:id="rId21"/>
    <p:sldId id="301" r:id="rId22"/>
    <p:sldId id="302" r:id="rId23"/>
    <p:sldId id="257" r:id="rId24"/>
    <p:sldId id="291" r:id="rId25"/>
    <p:sldId id="292" r:id="rId26"/>
    <p:sldId id="289" r:id="rId27"/>
    <p:sldId id="290" r:id="rId28"/>
    <p:sldId id="263" r:id="rId29"/>
    <p:sldId id="264" r:id="rId30"/>
    <p:sldId id="258" r:id="rId31"/>
    <p:sldId id="259" r:id="rId32"/>
    <p:sldId id="261" r:id="rId33"/>
    <p:sldId id="266" r:id="rId34"/>
    <p:sldId id="270" r:id="rId35"/>
    <p:sldId id="272" r:id="rId36"/>
    <p:sldId id="294" r:id="rId37"/>
    <p:sldId id="296" r:id="rId38"/>
    <p:sldId id="293" r:id="rId39"/>
    <p:sldId id="297" r:id="rId40"/>
    <p:sldId id="269" r:id="rId41"/>
    <p:sldId id="278" r:id="rId42"/>
    <p:sldId id="279" r:id="rId43"/>
    <p:sldId id="298" r:id="rId44"/>
    <p:sldId id="283" r:id="rId45"/>
    <p:sldId id="284" r:id="rId46"/>
    <p:sldId id="285" r:id="rId47"/>
    <p:sldId id="286" r:id="rId48"/>
    <p:sldId id="287" r:id="rId49"/>
    <p:sldId id="274" r:id="rId50"/>
    <p:sldId id="277" r:id="rId51"/>
    <p:sldId id="280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99"/>
          </p14:sldIdLst>
        </p14:section>
        <p14:section name="Atomic" id="{05A2EFFE-EAD3-4965-A918-DF4C5ED6DCF3}">
          <p14:sldIdLst>
            <p14:sldId id="305"/>
            <p14:sldId id="304"/>
            <p14:sldId id="306"/>
          </p14:sldIdLst>
        </p14:section>
        <p14:section name="Executors" id="{64ECF9F2-8C33-4575-AE0E-8CDE6868CC5D}">
          <p14:sldIdLst>
            <p14:sldId id="309"/>
            <p14:sldId id="310"/>
            <p14:sldId id="311"/>
            <p14:sldId id="313"/>
            <p14:sldId id="312"/>
            <p14:sldId id="314"/>
            <p14:sldId id="315"/>
            <p14:sldId id="316"/>
          </p14:sldIdLst>
        </p14:section>
        <p14:section name="Queue" id="{C36D3DE3-1D12-4C1F-910F-598A915B1704}">
          <p14:sldIdLst>
            <p14:sldId id="307"/>
            <p14:sldId id="320"/>
            <p14:sldId id="308"/>
            <p14:sldId id="319"/>
            <p14:sldId id="317"/>
            <p14:sldId id="318"/>
          </p14:sldIdLst>
        </p14:section>
        <p14:section name="Базовые концепции" id="{F58B88C2-C97E-4EA5-BECB-DA88DE9DFF01}">
          <p14:sldIdLst>
            <p14:sldId id="303"/>
            <p14:sldId id="300"/>
            <p14:sldId id="301"/>
            <p14:sldId id="302"/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97"/>
            <p14:sldId id="269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LinkedList" id="{CE6DC093-DD4A-4E09-B93A-05895A1662FA}">
          <p14:sldIdLst>
            <p14:sldId id="298"/>
          </p14:sldIdLst>
        </p14:section>
        <p14:section name="Stack" id="{32465DE7-77FC-49F4-9A9E-F62356151C56}">
          <p14:sldIdLst>
            <p14:sldId id="283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HashSet" id="{C089EEEF-4FCC-4B9B-AF40-C722EFC1649C}">
          <p14:sldIdLst>
            <p14:sldId id="274"/>
            <p14:sldId id="277"/>
          </p14:sldIdLst>
        </p14:section>
        <p14:section name="Класс Collections" id="{1BD23794-E779-4BD1-9425-FB93ECB27084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3F"/>
    <a:srgbClr val="CC7832"/>
    <a:srgbClr val="BC5CFF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68585" autoAdjust="0"/>
  </p:normalViewPr>
  <p:slideViewPr>
    <p:cSldViewPr snapToGrid="0">
      <p:cViewPr varScale="1">
        <p:scale>
          <a:sx n="76" d="100"/>
          <a:sy n="76" d="100"/>
        </p:scale>
        <p:origin x="1950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yandex.ru/homepage/java/mnogopoto/executeservice/cachedthreadpool/#kogda-ne-ispolzova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42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Как работает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ScheduledThreadPool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Создаётся пул с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фиксированным числом потоков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Executors.newScheduledThreadPool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(3)).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Поддерживает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очередь задач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(но не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LinkedBlockingQueue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 а специализированную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DelayedWorkQueue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Позволяет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планировать выполнение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с помощью методов: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schedule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() – однократный запуск с задержкой.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scheduleAtFixedRate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() – периодическое выполнение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 фиксированной частотой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scheduleWithFixedDelay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() – периодическое выполнение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 фиксированной задержкой между окончаниями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  <a:p>
            <a:pPr algn="l"/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7. Когда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Таймеры и отложенные задачи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автосохранение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 через 5 минут).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Периодические фоновые процессы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(синхронизация данных, логирование).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Пул для задач с задержкой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отложенная отправка уведомлений).</a:t>
            </a:r>
          </a:p>
          <a:p>
            <a:pPr algn="l"/>
            <a:endParaRPr lang="ru-RU" sz="1200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721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 err="1">
                <a:effectLst/>
                <a:latin typeface="YS Text"/>
              </a:rPr>
              <a:t>ScheduledThreadPool</a:t>
            </a:r>
            <a:r>
              <a:rPr lang="ru-RU" b="0" i="0" dirty="0">
                <a:effectLst/>
                <a:latin typeface="YS Text"/>
              </a:rPr>
              <a:t> — это мощный инструмент для: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отложенного выполнения</a:t>
            </a:r>
            <a:r>
              <a:rPr lang="ru-RU" b="0" i="0" dirty="0">
                <a:effectLst/>
                <a:latin typeface="YS Text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периодических задач</a:t>
            </a:r>
            <a:r>
              <a:rPr lang="ru-RU" b="0" i="0" dirty="0">
                <a:effectLst/>
                <a:latin typeface="YS Text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управляемого многопоточного планирования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Лучше, чем </a:t>
            </a:r>
            <a:r>
              <a:rPr lang="ru-RU" b="1" i="0" dirty="0" err="1">
                <a:effectLst/>
                <a:latin typeface="YS Text"/>
              </a:rPr>
              <a:t>Timer</a:t>
            </a:r>
            <a:r>
              <a:rPr lang="ru-RU" b="0" i="0" dirty="0">
                <a:effectLst/>
                <a:latin typeface="YS Text"/>
              </a:rPr>
              <a:t>, потому что: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Использует пул потоков (а не один поток).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Устойчив к исключениям.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Гибче в настройке.</a:t>
            </a:r>
          </a:p>
          <a:p>
            <a:pPr algn="l">
              <a:buFont typeface="Arial" panose="020B0604020202020204" pitchFamily="34" charset="0"/>
              <a:buNone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Когда не использовать?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Если нужна </a:t>
            </a:r>
            <a:r>
              <a:rPr lang="ru-RU" b="1" i="0" dirty="0">
                <a:effectLst/>
                <a:latin typeface="YS Text"/>
              </a:rPr>
              <a:t>наносекундная точность</a:t>
            </a:r>
            <a:r>
              <a:rPr lang="ru-RU" b="0" i="0" dirty="0">
                <a:effectLst/>
                <a:latin typeface="YS Text"/>
              </a:rPr>
              <a:t> (лучше </a:t>
            </a:r>
            <a:r>
              <a:rPr lang="ru-RU" b="0" i="0" dirty="0" err="1">
                <a:effectLst/>
                <a:latin typeface="YS Text"/>
              </a:rPr>
              <a:t>ScheduledThreadPool</a:t>
            </a:r>
            <a:r>
              <a:rPr lang="ru-RU" b="0" i="0" dirty="0">
                <a:effectLst/>
                <a:latin typeface="YS Text"/>
              </a:rPr>
              <a:t> + ручная корректировка).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Если задачи </a:t>
            </a:r>
            <a:r>
              <a:rPr lang="ru-RU" b="1" i="0" dirty="0">
                <a:effectLst/>
                <a:latin typeface="YS Text"/>
              </a:rPr>
              <a:t>очень долгие</a:t>
            </a:r>
            <a:r>
              <a:rPr lang="ru-RU" b="0" i="0" dirty="0">
                <a:effectLst/>
                <a:latin typeface="YS Text"/>
              </a:rPr>
              <a:t> и могут блокировать очередь.</a:t>
            </a:r>
          </a:p>
          <a:p>
            <a:pPr algn="l">
              <a:buFont typeface="Arial" panose="020B0604020202020204" pitchFamily="34" charset="0"/>
              <a:buNone/>
            </a:pP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Рекомендации: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Для </a:t>
            </a:r>
            <a:r>
              <a:rPr lang="ru-RU" b="1" i="0" dirty="0">
                <a:effectLst/>
                <a:latin typeface="YS Text"/>
              </a:rPr>
              <a:t>строгой периодичности</a:t>
            </a:r>
            <a:r>
              <a:rPr lang="ru-RU" b="0" i="0" dirty="0">
                <a:effectLst/>
                <a:latin typeface="YS Text"/>
              </a:rPr>
              <a:t> → </a:t>
            </a:r>
            <a:r>
              <a:rPr lang="ru-RU" b="0" i="0" dirty="0" err="1">
                <a:effectLst/>
                <a:latin typeface="YS Text"/>
              </a:rPr>
              <a:t>scheduleAtFixedRate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Для </a:t>
            </a:r>
            <a:r>
              <a:rPr lang="ru-RU" b="1" i="0" dirty="0">
                <a:effectLst/>
                <a:latin typeface="YS Text"/>
              </a:rPr>
              <a:t>гарантированных пауз</a:t>
            </a:r>
            <a:r>
              <a:rPr lang="ru-RU" b="0" i="0" dirty="0">
                <a:effectLst/>
                <a:latin typeface="YS Text"/>
              </a:rPr>
              <a:t> → </a:t>
            </a:r>
            <a:r>
              <a:rPr lang="ru-RU" b="0" i="0" dirty="0" err="1">
                <a:effectLst/>
                <a:latin typeface="YS Text"/>
              </a:rPr>
              <a:t>scheduleWithFixedDelay</a:t>
            </a:r>
            <a:r>
              <a:rPr lang="ru-RU" b="0" i="0" dirty="0">
                <a:effectLst/>
                <a:latin typeface="YS Text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Всегда </a:t>
            </a:r>
            <a:r>
              <a:rPr lang="ru-RU" b="1" i="0" dirty="0">
                <a:effectLst/>
                <a:latin typeface="YS Text"/>
              </a:rPr>
              <a:t>закрывать пул</a:t>
            </a:r>
            <a:r>
              <a:rPr lang="ru-RU" b="0" i="0" dirty="0">
                <a:effectLst/>
                <a:latin typeface="YS Text"/>
              </a:rPr>
              <a:t> через </a:t>
            </a:r>
            <a:r>
              <a:rPr lang="ru-RU" b="0" i="0" dirty="0" err="1">
                <a:effectLst/>
                <a:latin typeface="YS Text"/>
              </a:rPr>
              <a:t>shutdown</a:t>
            </a:r>
            <a:r>
              <a:rPr lang="ru-RU" b="0" i="0" dirty="0">
                <a:effectLst/>
                <a:latin typeface="YS Text"/>
              </a:rPr>
              <a:t>().</a:t>
            </a:r>
          </a:p>
          <a:p>
            <a:pPr algn="l"/>
            <a:endParaRPr lang="ru-RU" sz="1200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559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Интерфейс </a:t>
            </a:r>
            <a:r>
              <a:rPr lang="ru-RU" dirty="0" err="1">
                <a:solidFill>
                  <a:srgbClr val="BC5CF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 определяет блокирующую очередь, наследующую свойства интерфейса </a:t>
            </a:r>
            <a:r>
              <a:rPr lang="ru-RU" dirty="0" err="1">
                <a:solidFill>
                  <a:srgbClr val="BC5CFF"/>
                </a:solidFill>
              </a:rPr>
              <a:t>Queue</a:t>
            </a:r>
            <a:r>
              <a:rPr lang="ru-RU" dirty="0">
                <a:solidFill>
                  <a:srgbClr val="DDDDDD"/>
                </a:solidFill>
              </a:rPr>
              <a:t>, в которой элементы хранятся в порядке «первый пришел, первый вышел» (</a:t>
            </a:r>
            <a:r>
              <a:rPr lang="ru-RU" dirty="0">
                <a:solidFill>
                  <a:srgbClr val="BC5CFF"/>
                </a:solidFill>
              </a:rPr>
              <a:t>FIFO –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in</a:t>
            </a:r>
            <a:r>
              <a:rPr lang="ru-RU" dirty="0">
                <a:solidFill>
                  <a:srgbClr val="BC5CFF"/>
                </a:solidFill>
              </a:rPr>
              <a:t>,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out</a:t>
            </a:r>
            <a:r>
              <a:rPr lang="ru-RU" dirty="0">
                <a:solidFill>
                  <a:srgbClr val="DDDDDD"/>
                </a:solidFill>
              </a:rPr>
              <a:t>). Реализация данного интерфейса обеспечивает блокировку потока в двух случаях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при попытке получения элемента из пустой очереди;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при попытке размещения элемента в полной очереди.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Когда поток пытается получить элемент из пустой очереди, то он переводится в состояние ожидания до тех пор, пока какой-либо другой поток не разместит элемент в очереди. Аналогично при попытке положить элемент в полную очередь; поток ставится в ожидание до тех пор, пока другой поток не заберет элемент из очереди и, таким образом, не освободит место в ней. Естественно, понятие "полная очередь" подразумевает ограничение размера очереди.</a:t>
            </a:r>
          </a:p>
          <a:p>
            <a:endParaRPr lang="ru-RU" dirty="0"/>
          </a:p>
          <a:p>
            <a:r>
              <a:rPr lang="ru-RU" dirty="0"/>
              <a:t>Критерий		Блокирующая очередь (</a:t>
            </a:r>
            <a:r>
              <a:rPr lang="ru-RU" dirty="0" err="1"/>
              <a:t>BlockingQueue</a:t>
            </a:r>
            <a:r>
              <a:rPr lang="ru-RU" dirty="0"/>
              <a:t>)		Неблокирующая очередь (</a:t>
            </a:r>
            <a:r>
              <a:rPr lang="ru-RU" dirty="0" err="1"/>
              <a:t>ConcurrentLinkedQueue</a:t>
            </a:r>
            <a:r>
              <a:rPr lang="ru-RU" dirty="0"/>
              <a:t>)</a:t>
            </a:r>
          </a:p>
          <a:p>
            <a:r>
              <a:rPr lang="ru-RU" dirty="0"/>
              <a:t>Блокировка потоков	Да (</a:t>
            </a:r>
            <a:r>
              <a:rPr lang="ru-RU" dirty="0" err="1"/>
              <a:t>put</a:t>
            </a:r>
            <a:r>
              <a:rPr lang="ru-RU" dirty="0"/>
              <a:t>, </a:t>
            </a:r>
            <a:r>
              <a:rPr lang="ru-RU" dirty="0" err="1"/>
              <a:t>take</a:t>
            </a:r>
            <a:r>
              <a:rPr lang="ru-RU" dirty="0"/>
              <a:t>)				Нет (CAS-операции)</a:t>
            </a:r>
          </a:p>
          <a:p>
            <a:r>
              <a:rPr lang="ru-RU" dirty="0"/>
              <a:t>Производительность	Ниже (из-за блокировок)			Выше</a:t>
            </a:r>
          </a:p>
          <a:p>
            <a:r>
              <a:rPr lang="ru-RU" dirty="0"/>
              <a:t>Размер очереди	Может быть ограничен (</a:t>
            </a:r>
            <a:r>
              <a:rPr lang="ru-RU" dirty="0" err="1"/>
              <a:t>ArrayBlockingQueue</a:t>
            </a:r>
            <a:r>
              <a:rPr lang="ru-RU" dirty="0"/>
              <a:t>)	Неограничен</a:t>
            </a:r>
          </a:p>
          <a:p>
            <a:r>
              <a:rPr lang="ru-RU" dirty="0"/>
              <a:t>Использование	Когда нужны строгие гарантии		Когда важна скорость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8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базовый интерфейс для классов, который реализует запуск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задач. Тем самым обеспечивается помощь с добавлением задачи и способом ее запуска.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интерфейс, который расширяет свойства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Executor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который описывает сервис для запуска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задач. Методы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submit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 вход принимают задачу в виде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Callable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или </a:t>
            </a:r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Runnable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возвращаемого значения идет Future, через который ты можешь получить результат.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Метод </a:t>
            </a:r>
            <a:r>
              <a:rPr lang="ru-RU" b="0" i="0" dirty="0" err="1">
                <a:solidFill>
                  <a:srgbClr val="FF6726"/>
                </a:solidFill>
                <a:effectLst/>
                <a:latin typeface="Menlo"/>
              </a:rPr>
              <a:t>invokeAll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отвечает за выполнение задач с возвращением списка задач с их статусом и результатами завершения.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Метод </a:t>
            </a:r>
            <a:r>
              <a:rPr lang="ru-RU" b="0" i="0" dirty="0" err="1">
                <a:solidFill>
                  <a:srgbClr val="FF6726"/>
                </a:solidFill>
                <a:effectLst/>
                <a:latin typeface="Menlo"/>
              </a:rPr>
              <a:t>invokeAny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отвечает за выполнение задач с возвращением результата успешно выполненной задачи (то есть без создания исключения), если таковые имеются.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1" i="1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ScheduledExecutorService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данный интерфейс добавляет возможность запускать отложенные задачи с определенной задержкой или определенным периодом.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 err="1">
                <a:solidFill>
                  <a:srgbClr val="2CA433"/>
                </a:solidFill>
                <a:effectLst/>
                <a:latin typeface="Menlo"/>
              </a:rPr>
              <a:t>AbstractExecutorService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абстрактный класс для построения </a:t>
            </a:r>
            <a:r>
              <a:rPr lang="en-US" b="1" i="1" dirty="0" err="1">
                <a:effectLst/>
                <a:latin typeface="Arial" panose="020B0604020202020204" pitchFamily="34" charset="0"/>
              </a:rPr>
              <a:t>ExecutorService</a:t>
            </a:r>
            <a:r>
              <a:rPr lang="en-US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'a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есть имплементация методов </a:t>
            </a:r>
            <a:r>
              <a:rPr lang="en-US" b="0" i="0" dirty="0">
                <a:solidFill>
                  <a:srgbClr val="FF6726"/>
                </a:solidFill>
                <a:effectLst/>
                <a:latin typeface="Menlo"/>
              </a:rPr>
              <a:t>submit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 err="1">
                <a:solidFill>
                  <a:srgbClr val="FF6726"/>
                </a:solidFill>
                <a:effectLst/>
                <a:latin typeface="Menlo"/>
              </a:rPr>
              <a:t>invokeAll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dirty="0" err="1">
                <a:solidFill>
                  <a:srgbClr val="FF6726"/>
                </a:solidFill>
                <a:effectLst/>
                <a:latin typeface="Menlo"/>
              </a:rPr>
              <a:t>invokeAny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От этого класса наследуются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ThreadPoolExecutor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ScheduledThreadPoolExecutor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 </a:t>
            </a:r>
            <a:r>
              <a:rPr lang="en-US" b="1" i="1" dirty="0" err="1">
                <a:solidFill>
                  <a:srgbClr val="2CA433"/>
                </a:solidFill>
                <a:effectLst/>
                <a:latin typeface="Arial" panose="020B0604020202020204" pitchFamily="34" charset="0"/>
              </a:rPr>
              <a:t>ForkJoinPool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47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24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 можно создавать 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-конструкторы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которые позволяют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параметризовать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конструктор типами, даже если сам класс не является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Это полезно, когда нужно создать объект с гибкими типами данных, не делая весь класс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В Java 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wildcard (джокер)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— это специальный символ </a:t>
            </a:r>
            <a:r>
              <a:rPr lang="ru-RU" dirty="0"/>
              <a:t>?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 который используется в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generics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для представления неизвестного типа. Wildcard позволяет создавать более гибкие и универсальные конструкции, особенно когда вы работаете с коллекциями или методами, которые должны принимать или возвращать объекты разных типов.</a:t>
            </a:r>
            <a:endParaRPr lang="en-US" dirty="0"/>
          </a:p>
          <a:p>
            <a:endParaRPr lang="en-US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Основные виды Wildcard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&lt;?&gt; — неограниченный wildcard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тип. Полезен, когда тип не важен, или вы хотите работать с коллекцией, содержащей объекты любого типа.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extends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upper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сверху)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подклассом T (включая сам T). Полезен для чтения данных из коллекции.</a:t>
            </a: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&lt;? super T&gt; —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lower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bounded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 wildcard (ограничение снизу)</a:t>
            </a:r>
            <a:br>
              <a:rPr lang="ru-RU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Представляет любой тип, который является суперклассом T (включая сам T). Полезен для записи данных в коллекцию.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Можно порассуждать,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D19A66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extends Number&gt;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любого типа, являющегося подтипом Number (например,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, Double,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Float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 т.д.).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Однако компилятор не знает точный тип элементов в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src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. Он знает только, что это какой-то подтип Number.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добавляем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en-US" dirty="0"/>
          </a:p>
          <a:p>
            <a:pPr algn="l">
              <a:buFont typeface="+mj-lt"/>
              <a:buAutoNum type="arabicPeriod"/>
            </a:pP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List&lt;? super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1" i="0" dirty="0">
                <a:solidFill>
                  <a:srgbClr val="F8FAFF"/>
                </a:solidFill>
                <a:effectLst/>
                <a:latin typeface="Inter"/>
              </a:rPr>
              <a:t>&gt;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Это список, который может содержать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любого его 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супертипа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 (например, Number, Object).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Компилятор гарантирует, что в такой список можно безопасно добавлять только объекты типа 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Inter"/>
              </a:rPr>
              <a:t>Integer</a:t>
            </a:r>
            <a:r>
              <a:rPr lang="ru-RU" b="0" i="0" dirty="0">
                <a:solidFill>
                  <a:srgbClr val="F8FAFF"/>
                </a:solidFill>
                <a:effectLst/>
                <a:latin typeface="Inter"/>
              </a:rPr>
              <a:t> или его подтипов.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CAS (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Compare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-And-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Swap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— это низкоуровневый процессорный механизм, который позволяет безопасно изменять значение переменной в многопоточной среде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без блокировок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lock-free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). Он используется в Java в атомарных классах (</a:t>
            </a:r>
            <a:r>
              <a:rPr lang="ru-RU" dirty="0" err="1"/>
              <a:t>AtomicInteger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 </a:t>
            </a:r>
            <a:r>
              <a:rPr lang="ru-RU" dirty="0" err="1"/>
              <a:t>AtomicReference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, </a:t>
            </a:r>
            <a:r>
              <a:rPr lang="ru-RU" dirty="0" err="1"/>
              <a:t>AtomicLong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и др.) для реализации неблокирующих алгоритмов.</a:t>
            </a: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В 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Java CAS 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реализован в классах пакета 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java.util.concurrent.atomic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через методы: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compareAndSet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(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expectedValue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newValue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DeepSeek-CJK-patch"/>
              </a:rPr>
              <a:t>weakCompareAndSet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() (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менее строгие гарантии)</a:t>
            </a:r>
          </a:p>
          <a:p>
            <a:endParaRPr lang="ru-RU" dirty="0"/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 Плюсы CAS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Отсутствие блокировок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</a:t>
            </a:r>
            <a:r>
              <a:rPr lang="ru-RU" b="0" i="0" dirty="0" err="1">
                <a:solidFill>
                  <a:srgbClr val="F8FAFF"/>
                </a:solidFill>
                <a:effectLst/>
                <a:latin typeface="DeepSeek-CJK-patch"/>
              </a:rPr>
              <a:t>non-blocking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) → лучше масштабируемость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Избегание </a:t>
            </a:r>
            <a:r>
              <a:rPr lang="ru-RU" b="1" i="0" dirty="0" err="1">
                <a:solidFill>
                  <a:srgbClr val="F8FAFF"/>
                </a:solidFill>
                <a:effectLst/>
                <a:latin typeface="DeepSeek-CJK-patch"/>
              </a:rPr>
              <a:t>deadlock’ов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(нет взаимных блокировок)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✅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Высокая скорость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в условиях низкой конкуренции</a:t>
            </a:r>
          </a:p>
          <a:p>
            <a:pPr algn="l"/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🔹 Минусы CAS</a:t>
            </a:r>
          </a:p>
          <a:p>
            <a:pPr algn="l"/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Проблема ABA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(если значение менялось, но вернулось к исходному, CAS все равно выполнится)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Бесконечные повторения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(если много потоков конкурируют, некоторые могут долго повторять CAS)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❌ 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Сложность реализации</a:t>
            </a: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 для сложных структур данных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38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98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63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567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effectLst/>
                <a:latin typeface="YS Text"/>
              </a:rPr>
              <a:t> Ограничения Future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❌ </a:t>
            </a:r>
            <a:r>
              <a:rPr lang="ru-RU" b="1" i="0" dirty="0">
                <a:effectLst/>
                <a:latin typeface="YS Text"/>
              </a:rPr>
              <a:t>Нет цепочек вызовов</a:t>
            </a:r>
            <a:r>
              <a:rPr lang="ru-RU" b="0" i="0" dirty="0">
                <a:effectLst/>
                <a:latin typeface="YS Text"/>
              </a:rPr>
              <a:t> (нельзя сказать: "когда задача завершится, сделай то-то").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❌ </a:t>
            </a:r>
            <a:r>
              <a:rPr lang="ru-RU" b="1" i="0" dirty="0">
                <a:effectLst/>
                <a:latin typeface="YS Text"/>
              </a:rPr>
              <a:t>Только один результат</a:t>
            </a:r>
            <a:r>
              <a:rPr lang="ru-RU" b="0" i="0" dirty="0">
                <a:effectLst/>
                <a:latin typeface="YS Text"/>
              </a:rPr>
              <a:t> (не поддерживает комбинацию нескольких Future).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Для более сложных сценариев используйте </a:t>
            </a:r>
            <a:r>
              <a:rPr lang="ru-RU" b="1" i="0" dirty="0" err="1">
                <a:effectLst/>
                <a:latin typeface="YS Text"/>
              </a:rPr>
              <a:t>CompletableFuture</a:t>
            </a:r>
            <a:r>
              <a:rPr lang="ru-RU" b="0" i="0" dirty="0">
                <a:effectLst/>
                <a:latin typeface="YS Text"/>
              </a:rPr>
              <a:t> (тема для отдельной лекции).</a:t>
            </a:r>
          </a:p>
          <a:p>
            <a:pPr algn="l"/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Вывод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0" i="0" dirty="0">
                <a:effectLst/>
                <a:latin typeface="YS Text"/>
              </a:rPr>
              <a:t>✅ </a:t>
            </a:r>
            <a:r>
              <a:rPr lang="en-US" b="1" i="0" dirty="0">
                <a:effectLst/>
                <a:latin typeface="YS Text"/>
              </a:rPr>
              <a:t>Callable</a:t>
            </a:r>
            <a:r>
              <a:rPr lang="en-US" b="0" i="0" dirty="0">
                <a:effectLst/>
                <a:latin typeface="YS Text"/>
              </a:rPr>
              <a:t> — </a:t>
            </a:r>
            <a:r>
              <a:rPr lang="ru-RU" b="0" i="0" dirty="0">
                <a:effectLst/>
                <a:latin typeface="YS Text"/>
              </a:rPr>
              <a:t>задача, которая возвращает результат.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en-US" b="1" i="0" dirty="0">
                <a:effectLst/>
                <a:latin typeface="YS Text"/>
              </a:rPr>
              <a:t>Future</a:t>
            </a:r>
            <a:r>
              <a:rPr lang="en-US" b="0" i="0" dirty="0">
                <a:effectLst/>
                <a:latin typeface="YS Text"/>
              </a:rPr>
              <a:t> — </a:t>
            </a:r>
            <a:r>
              <a:rPr lang="ru-RU" b="0" i="0" dirty="0">
                <a:effectLst/>
                <a:latin typeface="YS Text"/>
              </a:rPr>
              <a:t>механизм для асинхронного получения результата.</a:t>
            </a:r>
            <a:br>
              <a:rPr lang="ru-RU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✅ </a:t>
            </a:r>
            <a:r>
              <a:rPr lang="ru-RU" b="1" i="0" dirty="0">
                <a:effectLst/>
                <a:latin typeface="YS Text"/>
              </a:rPr>
              <a:t>Основные методы</a:t>
            </a:r>
            <a:r>
              <a:rPr lang="ru-RU" b="0" i="0" dirty="0">
                <a:effectLst/>
                <a:latin typeface="YS Text"/>
              </a:rPr>
              <a:t>: </a:t>
            </a:r>
            <a:r>
              <a:rPr lang="en-US" b="0" i="0" dirty="0">
                <a:effectLst/>
                <a:latin typeface="YS Text"/>
              </a:rPr>
              <a:t>get(), </a:t>
            </a:r>
            <a:r>
              <a:rPr lang="en-US" b="0" i="0" dirty="0" err="1">
                <a:effectLst/>
                <a:latin typeface="YS Text"/>
              </a:rPr>
              <a:t>isDone</a:t>
            </a:r>
            <a:r>
              <a:rPr lang="en-US" b="0" i="0" dirty="0">
                <a:effectLst/>
                <a:latin typeface="YS Text"/>
              </a:rPr>
              <a:t>(), cancel().</a:t>
            </a:r>
            <a:br>
              <a:rPr lang="en-US" b="0" i="0" dirty="0">
                <a:effectLst/>
                <a:latin typeface="YS Text"/>
              </a:rPr>
            </a:br>
            <a:r>
              <a:rPr lang="ru-RU" b="0" i="0" dirty="0">
                <a:effectLst/>
                <a:latin typeface="YS Text"/>
              </a:rPr>
              <a:t>🚀 </a:t>
            </a:r>
            <a:r>
              <a:rPr lang="ru-RU" b="1" i="0" dirty="0">
                <a:effectLst/>
                <a:latin typeface="YS Text"/>
              </a:rPr>
              <a:t>Используйте </a:t>
            </a:r>
            <a:r>
              <a:rPr lang="en-US" b="1" i="0" dirty="0">
                <a:effectLst/>
                <a:latin typeface="YS Text"/>
              </a:rPr>
              <a:t>Future </a:t>
            </a:r>
            <a:r>
              <a:rPr lang="ru-RU" b="1" i="0" dirty="0">
                <a:effectLst/>
                <a:latin typeface="YS Text"/>
              </a:rPr>
              <a:t>для простых асинхронных операций.</a:t>
            </a:r>
            <a:endParaRPr lang="ru-RU" b="0" i="0" dirty="0">
              <a:effectLst/>
              <a:latin typeface="YS Text"/>
            </a:endParaRPr>
          </a:p>
          <a:p>
            <a:pPr algn="l"/>
            <a:r>
              <a:rPr lang="ru-RU" b="1" i="0" dirty="0">
                <a:effectLst/>
                <a:latin typeface="YS Text"/>
              </a:rPr>
              <a:t>Что дальше?</a:t>
            </a:r>
            <a:endParaRPr lang="ru-RU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YS Text"/>
              </a:rPr>
              <a:t>CompletableFuture</a:t>
            </a:r>
            <a:r>
              <a:rPr lang="en-US" b="0" i="0" dirty="0">
                <a:effectLst/>
                <a:latin typeface="YS Text"/>
              </a:rPr>
              <a:t> (</a:t>
            </a:r>
            <a:r>
              <a:rPr lang="ru-RU" b="0" i="0" dirty="0">
                <a:effectLst/>
                <a:latin typeface="YS Text"/>
              </a:rPr>
              <a:t>асинхронные цепочки)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  <a:latin typeface="YS Text"/>
              </a:rPr>
              <a:t>ForkJoinPool</a:t>
            </a:r>
            <a:r>
              <a:rPr lang="en-US" b="0" i="0" dirty="0">
                <a:effectLst/>
                <a:latin typeface="YS Text"/>
              </a:rPr>
              <a:t> (</a:t>
            </a:r>
            <a:r>
              <a:rPr lang="ru-RU" b="0" i="0" dirty="0">
                <a:effectLst/>
                <a:latin typeface="YS Text"/>
              </a:rPr>
              <a:t>параллельные вычисления)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YS Text"/>
              </a:rPr>
              <a:t>Реактивное программирование (</a:t>
            </a:r>
            <a:r>
              <a:rPr lang="en-US" b="0" i="0" dirty="0">
                <a:effectLst/>
                <a:latin typeface="YS Text"/>
              </a:rPr>
              <a:t>Flow API, </a:t>
            </a:r>
            <a:r>
              <a:rPr lang="en-US" b="0" i="0" dirty="0" err="1">
                <a:effectLst/>
                <a:latin typeface="YS Text"/>
              </a:rPr>
              <a:t>RxJava</a:t>
            </a:r>
            <a:r>
              <a:rPr lang="en-US" b="0" i="0" dirty="0">
                <a:effectLst/>
                <a:latin typeface="YS Text"/>
              </a:rPr>
              <a:t>)</a:t>
            </a:r>
          </a:p>
          <a:p>
            <a:pPr algn="l"/>
            <a:r>
              <a:rPr lang="ru-RU" b="0" i="0" dirty="0">
                <a:effectLst/>
                <a:latin typeface="YS Text"/>
              </a:rPr>
              <a:t>Хотите углубиться в какую-то тему? 😊</a:t>
            </a:r>
          </a:p>
          <a:p>
            <a:pPr algn="l"/>
            <a:endParaRPr lang="ru-RU" b="0" i="0" dirty="0">
              <a:effectLst/>
              <a:latin typeface="YS Text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37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Ограниченные ресурсы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сервер с фиксированным числом ядер CPU).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Долгие задачи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(обработка файлов, запросы к БД, сложные вычисления).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нужно строгое управление параллелизмом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(например, не более 10 одновременных соединений).</a:t>
            </a:r>
            <a:endParaRPr lang="en-US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200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Когда НЕ использовать?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Если нагрузка </a:t>
            </a: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непредсказуема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и может резко возрастать (лучше </a:t>
            </a:r>
            <a:r>
              <a:rPr lang="ru-RU" sz="1200" b="0" i="0" dirty="0" err="1">
                <a:solidFill>
                  <a:srgbClr val="F8FAFF"/>
                </a:solidFill>
                <a:effectLst/>
                <a:latin typeface="DeepSeek-CJK-patch"/>
              </a:rPr>
              <a:t>CachedThreadPool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 или </a:t>
            </a:r>
            <a:r>
              <a:rPr lang="ru-RU" sz="1200" b="0" i="0" dirty="0" err="1">
                <a:solidFill>
                  <a:srgbClr val="F8FAFF"/>
                </a:solidFill>
                <a:effectLst/>
                <a:latin typeface="DeepSeek-CJK-patch"/>
              </a:rPr>
              <a:t>ScheduledThreadPool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Если задачи </a:t>
            </a:r>
            <a:r>
              <a:rPr lang="ru-RU" sz="1200" b="1" i="0" dirty="0">
                <a:solidFill>
                  <a:srgbClr val="F8FAFF"/>
                </a:solidFill>
                <a:effectLst/>
                <a:latin typeface="DeepSeek-CJK-patch"/>
              </a:rPr>
              <a:t>очень короткие</a:t>
            </a:r>
            <a:r>
              <a:rPr lang="ru-RU" sz="1200" b="0" i="0" dirty="0">
                <a:solidFill>
                  <a:srgbClr val="F8FAFF"/>
                </a:solidFill>
                <a:effectLst/>
                <a:latin typeface="DeepSeek-CJK-patch"/>
              </a:rPr>
              <a:t>, а потоков слишком мало (очередь будет расти).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020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1000" b="1" i="0" dirty="0">
                <a:effectLst/>
                <a:latin typeface="YS Text"/>
              </a:rPr>
              <a:t>Когда использовать?</a:t>
            </a:r>
            <a:endParaRPr lang="ru-RU" sz="10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Много коротких асинхронных задач (например, обработка HTTP-запросов, быстрые вычисления).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Нагрузка непредсказуема, и нужно гибкое масштабирование.</a:t>
            </a:r>
          </a:p>
          <a:p>
            <a:pPr algn="ctr"/>
            <a:r>
              <a:rPr lang="ru-RU" sz="1000" b="0" i="0" u="none" strike="noStrike" dirty="0">
                <a:effectLst/>
                <a:latin typeface="YS Text"/>
                <a:hlinkClick r:id="rId3"/>
              </a:rPr>
              <a:t>Когда НЕ использовать?</a:t>
            </a:r>
          </a:p>
          <a:p>
            <a:pPr algn="l"/>
            <a:r>
              <a:rPr lang="ru-RU" sz="1000" b="1" i="0" dirty="0">
                <a:effectLst/>
                <a:latin typeface="YS Text"/>
              </a:rPr>
              <a:t>Когда НЕ использовать?</a:t>
            </a:r>
            <a:endParaRPr lang="ru-RU" sz="1000" b="0" i="0" dirty="0">
              <a:effectLst/>
              <a:latin typeface="YS Tex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Если задачи долгие (например, обработка больших файлов).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000" b="0" i="0" dirty="0">
                <a:effectLst/>
                <a:latin typeface="YS Text"/>
              </a:rPr>
              <a:t>Если нужно строго ограничить число потоков (лучше </a:t>
            </a:r>
            <a:r>
              <a:rPr lang="ru-RU" sz="1000" b="0" i="0" dirty="0" err="1">
                <a:effectLst/>
                <a:latin typeface="YS Text"/>
              </a:rPr>
              <a:t>FixedThreadPool</a:t>
            </a:r>
            <a:r>
              <a:rPr lang="ru-RU" sz="1000" b="0" i="0" dirty="0">
                <a:effectLst/>
                <a:latin typeface="YS Text"/>
              </a:rPr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39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>
                <a:solidFill>
                  <a:srgbClr val="F8FAFF"/>
                </a:solidFill>
                <a:effectLst/>
              </a:rPr>
              <a:t>Вывод:</a:t>
            </a:r>
          </a:p>
          <a:p>
            <a:r>
              <a:rPr lang="ru-RU" dirty="0" err="1">
                <a:solidFill>
                  <a:srgbClr val="F8FAFF"/>
                </a:solidFill>
                <a:effectLst/>
              </a:rPr>
              <a:t>FixedThreadPool</a:t>
            </a:r>
            <a:r>
              <a:rPr lang="ru-RU" dirty="0">
                <a:solidFill>
                  <a:srgbClr val="F8FAFF"/>
                </a:solidFill>
                <a:effectLst/>
              </a:rPr>
              <a:t> лучше использовать, когда: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8FAFF"/>
                </a:solidFill>
                <a:effectLst/>
              </a:rPr>
              <a:t>Нужен </a:t>
            </a:r>
            <a:r>
              <a:rPr lang="ru-RU" b="1" dirty="0">
                <a:solidFill>
                  <a:srgbClr val="F8FAFF"/>
                </a:solidFill>
                <a:effectLst/>
              </a:rPr>
              <a:t>строгий контроль</a:t>
            </a:r>
            <a:r>
              <a:rPr lang="ru-RU" dirty="0">
                <a:solidFill>
                  <a:srgbClr val="F8FAFF"/>
                </a:solidFill>
                <a:effectLst/>
              </a:rPr>
              <a:t> за числом потоков.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8FAFF"/>
                </a:solidFill>
                <a:effectLst/>
              </a:rPr>
              <a:t>Задачи </a:t>
            </a:r>
            <a:r>
              <a:rPr lang="ru-RU" b="1" dirty="0">
                <a:solidFill>
                  <a:srgbClr val="F8FAFF"/>
                </a:solidFill>
                <a:effectLst/>
              </a:rPr>
              <a:t>долгие</a:t>
            </a:r>
            <a:r>
              <a:rPr lang="ru-RU" dirty="0">
                <a:solidFill>
                  <a:srgbClr val="F8FAFF"/>
                </a:solidFill>
                <a:effectLst/>
              </a:rPr>
              <a:t> или </a:t>
            </a:r>
            <a:r>
              <a:rPr lang="ru-RU" b="1" dirty="0">
                <a:solidFill>
                  <a:srgbClr val="F8FAFF"/>
                </a:solidFill>
                <a:effectLst/>
              </a:rPr>
              <a:t>ресурсоёмкие</a:t>
            </a:r>
            <a:r>
              <a:rPr lang="ru-RU" dirty="0">
                <a:solidFill>
                  <a:srgbClr val="F8FAFF"/>
                </a:solidFill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8FAFF"/>
                </a:solidFill>
                <a:effectLst/>
              </a:rPr>
              <a:t>Важно </a:t>
            </a:r>
            <a:r>
              <a:rPr lang="ru-RU" b="1" dirty="0">
                <a:solidFill>
                  <a:srgbClr val="F8FAFF"/>
                </a:solidFill>
                <a:effectLst/>
              </a:rPr>
              <a:t>избегать перегрузки</a:t>
            </a:r>
            <a:r>
              <a:rPr lang="ru-RU" dirty="0">
                <a:solidFill>
                  <a:srgbClr val="F8FAFF"/>
                </a:solidFill>
                <a:effectLst/>
              </a:rPr>
              <a:t> системы.</a:t>
            </a:r>
          </a:p>
          <a:p>
            <a:r>
              <a:rPr lang="ru-RU" dirty="0">
                <a:solidFill>
                  <a:srgbClr val="F8FAFF"/>
                </a:solidFill>
                <a:effectLst/>
              </a:rPr>
              <a:t>Для сценариев с </a:t>
            </a:r>
            <a:r>
              <a:rPr lang="ru-RU" b="1" dirty="0">
                <a:solidFill>
                  <a:srgbClr val="F8FAFF"/>
                </a:solidFill>
                <a:effectLst/>
              </a:rPr>
              <a:t>кратковременными задачами</a:t>
            </a:r>
            <a:r>
              <a:rPr lang="ru-RU" dirty="0">
                <a:solidFill>
                  <a:srgbClr val="F8FAFF"/>
                </a:solidFill>
                <a:effectLst/>
              </a:rPr>
              <a:t> и </a:t>
            </a:r>
            <a:r>
              <a:rPr lang="ru-RU" b="1" dirty="0">
                <a:solidFill>
                  <a:srgbClr val="F8FAFF"/>
                </a:solidFill>
                <a:effectLst/>
              </a:rPr>
              <a:t>переменной нагрузкой</a:t>
            </a:r>
            <a:r>
              <a:rPr lang="ru-RU" dirty="0">
                <a:solidFill>
                  <a:srgbClr val="F8FAFF"/>
                </a:solidFill>
                <a:effectLst/>
              </a:rPr>
              <a:t> лучше подходит </a:t>
            </a:r>
            <a:r>
              <a:rPr lang="ru-RU" dirty="0" err="1">
                <a:solidFill>
                  <a:srgbClr val="F8FAFF"/>
                </a:solidFill>
                <a:effectLst/>
              </a:rPr>
              <a:t>CachedThreadPool</a:t>
            </a:r>
            <a:r>
              <a:rPr lang="ru-RU" dirty="0">
                <a:solidFill>
                  <a:srgbClr val="F8FAFF"/>
                </a:solidFill>
                <a:effectLst/>
              </a:rPr>
              <a:t>.</a:t>
            </a:r>
          </a:p>
          <a:p>
            <a:br>
              <a:rPr lang="ru-RU" dirty="0">
                <a:solidFill>
                  <a:srgbClr val="F8FAFF"/>
                </a:solidFill>
                <a:effectLst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64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4A330C-F99C-0B38-ED4C-6A31A48097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36" t="14232" r="14011" b="16920"/>
          <a:stretch/>
        </p:blipFill>
        <p:spPr>
          <a:xfrm>
            <a:off x="2434280" y="657225"/>
            <a:ext cx="7006281" cy="39353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C3E9B6-D5A6-0DE1-C7AC-75729C12F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124" y="4592538"/>
            <a:ext cx="9440592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5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2C9DDB-6FD2-F8FC-BDC7-12AC35DC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</a:t>
            </a:r>
            <a:r>
              <a:rPr lang="ru-RU" dirty="0" err="1"/>
              <a:t>FixedThreadPool</a:t>
            </a:r>
            <a:r>
              <a:rPr lang="ru-RU" dirty="0"/>
              <a:t> и </a:t>
            </a:r>
            <a:r>
              <a:rPr lang="en-US" dirty="0" err="1"/>
              <a:t>CachedThreadPool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5A15C8-0A10-2CF6-7CD8-749483109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683" y="2690729"/>
            <a:ext cx="7772634" cy="3709667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3C83591B-E6A7-D9FA-709F-D8721435E967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8700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 err="1">
                <a:solidFill>
                  <a:srgbClr val="BC5CFF"/>
                </a:solidFill>
              </a:rPr>
              <a:t>FixedThreadPool</a:t>
            </a:r>
            <a:r>
              <a:rPr lang="ru-RU" dirty="0">
                <a:solidFill>
                  <a:srgbClr val="DDDDDD"/>
                </a:solidFill>
              </a:rPr>
              <a:t> лучше использовать, когда:</a:t>
            </a:r>
          </a:p>
          <a:p>
            <a:r>
              <a:rPr lang="ru-RU" dirty="0">
                <a:solidFill>
                  <a:srgbClr val="DDDDDD"/>
                </a:solidFill>
              </a:rPr>
              <a:t>Нужен строгий контроль за числом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Задачи долгие или ресурсоёмкие.</a:t>
            </a:r>
          </a:p>
          <a:p>
            <a:r>
              <a:rPr lang="ru-RU" dirty="0">
                <a:solidFill>
                  <a:srgbClr val="DDDDDD"/>
                </a:solidFill>
              </a:rPr>
              <a:t>Важно избегать перегрузки системы.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Для сценариев с кратковременными задачами и переменной нагрузкой лучше подходит </a:t>
            </a:r>
            <a:r>
              <a:rPr lang="ru-RU" dirty="0" err="1">
                <a:solidFill>
                  <a:srgbClr val="BC5CFF"/>
                </a:solidFill>
              </a:rPr>
              <a:t>CachedThreadPool</a:t>
            </a:r>
            <a:r>
              <a:rPr lang="ru-RU" dirty="0">
                <a:solidFill>
                  <a:srgbClr val="DDDDDD"/>
                </a:solidFill>
              </a:rPr>
              <a:t>.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43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ScheduledThreadPool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39782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 err="1">
                <a:solidFill>
                  <a:srgbClr val="BC5CFF"/>
                </a:solidFill>
              </a:rPr>
              <a:t>ScheduledThreadPool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ru-RU" dirty="0">
                <a:solidFill>
                  <a:srgbClr val="BC5CFF"/>
                </a:solidFill>
              </a:rPr>
              <a:t> :</a:t>
            </a:r>
          </a:p>
          <a:p>
            <a:r>
              <a:rPr lang="ru-RU" dirty="0">
                <a:solidFill>
                  <a:srgbClr val="DDDDDD"/>
                </a:solidFill>
              </a:rPr>
              <a:t>Запуск задачи с задержкой (например, через 5 секунд).</a:t>
            </a:r>
          </a:p>
          <a:p>
            <a:r>
              <a:rPr lang="ru-RU" dirty="0">
                <a:solidFill>
                  <a:srgbClr val="DDDDDD"/>
                </a:solidFill>
              </a:rPr>
              <a:t>Периодическое выполнение (каждые 10 секунд, с фиксированной задержкой или фиксированной частотой).</a:t>
            </a:r>
          </a:p>
          <a:p>
            <a:r>
              <a:rPr lang="ru-RU" dirty="0">
                <a:solidFill>
                  <a:srgbClr val="DDDDDD"/>
                </a:solidFill>
              </a:rPr>
              <a:t>Планирование фоновых задач (например, </a:t>
            </a:r>
            <a:r>
              <a:rPr lang="ru-RU" dirty="0" err="1">
                <a:solidFill>
                  <a:srgbClr val="DDDDDD"/>
                </a:solidFill>
              </a:rPr>
              <a:t>автосохранение</a:t>
            </a:r>
            <a:r>
              <a:rPr lang="ru-RU" dirty="0">
                <a:solidFill>
                  <a:srgbClr val="DDDDDD"/>
                </a:solidFill>
              </a:rPr>
              <a:t>, опрос сервера, кэширование).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Гибкое планирование – можно запускать задачи с задержкой или периодически.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Контроль за числом потоков – в отличие от </a:t>
            </a:r>
            <a:r>
              <a:rPr lang="ru-RU" dirty="0" err="1">
                <a:solidFill>
                  <a:srgbClr val="DDDDDD"/>
                </a:solidFill>
              </a:rPr>
              <a:t>Timer</a:t>
            </a:r>
            <a:r>
              <a:rPr lang="ru-RU" dirty="0">
                <a:solidFill>
                  <a:srgbClr val="DDDDDD"/>
                </a:solidFill>
              </a:rPr>
              <a:t>, использует пул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Устойчивость к исключениям – если задача выбросит исключение, пул продолжит работу.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  <a:endParaRPr lang="en-US" dirty="0">
              <a:solidFill>
                <a:srgbClr val="FF423F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Нет гарантии точного времени – из-за работы GC, перегрузки CPU или очереди задачи могут задерживаться.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Не подходит для очень точных таймеров (лучше </a:t>
            </a:r>
            <a:r>
              <a:rPr lang="ru-RU" dirty="0" err="1">
                <a:solidFill>
                  <a:srgbClr val="DDDDDD"/>
                </a:solidFill>
              </a:rPr>
              <a:t>java.util.Timer</a:t>
            </a:r>
            <a:r>
              <a:rPr lang="ru-RU" dirty="0">
                <a:solidFill>
                  <a:srgbClr val="DDDDDD"/>
                </a:solidFill>
              </a:rPr>
              <a:t> или специализированные библиотеки).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4F6C77-974A-90C1-FC77-BE0B41EF95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76"/>
          <a:stretch/>
        </p:blipFill>
        <p:spPr>
          <a:xfrm>
            <a:off x="515938" y="4635500"/>
            <a:ext cx="11160125" cy="10383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202525-7315-9EDA-7E23-E5CE8D28A1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91"/>
          <a:stretch/>
        </p:blipFill>
        <p:spPr>
          <a:xfrm>
            <a:off x="515938" y="5814958"/>
            <a:ext cx="1116012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ScheduledThreadPool</a:t>
            </a:r>
            <a:r>
              <a:rPr lang="en-US" dirty="0"/>
              <a:t> – </a:t>
            </a:r>
            <a:r>
              <a:rPr lang="ru-RU" dirty="0"/>
              <a:t>основные методы</a:t>
            </a:r>
            <a:r>
              <a:rPr lang="en-US" dirty="0"/>
              <a:t>  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schedule</a:t>
            </a:r>
            <a:r>
              <a:rPr lang="en-US" dirty="0">
                <a:solidFill>
                  <a:srgbClr val="DDDDDD"/>
                </a:solidFill>
              </a:rPr>
              <a:t>(</a:t>
            </a:r>
            <a:r>
              <a:rPr lang="en-US" dirty="0">
                <a:solidFill>
                  <a:srgbClr val="CC7832"/>
                </a:solidFill>
              </a:rPr>
              <a:t>Runnable</a:t>
            </a:r>
            <a:r>
              <a:rPr lang="en-US" dirty="0">
                <a:solidFill>
                  <a:srgbClr val="DDDDDD"/>
                </a:solidFill>
              </a:rPr>
              <a:t> task,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delay, </a:t>
            </a:r>
            <a:r>
              <a:rPr lang="en-US" dirty="0" err="1">
                <a:solidFill>
                  <a:srgbClr val="CC7832"/>
                </a:solidFill>
              </a:rPr>
              <a:t>TimeUnit</a:t>
            </a:r>
            <a:r>
              <a:rPr lang="en-US" dirty="0">
                <a:solidFill>
                  <a:srgbClr val="DDDDDD"/>
                </a:solidFill>
              </a:rPr>
              <a:t> unit)</a:t>
            </a:r>
            <a:r>
              <a:rPr lang="ru-RU" dirty="0">
                <a:solidFill>
                  <a:srgbClr val="DDDDDD"/>
                </a:solidFill>
              </a:rPr>
              <a:t> - Запускает задачу один раз через указанное время.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402AF0-6E03-6B76-BC26-5238510F4D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876"/>
          <a:stretch/>
        </p:blipFill>
        <p:spPr>
          <a:xfrm>
            <a:off x="515938" y="1025396"/>
            <a:ext cx="11160125" cy="10383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1D87C0-674B-320D-E934-04A6870388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391"/>
          <a:stretch/>
        </p:blipFill>
        <p:spPr>
          <a:xfrm>
            <a:off x="515943" y="3809878"/>
            <a:ext cx="11160125" cy="771633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9779BBD-9A51-B8B2-72C7-2D84AE759C62}"/>
              </a:ext>
            </a:extLst>
          </p:cNvPr>
          <p:cNvSpPr txBox="1">
            <a:spLocks/>
          </p:cNvSpPr>
          <p:nvPr/>
        </p:nvSpPr>
        <p:spPr>
          <a:xfrm>
            <a:off x="515939" y="2239908"/>
            <a:ext cx="11160124" cy="158279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scheduleAtFixedRate</a:t>
            </a:r>
            <a:r>
              <a:rPr lang="en-US" dirty="0">
                <a:solidFill>
                  <a:srgbClr val="DDDDDD"/>
                </a:solidFill>
              </a:rPr>
              <a:t>(</a:t>
            </a:r>
            <a:r>
              <a:rPr lang="en-US" dirty="0">
                <a:solidFill>
                  <a:srgbClr val="CC7832"/>
                </a:solidFill>
              </a:rPr>
              <a:t>Runnable</a:t>
            </a:r>
            <a:r>
              <a:rPr lang="en-US" dirty="0">
                <a:solidFill>
                  <a:srgbClr val="DDDDDD"/>
                </a:solidFill>
              </a:rPr>
              <a:t> task,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initialDelay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period, </a:t>
            </a:r>
            <a:r>
              <a:rPr lang="en-US" dirty="0" err="1">
                <a:solidFill>
                  <a:srgbClr val="CC7832"/>
                </a:solidFill>
              </a:rPr>
              <a:t>TimeUnit</a:t>
            </a:r>
            <a:r>
              <a:rPr lang="en-US" dirty="0">
                <a:solidFill>
                  <a:srgbClr val="DDDDDD"/>
                </a:solidFill>
              </a:rPr>
              <a:t> unit)</a:t>
            </a:r>
            <a:r>
              <a:rPr lang="ru-RU" dirty="0">
                <a:solidFill>
                  <a:srgbClr val="DDDDDD"/>
                </a:solidFill>
              </a:rPr>
              <a:t> – Запускает задачу периодически с фиксированной частотой (независимо от времени выполнения задачи).</a:t>
            </a:r>
          </a:p>
          <a:p>
            <a:r>
              <a:rPr lang="ru-RU" dirty="0">
                <a:solidFill>
                  <a:srgbClr val="DDDDDD"/>
                </a:solidFill>
              </a:rPr>
              <a:t>Первый запуск через </a:t>
            </a:r>
            <a:r>
              <a:rPr lang="ru-RU" dirty="0" err="1">
                <a:solidFill>
                  <a:srgbClr val="FF423F"/>
                </a:solidFill>
              </a:rPr>
              <a:t>initialDelay</a:t>
            </a:r>
            <a:r>
              <a:rPr lang="ru-RU" dirty="0">
                <a:solidFill>
                  <a:srgbClr val="DDDDDD"/>
                </a:solidFill>
              </a:rPr>
              <a:t> (например, 0 = сразу).</a:t>
            </a:r>
          </a:p>
          <a:p>
            <a:r>
              <a:rPr lang="ru-RU" dirty="0">
                <a:solidFill>
                  <a:srgbClr val="DDDDDD"/>
                </a:solidFill>
              </a:rPr>
              <a:t>Следующие запуски строго каждые </a:t>
            </a:r>
            <a:r>
              <a:rPr lang="ru-RU" dirty="0" err="1">
                <a:solidFill>
                  <a:srgbClr val="FF423F"/>
                </a:solidFill>
              </a:rPr>
              <a:t>period</a:t>
            </a:r>
            <a:r>
              <a:rPr lang="ru-RU" dirty="0">
                <a:solidFill>
                  <a:srgbClr val="DDDDDD"/>
                </a:solidFill>
              </a:rPr>
              <a:t>, даже если задача выполняется дольше.</a:t>
            </a:r>
          </a:p>
          <a:p>
            <a:r>
              <a:rPr lang="ru-RU" dirty="0">
                <a:solidFill>
                  <a:srgbClr val="DDDDDD"/>
                </a:solidFill>
              </a:rPr>
              <a:t>Если задача выполняется дольше </a:t>
            </a:r>
            <a:r>
              <a:rPr lang="ru-RU" dirty="0" err="1">
                <a:solidFill>
                  <a:srgbClr val="FF423F"/>
                </a:solidFill>
              </a:rPr>
              <a:t>period</a:t>
            </a:r>
            <a:r>
              <a:rPr lang="ru-RU" dirty="0">
                <a:solidFill>
                  <a:srgbClr val="DDDDDD"/>
                </a:solidFill>
              </a:rPr>
              <a:t>, следующий запуск начнётся сразу после завершения предыдущего.</a:t>
            </a:r>
          </a:p>
          <a:p>
            <a:pPr marL="0" indent="0" algn="l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AC1801D3-C63D-0B76-6F16-5B937A0D446A}"/>
              </a:ext>
            </a:extLst>
          </p:cNvPr>
          <p:cNvSpPr txBox="1">
            <a:spLocks/>
          </p:cNvSpPr>
          <p:nvPr/>
        </p:nvSpPr>
        <p:spPr>
          <a:xfrm>
            <a:off x="515939" y="4811506"/>
            <a:ext cx="11160124" cy="13399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scheduleWithFixedDelay</a:t>
            </a:r>
            <a:r>
              <a:rPr lang="en-US" dirty="0">
                <a:solidFill>
                  <a:srgbClr val="DDDDDD"/>
                </a:solidFill>
              </a:rPr>
              <a:t>(</a:t>
            </a:r>
            <a:r>
              <a:rPr lang="en-US" dirty="0">
                <a:solidFill>
                  <a:srgbClr val="CC7832"/>
                </a:solidFill>
              </a:rPr>
              <a:t>Runnable</a:t>
            </a:r>
            <a:r>
              <a:rPr lang="en-US" dirty="0">
                <a:solidFill>
                  <a:srgbClr val="DDDDDD"/>
                </a:solidFill>
              </a:rPr>
              <a:t> task,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 err="1">
                <a:solidFill>
                  <a:srgbClr val="DDDDDD"/>
                </a:solidFill>
              </a:rPr>
              <a:t>initialDelay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en-US" dirty="0">
                <a:solidFill>
                  <a:srgbClr val="CC7832"/>
                </a:solidFill>
              </a:rPr>
              <a:t>long</a:t>
            </a:r>
            <a:r>
              <a:rPr lang="en-US" dirty="0">
                <a:solidFill>
                  <a:srgbClr val="DDDDDD"/>
                </a:solidFill>
              </a:rPr>
              <a:t> delay, </a:t>
            </a:r>
            <a:r>
              <a:rPr lang="en-US" dirty="0" err="1">
                <a:solidFill>
                  <a:srgbClr val="CC7832"/>
                </a:solidFill>
              </a:rPr>
              <a:t>TimeUnit</a:t>
            </a:r>
            <a:r>
              <a:rPr lang="en-US" dirty="0">
                <a:solidFill>
                  <a:srgbClr val="DDDDDD"/>
                </a:solidFill>
              </a:rPr>
              <a:t> unit)</a:t>
            </a:r>
            <a:r>
              <a:rPr lang="ru-RU" dirty="0">
                <a:solidFill>
                  <a:srgbClr val="DDDDDD"/>
                </a:solidFill>
              </a:rPr>
              <a:t> – Запускает задачу периодически, но с фиксированной задержкой между окончанием одной задачи и началом следующей.</a:t>
            </a:r>
          </a:p>
          <a:p>
            <a:r>
              <a:rPr lang="ru-RU" dirty="0">
                <a:solidFill>
                  <a:srgbClr val="DDDDDD"/>
                </a:solidFill>
              </a:rPr>
              <a:t> Следующая задача запускается через </a:t>
            </a:r>
            <a:r>
              <a:rPr lang="ru-RU" dirty="0" err="1">
                <a:solidFill>
                  <a:srgbClr val="DDDDDD"/>
                </a:solidFill>
              </a:rPr>
              <a:t>delay</a:t>
            </a:r>
            <a:r>
              <a:rPr lang="ru-RU" dirty="0">
                <a:solidFill>
                  <a:srgbClr val="DDDDDD"/>
                </a:solidFill>
              </a:rPr>
              <a:t> после завершения предыдущей.</a:t>
            </a:r>
          </a:p>
          <a:p>
            <a:r>
              <a:rPr lang="ru-RU" dirty="0">
                <a:solidFill>
                  <a:srgbClr val="DDDDDD"/>
                </a:solidFill>
              </a:rPr>
              <a:t>Подходит, если важно гарантировать паузу между выполнениями.</a:t>
            </a:r>
          </a:p>
        </p:txBody>
      </p:sp>
    </p:spTree>
    <p:extLst>
      <p:ext uri="{BB962C8B-B14F-4D97-AF65-F5344CB8AC3E}">
        <p14:creationId xmlns:p14="http://schemas.microsoft.com/office/powerpoint/2010/main" val="234921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Очереди</a:t>
            </a:r>
          </a:p>
        </p:txBody>
      </p:sp>
      <p:pic>
        <p:nvPicPr>
          <p:cNvPr id="4098" name="Picture 2" descr="Producer Consumer Illustration">
            <a:extLst>
              <a:ext uri="{FF2B5EF4-FFF2-40B4-BE49-F238E27FC236}">
                <a16:creationId xmlns:a16="http://schemas.microsoft.com/office/drawing/2014/main" id="{B1F56A84-CD6C-3209-3F6B-02BDB1A8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9" y="3746887"/>
            <a:ext cx="7975772" cy="265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2">
            <a:extLst>
              <a:ext uri="{FF2B5EF4-FFF2-40B4-BE49-F238E27FC236}">
                <a16:creationId xmlns:a16="http://schemas.microsoft.com/office/drawing/2014/main" id="{EBA1B5A3-42FC-EE8C-53E2-34081F2383BF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160125" cy="292623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Очереди в Java </a:t>
            </a:r>
            <a:r>
              <a:rPr lang="ru-RU" dirty="0">
                <a:solidFill>
                  <a:srgbClr val="DDDDDD"/>
                </a:solidFill>
              </a:rPr>
              <a:t>— мощный инструмент для:</a:t>
            </a:r>
          </a:p>
          <a:p>
            <a:r>
              <a:rPr lang="ru-RU" dirty="0">
                <a:solidFill>
                  <a:srgbClr val="DDDDDD"/>
                </a:solidFill>
              </a:rPr>
              <a:t>Управления данными между потоками</a:t>
            </a:r>
          </a:p>
          <a:p>
            <a:r>
              <a:rPr lang="ru-RU" dirty="0">
                <a:solidFill>
                  <a:srgbClr val="DDDDDD"/>
                </a:solidFill>
              </a:rPr>
              <a:t>Реализации паттерна </a:t>
            </a:r>
            <a:r>
              <a:rPr lang="ru-RU" dirty="0" err="1">
                <a:solidFill>
                  <a:srgbClr val="DDDDDD"/>
                </a:solidFill>
              </a:rPr>
              <a:t>Producer</a:t>
            </a:r>
            <a:r>
              <a:rPr lang="ru-RU" dirty="0">
                <a:solidFill>
                  <a:srgbClr val="DDDDDD"/>
                </a:solidFill>
              </a:rPr>
              <a:t>-Consumer</a:t>
            </a:r>
          </a:p>
          <a:p>
            <a:r>
              <a:rPr lang="ru-RU" dirty="0">
                <a:solidFill>
                  <a:srgbClr val="DDDDDD"/>
                </a:solidFill>
              </a:rPr>
              <a:t>Обработки задач в порядке очереди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Выбор реализации зависит от требований:</a:t>
            </a:r>
          </a:p>
          <a:p>
            <a:r>
              <a:rPr lang="ru-RU" dirty="0">
                <a:solidFill>
                  <a:srgbClr val="CC7832"/>
                </a:solidFill>
              </a:rPr>
              <a:t>Блокирующие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) — для строгой синхронизации</a:t>
            </a:r>
          </a:p>
          <a:p>
            <a:r>
              <a:rPr lang="ru-RU" dirty="0">
                <a:solidFill>
                  <a:srgbClr val="CC7832"/>
                </a:solidFill>
              </a:rPr>
              <a:t>Неблокирующие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ConcurrentLinkedQueue</a:t>
            </a:r>
            <a:r>
              <a:rPr lang="ru-RU" dirty="0">
                <a:solidFill>
                  <a:srgbClr val="DDDDDD"/>
                </a:solidFill>
              </a:rPr>
              <a:t>) — для высокой производительности</a:t>
            </a:r>
          </a:p>
          <a:p>
            <a:r>
              <a:rPr lang="ru-RU" dirty="0">
                <a:solidFill>
                  <a:srgbClr val="CC7832"/>
                </a:solidFill>
              </a:rPr>
              <a:t>Двусторонние</a:t>
            </a:r>
            <a:r>
              <a:rPr lang="ru-RU" dirty="0">
                <a:solidFill>
                  <a:srgbClr val="DDDDDD"/>
                </a:solidFill>
              </a:rPr>
              <a:t> (</a:t>
            </a:r>
            <a:r>
              <a:rPr lang="ru-RU" dirty="0" err="1">
                <a:solidFill>
                  <a:srgbClr val="FF423F"/>
                </a:solidFill>
              </a:rPr>
              <a:t>Deque</a:t>
            </a:r>
            <a:r>
              <a:rPr lang="ru-RU" dirty="0">
                <a:solidFill>
                  <a:srgbClr val="DDDDDD"/>
                </a:solidFill>
              </a:rPr>
              <a:t>) — когда нужен доступ с обоих концов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45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Queue</a:t>
            </a:r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02882B3-0614-5C12-D491-D5D51B29E65E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223837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Неблокирующие очереди (</a:t>
            </a:r>
            <a:r>
              <a:rPr lang="ru-RU" dirty="0" err="1">
                <a:solidFill>
                  <a:srgbClr val="BC5CFF"/>
                </a:solidFill>
              </a:rPr>
              <a:t>ConcurrentLinkedQueue</a:t>
            </a:r>
            <a:r>
              <a:rPr lang="ru-RU" dirty="0">
                <a:solidFill>
                  <a:srgbClr val="DDDDDD"/>
                </a:solidFill>
              </a:rPr>
              <a:t>, </a:t>
            </a:r>
            <a:r>
              <a:rPr lang="ru-RU" dirty="0" err="1">
                <a:solidFill>
                  <a:srgbClr val="BC5CFF"/>
                </a:solidFill>
              </a:rPr>
              <a:t>ConcurrentLinkedDeque</a:t>
            </a:r>
            <a:r>
              <a:rPr lang="ru-RU" dirty="0">
                <a:solidFill>
                  <a:srgbClr val="DDDDDD"/>
                </a:solidFill>
              </a:rPr>
              <a:t>) — это </a:t>
            </a:r>
            <a:r>
              <a:rPr lang="ru-RU" dirty="0" err="1">
                <a:solidFill>
                  <a:srgbClr val="DDDDDD"/>
                </a:solidFill>
              </a:rPr>
              <a:t>потокобезопасные</a:t>
            </a:r>
            <a:r>
              <a:rPr lang="ru-RU" dirty="0">
                <a:solidFill>
                  <a:srgbClr val="DDDDDD"/>
                </a:solidFill>
              </a:rPr>
              <a:t> структуры данных, которые обеспечивают высокую производительность в многопоточной среде без использования блокировок (</a:t>
            </a:r>
            <a:r>
              <a:rPr lang="ru-RU" dirty="0" err="1">
                <a:solidFill>
                  <a:srgbClr val="CC7832"/>
                </a:solidFill>
              </a:rPr>
              <a:t>synchronized</a:t>
            </a:r>
            <a:r>
              <a:rPr lang="ru-RU" dirty="0">
                <a:solidFill>
                  <a:srgbClr val="DDDDDD"/>
                </a:solidFill>
              </a:rPr>
              <a:t>, </a:t>
            </a:r>
            <a:r>
              <a:rPr lang="ru-RU" dirty="0">
                <a:solidFill>
                  <a:srgbClr val="CC7832"/>
                </a:solidFill>
              </a:rPr>
              <a:t>Lock</a:t>
            </a:r>
            <a:r>
              <a:rPr lang="ru-RU" dirty="0">
                <a:solidFill>
                  <a:srgbClr val="DDDDDD"/>
                </a:solidFill>
              </a:rPr>
              <a:t>).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Отсутствие блокировок – вместо </a:t>
            </a:r>
            <a:r>
              <a:rPr lang="ru-RU" dirty="0" err="1">
                <a:solidFill>
                  <a:srgbClr val="CC7832"/>
                </a:solidFill>
              </a:rPr>
              <a:t>synchronized</a:t>
            </a:r>
            <a:r>
              <a:rPr lang="ru-RU" dirty="0">
                <a:solidFill>
                  <a:srgbClr val="DDDDDD"/>
                </a:solidFill>
              </a:rPr>
              <a:t> используется </a:t>
            </a:r>
            <a:r>
              <a:rPr lang="ru-RU" dirty="0">
                <a:solidFill>
                  <a:srgbClr val="FF423F"/>
                </a:solidFill>
              </a:rPr>
              <a:t>CAS (</a:t>
            </a:r>
            <a:r>
              <a:rPr lang="ru-RU" dirty="0" err="1">
                <a:solidFill>
                  <a:srgbClr val="FF423F"/>
                </a:solidFill>
              </a:rPr>
              <a:t>Compare</a:t>
            </a:r>
            <a:r>
              <a:rPr lang="ru-RU" dirty="0">
                <a:solidFill>
                  <a:srgbClr val="FF423F"/>
                </a:solidFill>
              </a:rPr>
              <a:t>-And-</a:t>
            </a:r>
            <a:r>
              <a:rPr lang="ru-RU" dirty="0" err="1">
                <a:solidFill>
                  <a:srgbClr val="FF423F"/>
                </a:solidFill>
              </a:rPr>
              <a:t>Swap</a:t>
            </a:r>
            <a:r>
              <a:rPr lang="ru-RU" dirty="0">
                <a:solidFill>
                  <a:srgbClr val="FF423F"/>
                </a:solidFill>
              </a:rPr>
              <a:t>)</a:t>
            </a:r>
            <a:r>
              <a:rPr lang="ru-RU" dirty="0">
                <a:solidFill>
                  <a:srgbClr val="DDDDDD"/>
                </a:solidFill>
              </a:rPr>
              <a:t>.</a:t>
            </a:r>
          </a:p>
          <a:p>
            <a:r>
              <a:rPr lang="ru-RU" dirty="0">
                <a:solidFill>
                  <a:srgbClr val="DDDDDD"/>
                </a:solidFill>
              </a:rPr>
              <a:t>Высокая параллельность – несколько потоков могут одновременно читать и изменять очередь.</a:t>
            </a:r>
          </a:p>
          <a:p>
            <a:r>
              <a:rPr lang="ru-RU" dirty="0">
                <a:solidFill>
                  <a:srgbClr val="DDDDDD"/>
                </a:solidFill>
              </a:rPr>
              <a:t>Атомарные операции – вставка (</a:t>
            </a:r>
            <a:r>
              <a:rPr lang="ru-RU" dirty="0" err="1">
                <a:solidFill>
                  <a:srgbClr val="FF423F"/>
                </a:solidFill>
              </a:rPr>
              <a:t>offer</a:t>
            </a:r>
            <a:r>
              <a:rPr lang="ru-RU" dirty="0">
                <a:solidFill>
                  <a:srgbClr val="FF423F"/>
                </a:solidFill>
              </a:rPr>
              <a:t>()</a:t>
            </a:r>
            <a:r>
              <a:rPr lang="ru-RU" dirty="0">
                <a:solidFill>
                  <a:srgbClr val="DDDDDD"/>
                </a:solidFill>
              </a:rPr>
              <a:t>) и извлечение (</a:t>
            </a:r>
            <a:r>
              <a:rPr lang="ru-RU" dirty="0" err="1">
                <a:solidFill>
                  <a:srgbClr val="FF423F"/>
                </a:solidFill>
              </a:rPr>
              <a:t>poll</a:t>
            </a:r>
            <a:r>
              <a:rPr lang="ru-RU" dirty="0">
                <a:solidFill>
                  <a:srgbClr val="FF423F"/>
                </a:solidFill>
              </a:rPr>
              <a:t>()</a:t>
            </a:r>
            <a:r>
              <a:rPr lang="ru-RU" dirty="0">
                <a:solidFill>
                  <a:srgbClr val="DDDDDD"/>
                </a:solidFill>
              </a:rPr>
              <a:t>) выполняются за одну атомарную операцию.</a:t>
            </a:r>
          </a:p>
          <a:p>
            <a:r>
              <a:rPr lang="ru-RU" dirty="0">
                <a:solidFill>
                  <a:srgbClr val="DDDDDD"/>
                </a:solidFill>
              </a:rPr>
              <a:t>Нет ограничения на размер (в отличие </a:t>
            </a:r>
            <a:r>
              <a:rPr lang="ru-RU" dirty="0">
                <a:solidFill>
                  <a:srgbClr val="FF423F"/>
                </a:solidFill>
              </a:rPr>
              <a:t>от </a:t>
            </a:r>
            <a:r>
              <a:rPr lang="ru-RU" dirty="0" err="1">
                <a:solidFill>
                  <a:srgbClr val="FF423F"/>
                </a:solidFill>
              </a:rPr>
              <a:t>ArrayBlockingQueue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F764E8-6C74-7FB7-C84C-21352CD52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18" y="2897953"/>
            <a:ext cx="10317163" cy="396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83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D0A9-46FB-8DB9-1023-EDF89075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Неблокирующие очереди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EBA1B5A3-42FC-EE8C-53E2-34081F2383BF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1.</a:t>
            </a:r>
            <a:r>
              <a:rPr lang="ru-RU" dirty="0" err="1">
                <a:solidFill>
                  <a:srgbClr val="BC5CFF"/>
                </a:solidFill>
              </a:rPr>
              <a:t>ConcurrentLinkedQueue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Неограниченная </a:t>
            </a:r>
            <a:r>
              <a:rPr lang="ru-RU" dirty="0" err="1">
                <a:solidFill>
                  <a:srgbClr val="DDDDDD"/>
                </a:solidFill>
              </a:rPr>
              <a:t>потокобезопасная</a:t>
            </a:r>
            <a:r>
              <a:rPr lang="ru-RU" dirty="0">
                <a:solidFill>
                  <a:srgbClr val="DDDDDD"/>
                </a:solidFill>
              </a:rPr>
              <a:t> FIFO-очередь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Высокая производительность в многопоточной среде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DDDDDD"/>
                </a:solidFill>
              </a:rPr>
              <a:t>Подходит для сценариев «один производитель — много потребителей»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79DE7E-7F81-C220-40C5-B4934FA071F4}"/>
              </a:ext>
            </a:extLst>
          </p:cNvPr>
          <p:cNvSpPr txBox="1">
            <a:spLocks/>
          </p:cNvSpPr>
          <p:nvPr/>
        </p:nvSpPr>
        <p:spPr>
          <a:xfrm>
            <a:off x="515937" y="3482289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2.ConcurrentLinkedDeque</a:t>
            </a:r>
          </a:p>
          <a:p>
            <a:r>
              <a:rPr lang="ru-RU" dirty="0">
                <a:solidFill>
                  <a:srgbClr val="DDDDDD"/>
                </a:solidFill>
              </a:rPr>
              <a:t>Двусторонняя очередь (поддерживает </a:t>
            </a:r>
            <a:r>
              <a:rPr lang="en-US" dirty="0" err="1">
                <a:solidFill>
                  <a:srgbClr val="DDDDDD"/>
                </a:solidFill>
              </a:rPr>
              <a:t>addFirst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en-US" dirty="0" err="1">
                <a:solidFill>
                  <a:srgbClr val="DDDDDD"/>
                </a:solidFill>
              </a:rPr>
              <a:t>removeLast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и т.д.)</a:t>
            </a:r>
          </a:p>
          <a:p>
            <a:r>
              <a:rPr lang="ru-RU" dirty="0">
                <a:solidFill>
                  <a:srgbClr val="DDDDDD"/>
                </a:solidFill>
              </a:rPr>
              <a:t>Неблокирующая реализация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D28B11B-036D-2FF5-AACB-ECA757D746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11"/>
          <a:stretch/>
        </p:blipFill>
        <p:spPr>
          <a:xfrm>
            <a:off x="515938" y="2215357"/>
            <a:ext cx="11160125" cy="8002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2676DD5-FB47-E8A3-B6FC-682EE1BE11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38"/>
          <a:stretch/>
        </p:blipFill>
        <p:spPr>
          <a:xfrm>
            <a:off x="515939" y="5086194"/>
            <a:ext cx="11160124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37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 err="1"/>
              <a:t>BlockingQueue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0F23E3-386B-6DBE-B88D-FCA53E13B730}"/>
              </a:ext>
            </a:extLst>
          </p:cNvPr>
          <p:cNvSpPr txBox="1">
            <a:spLocks/>
          </p:cNvSpPr>
          <p:nvPr/>
        </p:nvSpPr>
        <p:spPr>
          <a:xfrm>
            <a:off x="515937" y="657224"/>
            <a:ext cx="11160125" cy="277177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Интерфейс </a:t>
            </a:r>
            <a:r>
              <a:rPr lang="ru-RU" dirty="0" err="1">
                <a:solidFill>
                  <a:srgbClr val="BC5CFF"/>
                </a:solidFill>
              </a:rPr>
              <a:t>BlockingQueue</a:t>
            </a:r>
            <a:r>
              <a:rPr lang="ru-RU" dirty="0">
                <a:solidFill>
                  <a:srgbClr val="DDDDDD"/>
                </a:solidFill>
              </a:rPr>
              <a:t> определяет блокирующую очередь, наследующую свойства интерфейса </a:t>
            </a:r>
            <a:r>
              <a:rPr lang="ru-RU" dirty="0" err="1">
                <a:solidFill>
                  <a:srgbClr val="BC5CFF"/>
                </a:solidFill>
              </a:rPr>
              <a:t>Queue</a:t>
            </a:r>
            <a:r>
              <a:rPr lang="ru-RU" dirty="0">
                <a:solidFill>
                  <a:srgbClr val="DDDDDD"/>
                </a:solidFill>
              </a:rPr>
              <a:t>, в которой элементы хранятся в порядке «первый пришел, первый вышел» (</a:t>
            </a:r>
            <a:r>
              <a:rPr lang="ru-RU" dirty="0">
                <a:solidFill>
                  <a:srgbClr val="BC5CFF"/>
                </a:solidFill>
              </a:rPr>
              <a:t>FIFO –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in</a:t>
            </a:r>
            <a:r>
              <a:rPr lang="ru-RU" dirty="0">
                <a:solidFill>
                  <a:srgbClr val="BC5CFF"/>
                </a:solidFill>
              </a:rPr>
              <a:t>, </a:t>
            </a:r>
            <a:r>
              <a:rPr lang="ru-RU" dirty="0" err="1">
                <a:solidFill>
                  <a:srgbClr val="BC5CFF"/>
                </a:solidFill>
              </a:rPr>
              <a:t>first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out</a:t>
            </a:r>
            <a:r>
              <a:rPr lang="ru-RU" dirty="0">
                <a:solidFill>
                  <a:srgbClr val="DDDDDD"/>
                </a:solidFill>
              </a:rPr>
              <a:t>). Реализация данного интерфейса обеспечивает блокировку потока в двух случаях :</a:t>
            </a:r>
          </a:p>
          <a:p>
            <a:r>
              <a:rPr lang="ru-RU" dirty="0">
                <a:solidFill>
                  <a:srgbClr val="DDDDDD"/>
                </a:solidFill>
              </a:rPr>
              <a:t>при попытке получения элемента из пустой очереди;</a:t>
            </a:r>
          </a:p>
          <a:p>
            <a:r>
              <a:rPr lang="ru-RU" dirty="0">
                <a:solidFill>
                  <a:srgbClr val="DDDDDD"/>
                </a:solidFill>
              </a:rPr>
              <a:t>при попытке размещения элемента в полной очереди.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Когда поток пытается получить элемент из пустой очереди, то он переводится в состояние ожидания до тех пор, пока какой-либо другой поток не разместит элемент в очереди. Аналогично при попытке положить элемент в полную очередь; поток ставится в ожидание до тех пор, пока другой поток не заберет элемент из очереди и, таким образом, не освободит место в ней. Естественно, понятие "полная очередь" подразумевает ограничение размера очереди.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D6947E-08C7-B480-2F9E-8216DFA33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3" y="3429000"/>
            <a:ext cx="10952092" cy="311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28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Блокирующие очереди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E779858-FD22-2BA8-2335-77F0117CAD0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1.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en-US" dirty="0" err="1">
                <a:solidFill>
                  <a:srgbClr val="BC5CFF"/>
                </a:solidFill>
              </a:rPr>
              <a:t>ArrayBlockingQueue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Фиксированный размер (</a:t>
            </a:r>
            <a:r>
              <a:rPr lang="ru-RU" dirty="0" err="1">
                <a:solidFill>
                  <a:srgbClr val="DDDDDD"/>
                </a:solidFill>
              </a:rPr>
              <a:t>capacity</a:t>
            </a:r>
            <a:r>
              <a:rPr lang="ru-RU" dirty="0">
                <a:solidFill>
                  <a:srgbClr val="DDDDDD"/>
                </a:solidFill>
              </a:rPr>
              <a:t>)</a:t>
            </a:r>
          </a:p>
          <a:p>
            <a:r>
              <a:rPr lang="ru-RU" dirty="0">
                <a:solidFill>
                  <a:srgbClr val="DDDDDD"/>
                </a:solidFill>
              </a:rPr>
              <a:t>Основана на массиве</a:t>
            </a:r>
          </a:p>
          <a:p>
            <a:r>
              <a:rPr lang="ru-RU" dirty="0" err="1">
                <a:solidFill>
                  <a:srgbClr val="DDDDDD"/>
                </a:solidFill>
              </a:rPr>
              <a:t>Потокобезопасность</a:t>
            </a:r>
            <a:r>
              <a:rPr lang="ru-RU" dirty="0">
                <a:solidFill>
                  <a:srgbClr val="DDDDDD"/>
                </a:solidFill>
              </a:rPr>
              <a:t> через </a:t>
            </a:r>
            <a:r>
              <a:rPr lang="ru-RU" dirty="0" err="1">
                <a:solidFill>
                  <a:srgbClr val="DDDDDD"/>
                </a:solidFill>
              </a:rPr>
              <a:t>ReentrantLock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6ADA6-6B82-0318-DCC9-8105488D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76"/>
          <a:stretch/>
        </p:blipFill>
        <p:spPr>
          <a:xfrm>
            <a:off x="515938" y="2125363"/>
            <a:ext cx="11160124" cy="1409897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BD0CD93A-CE8D-7678-9DC1-EF97C379E2A6}"/>
              </a:ext>
            </a:extLst>
          </p:cNvPr>
          <p:cNvSpPr txBox="1">
            <a:spLocks/>
          </p:cNvSpPr>
          <p:nvPr/>
        </p:nvSpPr>
        <p:spPr>
          <a:xfrm>
            <a:off x="515936" y="391503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2.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en-US" dirty="0" err="1">
                <a:solidFill>
                  <a:srgbClr val="BC5CFF"/>
                </a:solidFill>
              </a:rPr>
              <a:t>LinkedBlockingQueue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Может быть ограниченной или неограниченной (по умолчанию: </a:t>
            </a:r>
            <a:r>
              <a:rPr lang="ru-RU" dirty="0" err="1">
                <a:solidFill>
                  <a:srgbClr val="CC7832"/>
                </a:solidFill>
              </a:rPr>
              <a:t>Integer.MAX_VALUE</a:t>
            </a:r>
            <a:r>
              <a:rPr lang="ru-RU" dirty="0">
                <a:solidFill>
                  <a:srgbClr val="DDDDDD"/>
                </a:solidFill>
              </a:rPr>
              <a:t>)</a:t>
            </a:r>
          </a:p>
          <a:p>
            <a:r>
              <a:rPr lang="ru-RU" dirty="0">
                <a:solidFill>
                  <a:srgbClr val="DDDDDD"/>
                </a:solidFill>
              </a:rPr>
              <a:t>Основана на связном списке</a:t>
            </a:r>
          </a:p>
          <a:p>
            <a:r>
              <a:rPr lang="ru-RU" dirty="0">
                <a:solidFill>
                  <a:srgbClr val="DDDDDD"/>
                </a:solidFill>
              </a:rPr>
              <a:t>Высокая пропускная способность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89EC97-E868-7CB6-3FF5-7F1ACCA3B8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8262" b="4808"/>
          <a:stretch/>
        </p:blipFill>
        <p:spPr>
          <a:xfrm>
            <a:off x="515939" y="5383173"/>
            <a:ext cx="11160124" cy="5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0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676A1-AB0F-42F8-729E-F6553001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Блокирующие очереди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E779858-FD22-2BA8-2335-77F0117CAD0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3. </a:t>
            </a:r>
            <a:r>
              <a:rPr lang="en-US" dirty="0" err="1">
                <a:solidFill>
                  <a:srgbClr val="BC5CFF"/>
                </a:solidFill>
              </a:rPr>
              <a:t>PriorityBlockingQueue</a:t>
            </a:r>
            <a:endParaRPr lang="en-US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Аналог </a:t>
            </a:r>
            <a:r>
              <a:rPr lang="en-US" dirty="0" err="1">
                <a:solidFill>
                  <a:srgbClr val="CC7832"/>
                </a:solidFill>
              </a:rPr>
              <a:t>PriorityQueue</a:t>
            </a:r>
            <a:r>
              <a:rPr lang="en-US" dirty="0">
                <a:solidFill>
                  <a:srgbClr val="DDDDDD"/>
                </a:solidFill>
              </a:rPr>
              <a:t>, </a:t>
            </a:r>
            <a:r>
              <a:rPr lang="ru-RU" dirty="0">
                <a:solidFill>
                  <a:srgbClr val="DDDDDD"/>
                </a:solidFill>
              </a:rPr>
              <a:t>но </a:t>
            </a:r>
            <a:r>
              <a:rPr lang="ru-RU" dirty="0" err="1">
                <a:solidFill>
                  <a:srgbClr val="DDDDDD"/>
                </a:solidFill>
              </a:rPr>
              <a:t>потокобезопасный</a:t>
            </a:r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Элементы упорядочиваются через </a:t>
            </a:r>
            <a:r>
              <a:rPr lang="en-US" dirty="0">
                <a:solidFill>
                  <a:srgbClr val="CC7832"/>
                </a:solidFill>
              </a:rPr>
              <a:t>Comparator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или </a:t>
            </a:r>
            <a:r>
              <a:rPr lang="en-US" dirty="0">
                <a:solidFill>
                  <a:srgbClr val="CC7832"/>
                </a:solidFill>
              </a:rPr>
              <a:t>Comparable</a:t>
            </a:r>
          </a:p>
          <a:p>
            <a:r>
              <a:rPr lang="ru-RU" dirty="0">
                <a:solidFill>
                  <a:srgbClr val="DDDDDD"/>
                </a:solidFill>
              </a:rPr>
              <a:t>Неограниченная емкость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D0CD93A-CE8D-7678-9DC1-EF97C379E2A6}"/>
              </a:ext>
            </a:extLst>
          </p:cNvPr>
          <p:cNvSpPr txBox="1">
            <a:spLocks/>
          </p:cNvSpPr>
          <p:nvPr/>
        </p:nvSpPr>
        <p:spPr>
          <a:xfrm>
            <a:off x="515934" y="3386481"/>
            <a:ext cx="11160125" cy="14681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4. </a:t>
            </a:r>
            <a:r>
              <a:rPr lang="ru-RU" dirty="0" err="1">
                <a:solidFill>
                  <a:srgbClr val="BC5CFF"/>
                </a:solidFill>
              </a:rPr>
              <a:t>SynchronousQueue</a:t>
            </a:r>
            <a:endParaRPr lang="ru-RU" dirty="0">
              <a:solidFill>
                <a:srgbClr val="BC5CFF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Очередь без емкости (размер = 0)</a:t>
            </a:r>
          </a:p>
          <a:p>
            <a:r>
              <a:rPr lang="ru-RU" dirty="0">
                <a:solidFill>
                  <a:srgbClr val="DDDDDD"/>
                </a:solidFill>
              </a:rPr>
              <a:t>Элемент передается напрямую от производителя к потребителю</a:t>
            </a:r>
          </a:p>
          <a:p>
            <a:r>
              <a:rPr lang="ru-RU" dirty="0">
                <a:solidFill>
                  <a:srgbClr val="DDDDDD"/>
                </a:solidFill>
              </a:rPr>
              <a:t>Полезно для обмена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одиночными данными между потоками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091779-219B-8051-836A-6EE96658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63"/>
          <a:stretch/>
        </p:blipFill>
        <p:spPr>
          <a:xfrm>
            <a:off x="515936" y="2125363"/>
            <a:ext cx="11160124" cy="8368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748D033-739F-A621-D896-001493D5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262"/>
          <a:stretch/>
        </p:blipFill>
        <p:spPr>
          <a:xfrm>
            <a:off x="515936" y="4867089"/>
            <a:ext cx="1116012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0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Executor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B670FE-5FD5-60F1-0007-7820D430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5"/>
            <a:ext cx="6601746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CC6DCA-561B-6891-A112-0EDC0EBA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5"/>
            <a:ext cx="4636830" cy="5561554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2FEF9AD-14F0-66AC-5FE5-D90BD2339C71}"/>
              </a:ext>
            </a:extLst>
          </p:cNvPr>
          <p:cNvSpPr txBox="1">
            <a:spLocks/>
          </p:cNvSpPr>
          <p:nvPr/>
        </p:nvSpPr>
        <p:spPr>
          <a:xfrm>
            <a:off x="5381553" y="657225"/>
            <a:ext cx="6196727" cy="556155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dirty="0">
                <a:solidFill>
                  <a:srgbClr val="BC5CFF"/>
                </a:solidFill>
              </a:rPr>
              <a:t>Atomic-</a:t>
            </a:r>
            <a:r>
              <a:rPr lang="ru-RU" dirty="0">
                <a:solidFill>
                  <a:srgbClr val="BC5CFF"/>
                </a:solidFill>
              </a:rPr>
              <a:t>классы </a:t>
            </a:r>
            <a:r>
              <a:rPr lang="ru-RU" dirty="0">
                <a:solidFill>
                  <a:srgbClr val="DDDDDD"/>
                </a:solidFill>
              </a:rPr>
              <a:t>в </a:t>
            </a:r>
            <a:r>
              <a:rPr lang="en-US" dirty="0">
                <a:solidFill>
                  <a:srgbClr val="DDDDDD"/>
                </a:solidFill>
              </a:rPr>
              <a:t>Java </a:t>
            </a:r>
            <a:r>
              <a:rPr lang="ru-RU" dirty="0">
                <a:solidFill>
                  <a:srgbClr val="DDDDDD"/>
                </a:solidFill>
              </a:rPr>
              <a:t>предоставляют возможность выполнять атомарные (неразрывные) операции над переменными в многопоточной среде без использования явных блокировок (</a:t>
            </a:r>
            <a:r>
              <a:rPr lang="en-US" dirty="0">
                <a:solidFill>
                  <a:srgbClr val="DDDDDD"/>
                </a:solidFill>
              </a:rPr>
              <a:t>synchronized). </a:t>
            </a:r>
            <a:r>
              <a:rPr lang="ru-RU" dirty="0">
                <a:solidFill>
                  <a:srgbClr val="DDDDDD"/>
                </a:solidFill>
              </a:rPr>
              <a:t>Они находятся в пакете </a:t>
            </a:r>
            <a:r>
              <a:rPr lang="en-US" dirty="0" err="1">
                <a:solidFill>
                  <a:srgbClr val="DDDDDD"/>
                </a:solidFill>
              </a:rPr>
              <a:t>java.util.concurrent.atomic</a:t>
            </a:r>
            <a:r>
              <a:rPr lang="en-US" dirty="0">
                <a:solidFill>
                  <a:srgbClr val="DDDDDD"/>
                </a:solidFill>
              </a:rPr>
              <a:t>.</a:t>
            </a: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Основные </a:t>
            </a:r>
            <a:r>
              <a:rPr lang="en-US" dirty="0">
                <a:solidFill>
                  <a:srgbClr val="DDDDDD"/>
                </a:solidFill>
              </a:rPr>
              <a:t>Atomic-</a:t>
            </a:r>
            <a:r>
              <a:rPr lang="ru-RU" dirty="0">
                <a:solidFill>
                  <a:srgbClr val="DDDDDD"/>
                </a:solidFill>
              </a:rPr>
              <a:t>классы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AtomicBoolean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AtomicInteger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AtomicLong</a:t>
            </a:r>
            <a:r>
              <a:rPr lang="en-US" dirty="0">
                <a:solidFill>
                  <a:srgbClr val="DDDDDD"/>
                </a:solidFill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для примитивных типов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AtomicReference</a:t>
            </a:r>
            <a:r>
              <a:rPr lang="en-US" dirty="0">
                <a:solidFill>
                  <a:srgbClr val="DDDDDD"/>
                </a:solidFill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для ссылочных типов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AtomicIntegerArray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AtomicLongArray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AtomicReferenceArray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>
                <a:solidFill>
                  <a:srgbClr val="DDDDDD"/>
                </a:solidFill>
              </a:rPr>
              <a:t>- </a:t>
            </a:r>
            <a:r>
              <a:rPr lang="ru-RU" dirty="0">
                <a:solidFill>
                  <a:srgbClr val="DDDDDD"/>
                </a:solidFill>
              </a:rPr>
              <a:t>для массивов</a:t>
            </a:r>
          </a:p>
          <a:p>
            <a:pPr marL="0" indent="0" algn="l">
              <a:buNone/>
            </a:pPr>
            <a:r>
              <a:rPr lang="en-US" dirty="0" err="1">
                <a:solidFill>
                  <a:srgbClr val="BC5CFF"/>
                </a:solidFill>
              </a:rPr>
              <a:t>AtomicStampedReference</a:t>
            </a:r>
            <a:r>
              <a:rPr lang="en-US" dirty="0">
                <a:solidFill>
                  <a:srgbClr val="BC5CFF"/>
                </a:solidFill>
              </a:rPr>
              <a:t>, </a:t>
            </a:r>
            <a:r>
              <a:rPr lang="en-US" dirty="0" err="1">
                <a:solidFill>
                  <a:srgbClr val="BC5CFF"/>
                </a:solidFill>
              </a:rPr>
              <a:t>AtomicMarkableReference</a:t>
            </a:r>
            <a:r>
              <a:rPr lang="en-US" dirty="0">
                <a:solidFill>
                  <a:srgbClr val="BC5CFF"/>
                </a:solidFill>
              </a:rPr>
              <a:t> </a:t>
            </a:r>
            <a:r>
              <a:rPr lang="en-US" dirty="0">
                <a:solidFill>
                  <a:srgbClr val="DDDDDD"/>
                </a:solidFill>
              </a:rPr>
              <a:t>- </a:t>
            </a:r>
            <a:r>
              <a:rPr lang="ru-RU" dirty="0">
                <a:solidFill>
                  <a:srgbClr val="DDDDDD"/>
                </a:solidFill>
              </a:rPr>
              <a:t>для решения проблемы </a:t>
            </a:r>
            <a:r>
              <a:rPr lang="en-US" dirty="0">
                <a:solidFill>
                  <a:srgbClr val="DDDDDD"/>
                </a:solidFill>
              </a:rPr>
              <a:t>ABA</a:t>
            </a:r>
          </a:p>
        </p:txBody>
      </p:sp>
    </p:spTree>
    <p:extLst>
      <p:ext uri="{BB962C8B-B14F-4D97-AF65-F5344CB8AC3E}">
        <p14:creationId xmlns:p14="http://schemas.microsoft.com/office/powerpoint/2010/main" val="2868307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42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309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0FB53-4203-506F-E34F-FA812323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053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83A64-C258-0A07-618A-452317BF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966787"/>
            <a:ext cx="96488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8" y="1115681"/>
            <a:ext cx="10811064" cy="48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-методы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 (Compare-And-Swap) 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55B486-B609-4A1B-BEAB-14F9CBD39354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6675693" cy="3209043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CAS (Compare-And-Swap) 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это низкоуровневый процессорный механизм, который позволяет безопасно изменять значение переменной в многопоточной среде без блокировок (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lock-free). 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CAS выполняет три действия атомарно (как одна неделимая операция):</a:t>
            </a:r>
          </a:p>
          <a:p>
            <a:r>
              <a:rPr lang="ru-RU" dirty="0">
                <a:solidFill>
                  <a:srgbClr val="FF423F"/>
                </a:solidFill>
              </a:rPr>
              <a:t>Сравнивает текущее значение </a:t>
            </a:r>
            <a:r>
              <a:rPr lang="ru-RU" dirty="0">
                <a:solidFill>
                  <a:srgbClr val="DDDDDD"/>
                </a:solidFill>
              </a:rPr>
              <a:t>переменной с ожидаемым (</a:t>
            </a:r>
            <a:r>
              <a:rPr lang="ru-RU" dirty="0" err="1">
                <a:solidFill>
                  <a:srgbClr val="BC5CFF"/>
                </a:solidFill>
              </a:rPr>
              <a:t>expected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r>
              <a:rPr lang="ru-RU" dirty="0">
                <a:solidFill>
                  <a:srgbClr val="FF423F"/>
                </a:solidFill>
              </a:rPr>
              <a:t>Если значения совпадают</a:t>
            </a:r>
            <a:r>
              <a:rPr lang="ru-RU" dirty="0">
                <a:solidFill>
                  <a:srgbClr val="DDDDDD"/>
                </a:solidFill>
              </a:rPr>
              <a:t>, устанавливает новое значение (</a:t>
            </a:r>
            <a:r>
              <a:rPr lang="ru-RU" dirty="0" err="1">
                <a:solidFill>
                  <a:srgbClr val="BC5CFF"/>
                </a:solidFill>
              </a:rPr>
              <a:t>new</a:t>
            </a:r>
            <a:r>
              <a:rPr lang="ru-RU" dirty="0">
                <a:solidFill>
                  <a:srgbClr val="BC5CFF"/>
                </a:solidFill>
              </a:rPr>
              <a:t> </a:t>
            </a:r>
            <a:r>
              <a:rPr lang="ru-RU" dirty="0" err="1">
                <a:solidFill>
                  <a:srgbClr val="BC5CFF"/>
                </a:solidFill>
              </a:rPr>
              <a:t>value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r>
              <a:rPr lang="ru-RU" dirty="0">
                <a:solidFill>
                  <a:srgbClr val="FF423F"/>
                </a:solidFill>
              </a:rPr>
              <a:t>Если не совпадают</a:t>
            </a:r>
            <a:r>
              <a:rPr lang="ru-RU" dirty="0">
                <a:solidFill>
                  <a:srgbClr val="DDDDDD"/>
                </a:solidFill>
              </a:rPr>
              <a:t>, операция завершается неудачей (</a:t>
            </a:r>
            <a:r>
              <a:rPr lang="ru-RU" dirty="0">
                <a:solidFill>
                  <a:srgbClr val="BC5CFF"/>
                </a:solidFill>
              </a:rPr>
              <a:t>без изменения значения</a:t>
            </a:r>
            <a:r>
              <a:rPr lang="ru-RU" dirty="0">
                <a:solidFill>
                  <a:srgbClr val="DDDDDD"/>
                </a:solidFill>
              </a:rPr>
              <a:t>).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C208B4A-4FF5-1FDD-BB1A-24137431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03"/>
          <a:stretch/>
        </p:blipFill>
        <p:spPr>
          <a:xfrm>
            <a:off x="524850" y="3971522"/>
            <a:ext cx="11151212" cy="288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C90CB-1CDD-5456-C82D-8D54D6446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631" y="657225"/>
            <a:ext cx="4484431" cy="320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46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3D7DAFC-EA2A-CC60-039B-904E4954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935"/>
          <a:stretch/>
        </p:blipFill>
        <p:spPr>
          <a:xfrm>
            <a:off x="515938" y="1105757"/>
            <a:ext cx="10707594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EF41-A1F3-00F0-5B51-360564B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ABA-</a:t>
            </a:r>
            <a: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  <a:t>проблема в 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CAS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955B486-B609-4A1B-BEAB-14F9CBD39354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576829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ABA-проблема </a:t>
            </a:r>
            <a:r>
              <a:rPr lang="ru-RU" dirty="0">
                <a:solidFill>
                  <a:srgbClr val="DDDDDD"/>
                </a:solidFill>
              </a:rPr>
              <a:t>— это классическая ситуация в многопоточном программировании, когда механизм </a:t>
            </a:r>
            <a:r>
              <a:rPr lang="ru-RU" dirty="0">
                <a:solidFill>
                  <a:srgbClr val="BC5CFF"/>
                </a:solidFill>
              </a:rPr>
              <a:t>CAS (</a:t>
            </a:r>
            <a:r>
              <a:rPr lang="ru-RU" dirty="0" err="1">
                <a:solidFill>
                  <a:srgbClr val="BC5CFF"/>
                </a:solidFill>
              </a:rPr>
              <a:t>Compare</a:t>
            </a:r>
            <a:r>
              <a:rPr lang="ru-RU" dirty="0">
                <a:solidFill>
                  <a:srgbClr val="BC5CFF"/>
                </a:solidFill>
              </a:rPr>
              <a:t>-And-</a:t>
            </a:r>
            <a:r>
              <a:rPr lang="ru-RU" dirty="0" err="1">
                <a:solidFill>
                  <a:srgbClr val="BC5CFF"/>
                </a:solidFill>
              </a:rPr>
              <a:t>Swap</a:t>
            </a:r>
            <a:r>
              <a:rPr lang="ru-RU" dirty="0">
                <a:solidFill>
                  <a:srgbClr val="BC5CFF"/>
                </a:solidFill>
              </a:rPr>
              <a:t>) </a:t>
            </a:r>
            <a:r>
              <a:rPr lang="ru-RU" dirty="0">
                <a:solidFill>
                  <a:srgbClr val="DDDDDD"/>
                </a:solidFill>
              </a:rPr>
              <a:t>ошибочно считает операцию успешной, даже если состояние системы изменилось.</a:t>
            </a: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Суть проблемы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</a:t>
            </a:r>
            <a:r>
              <a:rPr lang="ru-RU" dirty="0">
                <a:solidFill>
                  <a:srgbClr val="DDDDDD"/>
                </a:solidFill>
              </a:rPr>
              <a:t> читает значение переменной: </a:t>
            </a:r>
            <a:r>
              <a:rPr lang="ru-RU" dirty="0">
                <a:solidFill>
                  <a:srgbClr val="FF423F"/>
                </a:solidFill>
              </a:rPr>
              <a:t>A</a:t>
            </a:r>
            <a:r>
              <a:rPr lang="ru-RU" dirty="0">
                <a:solidFill>
                  <a:srgbClr val="DDDDDD"/>
                </a:solidFill>
              </a:rPr>
              <a:t>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2 </a:t>
            </a:r>
            <a:r>
              <a:rPr lang="ru-RU" dirty="0">
                <a:solidFill>
                  <a:srgbClr val="DDDDDD"/>
                </a:solidFill>
              </a:rPr>
              <a:t>изменяет значение: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Сначала </a:t>
            </a:r>
            <a:r>
              <a:rPr lang="ru-RU" dirty="0">
                <a:solidFill>
                  <a:srgbClr val="FF423F"/>
                </a:solidFill>
              </a:rPr>
              <a:t>A → B </a:t>
            </a:r>
            <a:r>
              <a:rPr lang="ru-RU" dirty="0">
                <a:solidFill>
                  <a:srgbClr val="DDDDDD"/>
                </a:solidFill>
              </a:rPr>
              <a:t>(первое изменение).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Затем </a:t>
            </a:r>
            <a:r>
              <a:rPr lang="ru-RU" dirty="0">
                <a:solidFill>
                  <a:srgbClr val="FF423F"/>
                </a:solidFill>
              </a:rPr>
              <a:t>B → A </a:t>
            </a:r>
            <a:r>
              <a:rPr lang="ru-RU" dirty="0">
                <a:solidFill>
                  <a:srgbClr val="DDDDDD"/>
                </a:solidFill>
              </a:rPr>
              <a:t>(возвращает старое значение).</a:t>
            </a:r>
          </a:p>
          <a:p>
            <a:r>
              <a:rPr lang="ru-RU" dirty="0">
                <a:solidFill>
                  <a:srgbClr val="BC5CFF"/>
                </a:solidFill>
              </a:rPr>
              <a:t>Поток 1 </a:t>
            </a:r>
            <a:r>
              <a:rPr lang="ru-RU" dirty="0">
                <a:solidFill>
                  <a:srgbClr val="DDDDDD"/>
                </a:solidFill>
              </a:rPr>
              <a:t>выполняет CAS: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Ожидаемое значение: </a:t>
            </a:r>
            <a:r>
              <a:rPr lang="ru-RU" dirty="0">
                <a:solidFill>
                  <a:srgbClr val="FF423F"/>
                </a:solidFill>
              </a:rPr>
              <a:t>A</a:t>
            </a:r>
          </a:p>
          <a:p>
            <a:pPr lvl="1"/>
            <a:r>
              <a:rPr lang="ru-RU" dirty="0">
                <a:solidFill>
                  <a:srgbClr val="DDDDDD"/>
                </a:solidFill>
              </a:rPr>
              <a:t>Текущее значение: A (хотя между чтением и CAS-операцией оно успело побывать </a:t>
            </a:r>
            <a:r>
              <a:rPr lang="ru-RU" dirty="0">
                <a:solidFill>
                  <a:srgbClr val="FF423F"/>
                </a:solidFill>
              </a:rPr>
              <a:t>B</a:t>
            </a:r>
            <a:r>
              <a:rPr lang="ru-RU" dirty="0">
                <a:solidFill>
                  <a:srgbClr val="DDDDDD"/>
                </a:solidFill>
              </a:rPr>
              <a:t>) → </a:t>
            </a:r>
            <a:r>
              <a:rPr lang="ru-RU" dirty="0">
                <a:solidFill>
                  <a:srgbClr val="FF423F"/>
                </a:solidFill>
              </a:rPr>
              <a:t>CAS проходит успешно</a:t>
            </a:r>
            <a:r>
              <a:rPr lang="ru-RU" dirty="0">
                <a:solidFill>
                  <a:srgbClr val="DDDDDD"/>
                </a:solidFill>
              </a:rPr>
              <a:t>, хотя состояние системы изменилось!</a:t>
            </a:r>
          </a:p>
          <a:p>
            <a:pPr marL="0" indent="0" algn="l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Решения ABA-проблемы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1. </a:t>
            </a:r>
            <a:r>
              <a:rPr lang="ru-RU" dirty="0" err="1">
                <a:solidFill>
                  <a:srgbClr val="CC7832"/>
                </a:solidFill>
              </a:rPr>
              <a:t>AtomicStampedReference</a:t>
            </a:r>
            <a:r>
              <a:rPr lang="ru-RU" dirty="0">
                <a:solidFill>
                  <a:srgbClr val="CC7832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(метка версии). Хранит значение + счётчик изменений (</a:t>
            </a:r>
            <a:r>
              <a:rPr lang="ru-RU" dirty="0" err="1">
                <a:solidFill>
                  <a:srgbClr val="DDDDDD"/>
                </a:solidFill>
              </a:rPr>
              <a:t>stamp</a:t>
            </a:r>
            <a:r>
              <a:rPr lang="ru-RU" dirty="0">
                <a:solidFill>
                  <a:srgbClr val="DDDDDD"/>
                </a:solidFill>
              </a:rPr>
              <a:t>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DDDDDD"/>
                </a:solidFill>
              </a:rPr>
              <a:t>2. </a:t>
            </a:r>
            <a:r>
              <a:rPr lang="en-US" dirty="0" err="1">
                <a:solidFill>
                  <a:srgbClr val="CC7832"/>
                </a:solidFill>
              </a:rPr>
              <a:t>AtomicMarkableReference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флажок). Хранит значение + </a:t>
            </a:r>
            <a:r>
              <a:rPr lang="en-US" dirty="0" err="1">
                <a:solidFill>
                  <a:srgbClr val="DDDDDD"/>
                </a:solidFill>
              </a:rPr>
              <a:t>boolean</a:t>
            </a:r>
            <a:r>
              <a:rPr lang="en-US" dirty="0">
                <a:solidFill>
                  <a:srgbClr val="DDDDDD"/>
                </a:solidFill>
              </a:rPr>
              <a:t>-</a:t>
            </a:r>
            <a:r>
              <a:rPr lang="ru-RU" dirty="0">
                <a:solidFill>
                  <a:srgbClr val="DDDDDD"/>
                </a:solidFill>
              </a:rPr>
              <a:t>флаг.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3</a:t>
            </a:r>
            <a:r>
              <a:rPr lang="ru-RU" dirty="0">
                <a:solidFill>
                  <a:srgbClr val="CC7832"/>
                </a:solidFill>
              </a:rPr>
              <a:t>. Использование неизменяемых объектов </a:t>
            </a:r>
            <a:r>
              <a:rPr lang="ru-RU" dirty="0">
                <a:solidFill>
                  <a:srgbClr val="DDDDDD"/>
                </a:solidFill>
              </a:rPr>
              <a:t>(</a:t>
            </a:r>
            <a:r>
              <a:rPr lang="ru-RU" dirty="0" err="1">
                <a:solidFill>
                  <a:srgbClr val="DDDDDD"/>
                </a:solidFill>
              </a:rPr>
              <a:t>Immutable</a:t>
            </a:r>
            <a:r>
              <a:rPr lang="ru-RU" dirty="0">
                <a:solidFill>
                  <a:srgbClr val="DDDDDD"/>
                </a:solidFill>
              </a:rPr>
              <a:t>). Если объект нельзя изменить, то ABA невозможна.</a:t>
            </a:r>
          </a:p>
          <a:p>
            <a:pPr marL="0" indent="0" algn="l">
              <a:buNone/>
            </a:pP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167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1" y="2333085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11037775" cy="12576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реализует интерфейс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Является представителем двунаправленного списка, где каждый элемент структуры содержит указатели на предыдущий и следующий элементы. Итератор поддерживает обход в обе стороны.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Реализует методы получения, удаления и вставки в начало, середину и конец списка. Позволяет добавлять любые элементы в том числе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36DC048-36B6-B44D-FBF5-0DD53EF01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2162985"/>
            <a:ext cx="69437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1FE7B435-63A4-7177-34CD-58C76EE9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618" y="4220860"/>
            <a:ext cx="9262763" cy="197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231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46227" cy="476981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BC5CFF"/>
                </a:solidFill>
                <a:latin typeface="-apple-system"/>
              </a:rPr>
              <a:t>threshold</a:t>
            </a:r>
            <a:r>
              <a:rPr lang="ru-RU" dirty="0">
                <a:latin typeface="-apple-system"/>
              </a:rPr>
              <a:t> — предельное количество элементов, при достижении которого размер хэш-таблицы увеличивается вдвое. Рассчитывается по формуле (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capacity</a:t>
            </a:r>
            <a:r>
              <a:rPr lang="ru-RU" dirty="0">
                <a:latin typeface="-apple-system"/>
              </a:rPr>
              <a:t> * 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loadFactor</a:t>
            </a:r>
            <a:r>
              <a:rPr lang="ru-RU" dirty="0">
                <a:latin typeface="-apple-system"/>
              </a:rPr>
              <a:t>);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BC5CFF"/>
                </a:solidFill>
                <a:latin typeface="-apple-system"/>
              </a:rPr>
              <a:t>с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apacity</a:t>
            </a:r>
            <a:r>
              <a:rPr lang="en-US" dirty="0">
                <a:latin typeface="-apple-system"/>
              </a:rPr>
              <a:t> –</a:t>
            </a:r>
            <a:r>
              <a:rPr lang="ru-RU" dirty="0">
                <a:latin typeface="-apple-system"/>
              </a:rPr>
              <a:t>число корзин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0" y="553340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по его Хэш функции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</a:t>
            </a:r>
            <a:r>
              <a:rPr lang="en-US" dirty="0">
                <a:solidFill>
                  <a:srgbClr val="FF423F"/>
                </a:solidFill>
              </a:rPr>
              <a:t>N</a:t>
            </a:r>
            <a:r>
              <a:rPr lang="ru-RU" dirty="0">
                <a:solidFill>
                  <a:srgbClr val="DDDDDD"/>
                </a:solidFill>
              </a:rPr>
              <a:t> элементов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по умолчанию 16)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7534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CC7832"/>
                          </a:solidFill>
                          <a:effectLst/>
                        </a:rPr>
                        <a:t>&lt;</a:t>
                      </a:r>
                      <a:r>
                        <a:rPr lang="ru-RU" sz="1600" dirty="0" err="1">
                          <a:solidFill>
                            <a:srgbClr val="CC7832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Collection&lt;</a:t>
                      </a:r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b="1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Set&lt;</a:t>
                      </a:r>
                      <a:r>
                        <a:rPr lang="en-US" sz="1600" b="0" dirty="0" err="1">
                          <a:solidFill>
                            <a:srgbClr val="CC7832"/>
                          </a:solidFill>
                          <a:effectLst/>
                        </a:rPr>
                        <a:t>Map.Entry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&lt;T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Ключ, 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Значение&gt;&gt;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657224"/>
            <a:ext cx="5970923" cy="324394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 Java - это реализация интерфейса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использует хэш-таблицы для хранения элементов коллекции.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не гарантирует порядок элементов при их переборе, и не допускает хранение дублирующихся элементов.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419" y="657224"/>
            <a:ext cx="5065644" cy="3243942"/>
          </a:xfrm>
          <a:prstGeom prst="rect">
            <a:avLst/>
          </a:prstGeom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EDBB8D2-1479-49A6-E6C1-E98F9F572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926461"/>
              </p:ext>
            </p:extLst>
          </p:nvPr>
        </p:nvGraphicFramePr>
        <p:xfrm>
          <a:off x="859715" y="4064594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2820062111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885493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25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70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ru-RU" dirty="0">
                          <a:effectLst/>
                        </a:rPr>
                        <a:t>Тип </a:t>
                      </a:r>
                      <a:r>
                        <a:rPr lang="en-US" dirty="0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10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23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201661"/>
                  </a:ext>
                </a:extLst>
              </a:tr>
              <a:tr h="151802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163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223E2-F313-984D-1EA8-D326A79A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effectLst/>
                <a:latin typeface="Arial" panose="020B0604020202020204" pitchFamily="34" charset="0"/>
              </a:rPr>
              <a:t>ExecutorService</a:t>
            </a:r>
            <a:r>
              <a:rPr lang="en-US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C4CE4D0-ACE7-0A5E-8357-1936211ED885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16387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1" i="1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ExecutorService</a:t>
            </a:r>
            <a:r>
              <a:rPr lang="en-US" b="1" i="1" dirty="0">
                <a:effectLst/>
                <a:latin typeface="Arial" panose="020B0604020202020204" pitchFamily="34" charset="0"/>
              </a:rPr>
              <a:t> </a:t>
            </a:r>
            <a:r>
              <a:rPr lang="ru-RU" b="1" i="1" dirty="0">
                <a:effectLst/>
                <a:latin typeface="Arial" panose="020B0604020202020204" pitchFamily="34" charset="0"/>
              </a:rPr>
              <a:t> - </a:t>
            </a:r>
            <a:r>
              <a:rPr lang="ru-RU" dirty="0">
                <a:solidFill>
                  <a:srgbClr val="DDDDDD"/>
                </a:solidFill>
              </a:rPr>
              <a:t>Это высокоуровневый инструмент в Java для управления потоками (</a:t>
            </a:r>
            <a:r>
              <a:rPr lang="ru-RU" dirty="0" err="1">
                <a:solidFill>
                  <a:srgbClr val="FF423F"/>
                </a:solidFill>
              </a:rPr>
              <a:t>threads</a:t>
            </a:r>
            <a:r>
              <a:rPr lang="ru-RU" dirty="0">
                <a:solidFill>
                  <a:srgbClr val="DDDDDD"/>
                </a:solidFill>
              </a:rPr>
              <a:t>). Вместо того чтобы вручную создавать и управлять потоками (как с </a:t>
            </a:r>
            <a:r>
              <a:rPr lang="ru-RU" dirty="0" err="1">
                <a:solidFill>
                  <a:srgbClr val="FF423F"/>
                </a:solidFill>
              </a:rPr>
              <a:t>Thread</a:t>
            </a:r>
            <a:r>
              <a:rPr lang="ru-RU" dirty="0">
                <a:solidFill>
                  <a:srgbClr val="DDDDDD"/>
                </a:solidFill>
              </a:rPr>
              <a:t>), мы просто говорим </a:t>
            </a:r>
            <a:r>
              <a:rPr lang="ru-RU" dirty="0" err="1">
                <a:solidFill>
                  <a:srgbClr val="FF423F"/>
                </a:solidFill>
              </a:rPr>
              <a:t>ExecutorService</a:t>
            </a:r>
            <a:r>
              <a:rPr lang="ru-RU" dirty="0">
                <a:solidFill>
                  <a:srgbClr val="DDDDDD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Упрощает многопоточность.</a:t>
            </a:r>
          </a:p>
          <a:p>
            <a:r>
              <a:rPr lang="ru-RU" dirty="0">
                <a:solidFill>
                  <a:srgbClr val="DDDDDD"/>
                </a:solidFill>
              </a:rPr>
              <a:t>Автоматически управляет пулом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Позволяет эффективно распределять задачи.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96F380D-EEC6-96D5-3DBA-9F9814DD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2296011"/>
            <a:ext cx="11147718" cy="2347338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1AFC1EB3-FDAA-A1AF-D25C-291F815BB9E1}"/>
              </a:ext>
            </a:extLst>
          </p:cNvPr>
          <p:cNvSpPr txBox="1">
            <a:spLocks/>
          </p:cNvSpPr>
          <p:nvPr/>
        </p:nvSpPr>
        <p:spPr>
          <a:xfrm>
            <a:off x="528344" y="4643350"/>
            <a:ext cx="11160124" cy="22146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Основные методы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ru-RU" dirty="0" err="1">
                <a:solidFill>
                  <a:srgbClr val="BC5CFF"/>
                </a:solidFill>
              </a:rPr>
              <a:t>submit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добавить задачу</a:t>
            </a:r>
            <a:r>
              <a:rPr lang="en-US" dirty="0">
                <a:solidFill>
                  <a:srgbClr val="DDDDDD"/>
                </a:solidFill>
              </a:rPr>
              <a:t>.	</a:t>
            </a:r>
            <a:r>
              <a:rPr lang="ru-RU" dirty="0">
                <a:solidFill>
                  <a:srgbClr val="DDDDDD"/>
                </a:solidFill>
              </a:rPr>
              <a:t>Принимает </a:t>
            </a:r>
            <a:r>
              <a:rPr lang="ru-RU" dirty="0" err="1">
                <a:solidFill>
                  <a:srgbClr val="FF423F"/>
                </a:solidFill>
              </a:rPr>
              <a:t>Runnable</a:t>
            </a:r>
            <a:r>
              <a:rPr lang="ru-RU" dirty="0">
                <a:solidFill>
                  <a:srgbClr val="DDDDDD"/>
                </a:solidFill>
              </a:rPr>
              <a:t> (без результата) или </a:t>
            </a:r>
            <a:r>
              <a:rPr lang="ru-RU" dirty="0" err="1">
                <a:solidFill>
                  <a:srgbClr val="FF423F"/>
                </a:solidFill>
              </a:rPr>
              <a:t>Callable</a:t>
            </a:r>
            <a:r>
              <a:rPr lang="ru-RU" dirty="0">
                <a:solidFill>
                  <a:srgbClr val="DDDDDD"/>
                </a:solidFill>
              </a:rPr>
              <a:t> (с результатом).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en-US" dirty="0">
                <a:solidFill>
                  <a:srgbClr val="BC5CFF"/>
                </a:solidFill>
              </a:rPr>
              <a:t>shutdown() </a:t>
            </a:r>
            <a:r>
              <a:rPr lang="en-US" dirty="0">
                <a:solidFill>
                  <a:srgbClr val="DDDDDD"/>
                </a:solidFill>
              </a:rPr>
              <a:t>— </a:t>
            </a:r>
            <a:r>
              <a:rPr lang="ru-RU" dirty="0">
                <a:solidFill>
                  <a:srgbClr val="DDDDDD"/>
                </a:solidFill>
              </a:rPr>
              <a:t>корректное завершение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Останавливает </a:t>
            </a:r>
            <a:r>
              <a:rPr lang="ru-RU" dirty="0" err="1">
                <a:solidFill>
                  <a:srgbClr val="FF423F"/>
                </a:solidFill>
              </a:rPr>
              <a:t>ExecutorService</a:t>
            </a:r>
            <a:r>
              <a:rPr lang="ru-RU" dirty="0">
                <a:solidFill>
                  <a:srgbClr val="DDDDDD"/>
                </a:solidFill>
              </a:rPr>
              <a:t>, но дожидается завершения всех задач.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ru-RU" dirty="0" err="1">
                <a:solidFill>
                  <a:srgbClr val="BC5CFF"/>
                </a:solidFill>
              </a:rPr>
              <a:t>shutdownNow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принудительная остановка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Пытается остановить все выполняющиеся задачи (но не гарантирует).</a:t>
            </a:r>
            <a:br>
              <a:rPr lang="en-US" dirty="0">
                <a:solidFill>
                  <a:srgbClr val="DDDDDD"/>
                </a:solidFill>
              </a:rPr>
            </a:br>
            <a:r>
              <a:rPr lang="ru-RU" dirty="0" err="1">
                <a:solidFill>
                  <a:srgbClr val="BC5CFF"/>
                </a:solidFill>
              </a:rPr>
              <a:t>awaitTermination</a:t>
            </a:r>
            <a:r>
              <a:rPr lang="ru-RU" dirty="0">
                <a:solidFill>
                  <a:srgbClr val="BC5CF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— ждём завершения</a:t>
            </a:r>
            <a:r>
              <a:rPr lang="en-US" dirty="0">
                <a:solidFill>
                  <a:srgbClr val="DDDDDD"/>
                </a:solidFill>
              </a:rPr>
              <a:t>. </a:t>
            </a:r>
            <a:r>
              <a:rPr lang="ru-RU" dirty="0">
                <a:solidFill>
                  <a:srgbClr val="DDDDDD"/>
                </a:solidFill>
              </a:rPr>
              <a:t>Блокирует текущий поток, пока все задачи не завершатся (или пока не истечёт таймаут).</a:t>
            </a:r>
            <a:endParaRPr lang="en-US" dirty="0">
              <a:solidFill>
                <a:srgbClr val="DDDD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8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E7EAC-9E77-7832-FE72-B3F941000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i="0" dirty="0">
                <a:solidFill>
                  <a:srgbClr val="F8FAFF"/>
                </a:solidFill>
                <a:effectLst/>
                <a:latin typeface="DeepSeek-CJK-patch"/>
              </a:rPr>
              <a:t>Future и Callable в Java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159833B-1FE0-D100-02EC-F7F426DEE5AE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4" cy="103565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Когда нужно выполнить задачу асинхронно (в фоновом потоке) и получить результат, в Java используют:</a:t>
            </a:r>
          </a:p>
          <a:p>
            <a:r>
              <a:rPr lang="ru-RU" dirty="0" err="1">
                <a:solidFill>
                  <a:srgbClr val="FF423F"/>
                </a:solidFill>
              </a:rPr>
              <a:t>Callable</a:t>
            </a:r>
            <a:r>
              <a:rPr lang="ru-RU" dirty="0">
                <a:solidFill>
                  <a:srgbClr val="DDDDDD"/>
                </a:solidFill>
              </a:rPr>
              <a:t> — аналог </a:t>
            </a:r>
            <a:r>
              <a:rPr lang="ru-RU" dirty="0" err="1">
                <a:solidFill>
                  <a:srgbClr val="BC5CFF"/>
                </a:solidFill>
              </a:rPr>
              <a:t>Runnable</a:t>
            </a:r>
            <a:r>
              <a:rPr lang="ru-RU" dirty="0">
                <a:solidFill>
                  <a:srgbClr val="DDDDDD"/>
                </a:solidFill>
              </a:rPr>
              <a:t>, но может возвращать значение и бросать исключения.</a:t>
            </a:r>
          </a:p>
          <a:p>
            <a:r>
              <a:rPr lang="ru-RU" dirty="0">
                <a:solidFill>
                  <a:srgbClr val="FF423F"/>
                </a:solidFill>
              </a:rPr>
              <a:t>Future</a:t>
            </a:r>
            <a:r>
              <a:rPr lang="ru-RU" dirty="0">
                <a:solidFill>
                  <a:srgbClr val="DDDDDD"/>
                </a:solidFill>
              </a:rPr>
              <a:t> — механизм для получения результата асинхронной задачи.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A4CF82-12F3-C9BB-C80C-DC650910D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856305"/>
            <a:ext cx="8125959" cy="23339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9FA270-FA4B-E394-8609-7076224F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92"/>
          <a:stretch/>
        </p:blipFill>
        <p:spPr>
          <a:xfrm>
            <a:off x="515939" y="4353685"/>
            <a:ext cx="11160124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F159833B-1FE0-D100-02EC-F7F426DEE5AE}"/>
              </a:ext>
            </a:extLst>
          </p:cNvPr>
          <p:cNvSpPr txBox="1">
            <a:spLocks/>
          </p:cNvSpPr>
          <p:nvPr/>
        </p:nvSpPr>
        <p:spPr>
          <a:xfrm>
            <a:off x="515938" y="657226"/>
            <a:ext cx="11160124" cy="45488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Future</a:t>
            </a:r>
            <a:r>
              <a:rPr lang="ru-RU" dirty="0">
                <a:solidFill>
                  <a:srgbClr val="DDDDDD"/>
                </a:solidFill>
              </a:rPr>
              <a:t> — это "обещание" результата, который будет доступен позже.</a:t>
            </a:r>
            <a:endParaRPr lang="en-US" dirty="0">
              <a:solidFill>
                <a:srgbClr val="DDDDDD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</a:t>
            </a:r>
            <a:r>
              <a:rPr lang="en-US" dirty="0"/>
              <a:t>Future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49ECCCF-F7AA-1768-D242-AAEAFBC5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1239057"/>
            <a:ext cx="8678486" cy="31627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6950E64-FDE2-1703-3F3F-7F19E9D654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538"/>
          <a:stretch/>
        </p:blipFill>
        <p:spPr>
          <a:xfrm>
            <a:off x="515939" y="4528747"/>
            <a:ext cx="1116012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3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FixedThreadPool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42288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 </a:t>
            </a:r>
            <a:r>
              <a:rPr lang="en-US" b="0" i="0" dirty="0" err="1">
                <a:solidFill>
                  <a:srgbClr val="BC5CFF"/>
                </a:solidFill>
                <a:effectLst/>
                <a:latin typeface="Menlo"/>
              </a:rPr>
              <a:t>FixedThreadPool</a:t>
            </a:r>
            <a:r>
              <a:rPr lang="ru-RU" dirty="0">
                <a:solidFill>
                  <a:srgbClr val="BC5CFF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Контролируемое число потоков – создаётся ровно n потоков, которые обрабатывают задачи.</a:t>
            </a:r>
          </a:p>
          <a:p>
            <a:r>
              <a:rPr lang="ru-RU" dirty="0">
                <a:solidFill>
                  <a:srgbClr val="DDDDDD"/>
                </a:solidFill>
              </a:rPr>
              <a:t>Предсказуемое потребление ресурсов – предотвращает создание избыточных потоков, что важно для стабильности приложения.</a:t>
            </a:r>
          </a:p>
          <a:p>
            <a:r>
              <a:rPr lang="ru-RU" dirty="0">
                <a:solidFill>
                  <a:srgbClr val="DDDDDD"/>
                </a:solidFill>
              </a:rPr>
              <a:t>Очередь задач – если все потоки заняты, новые задачи попадают в очередь (</a:t>
            </a:r>
            <a:r>
              <a:rPr lang="ru-RU" dirty="0" err="1">
                <a:solidFill>
                  <a:srgbClr val="DDDDDD"/>
                </a:solidFill>
              </a:rPr>
              <a:t>LinkedBlockingQueue</a:t>
            </a:r>
            <a:r>
              <a:rPr lang="ru-RU" dirty="0">
                <a:solidFill>
                  <a:srgbClr val="DDDDDD"/>
                </a:solidFill>
              </a:rPr>
              <a:t>) и выполняются по мере освобождения.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Стабильность – не создаёт лишние потоки, защищает от перегрузки системы.</a:t>
            </a:r>
          </a:p>
          <a:p>
            <a:r>
              <a:rPr lang="ru-RU" dirty="0">
                <a:solidFill>
                  <a:srgbClr val="DDDDDD"/>
                </a:solidFill>
              </a:rPr>
              <a:t>Контроль ресурсов – можно точно ограничить максимальное число одновременных задач.</a:t>
            </a:r>
          </a:p>
          <a:p>
            <a:r>
              <a:rPr lang="ru-RU" dirty="0">
                <a:solidFill>
                  <a:srgbClr val="DDDDDD"/>
                </a:solidFill>
              </a:rPr>
              <a:t>Подходит для долгих задач – лучше, чем </a:t>
            </a:r>
            <a:r>
              <a:rPr lang="ru-RU" dirty="0" err="1">
                <a:solidFill>
                  <a:srgbClr val="DDDDDD"/>
                </a:solidFill>
              </a:rPr>
              <a:t>CachedThreadPool</a:t>
            </a:r>
            <a:r>
              <a:rPr lang="ru-RU" dirty="0">
                <a:solidFill>
                  <a:srgbClr val="DDDDDD"/>
                </a:solidFill>
              </a:rPr>
              <a:t>, если задачи выполняются долго.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  <a:endParaRPr lang="en-US" dirty="0">
              <a:solidFill>
                <a:srgbClr val="FF423F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Может создавать очередь – если задач больше, чем потоков, они накапливаются, что может привести к задержкам.</a:t>
            </a:r>
          </a:p>
          <a:p>
            <a:pPr>
              <a:lnSpc>
                <a:spcPct val="100000"/>
              </a:lnSpc>
            </a:pPr>
            <a:r>
              <a:rPr lang="ru-RU" dirty="0">
                <a:solidFill>
                  <a:srgbClr val="DDDDDD"/>
                </a:solidFill>
              </a:rPr>
              <a:t>Не масштабируется – если нагрузка резко возрастает, пул не создаст дополнительные потоки.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35CCF2-77F3-B182-72FA-E44D48357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833646"/>
            <a:ext cx="11160126" cy="202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2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14F18F3-9F99-4604-DBBD-A67F65CE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CachedThreadPool</a:t>
            </a:r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EC45A8-DF9A-189F-72DF-88BD027B2CE1}"/>
              </a:ext>
            </a:extLst>
          </p:cNvPr>
          <p:cNvSpPr txBox="1">
            <a:spLocks/>
          </p:cNvSpPr>
          <p:nvPr/>
        </p:nvSpPr>
        <p:spPr>
          <a:xfrm>
            <a:off x="515939" y="657225"/>
            <a:ext cx="11160124" cy="42288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dirty="0">
                <a:solidFill>
                  <a:srgbClr val="BC5CFF"/>
                </a:solidFill>
              </a:rPr>
              <a:t>Основные цели </a:t>
            </a:r>
            <a:r>
              <a:rPr lang="ru-RU" dirty="0" err="1">
                <a:solidFill>
                  <a:srgbClr val="BC5CFF"/>
                </a:solidFill>
              </a:rPr>
              <a:t>CachedThreadPool</a:t>
            </a:r>
            <a:r>
              <a:rPr lang="ru-RU" dirty="0">
                <a:solidFill>
                  <a:srgbClr val="BC5CFF"/>
                </a:solidFill>
              </a:rPr>
              <a:t>:</a:t>
            </a:r>
          </a:p>
          <a:p>
            <a:r>
              <a:rPr lang="ru-RU" dirty="0">
                <a:solidFill>
                  <a:srgbClr val="DDDDDD"/>
                </a:solidFill>
              </a:rPr>
              <a:t>Гибкость в количестве потоков – автоматически создаёт новые потоки по мере необходимости и убирает неиспользуемые (после 60 секунд простоя).</a:t>
            </a:r>
          </a:p>
          <a:p>
            <a:r>
              <a:rPr lang="ru-RU" dirty="0">
                <a:solidFill>
                  <a:srgbClr val="DDDDDD"/>
                </a:solidFill>
              </a:rPr>
              <a:t>Для коротких асинхронных задач – хорошо подходит, когда много небольших задач, которые выполняются быстро.</a:t>
            </a:r>
          </a:p>
          <a:p>
            <a:r>
              <a:rPr lang="ru-RU" dirty="0">
                <a:solidFill>
                  <a:srgbClr val="DDDDDD"/>
                </a:solidFill>
              </a:rPr>
              <a:t>Неограниченное (практически) масштабирование – если нагрузка резко возрастает, пул создаёт новые потоки, вместо того чтобы ставить задачи в очередь.</a:t>
            </a: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2CA433"/>
                </a:solidFill>
              </a:rPr>
              <a:t>Плюсы:</a:t>
            </a:r>
          </a:p>
          <a:p>
            <a:r>
              <a:rPr lang="ru-RU" dirty="0">
                <a:solidFill>
                  <a:srgbClr val="DDDDDD"/>
                </a:solidFill>
              </a:rPr>
              <a:t>Автоматическое управление числом потоков.</a:t>
            </a:r>
          </a:p>
          <a:p>
            <a:r>
              <a:rPr lang="ru-RU" dirty="0">
                <a:solidFill>
                  <a:srgbClr val="DDDDDD"/>
                </a:solidFill>
              </a:rPr>
              <a:t>Хорошо подходит для задач с переменной нагрузкой.</a:t>
            </a:r>
          </a:p>
          <a:p>
            <a:r>
              <a:rPr lang="ru-RU" dirty="0">
                <a:solidFill>
                  <a:srgbClr val="DDDDDD"/>
                </a:solidFill>
              </a:rPr>
              <a:t>Не держит лишние потоки, если они не нужны.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FF423F"/>
                </a:solidFill>
              </a:rPr>
              <a:t>Минусы:</a:t>
            </a:r>
          </a:p>
          <a:p>
            <a:r>
              <a:rPr lang="ru-RU" dirty="0">
                <a:solidFill>
                  <a:srgbClr val="DDDDDD"/>
                </a:solidFill>
              </a:rPr>
              <a:t>Может создать очень много потоков, если задачи долгие или их слишком много (риск исчерпания ресурсов).</a:t>
            </a:r>
          </a:p>
          <a:p>
            <a:r>
              <a:rPr lang="ru-RU" dirty="0">
                <a:solidFill>
                  <a:srgbClr val="DDDDDD"/>
                </a:solidFill>
              </a:rPr>
              <a:t>Нет контроля над максимальным числом потоков (если только не использовать </a:t>
            </a:r>
            <a:r>
              <a:rPr lang="ru-RU" dirty="0" err="1">
                <a:solidFill>
                  <a:srgbClr val="DDDDDD"/>
                </a:solidFill>
              </a:rPr>
              <a:t>ThreadPoolExecutor</a:t>
            </a:r>
            <a:r>
              <a:rPr lang="ru-RU" dirty="0">
                <a:solidFill>
                  <a:srgbClr val="DDDDDD"/>
                </a:solidFill>
              </a:rPr>
              <a:t> напрямую).</a:t>
            </a:r>
            <a:endParaRPr lang="en-US" dirty="0">
              <a:solidFill>
                <a:srgbClr val="DDDDDD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1F397A-F8A6-48BF-6663-1E75CEF2F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4886050"/>
            <a:ext cx="1116012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97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4943</TotalTime>
  <Words>7039</Words>
  <Application>Microsoft Office PowerPoint</Application>
  <PresentationFormat>Широкоэкранный</PresentationFormat>
  <Paragraphs>676</Paragraphs>
  <Slides>51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61" baseType="lpstr">
      <vt:lpstr>-apple-system</vt:lpstr>
      <vt:lpstr>Arial</vt:lpstr>
      <vt:lpstr>Calibri</vt:lpstr>
      <vt:lpstr>DeepSeek-CJK-patch</vt:lpstr>
      <vt:lpstr>Fira Sans</vt:lpstr>
      <vt:lpstr>Inter</vt:lpstr>
      <vt:lpstr>Menlo</vt:lpstr>
      <vt:lpstr>proxima</vt:lpstr>
      <vt:lpstr>YS Text</vt:lpstr>
      <vt:lpstr>Тема Office</vt:lpstr>
      <vt:lpstr>Презентация PowerPoint</vt:lpstr>
      <vt:lpstr>Atomic</vt:lpstr>
      <vt:lpstr>CAS (Compare-And-Swap) </vt:lpstr>
      <vt:lpstr>ABA-проблема в CAS</vt:lpstr>
      <vt:lpstr>ExecutorService </vt:lpstr>
      <vt:lpstr>Future и Callable в Java</vt:lpstr>
      <vt:lpstr>Интерфейс Future</vt:lpstr>
      <vt:lpstr>FixedThreadPool</vt:lpstr>
      <vt:lpstr>CachedThreadPool</vt:lpstr>
      <vt:lpstr>Сравнение FixedThreadPool и CachedThreadPool</vt:lpstr>
      <vt:lpstr>ScheduledThreadPool </vt:lpstr>
      <vt:lpstr>ScheduledThreadPool – основные методы  </vt:lpstr>
      <vt:lpstr>Очереди</vt:lpstr>
      <vt:lpstr>Интерфейс Queue</vt:lpstr>
      <vt:lpstr>Неблокирующие очереди</vt:lpstr>
      <vt:lpstr>Интерфейс BlockingQueue</vt:lpstr>
      <vt:lpstr>Блокирующие очереди</vt:lpstr>
      <vt:lpstr>Блокирующие очереди</vt:lpstr>
      <vt:lpstr>Executor</vt:lpstr>
      <vt:lpstr>Презентация PowerPoint</vt:lpstr>
      <vt:lpstr>Презентация PowerPoint</vt:lpstr>
      <vt:lpstr>Презентация PowerPoint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Сравнение Wildcard</vt:lpstr>
      <vt:lpstr>Generics – Wildcards PECS</vt:lpstr>
      <vt:lpstr>Итератор</vt:lpstr>
      <vt:lpstr>Итератор - Удаление</vt:lpstr>
      <vt:lpstr>LinkedList</vt:lpstr>
      <vt:lpstr>Stack</vt:lpstr>
      <vt:lpstr>HashMap</vt:lpstr>
      <vt:lpstr>HashMap – put()</vt:lpstr>
      <vt:lpstr>HashMap - коллизии</vt:lpstr>
      <vt:lpstr>HashMap - методы</vt:lpstr>
      <vt:lpstr>HashSet</vt:lpstr>
      <vt:lpstr>SET</vt:lpstr>
      <vt:lpstr>класс Collections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86</cp:revision>
  <dcterms:created xsi:type="dcterms:W3CDTF">2025-01-02T08:46:56Z</dcterms:created>
  <dcterms:modified xsi:type="dcterms:W3CDTF">2025-03-31T08:24:43Z</dcterms:modified>
</cp:coreProperties>
</file>