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99" r:id="rId2"/>
    <p:sldId id="305" r:id="rId3"/>
    <p:sldId id="304" r:id="rId4"/>
    <p:sldId id="306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07" r:id="rId14"/>
    <p:sldId id="320" r:id="rId15"/>
    <p:sldId id="308" r:id="rId16"/>
    <p:sldId id="319" r:id="rId17"/>
    <p:sldId id="322" r:id="rId18"/>
    <p:sldId id="317" r:id="rId19"/>
    <p:sldId id="318" r:id="rId20"/>
    <p:sldId id="321" r:id="rId21"/>
    <p:sldId id="328" r:id="rId22"/>
    <p:sldId id="323" r:id="rId23"/>
    <p:sldId id="324" r:id="rId24"/>
    <p:sldId id="325" r:id="rId25"/>
    <p:sldId id="326" r:id="rId26"/>
    <p:sldId id="32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99"/>
          </p14:sldIdLst>
        </p14:section>
        <p14:section name="Atomic" id="{05A2EFFE-EAD3-4965-A918-DF4C5ED6DCF3}">
          <p14:sldIdLst>
            <p14:sldId id="305"/>
            <p14:sldId id="304"/>
            <p14:sldId id="306"/>
          </p14:sldIdLst>
        </p14:section>
        <p14:section name="Executors" id="{64ECF9F2-8C33-4575-AE0E-8CDE6868CC5D}">
          <p14:sldIdLst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</p14:sldIdLst>
        </p14:section>
        <p14:section name="Queue" id="{C36D3DE3-1D12-4C1F-910F-598A915B1704}">
          <p14:sldIdLst>
            <p14:sldId id="307"/>
            <p14:sldId id="320"/>
            <p14:sldId id="308"/>
            <p14:sldId id="319"/>
            <p14:sldId id="322"/>
            <p14:sldId id="317"/>
            <p14:sldId id="318"/>
            <p14:sldId id="321"/>
          </p14:sldIdLst>
        </p14:section>
        <p14:section name="Синхронизаторы" id="{F401D1F8-1F07-4B30-8CB6-448350C6C587}">
          <p14:sldIdLst>
            <p14:sldId id="328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CFF"/>
    <a:srgbClr val="CC7832"/>
    <a:srgbClr val="FF423F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3" autoAdjust="0"/>
    <p:restoredTop sz="87290" autoAdjust="0"/>
  </p:normalViewPr>
  <p:slideViewPr>
    <p:cSldViewPr snapToGrid="0">
      <p:cViewPr>
        <p:scale>
          <a:sx n="100" d="100"/>
          <a:sy n="100" d="100"/>
        </p:scale>
        <p:origin x="474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online.ru/concurrent-queue-noblock.xhtml#dequ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concurrent/SynchronousQueue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-online.ru/concurrent-queue-block.xhtml#blockingqueu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oracle.com/javase/7/docs/api/java/util/concurrent/LinkedTransferQueue.html" TargetMode="External"/><Relationship Id="rId4" Type="http://schemas.openxmlformats.org/officeDocument/2006/relationships/hyperlink" Target="https://docs.oracle.com/javase/7/docs/api/java/util/concurrent/TransferQueue.html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andex.ru/homepage/java/mnogopoto/executeservice/cachedthreadpool/#kogda-ne-ispolzova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Как работает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Создаётся пул с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фиксированным числом потоков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Executors.newScheduledThreadPool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(3)).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Поддерживает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очередь задач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(но не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LinkedBlockingQueue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 а специализированную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DelayedWorkQueue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Позволяет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планировать выполнение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с помощью методов: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однократный запуск с задержкой.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scheduleAtFixedRate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периодическое выполнение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 фиксированной частотой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scheduleWithFixedDelay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периодическое выполнение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 фиксированной задержкой между окончаниями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7. 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Таймеры и отложенные задачи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автосохранение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 через 5 минут).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Периодические фоновые процессы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(синхронизация данных, логирование).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Пул для задач с задержкой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отложенная отправка уведомлений).</a:t>
            </a:r>
          </a:p>
          <a:p>
            <a:pPr algn="l"/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2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 err="1">
                <a:effectLst/>
                <a:latin typeface="YS Text"/>
              </a:rPr>
              <a:t>ScheduledThreadPool</a:t>
            </a:r>
            <a:r>
              <a:rPr lang="ru-RU" b="0" i="0" dirty="0">
                <a:effectLst/>
                <a:latin typeface="YS Text"/>
              </a:rPr>
              <a:t> — это мощный инструмент для: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отложенного выполнения</a:t>
            </a:r>
            <a:r>
              <a:rPr lang="ru-RU" b="0" i="0" dirty="0">
                <a:effectLst/>
                <a:latin typeface="YS Text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периодических задач</a:t>
            </a:r>
            <a:r>
              <a:rPr lang="ru-RU" b="0" i="0" dirty="0">
                <a:effectLst/>
                <a:latin typeface="YS Text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управляемого многопоточного планирования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Лучше, чем </a:t>
            </a:r>
            <a:r>
              <a:rPr lang="ru-RU" b="1" i="0" dirty="0" err="1">
                <a:effectLst/>
                <a:latin typeface="YS Text"/>
              </a:rPr>
              <a:t>Timer</a:t>
            </a:r>
            <a:r>
              <a:rPr lang="ru-RU" b="0" i="0" dirty="0">
                <a:effectLst/>
                <a:latin typeface="YS Text"/>
              </a:rPr>
              <a:t>, потому что: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Использует пул потоков (а не один поток).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Устойчив к исключениям.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Гибче в настройке.</a:t>
            </a:r>
          </a:p>
          <a:p>
            <a:pPr algn="l">
              <a:buFont typeface="Arial" panose="020B0604020202020204" pitchFamily="34" charset="0"/>
              <a:buNone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Когда не использовать?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Если нужна </a:t>
            </a:r>
            <a:r>
              <a:rPr lang="ru-RU" b="1" i="0" dirty="0">
                <a:effectLst/>
                <a:latin typeface="YS Text"/>
              </a:rPr>
              <a:t>наносекундная точность</a:t>
            </a:r>
            <a:r>
              <a:rPr lang="ru-RU" b="0" i="0" dirty="0">
                <a:effectLst/>
                <a:latin typeface="YS Text"/>
              </a:rPr>
              <a:t> (лучше </a:t>
            </a:r>
            <a:r>
              <a:rPr lang="ru-RU" b="0" i="0" dirty="0" err="1">
                <a:effectLst/>
                <a:latin typeface="YS Text"/>
              </a:rPr>
              <a:t>ScheduledThreadPool</a:t>
            </a:r>
            <a:r>
              <a:rPr lang="ru-RU" b="0" i="0" dirty="0">
                <a:effectLst/>
                <a:latin typeface="YS Text"/>
              </a:rPr>
              <a:t> + ручная корректировка).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Если задачи </a:t>
            </a:r>
            <a:r>
              <a:rPr lang="ru-RU" b="1" i="0" dirty="0">
                <a:effectLst/>
                <a:latin typeface="YS Text"/>
              </a:rPr>
              <a:t>очень долгие</a:t>
            </a:r>
            <a:r>
              <a:rPr lang="ru-RU" b="0" i="0" dirty="0">
                <a:effectLst/>
                <a:latin typeface="YS Text"/>
              </a:rPr>
              <a:t> и могут блокировать очередь.</a:t>
            </a:r>
          </a:p>
          <a:p>
            <a:pPr algn="l">
              <a:buFont typeface="Arial" panose="020B0604020202020204" pitchFamily="34" charset="0"/>
              <a:buNone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Рекомендации: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Для </a:t>
            </a:r>
            <a:r>
              <a:rPr lang="ru-RU" b="1" i="0" dirty="0">
                <a:effectLst/>
                <a:latin typeface="YS Text"/>
              </a:rPr>
              <a:t>строгой периодичности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0" i="0" dirty="0" err="1">
                <a:effectLst/>
                <a:latin typeface="YS Text"/>
              </a:rPr>
              <a:t>scheduleAtFixedRate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Для </a:t>
            </a:r>
            <a:r>
              <a:rPr lang="ru-RU" b="1" i="0" dirty="0">
                <a:effectLst/>
                <a:latin typeface="YS Text"/>
              </a:rPr>
              <a:t>гарантированных пауз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0" i="0" dirty="0" err="1">
                <a:effectLst/>
                <a:latin typeface="YS Text"/>
              </a:rPr>
              <a:t>scheduleWithFixedDelay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Всегда </a:t>
            </a:r>
            <a:r>
              <a:rPr lang="ru-RU" b="1" i="0" dirty="0">
                <a:effectLst/>
                <a:latin typeface="YS Text"/>
              </a:rPr>
              <a:t>закрывать пул</a:t>
            </a:r>
            <a:r>
              <a:rPr lang="ru-RU" b="0" i="0" dirty="0">
                <a:effectLst/>
                <a:latin typeface="YS Text"/>
              </a:rPr>
              <a:t> через </a:t>
            </a:r>
            <a:r>
              <a:rPr lang="ru-RU" b="0" i="0" dirty="0" err="1">
                <a:effectLst/>
                <a:latin typeface="YS Text"/>
              </a:rPr>
              <a:t>shutdown</a:t>
            </a:r>
            <a:r>
              <a:rPr lang="ru-RU" b="0" i="0" dirty="0">
                <a:effectLst/>
                <a:latin typeface="YS Text"/>
              </a:rPr>
              <a:t>().</a:t>
            </a:r>
          </a:p>
          <a:p>
            <a:pPr algn="l"/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5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определяет блокирующую очередь, наследующую свойства интерфейса </a:t>
            </a:r>
            <a:r>
              <a:rPr lang="ru-RU" dirty="0" err="1">
                <a:solidFill>
                  <a:srgbClr val="BC5CFF"/>
                </a:solidFill>
              </a:rPr>
              <a:t>Queue</a:t>
            </a:r>
            <a:r>
              <a:rPr lang="ru-RU" dirty="0">
                <a:solidFill>
                  <a:srgbClr val="DDDDDD"/>
                </a:solidFill>
              </a:rPr>
              <a:t>, в которой элементы хранятся в порядке «первый пришел, первый вышел» (</a:t>
            </a:r>
            <a:r>
              <a:rPr lang="ru-RU" dirty="0">
                <a:solidFill>
                  <a:srgbClr val="BC5CFF"/>
                </a:solidFill>
              </a:rPr>
              <a:t>FIFO –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in</a:t>
            </a:r>
            <a:r>
              <a:rPr lang="ru-RU" dirty="0">
                <a:solidFill>
                  <a:srgbClr val="BC5CFF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out</a:t>
            </a:r>
            <a:r>
              <a:rPr lang="ru-RU" dirty="0">
                <a:solidFill>
                  <a:srgbClr val="DDDDDD"/>
                </a:solidFill>
              </a:rPr>
              <a:t>). Реализация данного интерфейса обеспечивает блокировку потока в двух случаях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при попытке получения элемента из пустой очереди;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при попытке размещения элемента в полной очереди.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поток пытается получить элемент из пустой очереди, то он переводится в состояние ожидания до тех пор, пока какой-либо другой поток не разместит элемент в очереди. Аналогично при попытке положить элемент в полную очередь; поток ставится в ожидание до тех пор, пока другой поток не заберет элемент из очереди и, таким образом, не освободит место в ней. Естественно, понятие "полная очередь" подразумевает ограничение размера очереди.</a:t>
            </a:r>
          </a:p>
          <a:p>
            <a:endParaRPr lang="ru-RU" dirty="0"/>
          </a:p>
          <a:p>
            <a:r>
              <a:rPr lang="ru-RU" dirty="0"/>
              <a:t>Критерий		Блокирующая очередь (</a:t>
            </a:r>
            <a:r>
              <a:rPr lang="ru-RU" dirty="0" err="1"/>
              <a:t>BlockingQueue</a:t>
            </a:r>
            <a:r>
              <a:rPr lang="ru-RU" dirty="0"/>
              <a:t>)		Неблокирующая очередь (</a:t>
            </a:r>
            <a:r>
              <a:rPr lang="ru-RU" dirty="0" err="1"/>
              <a:t>ConcurrentLinkedQueue</a:t>
            </a:r>
            <a:r>
              <a:rPr lang="ru-RU" dirty="0"/>
              <a:t>)</a:t>
            </a:r>
          </a:p>
          <a:p>
            <a:r>
              <a:rPr lang="ru-RU" dirty="0"/>
              <a:t>Блокировка потоков	Да (</a:t>
            </a:r>
            <a:r>
              <a:rPr lang="ru-RU" dirty="0" err="1"/>
              <a:t>put</a:t>
            </a:r>
            <a:r>
              <a:rPr lang="ru-RU" dirty="0"/>
              <a:t>, </a:t>
            </a:r>
            <a:r>
              <a:rPr lang="ru-RU" dirty="0" err="1"/>
              <a:t>take</a:t>
            </a:r>
            <a:r>
              <a:rPr lang="ru-RU" dirty="0"/>
              <a:t>)				Нет (CAS-операции)</a:t>
            </a:r>
          </a:p>
          <a:p>
            <a:r>
              <a:rPr lang="ru-RU" dirty="0"/>
              <a:t>Производительность	Ниже (из-за блокировок)			Выше</a:t>
            </a:r>
          </a:p>
          <a:p>
            <a:r>
              <a:rPr lang="ru-RU" dirty="0"/>
              <a:t>Размер очереди	Может быть ограничен (</a:t>
            </a:r>
            <a:r>
              <a:rPr lang="ru-RU" dirty="0" err="1"/>
              <a:t>ArrayBlockingQueue</a:t>
            </a:r>
            <a:r>
              <a:rPr lang="ru-RU" dirty="0"/>
              <a:t>)	Неограничен</a:t>
            </a:r>
          </a:p>
          <a:p>
            <a:r>
              <a:rPr lang="ru-RU" dirty="0"/>
              <a:t>Использование	Когда нужны строгие гарантии		Когда важна скорость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Нужно правильно уметь завершать работу очередей и правильно ожидать. Лучше не </a:t>
            </a:r>
            <a:r>
              <a:rPr lang="en-US" dirty="0"/>
              <a:t>TAKE</a:t>
            </a:r>
            <a:r>
              <a:rPr lang="ru-RU" dirty="0"/>
              <a:t>, а </a:t>
            </a:r>
            <a:r>
              <a:rPr lang="en-US" dirty="0"/>
              <a:t>Poll</a:t>
            </a:r>
            <a:r>
              <a:rPr lang="ru-RU" dirty="0"/>
              <a:t> с ожиданием или проверка работы </a:t>
            </a:r>
            <a:r>
              <a:rPr lang="en-US" dirty="0" err="1"/>
              <a:t>consumera</a:t>
            </a:r>
            <a:r>
              <a:rPr lang="en-US" dirty="0"/>
              <a:t> (</a:t>
            </a:r>
            <a:r>
              <a:rPr lang="en-US" dirty="0" err="1"/>
              <a:t>isAlive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Интерфейс </a:t>
            </a:r>
            <a:r>
              <a:rPr lang="ru-RU" b="1" i="0" dirty="0" err="1">
                <a:solidFill>
                  <a:srgbClr val="2945A3"/>
                </a:solidFill>
                <a:effectLst/>
                <a:latin typeface="Verdana" panose="020B0604030504040204" pitchFamily="34" charset="0"/>
              </a:rPr>
              <a:t>BlockingDeque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также, как и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определяет блокирующую, но двунаправленную очередь, наследующую свойства интерфейса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Deque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и ориентированную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многопотоковое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исполнение, не разрешающую нулевые элементы и с возможностью ограничения емкости. Реализации интерфейса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BlockingDeque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блокируют операции получения элементов, если очередь пустая, и добавления элемента в очередь, если она полная.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Методы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BlockingDeque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объединены в 4 группы, по-разному реагирующие на невозможность выполнения операции в текущий момент и откладывающие их выполнение на небольшое время : первые вызывают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вторые возвращают определенное значение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или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false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третьи блокируют поток на неопределенное время до момента выполнения операции, четвертые блокируют поток на определенное время. Методы представлены в следующей таблице 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Реализация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BlockingDeque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может использоваться непосредственно в качестве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 механизмом FIFO. Следующие представленные в таблице методы и наследованные от интерфейса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точно эквивалентны методам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BlockingDeque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Класс блокирующей очереди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реализует классический ограниченного размера кольцевой буфер FIFO — «первым прибыл - первым убыл». Новые элементы вставляются в хвост очереди; операции извлечения отдают элемент из головы очереди. Создаваемая емкость очереди не может быть изменена. Попытки вставить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элемент в полную очередь приведет к блокированию работы потока; попытка извлечь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take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элемент из пустой очереди также блокирует поток.</a:t>
            </a:r>
          </a:p>
          <a:p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Класс блокирующей очереди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основанный на соединенных узлах, упорядочивает порядок поступления и выдачи элементов FIFO — «первым прибыл - первым убыл». Новые элементы вставляются в хвост очереди; операции чтения извлекают элемент из головы очереди. У соединенных на узлах очереди обычно более высокая пропускная способность, чем у основанной на массиве очереди, но менее предсказуемая производительность в большинстве многопоточных приложений.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5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800" b="1" i="0" u="none" strike="noStrike" dirty="0">
                <a:solidFill>
                  <a:srgbClr val="294563"/>
                </a:solidFill>
                <a:effectLst/>
                <a:latin typeface="Tahoma" panose="020B0604030504040204" pitchFamily="34" charset="0"/>
              </a:rPr>
              <a:t>Очередь </a:t>
            </a:r>
            <a:r>
              <a:rPr lang="ru-RU" sz="1800" b="1" i="0" u="none" strike="noStrike" dirty="0" err="1">
                <a:solidFill>
                  <a:srgbClr val="294563"/>
                </a:solidFill>
                <a:effectLst/>
                <a:latin typeface="Tahoma" panose="020B0604030504040204" pitchFamily="34" charset="0"/>
              </a:rPr>
              <a:t>SynchronousQueue</a:t>
            </a:r>
            <a:endParaRPr lang="ru-RU" sz="1800" b="1" i="0" u="none" strike="noStrike" dirty="0">
              <a:solidFill>
                <a:srgbClr val="294563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Класс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SynchronousQueue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формирует блокирующую очередь, в которой каждая операция добавления в одном потоке должна ждать соответствующей операции удаления в другом потоке и наоборот. В сущности,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SynchronousQueue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является еще одной реализацией представленного выше интерфейса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Данный тип очереди предоставляет удобный способ обмена одиночными элементами между потоками посредством семантики блокировки, используемой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ArrayBlockingQueue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Синхронная очередь не имеет внутренней емкости, даже в один элемент.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Полная англоязычная документация интерфейса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SynchronousQueue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с примером представлена 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здесь.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Лучше один раз, но гарантированно, чем ... . Рассмотрим представленный ниже пример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SynchQueuesExample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с использованием синхронной очереди.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304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800" b="1" i="0" u="none" strike="noStrike" dirty="0">
                <a:solidFill>
                  <a:srgbClr val="294563"/>
                </a:solidFill>
                <a:effectLst/>
                <a:latin typeface="Tahoma" panose="020B0604030504040204" pitchFamily="34" charset="0"/>
              </a:rPr>
              <a:t>Очередь </a:t>
            </a:r>
            <a:r>
              <a:rPr lang="ru-RU" sz="1800" b="1" i="0" u="none" strike="noStrike" dirty="0" err="1">
                <a:solidFill>
                  <a:srgbClr val="294563"/>
                </a:solidFill>
                <a:effectLst/>
                <a:latin typeface="Tahoma" panose="020B0604030504040204" pitchFamily="34" charset="0"/>
              </a:rPr>
              <a:t>LinkedTransferQueue</a:t>
            </a:r>
            <a:endParaRPr lang="ru-RU" sz="1800" b="1" i="0" u="none" strike="noStrike" dirty="0">
              <a:solidFill>
                <a:srgbClr val="294563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В отличие от реализации очередей интерфейса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3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где потоки могут быть блокированы при чтении, если очередь пустая, либо при записи, если очередь полная, очереди интерфейса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4"/>
              </a:rPr>
              <a:t>TransferQueue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блокируют поток записи до тех пор, пока другой поток не извлечет элемент. Для этого следует использовать метод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transfer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Иначе говоря, реализация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BlockingQueue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гарантирует, что элемент, созданный производителем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Producer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должен находиться в очереди, в то время как реализация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TransferQueue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гарантирует, что элемент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Producer'а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«получает» потребитель (Consumer).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Документация класса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LinkedTransferQueue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представлена 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5"/>
              </a:rPr>
              <a:t>здесь.</a:t>
            </a:r>
            <a:endParaRPr lang="ru-RU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97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YS Text"/>
              </a:rPr>
              <a:t>Зачем нужны синхронизаторы?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Без синхронизаторов разработчикам приходится использовать низкоуровневые механизмы: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YS Text"/>
              </a:rPr>
              <a:t>wait</a:t>
            </a:r>
            <a:r>
              <a:rPr lang="ru-RU" b="0" i="0" dirty="0">
                <a:effectLst/>
                <a:latin typeface="YS Text"/>
              </a:rPr>
              <a:t>() / </a:t>
            </a:r>
            <a:r>
              <a:rPr lang="ru-RU" b="0" i="0" dirty="0" err="1">
                <a:effectLst/>
                <a:latin typeface="YS Text"/>
              </a:rPr>
              <a:t>notify</a:t>
            </a:r>
            <a:r>
              <a:rPr lang="ru-RU" b="0" i="0" dirty="0">
                <a:effectLst/>
                <a:latin typeface="YS Text"/>
              </a:rPr>
              <a:t>() / </a:t>
            </a:r>
            <a:r>
              <a:rPr lang="ru-RU" b="0" i="0" dirty="0" err="1">
                <a:effectLst/>
                <a:latin typeface="YS Text"/>
              </a:rPr>
              <a:t>notifyAll</a:t>
            </a:r>
            <a:r>
              <a:rPr lang="ru-RU" b="0" i="0" dirty="0">
                <a:effectLst/>
                <a:latin typeface="YS Text"/>
              </a:rPr>
              <a:t>() (из Object)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YS Text"/>
              </a:rPr>
              <a:t>synchronized</a:t>
            </a:r>
            <a:r>
              <a:rPr lang="ru-RU" b="0" i="0" dirty="0">
                <a:effectLst/>
                <a:latin typeface="YS Text"/>
              </a:rPr>
              <a:t>-блоки и методы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Самописные решения на основе </a:t>
            </a:r>
            <a:r>
              <a:rPr lang="ru-RU" b="0" i="0" dirty="0" err="1">
                <a:effectLst/>
                <a:latin typeface="YS Text"/>
              </a:rPr>
              <a:t>volatile</a:t>
            </a:r>
            <a:r>
              <a:rPr lang="ru-RU" b="0" i="0" dirty="0">
                <a:effectLst/>
                <a:latin typeface="YS Text"/>
              </a:rPr>
              <a:t> и Atomic-классов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Проблемы низкоуровневой синхронизации:</a:t>
            </a:r>
            <a:endParaRPr lang="ru-RU" b="0" i="0" dirty="0">
              <a:effectLst/>
              <a:latin typeface="YS Text"/>
            </a:endParaRPr>
          </a:p>
          <a:p>
            <a:pPr lvl="1"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Сложность</a:t>
            </a:r>
            <a:r>
              <a:rPr lang="ru-RU" b="0" i="0" dirty="0">
                <a:effectLst/>
                <a:latin typeface="YS Text"/>
              </a:rPr>
              <a:t> – легко допустить ошибку (</a:t>
            </a:r>
            <a:r>
              <a:rPr lang="ru-RU" b="0" i="0" dirty="0" err="1">
                <a:effectLst/>
                <a:latin typeface="YS Text"/>
              </a:rPr>
              <a:t>deadlock</a:t>
            </a:r>
            <a:r>
              <a:rPr lang="ru-RU" b="0" i="0" dirty="0">
                <a:effectLst/>
                <a:latin typeface="YS Text"/>
              </a:rPr>
              <a:t>, </a:t>
            </a:r>
            <a:r>
              <a:rPr lang="ru-RU" b="0" i="0" dirty="0" err="1">
                <a:effectLst/>
                <a:latin typeface="YS Text"/>
              </a:rPr>
              <a:t>livelock</a:t>
            </a:r>
            <a:r>
              <a:rPr lang="ru-RU" b="0" i="0" dirty="0">
                <a:effectLst/>
                <a:latin typeface="YS Text"/>
              </a:rPr>
              <a:t>, </a:t>
            </a:r>
            <a:r>
              <a:rPr lang="ru-RU" b="0" i="0" dirty="0" err="1">
                <a:effectLst/>
                <a:latin typeface="YS Text"/>
              </a:rPr>
              <a:t>race</a:t>
            </a:r>
            <a:r>
              <a:rPr lang="ru-RU" b="0" i="0" dirty="0">
                <a:effectLst/>
                <a:latin typeface="YS Text"/>
              </a:rPr>
              <a:t> </a:t>
            </a:r>
            <a:r>
              <a:rPr lang="ru-RU" b="0" i="0" dirty="0" err="1">
                <a:effectLst/>
                <a:latin typeface="YS Text"/>
              </a:rPr>
              <a:t>condition</a:t>
            </a:r>
            <a:r>
              <a:rPr lang="ru-RU" b="0" i="0" dirty="0">
                <a:effectLst/>
                <a:latin typeface="YS Text"/>
              </a:rPr>
              <a:t>).</a:t>
            </a:r>
          </a:p>
          <a:p>
            <a:pPr lvl="1"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Низкая производительность</a:t>
            </a:r>
            <a:r>
              <a:rPr lang="ru-RU" b="0" i="0" dirty="0">
                <a:effectLst/>
                <a:latin typeface="YS Text"/>
              </a:rPr>
              <a:t> – неправильное использование </a:t>
            </a:r>
            <a:r>
              <a:rPr lang="ru-RU" b="0" i="0" dirty="0" err="1">
                <a:effectLst/>
                <a:latin typeface="YS Text"/>
              </a:rPr>
              <a:t>synchronized</a:t>
            </a:r>
            <a:r>
              <a:rPr lang="ru-RU" b="0" i="0" dirty="0">
                <a:effectLst/>
                <a:latin typeface="YS Text"/>
              </a:rPr>
              <a:t> может привести к излишней блокировке.</a:t>
            </a:r>
          </a:p>
          <a:p>
            <a:pPr lvl="1"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Трудно поддерживать</a:t>
            </a:r>
            <a:r>
              <a:rPr lang="ru-RU" b="0" i="0" dirty="0">
                <a:effectLst/>
                <a:latin typeface="YS Text"/>
              </a:rPr>
              <a:t> – ручная реализация усложняет код.</a:t>
            </a:r>
          </a:p>
          <a:p>
            <a:pPr algn="l">
              <a:buFont typeface="+mj-lt"/>
              <a:buAutoNum type="arabicPeriod"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Преимущества синхронизаторов: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	✔ </a:t>
            </a:r>
            <a:r>
              <a:rPr lang="ru-RU" b="1" i="0" dirty="0">
                <a:effectLst/>
                <a:latin typeface="YS Text"/>
              </a:rPr>
              <a:t>Готовые решения</a:t>
            </a:r>
            <a:r>
              <a:rPr lang="ru-RU" b="0" i="0" dirty="0">
                <a:effectLst/>
                <a:latin typeface="YS Text"/>
              </a:rPr>
              <a:t> – не нужно изобретать велосипед.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	✔ </a:t>
            </a:r>
            <a:r>
              <a:rPr lang="ru-RU" b="1" i="0" dirty="0">
                <a:effectLst/>
                <a:latin typeface="YS Text"/>
              </a:rPr>
              <a:t>Производительность</a:t>
            </a:r>
            <a:r>
              <a:rPr lang="ru-RU" b="0" i="0" dirty="0">
                <a:effectLst/>
                <a:latin typeface="YS Text"/>
              </a:rPr>
              <a:t> – оптимизированы под конкретные сценарии.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	✔ </a:t>
            </a:r>
            <a:r>
              <a:rPr lang="ru-RU" b="1" i="0" dirty="0">
                <a:effectLst/>
                <a:latin typeface="YS Text"/>
              </a:rPr>
              <a:t>Безопасность</a:t>
            </a:r>
            <a:r>
              <a:rPr lang="ru-RU" b="0" i="0" dirty="0">
                <a:effectLst/>
                <a:latin typeface="YS Text"/>
              </a:rPr>
              <a:t> – уменьшают вероятность ошибок.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	✔ </a:t>
            </a:r>
            <a:r>
              <a:rPr lang="ru-RU" b="1" i="0" dirty="0">
                <a:effectLst/>
                <a:latin typeface="YS Text"/>
              </a:rPr>
              <a:t>Гибкость</a:t>
            </a:r>
            <a:r>
              <a:rPr lang="ru-RU" b="0" i="0" dirty="0">
                <a:effectLst/>
                <a:latin typeface="YS Text"/>
              </a:rPr>
              <a:t> – поддерживают таймауты, прерывания и сложные сценарии.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40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YS Text"/>
              </a:rPr>
              <a:t>Чем отличается от </a:t>
            </a:r>
            <a:r>
              <a:rPr lang="ru-RU" b="1" i="0" dirty="0" err="1">
                <a:effectLst/>
                <a:latin typeface="YS Text"/>
              </a:rPr>
              <a:t>synchronized</a:t>
            </a:r>
            <a:r>
              <a:rPr lang="ru-RU" b="1" i="0" dirty="0">
                <a:effectLst/>
                <a:latin typeface="YS Text"/>
              </a:rPr>
              <a:t>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Можно использовать </a:t>
            </a:r>
            <a:r>
              <a:rPr lang="ru-RU" b="0" i="0" dirty="0" err="1">
                <a:effectLst/>
                <a:latin typeface="YS Text"/>
              </a:rPr>
              <a:t>tryAcquire</a:t>
            </a:r>
            <a:r>
              <a:rPr lang="ru-RU" b="0" i="0" dirty="0">
                <a:effectLst/>
                <a:latin typeface="YS Text"/>
              </a:rPr>
              <a:t>() (неблокирующая попытка).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Можно освобождать из другого потока (у </a:t>
            </a:r>
            <a:r>
              <a:rPr lang="ru-RU" b="0" i="0" dirty="0" err="1">
                <a:effectLst/>
                <a:latin typeface="YS Text"/>
              </a:rPr>
              <a:t>synchronized</a:t>
            </a:r>
            <a:r>
              <a:rPr lang="ru-RU" b="0" i="0" dirty="0">
                <a:effectLst/>
                <a:latin typeface="YS Text"/>
              </a:rPr>
              <a:t> монитор привязан к потоку).</a:t>
            </a:r>
          </a:p>
          <a:p>
            <a:endParaRPr lang="ru-RU" dirty="0"/>
          </a:p>
          <a:p>
            <a:pPr algn="l"/>
            <a:r>
              <a:rPr lang="ru-RU" b="1" i="0" dirty="0">
                <a:effectLst/>
                <a:latin typeface="YS Text"/>
              </a:rPr>
              <a:t>Чем </a:t>
            </a:r>
            <a:r>
              <a:rPr lang="ru-RU" b="1" i="0" dirty="0" err="1">
                <a:effectLst/>
                <a:latin typeface="YS Text"/>
              </a:rPr>
              <a:t>fair</a:t>
            </a:r>
            <a:r>
              <a:rPr lang="ru-RU" b="1" i="0" dirty="0">
                <a:effectLst/>
                <a:latin typeface="YS Text"/>
              </a:rPr>
              <a:t>-режим полезен?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Гарантирует, что потоки получат разрешение в порядке очереди (нет </a:t>
            </a:r>
            <a:r>
              <a:rPr lang="ru-RU" b="0" i="0" dirty="0" err="1">
                <a:effectLst/>
                <a:latin typeface="YS Text"/>
              </a:rPr>
              <a:t>starvation</a:t>
            </a:r>
            <a:r>
              <a:rPr lang="ru-RU" b="0" i="0" dirty="0">
                <a:effectLst/>
                <a:latin typeface="YS Text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В нечестном режиме возможна "конкуренция", и некоторые потоки могут ждать долго.</a:t>
            </a:r>
          </a:p>
          <a:p>
            <a:endParaRPr lang="ru-RU" dirty="0"/>
          </a:p>
          <a:p>
            <a:endParaRPr lang="ru-RU" dirty="0"/>
          </a:p>
          <a:p>
            <a:pPr algn="l"/>
            <a:r>
              <a:rPr lang="ru-RU" b="1" i="0" dirty="0">
                <a:effectLst/>
                <a:latin typeface="YS Text"/>
              </a:rPr>
              <a:t>Практические применения </a:t>
            </a:r>
            <a:r>
              <a:rPr lang="ru-RU" b="1" i="0" dirty="0" err="1">
                <a:effectLst/>
                <a:latin typeface="YS Text"/>
              </a:rPr>
              <a:t>Semaphore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Ограничение подключений к БД / API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Управление доступом к файлам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Реализация пулов ресурсов</a:t>
            </a:r>
            <a:r>
              <a:rPr lang="ru-RU" b="0" i="0" dirty="0">
                <a:effectLst/>
                <a:latin typeface="YS Text"/>
              </a:rPr>
              <a:t> (например, </a:t>
            </a:r>
            <a:r>
              <a:rPr lang="ru-RU" b="0" i="0" dirty="0" err="1">
                <a:effectLst/>
                <a:latin typeface="YS Text"/>
              </a:rPr>
              <a:t>ThreadPool</a:t>
            </a:r>
            <a:r>
              <a:rPr lang="ru-RU" b="0" i="0" dirty="0">
                <a:effectLst/>
                <a:latin typeface="YS Text"/>
              </a:rPr>
              <a:t> с ограничением).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Контроль параллелизма в алгоритмах</a:t>
            </a:r>
            <a:r>
              <a:rPr lang="ru-RU" b="0" i="0" dirty="0">
                <a:effectLst/>
                <a:latin typeface="YS Text"/>
              </a:rPr>
              <a:t> (например, ограничение числа одновременно работающих задач).</a:t>
            </a:r>
          </a:p>
          <a:p>
            <a:endParaRPr lang="ru-RU" dirty="0"/>
          </a:p>
          <a:p>
            <a:pPr algn="l"/>
            <a:r>
              <a:rPr lang="ru-RU" b="1" i="0" dirty="0">
                <a:effectLst/>
                <a:latin typeface="YS Text"/>
              </a:rPr>
              <a:t> Вывод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 err="1">
                <a:effectLst/>
                <a:latin typeface="YS Text"/>
              </a:rPr>
              <a:t>Semaphore</a:t>
            </a:r>
            <a:r>
              <a:rPr lang="ru-RU" b="1" i="0" dirty="0">
                <a:effectLst/>
                <a:latin typeface="YS Text"/>
              </a:rPr>
              <a:t> — мощный инструмент для контроля доступа к ресурсам.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Может работать как мьютекс (</a:t>
            </a:r>
            <a:r>
              <a:rPr lang="ru-RU" b="1" i="0" dirty="0" err="1">
                <a:effectLst/>
                <a:latin typeface="YS Text"/>
              </a:rPr>
              <a:t>permits</a:t>
            </a:r>
            <a:r>
              <a:rPr lang="ru-RU" b="1" i="0" dirty="0">
                <a:effectLst/>
                <a:latin typeface="YS Text"/>
              </a:rPr>
              <a:t> = 1) или как ограничитель (</a:t>
            </a:r>
            <a:r>
              <a:rPr lang="ru-RU" b="1" i="0" dirty="0" err="1">
                <a:effectLst/>
                <a:latin typeface="YS Text"/>
              </a:rPr>
              <a:t>permits</a:t>
            </a:r>
            <a:r>
              <a:rPr lang="ru-RU" b="1" i="0" dirty="0">
                <a:effectLst/>
                <a:latin typeface="YS Text"/>
              </a:rPr>
              <a:t> = N).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Поддерживает </a:t>
            </a:r>
            <a:r>
              <a:rPr lang="ru-RU" b="1" i="0" dirty="0" err="1">
                <a:effectLst/>
                <a:latin typeface="YS Text"/>
              </a:rPr>
              <a:t>fair</a:t>
            </a:r>
            <a:r>
              <a:rPr lang="ru-RU" b="1" i="0" dirty="0">
                <a:effectLst/>
                <a:latin typeface="YS Text"/>
              </a:rPr>
              <a:t>-режим (чередование потоков) и </a:t>
            </a:r>
            <a:r>
              <a:rPr lang="ru-RU" b="1" i="0" dirty="0" err="1">
                <a:effectLst/>
                <a:latin typeface="YS Text"/>
              </a:rPr>
              <a:t>try</a:t>
            </a:r>
            <a:r>
              <a:rPr lang="ru-RU" b="1" i="0" dirty="0">
                <a:effectLst/>
                <a:latin typeface="YS Text"/>
              </a:rPr>
              <a:t>-механизмы.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Всегда освобождайте разрешения в </a:t>
            </a:r>
            <a:r>
              <a:rPr lang="ru-RU" b="1" i="0" dirty="0" err="1">
                <a:effectLst/>
                <a:latin typeface="YS Text"/>
              </a:rPr>
              <a:t>finally</a:t>
            </a:r>
            <a:r>
              <a:rPr lang="ru-RU" b="1" i="0" dirty="0">
                <a:effectLst/>
                <a:latin typeface="YS Text"/>
              </a:rPr>
              <a:t>!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Когда использовать?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🔹 Если нужно ограничить параллельный доступ к чему-либо.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🔹 Если нужна гибкость (например, </a:t>
            </a:r>
            <a:r>
              <a:rPr lang="ru-RU" b="0" i="0" dirty="0" err="1">
                <a:effectLst/>
                <a:latin typeface="YS Text"/>
              </a:rPr>
              <a:t>tryAcquire</a:t>
            </a:r>
            <a:r>
              <a:rPr lang="ru-RU" b="0" i="0" dirty="0">
                <a:effectLst/>
                <a:latin typeface="YS Text"/>
              </a:rPr>
              <a:t> или несколько </a:t>
            </a:r>
            <a:r>
              <a:rPr lang="ru-RU" b="0" i="0" dirty="0" err="1">
                <a:effectLst/>
                <a:latin typeface="YS Text"/>
              </a:rPr>
              <a:t>permits</a:t>
            </a:r>
            <a:r>
              <a:rPr lang="ru-RU" b="0" i="0" dirty="0">
                <a:effectLst/>
                <a:latin typeface="YS Text"/>
              </a:rPr>
              <a:t>).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Когда не использовать?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🔸 Если достаточно </a:t>
            </a:r>
            <a:r>
              <a:rPr lang="ru-RU" b="0" i="0" dirty="0" err="1">
                <a:effectLst/>
                <a:latin typeface="YS Text"/>
              </a:rPr>
              <a:t>synchronized</a:t>
            </a:r>
            <a:r>
              <a:rPr lang="ru-RU" b="0" i="0" dirty="0">
                <a:effectLst/>
                <a:latin typeface="YS Text"/>
              </a:rPr>
              <a:t> или </a:t>
            </a:r>
            <a:r>
              <a:rPr lang="ru-RU" b="0" i="0" dirty="0" err="1">
                <a:effectLst/>
                <a:latin typeface="YS Text"/>
              </a:rPr>
              <a:t>ReentrantLock</a:t>
            </a:r>
            <a:r>
              <a:rPr lang="ru-RU" b="0" i="0" dirty="0">
                <a:effectLst/>
                <a:latin typeface="YS Text"/>
              </a:rPr>
              <a:t>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🔸 Если логика синхронизации слишком простая.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1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CAS (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Compare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-And-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Swap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— это низкоуровневый процессорный механизм, который позволяет безопасно изменять значение переменной в многопоточной среде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без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lock-free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 Он используется в Java в атомарных классах (</a:t>
            </a:r>
            <a:r>
              <a:rPr lang="ru-RU" dirty="0" err="1"/>
              <a:t>AtomicInteger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AtomicReference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AtomicLong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и др.) для реализации неблокирующих алгоритмов.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Java CAS 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реализован в классах пакета 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java.util.concurrent.atomic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через методы: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expectedValue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newValue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weakCompareAndSet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() 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менее строгие гарантии)</a:t>
            </a:r>
          </a:p>
          <a:p>
            <a:endParaRPr lang="ru-RU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 Плюсы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Отсутствие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non-blocking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 → лучше масштабируемость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Избегание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deadlock’ов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(нет взаимных блокировок)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Высокая скорость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в условиях низкой конкуренции</a:t>
            </a:r>
          </a:p>
          <a:p>
            <a:pPr algn="l"/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🔹 Минусы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ABA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значение менялось, но вернулось к исходному, CAS все равно выполнится)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Бесконечные повторения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много потоков конкурируют, некоторые могут долго повторять CAS)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Сложность реализации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для сложных структур данных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3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YS Text"/>
              </a:rPr>
              <a:t> Ограничения Future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Нет цепочек вызовов</a:t>
            </a:r>
            <a:r>
              <a:rPr lang="ru-RU" b="0" i="0" dirty="0">
                <a:effectLst/>
                <a:latin typeface="YS Text"/>
              </a:rPr>
              <a:t> (нельзя сказать: "когда задача завершится, сделай то-то").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Только один результат</a:t>
            </a:r>
            <a:r>
              <a:rPr lang="ru-RU" b="0" i="0" dirty="0">
                <a:effectLst/>
                <a:latin typeface="YS Text"/>
              </a:rPr>
              <a:t> (не поддерживает комбинацию нескольких Future).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Для более сложных сценариев используйте </a:t>
            </a:r>
            <a:r>
              <a:rPr lang="ru-RU" b="1" i="0" dirty="0" err="1">
                <a:effectLst/>
                <a:latin typeface="YS Text"/>
              </a:rPr>
              <a:t>CompletableFuture</a:t>
            </a:r>
            <a:r>
              <a:rPr lang="ru-RU" b="0" i="0" dirty="0">
                <a:effectLst/>
                <a:latin typeface="YS Text"/>
              </a:rPr>
              <a:t> (тема для отдельной лекции).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Вывод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Callable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задача, которая возвращает результат.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Future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механизм для асинхронного получения результата.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Основные методы</a:t>
            </a:r>
            <a:r>
              <a:rPr lang="ru-RU" b="0" i="0" dirty="0">
                <a:effectLst/>
                <a:latin typeface="YS Text"/>
              </a:rPr>
              <a:t>: </a:t>
            </a:r>
            <a:r>
              <a:rPr lang="en-US" b="0" i="0" dirty="0">
                <a:effectLst/>
                <a:latin typeface="YS Text"/>
              </a:rPr>
              <a:t>get(), </a:t>
            </a:r>
            <a:r>
              <a:rPr lang="en-US" b="0" i="0" dirty="0" err="1">
                <a:effectLst/>
                <a:latin typeface="YS Text"/>
              </a:rPr>
              <a:t>isDone</a:t>
            </a:r>
            <a:r>
              <a:rPr lang="en-US" b="0" i="0" dirty="0">
                <a:effectLst/>
                <a:latin typeface="YS Text"/>
              </a:rPr>
              <a:t>(), cancel().</a:t>
            </a:r>
            <a:br>
              <a:rPr lang="en-US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🚀 </a:t>
            </a:r>
            <a:r>
              <a:rPr lang="ru-RU" b="1" i="0" dirty="0">
                <a:effectLst/>
                <a:latin typeface="YS Text"/>
              </a:rPr>
              <a:t>Используйте </a:t>
            </a:r>
            <a:r>
              <a:rPr lang="en-US" b="1" i="0" dirty="0">
                <a:effectLst/>
                <a:latin typeface="YS Text"/>
              </a:rPr>
              <a:t>Future </a:t>
            </a:r>
            <a:r>
              <a:rPr lang="ru-RU" b="1" i="0" dirty="0">
                <a:effectLst/>
                <a:latin typeface="YS Text"/>
              </a:rPr>
              <a:t>для простых асинхронных операций.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Что дальше?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CompletableFuture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асинхронные цепочки)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ForkJoinPool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параллельные вычисления)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Реактивное программирование (</a:t>
            </a:r>
            <a:r>
              <a:rPr lang="en-US" b="0" i="0" dirty="0">
                <a:effectLst/>
                <a:latin typeface="YS Text"/>
              </a:rPr>
              <a:t>Flow API, </a:t>
            </a:r>
            <a:r>
              <a:rPr lang="en-US" b="0" i="0" dirty="0" err="1">
                <a:effectLst/>
                <a:latin typeface="YS Text"/>
              </a:rPr>
              <a:t>RxJava</a:t>
            </a:r>
            <a:r>
              <a:rPr lang="en-US" b="0" i="0" dirty="0">
                <a:effectLst/>
                <a:latin typeface="YS Text"/>
              </a:rPr>
              <a:t>)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Хотите углубиться в какую-то тему? 😊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Ограниченные ресурсы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сервер с фиксированным числом ядер CPU).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Долгие задачи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(обработка файлов, запросы к БД, сложные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нужно строгое управление параллелизмом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не более 10 одновременных соединений).</a:t>
            </a:r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НЕ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нагрузка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непредсказуема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 может резко возрастать (лучше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CachedThreadPool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или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задачи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очень короткие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, а потоков слишком мало (очередь будет расти).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2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000" b="1" i="0" dirty="0">
                <a:effectLst/>
                <a:latin typeface="YS Text"/>
              </a:rPr>
              <a:t>Когда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Много коротких асинхронных задач (например, обработка HTTP-запросов, быстрые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Нагрузка непредсказуема, и нужно гибкое масштабирование.</a:t>
            </a:r>
          </a:p>
          <a:p>
            <a:pPr algn="ctr"/>
            <a:r>
              <a:rPr lang="ru-RU" sz="1000" b="0" i="0" u="none" strike="noStrike" dirty="0">
                <a:effectLst/>
                <a:latin typeface="YS Text"/>
                <a:hlinkClick r:id="rId3"/>
              </a:rPr>
              <a:t>Когда НЕ использовать?</a:t>
            </a:r>
          </a:p>
          <a:p>
            <a:pPr algn="l"/>
            <a:r>
              <a:rPr lang="ru-RU" sz="1000" b="1" i="0" dirty="0">
                <a:effectLst/>
                <a:latin typeface="YS Text"/>
              </a:rPr>
              <a:t>Когда НЕ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задачи долгие (например, обработка больших файлов).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нужно строго ограничить число потоков (лучше </a:t>
            </a:r>
            <a:r>
              <a:rPr lang="ru-RU" sz="1000" b="0" i="0" dirty="0" err="1">
                <a:effectLst/>
                <a:latin typeface="YS Text"/>
              </a:rPr>
              <a:t>FixedThreadPool</a:t>
            </a:r>
            <a:r>
              <a:rPr lang="ru-RU" sz="1000" b="0" i="0" dirty="0">
                <a:effectLst/>
                <a:latin typeface="YS Text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3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8FAFF"/>
                </a:solidFill>
                <a:effectLst/>
              </a:rPr>
              <a:t>Вывод:</a:t>
            </a:r>
          </a:p>
          <a:p>
            <a:r>
              <a:rPr lang="ru-RU" dirty="0" err="1">
                <a:solidFill>
                  <a:srgbClr val="F8FAFF"/>
                </a:solidFill>
                <a:effectLst/>
              </a:rPr>
              <a:t>FixedThreadPool</a:t>
            </a:r>
            <a:r>
              <a:rPr lang="ru-RU" dirty="0">
                <a:solidFill>
                  <a:srgbClr val="F8FAFF"/>
                </a:solidFill>
                <a:effectLst/>
              </a:rPr>
              <a:t> лучше использовать, когда: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Нужен </a:t>
            </a:r>
            <a:r>
              <a:rPr lang="ru-RU" b="1" dirty="0">
                <a:solidFill>
                  <a:srgbClr val="F8FAFF"/>
                </a:solidFill>
                <a:effectLst/>
              </a:rPr>
              <a:t>строгий контроль</a:t>
            </a:r>
            <a:r>
              <a:rPr lang="ru-RU" dirty="0">
                <a:solidFill>
                  <a:srgbClr val="F8FAFF"/>
                </a:solidFill>
                <a:effectLst/>
              </a:rPr>
              <a:t> за числом потоков.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Задачи </a:t>
            </a:r>
            <a:r>
              <a:rPr lang="ru-RU" b="1" dirty="0">
                <a:solidFill>
                  <a:srgbClr val="F8FAFF"/>
                </a:solidFill>
                <a:effectLst/>
              </a:rPr>
              <a:t>долгие</a:t>
            </a:r>
            <a:r>
              <a:rPr lang="ru-RU" dirty="0">
                <a:solidFill>
                  <a:srgbClr val="F8FAFF"/>
                </a:solidFill>
                <a:effectLst/>
              </a:rPr>
              <a:t> или </a:t>
            </a:r>
            <a:r>
              <a:rPr lang="ru-RU" b="1" dirty="0">
                <a:solidFill>
                  <a:srgbClr val="F8FAFF"/>
                </a:solidFill>
                <a:effectLst/>
              </a:rPr>
              <a:t>ресурсоёмкие</a:t>
            </a:r>
            <a:r>
              <a:rPr lang="ru-RU" dirty="0">
                <a:solidFill>
                  <a:srgbClr val="F8FAFF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Важно </a:t>
            </a:r>
            <a:r>
              <a:rPr lang="ru-RU" b="1" dirty="0">
                <a:solidFill>
                  <a:srgbClr val="F8FAFF"/>
                </a:solidFill>
                <a:effectLst/>
              </a:rPr>
              <a:t>избегать перегрузки</a:t>
            </a:r>
            <a:r>
              <a:rPr lang="ru-RU" dirty="0">
                <a:solidFill>
                  <a:srgbClr val="F8FAFF"/>
                </a:solidFill>
                <a:effectLst/>
              </a:rPr>
              <a:t> системы.</a:t>
            </a:r>
          </a:p>
          <a:p>
            <a:r>
              <a:rPr lang="ru-RU" dirty="0">
                <a:solidFill>
                  <a:srgbClr val="F8FAFF"/>
                </a:solidFill>
                <a:effectLst/>
              </a:rPr>
              <a:t>Для сценариев с </a:t>
            </a:r>
            <a:r>
              <a:rPr lang="ru-RU" b="1" dirty="0">
                <a:solidFill>
                  <a:srgbClr val="F8FAFF"/>
                </a:solidFill>
                <a:effectLst/>
              </a:rPr>
              <a:t>кратковременными задачами</a:t>
            </a:r>
            <a:r>
              <a:rPr lang="ru-RU" dirty="0">
                <a:solidFill>
                  <a:srgbClr val="F8FAFF"/>
                </a:solidFill>
                <a:effectLst/>
              </a:rPr>
              <a:t> и </a:t>
            </a:r>
            <a:r>
              <a:rPr lang="ru-RU" b="1" dirty="0">
                <a:solidFill>
                  <a:srgbClr val="F8FAFF"/>
                </a:solidFill>
                <a:effectLst/>
              </a:rPr>
              <a:t>переменной нагрузкой</a:t>
            </a:r>
            <a:r>
              <a:rPr lang="ru-RU" dirty="0">
                <a:solidFill>
                  <a:srgbClr val="F8FAFF"/>
                </a:solidFill>
                <a:effectLst/>
              </a:rPr>
              <a:t> лучше подходит </a:t>
            </a:r>
            <a:r>
              <a:rPr lang="ru-RU" dirty="0" err="1">
                <a:solidFill>
                  <a:srgbClr val="F8FAFF"/>
                </a:solidFill>
                <a:effectLst/>
              </a:rPr>
              <a:t>CachedThreadPool</a:t>
            </a:r>
            <a:r>
              <a:rPr lang="ru-RU" dirty="0">
                <a:solidFill>
                  <a:srgbClr val="F8FAFF"/>
                </a:solidFill>
                <a:effectLst/>
              </a:rPr>
              <a:t>.</a:t>
            </a:r>
          </a:p>
          <a:p>
            <a:br>
              <a:rPr lang="ru-RU" dirty="0">
                <a:solidFill>
                  <a:srgbClr val="F8FAFF"/>
                </a:solidFill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4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A330C-F99C-0B38-ED4C-6A31A480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36" t="14232" r="14011" b="16920"/>
          <a:stretch/>
        </p:blipFill>
        <p:spPr>
          <a:xfrm>
            <a:off x="2434280" y="657225"/>
            <a:ext cx="7006281" cy="3935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3E9B6-D5A6-0DE1-C7AC-75729C12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124" y="4592538"/>
            <a:ext cx="94405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9DDB-6FD2-F8FC-BDC7-12AC35DC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err="1"/>
              <a:t>FixedThreadPool</a:t>
            </a:r>
            <a:r>
              <a:rPr lang="ru-RU" dirty="0"/>
              <a:t> и </a:t>
            </a:r>
            <a:r>
              <a:rPr lang="en-US" dirty="0" err="1"/>
              <a:t>CachedThreadPool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5A15C8-0A10-2CF6-7CD8-74948310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83" y="2690729"/>
            <a:ext cx="7772634" cy="370966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C83591B-E6A7-D9FA-709F-D8721435E967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8700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 err="1">
                <a:solidFill>
                  <a:srgbClr val="BC5CFF"/>
                </a:solidFill>
              </a:rPr>
              <a:t>FixedThreadPool</a:t>
            </a:r>
            <a:r>
              <a:rPr lang="ru-RU" dirty="0">
                <a:solidFill>
                  <a:srgbClr val="DDDDDD"/>
                </a:solidFill>
              </a:rPr>
              <a:t> лучше использовать, когда:</a:t>
            </a:r>
          </a:p>
          <a:p>
            <a:r>
              <a:rPr lang="ru-RU" dirty="0">
                <a:solidFill>
                  <a:srgbClr val="DDDDDD"/>
                </a:solidFill>
              </a:rPr>
              <a:t>Нужен строгий контроль за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Задачи долгие или ресурсоёмкие.</a:t>
            </a:r>
          </a:p>
          <a:p>
            <a:r>
              <a:rPr lang="ru-RU" dirty="0">
                <a:solidFill>
                  <a:srgbClr val="DDDDDD"/>
                </a:solidFill>
              </a:rPr>
              <a:t>Важно избегать перегрузки системы.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Для сценариев с кратковременными задачами и переменной нагрузкой лучше подходит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39782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ScheduledThreadPool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ru-RU" dirty="0">
                <a:solidFill>
                  <a:srgbClr val="BC5CFF"/>
                </a:solidFill>
              </a:rPr>
              <a:t> :</a:t>
            </a:r>
          </a:p>
          <a:p>
            <a:r>
              <a:rPr lang="ru-RU" dirty="0">
                <a:solidFill>
                  <a:srgbClr val="DDDDDD"/>
                </a:solidFill>
              </a:rPr>
              <a:t>Запуск задачи с задержкой (например, через 5 секунд).</a:t>
            </a:r>
          </a:p>
          <a:p>
            <a:r>
              <a:rPr lang="ru-RU" dirty="0">
                <a:solidFill>
                  <a:srgbClr val="DDDDDD"/>
                </a:solidFill>
              </a:rPr>
              <a:t>Периодическое выполнение (каждые 10 секунд, с фиксированной задержкой или фиксированной частотой).</a:t>
            </a:r>
          </a:p>
          <a:p>
            <a:r>
              <a:rPr lang="ru-RU" dirty="0">
                <a:solidFill>
                  <a:srgbClr val="DDDDDD"/>
                </a:solidFill>
              </a:rPr>
              <a:t>Планирование фоновых задач (например, </a:t>
            </a:r>
            <a:r>
              <a:rPr lang="ru-RU" dirty="0" err="1">
                <a:solidFill>
                  <a:srgbClr val="DDDDDD"/>
                </a:solidFill>
              </a:rPr>
              <a:t>автосохранение</a:t>
            </a:r>
            <a:r>
              <a:rPr lang="ru-RU" dirty="0">
                <a:solidFill>
                  <a:srgbClr val="DDDDDD"/>
                </a:solidFill>
              </a:rPr>
              <a:t>, опрос сервера, кэширование).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Гибкое планирование – можно запускать задачи с задержкой или периодически.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за числом потоков – в отличие от </a:t>
            </a:r>
            <a:r>
              <a:rPr lang="ru-RU" dirty="0" err="1">
                <a:solidFill>
                  <a:srgbClr val="DDDDDD"/>
                </a:solidFill>
              </a:rPr>
              <a:t>Timer</a:t>
            </a:r>
            <a:r>
              <a:rPr lang="ru-RU" dirty="0">
                <a:solidFill>
                  <a:srgbClr val="DDDDDD"/>
                </a:solidFill>
              </a:rPr>
              <a:t>, использует пул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Устойчивость к исключениям – если задача выбросит исключение, пул продолжит работу.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Нет гарантии точного времени – из-за работы GC, перегрузки CPU или очереди задачи могут задерживаться.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подходит для очень точных таймеров (лучше </a:t>
            </a:r>
            <a:r>
              <a:rPr lang="ru-RU" dirty="0" err="1">
                <a:solidFill>
                  <a:srgbClr val="DDDDDD"/>
                </a:solidFill>
              </a:rPr>
              <a:t>java.util.Timer</a:t>
            </a:r>
            <a:r>
              <a:rPr lang="ru-RU" dirty="0">
                <a:solidFill>
                  <a:srgbClr val="DDDDDD"/>
                </a:solidFill>
              </a:rPr>
              <a:t> или специализированные библиотеки).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4F6C77-974A-90C1-FC77-BE0B41EF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4635500"/>
            <a:ext cx="11160125" cy="1038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202525-7315-9EDA-7E23-E5CE8D28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1"/>
          <a:stretch/>
        </p:blipFill>
        <p:spPr>
          <a:xfrm>
            <a:off x="515938" y="5814958"/>
            <a:ext cx="1116012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</a:t>
            </a:r>
            <a:r>
              <a:rPr lang="en-US" dirty="0"/>
              <a:t> – </a:t>
            </a:r>
            <a:r>
              <a:rPr lang="ru-RU" dirty="0"/>
              <a:t>основные методы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schedule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delay,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- Запускает задачу один раз через указанное время.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02AF0-6E03-6B76-BC26-5238510F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1025396"/>
            <a:ext cx="11160125" cy="10383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87C0-674B-320D-E934-04A68703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1"/>
          <a:stretch/>
        </p:blipFill>
        <p:spPr>
          <a:xfrm>
            <a:off x="515943" y="3809878"/>
            <a:ext cx="11160125" cy="77163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9779BBD-9A51-B8B2-72C7-2D84AE759C62}"/>
              </a:ext>
            </a:extLst>
          </p:cNvPr>
          <p:cNvSpPr txBox="1">
            <a:spLocks/>
          </p:cNvSpPr>
          <p:nvPr/>
        </p:nvSpPr>
        <p:spPr>
          <a:xfrm>
            <a:off x="515939" y="2239908"/>
            <a:ext cx="11160124" cy="158279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scheduleAtFixedRate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initialDelay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period,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– Запускает задачу периодически с фиксированной частотой (независимо от времени выполнения задачи).</a:t>
            </a:r>
          </a:p>
          <a:p>
            <a:r>
              <a:rPr lang="ru-RU" dirty="0">
                <a:solidFill>
                  <a:srgbClr val="DDDDDD"/>
                </a:solidFill>
              </a:rPr>
              <a:t>Первый запуск через </a:t>
            </a:r>
            <a:r>
              <a:rPr lang="ru-RU" dirty="0" err="1">
                <a:solidFill>
                  <a:srgbClr val="FF423F"/>
                </a:solidFill>
              </a:rPr>
              <a:t>initialDelay</a:t>
            </a:r>
            <a:r>
              <a:rPr lang="ru-RU" dirty="0">
                <a:solidFill>
                  <a:srgbClr val="DDDDDD"/>
                </a:solidFill>
              </a:rPr>
              <a:t> (например, 0 = сразу).</a:t>
            </a:r>
          </a:p>
          <a:p>
            <a:r>
              <a:rPr lang="ru-RU" dirty="0">
                <a:solidFill>
                  <a:srgbClr val="DDDDDD"/>
                </a:solidFill>
              </a:rPr>
              <a:t>Следующие запуски строго каждые </a:t>
            </a:r>
            <a:r>
              <a:rPr lang="ru-RU" dirty="0" err="1">
                <a:solidFill>
                  <a:srgbClr val="FF423F"/>
                </a:solidFill>
              </a:rPr>
              <a:t>period</a:t>
            </a:r>
            <a:r>
              <a:rPr lang="ru-RU" dirty="0">
                <a:solidFill>
                  <a:srgbClr val="DDDDDD"/>
                </a:solidFill>
              </a:rPr>
              <a:t>, даже если задача выполняется дольше.</a:t>
            </a:r>
          </a:p>
          <a:p>
            <a:r>
              <a:rPr lang="ru-RU" dirty="0">
                <a:solidFill>
                  <a:srgbClr val="DDDDDD"/>
                </a:solidFill>
              </a:rPr>
              <a:t>Если задача выполняется дольше </a:t>
            </a:r>
            <a:r>
              <a:rPr lang="ru-RU" dirty="0" err="1">
                <a:solidFill>
                  <a:srgbClr val="FF423F"/>
                </a:solidFill>
              </a:rPr>
              <a:t>period</a:t>
            </a:r>
            <a:r>
              <a:rPr lang="ru-RU" dirty="0">
                <a:solidFill>
                  <a:srgbClr val="DDDDDD"/>
                </a:solidFill>
              </a:rPr>
              <a:t>, следующий запуск начнётся сразу после завершения предыдущего.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C1801D3-C63D-0B76-6F16-5B937A0D446A}"/>
              </a:ext>
            </a:extLst>
          </p:cNvPr>
          <p:cNvSpPr txBox="1">
            <a:spLocks/>
          </p:cNvSpPr>
          <p:nvPr/>
        </p:nvSpPr>
        <p:spPr>
          <a:xfrm>
            <a:off x="515939" y="4811506"/>
            <a:ext cx="11160124" cy="13399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scheduleWithFixedDelay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initialDelay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delay,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– Запускает задачу периодически, но с фиксированной задержкой между окончанием одной задачи и началом следующей.</a:t>
            </a:r>
          </a:p>
          <a:p>
            <a:r>
              <a:rPr lang="ru-RU" dirty="0">
                <a:solidFill>
                  <a:srgbClr val="DDDDDD"/>
                </a:solidFill>
              </a:rPr>
              <a:t> Следующая задача запускается через </a:t>
            </a:r>
            <a:r>
              <a:rPr lang="ru-RU" dirty="0" err="1">
                <a:solidFill>
                  <a:srgbClr val="DDDDDD"/>
                </a:solidFill>
              </a:rPr>
              <a:t>delay</a:t>
            </a:r>
            <a:r>
              <a:rPr lang="ru-RU" dirty="0">
                <a:solidFill>
                  <a:srgbClr val="DDDDDD"/>
                </a:solidFill>
              </a:rPr>
              <a:t> после завершения предыдущей.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Подходит, если важно гарантировать паузу между выполнениями.</a:t>
            </a:r>
          </a:p>
        </p:txBody>
      </p:sp>
    </p:spTree>
    <p:extLst>
      <p:ext uri="{BB962C8B-B14F-4D97-AF65-F5344CB8AC3E}">
        <p14:creationId xmlns:p14="http://schemas.microsoft.com/office/powerpoint/2010/main" val="234921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</a:t>
            </a:r>
          </a:p>
        </p:txBody>
      </p:sp>
      <p:pic>
        <p:nvPicPr>
          <p:cNvPr id="4098" name="Picture 2" descr="Producer Consumer Illustration">
            <a:extLst>
              <a:ext uri="{FF2B5EF4-FFF2-40B4-BE49-F238E27FC236}">
                <a16:creationId xmlns:a16="http://schemas.microsoft.com/office/drawing/2014/main" id="{B1F56A84-CD6C-3209-3F6B-02BDB1A8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9" y="3746887"/>
            <a:ext cx="7975772" cy="26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160125" cy="292623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Очереди в Java </a:t>
            </a:r>
            <a:r>
              <a:rPr lang="ru-RU" dirty="0">
                <a:solidFill>
                  <a:srgbClr val="DDDDDD"/>
                </a:solidFill>
              </a:rPr>
              <a:t>— мощный инструмент для:</a:t>
            </a:r>
          </a:p>
          <a:p>
            <a:r>
              <a:rPr lang="ru-RU" dirty="0">
                <a:solidFill>
                  <a:srgbClr val="DDDDDD"/>
                </a:solidFill>
              </a:rPr>
              <a:t>Управления данными между потоками</a:t>
            </a:r>
          </a:p>
          <a:p>
            <a:r>
              <a:rPr lang="ru-RU" dirty="0">
                <a:solidFill>
                  <a:srgbClr val="DDDDDD"/>
                </a:solidFill>
              </a:rPr>
              <a:t>Реализации паттерна </a:t>
            </a:r>
            <a:r>
              <a:rPr lang="ru-RU" dirty="0" err="1">
                <a:solidFill>
                  <a:srgbClr val="DDDDDD"/>
                </a:solidFill>
              </a:rPr>
              <a:t>Producer</a:t>
            </a:r>
            <a:r>
              <a:rPr lang="ru-RU" dirty="0">
                <a:solidFill>
                  <a:srgbClr val="DDDDDD"/>
                </a:solidFill>
              </a:rPr>
              <a:t>-Consumer</a:t>
            </a:r>
          </a:p>
          <a:p>
            <a:r>
              <a:rPr lang="ru-RU" dirty="0">
                <a:solidFill>
                  <a:srgbClr val="DDDDDD"/>
                </a:solidFill>
              </a:rPr>
              <a:t>Обработки задач в порядке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Выбор реализации зависит от требований:</a:t>
            </a:r>
          </a:p>
          <a:p>
            <a:r>
              <a:rPr lang="ru-RU" dirty="0">
                <a:solidFill>
                  <a:srgbClr val="CC7832"/>
                </a:solidFill>
              </a:rPr>
              <a:t>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) — для строгой синхронизации</a:t>
            </a:r>
          </a:p>
          <a:p>
            <a:r>
              <a:rPr lang="ru-RU" dirty="0">
                <a:solidFill>
                  <a:srgbClr val="CC7832"/>
                </a:solidFill>
              </a:rPr>
              <a:t>Неблокирующие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) — для высокой производительности</a:t>
            </a:r>
          </a:p>
          <a:p>
            <a:r>
              <a:rPr lang="ru-RU" dirty="0">
                <a:solidFill>
                  <a:srgbClr val="CC7832"/>
                </a:solidFill>
              </a:rPr>
              <a:t>Двусторонние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Deque</a:t>
            </a:r>
            <a:r>
              <a:rPr lang="ru-RU" dirty="0">
                <a:solidFill>
                  <a:srgbClr val="DDDDDD"/>
                </a:solidFill>
              </a:rPr>
              <a:t>) — когда нужен доступ с обоих концов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5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Queue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02882B3-0614-5C12-D491-D5D51B29E65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223837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Неблокирующие очереди (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ConcurrentLinkedDeque</a:t>
            </a:r>
            <a:r>
              <a:rPr lang="ru-RU" dirty="0">
                <a:solidFill>
                  <a:srgbClr val="DDDDDD"/>
                </a:solidFill>
              </a:rPr>
              <a:t>) — это </a:t>
            </a:r>
            <a:r>
              <a:rPr lang="ru-RU" dirty="0" err="1">
                <a:solidFill>
                  <a:srgbClr val="DDDDDD"/>
                </a:solidFill>
              </a:rPr>
              <a:t>потокобезопасные</a:t>
            </a:r>
            <a:r>
              <a:rPr lang="ru-RU" dirty="0">
                <a:solidFill>
                  <a:srgbClr val="DDDDDD"/>
                </a:solidFill>
              </a:rPr>
              <a:t> структуры данных, которые обеспечивают высокую производительность в многопоточной среде без использования блокировок (</a:t>
            </a:r>
            <a:r>
              <a:rPr lang="ru-RU" dirty="0" err="1">
                <a:solidFill>
                  <a:srgbClr val="CC7832"/>
                </a:solidFill>
              </a:rPr>
              <a:t>synchronized</a:t>
            </a:r>
            <a:r>
              <a:rPr lang="ru-RU" dirty="0">
                <a:solidFill>
                  <a:srgbClr val="DDDDDD"/>
                </a:solidFill>
              </a:rPr>
              <a:t>, </a:t>
            </a:r>
            <a:r>
              <a:rPr lang="ru-RU" dirty="0">
                <a:solidFill>
                  <a:srgbClr val="CC7832"/>
                </a:solidFill>
              </a:rPr>
              <a:t>Lock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Отсутствие блокировок – вместо </a:t>
            </a:r>
            <a:r>
              <a:rPr lang="ru-RU" dirty="0" err="1">
                <a:solidFill>
                  <a:srgbClr val="CC7832"/>
                </a:solidFill>
              </a:rPr>
              <a:t>synchronized</a:t>
            </a:r>
            <a:r>
              <a:rPr lang="ru-RU" dirty="0">
                <a:solidFill>
                  <a:srgbClr val="DDDDDD"/>
                </a:solidFill>
              </a:rPr>
              <a:t> используется </a:t>
            </a:r>
            <a:r>
              <a:rPr lang="ru-RU" dirty="0">
                <a:solidFill>
                  <a:srgbClr val="FF423F"/>
                </a:solidFill>
              </a:rPr>
              <a:t>CAS (</a:t>
            </a:r>
            <a:r>
              <a:rPr lang="ru-RU" dirty="0" err="1">
                <a:solidFill>
                  <a:srgbClr val="FF423F"/>
                </a:solidFill>
              </a:rPr>
              <a:t>Compare</a:t>
            </a:r>
            <a:r>
              <a:rPr lang="ru-RU" dirty="0">
                <a:solidFill>
                  <a:srgbClr val="FF423F"/>
                </a:solidFill>
              </a:rPr>
              <a:t>-And-</a:t>
            </a:r>
            <a:r>
              <a:rPr lang="ru-RU" dirty="0" err="1">
                <a:solidFill>
                  <a:srgbClr val="FF423F"/>
                </a:solidFill>
              </a:rPr>
              <a:t>Swap</a:t>
            </a:r>
            <a:r>
              <a:rPr lang="ru-RU" dirty="0">
                <a:solidFill>
                  <a:srgbClr val="FF423F"/>
                </a:solidFill>
              </a:rPr>
              <a:t>)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DDDDDD"/>
                </a:solidFill>
              </a:rPr>
              <a:t>Высокая параллельность – несколько потоков могут одновременно читать и изменять очередь.</a:t>
            </a:r>
          </a:p>
          <a:p>
            <a:r>
              <a:rPr lang="ru-RU" dirty="0">
                <a:solidFill>
                  <a:srgbClr val="DDDDDD"/>
                </a:solidFill>
              </a:rPr>
              <a:t>Атомарные операции – вставка (</a:t>
            </a:r>
            <a:r>
              <a:rPr lang="ru-RU" dirty="0" err="1">
                <a:solidFill>
                  <a:srgbClr val="FF423F"/>
                </a:solidFill>
              </a:rPr>
              <a:t>offer</a:t>
            </a:r>
            <a:r>
              <a:rPr lang="ru-RU" dirty="0">
                <a:solidFill>
                  <a:srgbClr val="FF423F"/>
                </a:solidFill>
              </a:rPr>
              <a:t>()</a:t>
            </a:r>
            <a:r>
              <a:rPr lang="ru-RU" dirty="0">
                <a:solidFill>
                  <a:srgbClr val="DDDDDD"/>
                </a:solidFill>
              </a:rPr>
              <a:t>) и извлечение (</a:t>
            </a:r>
            <a:r>
              <a:rPr lang="ru-RU" dirty="0" err="1">
                <a:solidFill>
                  <a:srgbClr val="FF423F"/>
                </a:solidFill>
              </a:rPr>
              <a:t>poll</a:t>
            </a:r>
            <a:r>
              <a:rPr lang="ru-RU" dirty="0">
                <a:solidFill>
                  <a:srgbClr val="FF423F"/>
                </a:solidFill>
              </a:rPr>
              <a:t>()</a:t>
            </a:r>
            <a:r>
              <a:rPr lang="ru-RU" dirty="0">
                <a:solidFill>
                  <a:srgbClr val="DDDDDD"/>
                </a:solidFill>
              </a:rPr>
              <a:t>) выполняются за одну атомарную операцию.</a:t>
            </a:r>
          </a:p>
          <a:p>
            <a:r>
              <a:rPr lang="ru-RU" dirty="0">
                <a:solidFill>
                  <a:srgbClr val="DDDDDD"/>
                </a:solidFill>
              </a:rPr>
              <a:t>Нет ограничения на размер (в отличие </a:t>
            </a:r>
            <a:r>
              <a:rPr lang="ru-RU" dirty="0">
                <a:solidFill>
                  <a:srgbClr val="FF423F"/>
                </a:solidFill>
              </a:rPr>
              <a:t>от </a:t>
            </a:r>
            <a:r>
              <a:rPr lang="ru-RU" dirty="0" err="1">
                <a:solidFill>
                  <a:srgbClr val="FF423F"/>
                </a:solidFill>
              </a:rPr>
              <a:t>ArrayBlockingQueue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F764E8-6C74-7FB7-C84C-21352CD5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8" y="2897953"/>
            <a:ext cx="10317163" cy="39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Неограниченная </a:t>
            </a:r>
            <a:r>
              <a:rPr lang="ru-RU" dirty="0" err="1">
                <a:solidFill>
                  <a:srgbClr val="DDDDDD"/>
                </a:solidFill>
              </a:rPr>
              <a:t>потокобезопасная</a:t>
            </a:r>
            <a:r>
              <a:rPr lang="ru-RU" dirty="0">
                <a:solidFill>
                  <a:srgbClr val="DDDDDD"/>
                </a:solidFill>
              </a:rPr>
              <a:t> FIFO-очередь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Высокая производительность в многопоточной среде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Подходит для сценариев «один производитель — много потребителей»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9DE7E-7F81-C220-40C5-B4934FA071F4}"/>
              </a:ext>
            </a:extLst>
          </p:cNvPr>
          <p:cNvSpPr txBox="1">
            <a:spLocks/>
          </p:cNvSpPr>
          <p:nvPr/>
        </p:nvSpPr>
        <p:spPr>
          <a:xfrm>
            <a:off x="515937" y="3482289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2.ConcurrentLinkedDeque</a:t>
            </a:r>
          </a:p>
          <a:p>
            <a:r>
              <a:rPr lang="ru-RU" dirty="0">
                <a:solidFill>
                  <a:srgbClr val="DDDDDD"/>
                </a:solidFill>
              </a:rPr>
              <a:t>Двусторонняя очередь (поддерживает </a:t>
            </a:r>
            <a:r>
              <a:rPr lang="en-US" dirty="0" err="1">
                <a:solidFill>
                  <a:srgbClr val="DDDDDD"/>
                </a:solidFill>
              </a:rPr>
              <a:t>addFirst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 err="1">
                <a:solidFill>
                  <a:srgbClr val="DDDDDD"/>
                </a:solidFill>
              </a:rPr>
              <a:t>removeLast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 т.д.)</a:t>
            </a:r>
          </a:p>
          <a:p>
            <a:r>
              <a:rPr lang="ru-RU" dirty="0">
                <a:solidFill>
                  <a:srgbClr val="DDDDDD"/>
                </a:solidFill>
              </a:rPr>
              <a:t>Неблокирующая реализация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28B11B-036D-2FF5-AACB-ECA757D7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11"/>
          <a:stretch/>
        </p:blipFill>
        <p:spPr>
          <a:xfrm>
            <a:off x="515938" y="2215357"/>
            <a:ext cx="11160125" cy="8002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676DD5-FB47-E8A3-B6FC-682EE1BE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38"/>
          <a:stretch/>
        </p:blipFill>
        <p:spPr>
          <a:xfrm>
            <a:off x="515939" y="5086194"/>
            <a:ext cx="1116012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23E3-386B-6DBE-B88D-FCA53E13B730}"/>
              </a:ext>
            </a:extLst>
          </p:cNvPr>
          <p:cNvSpPr txBox="1">
            <a:spLocks/>
          </p:cNvSpPr>
          <p:nvPr/>
        </p:nvSpPr>
        <p:spPr>
          <a:xfrm>
            <a:off x="515937" y="657224"/>
            <a:ext cx="11160125" cy="2935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определяет блокирующую очередь, наследующую свойства интерфейса </a:t>
            </a:r>
            <a:r>
              <a:rPr lang="ru-RU" dirty="0" err="1">
                <a:solidFill>
                  <a:srgbClr val="BC5CFF"/>
                </a:solidFill>
              </a:rPr>
              <a:t>Queue</a:t>
            </a:r>
            <a:r>
              <a:rPr lang="ru-RU" dirty="0">
                <a:solidFill>
                  <a:srgbClr val="DDDDDD"/>
                </a:solidFill>
              </a:rPr>
              <a:t>, в которой элементы хранятся в порядке «первый пришел, первый вышел» (</a:t>
            </a:r>
            <a:r>
              <a:rPr lang="ru-RU" dirty="0">
                <a:solidFill>
                  <a:srgbClr val="BC5CFF"/>
                </a:solidFill>
              </a:rPr>
              <a:t>FIFO –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in</a:t>
            </a:r>
            <a:r>
              <a:rPr lang="ru-RU" dirty="0">
                <a:solidFill>
                  <a:srgbClr val="BC5CFF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out</a:t>
            </a:r>
            <a:r>
              <a:rPr lang="ru-RU" dirty="0">
                <a:solidFill>
                  <a:srgbClr val="DDDDDD"/>
                </a:solidFill>
              </a:rPr>
              <a:t>).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Реализация данного интерфейса обеспечивает блокировку потока </a:t>
            </a:r>
            <a:r>
              <a:rPr lang="ru-RU" dirty="0">
                <a:solidFill>
                  <a:srgbClr val="FF423F"/>
                </a:solidFill>
              </a:rPr>
              <a:t>в двух случаях </a:t>
            </a:r>
            <a:r>
              <a:rPr lang="ru-RU" dirty="0">
                <a:solidFill>
                  <a:srgbClr val="DDDDDD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при попытке </a:t>
            </a:r>
            <a:r>
              <a:rPr lang="ru-RU" dirty="0">
                <a:solidFill>
                  <a:srgbClr val="FF423F"/>
                </a:solidFill>
              </a:rPr>
              <a:t>получения</a:t>
            </a:r>
            <a:r>
              <a:rPr lang="ru-RU" dirty="0">
                <a:solidFill>
                  <a:srgbClr val="DDDDDD"/>
                </a:solidFill>
              </a:rPr>
              <a:t> элемента </a:t>
            </a:r>
            <a:r>
              <a:rPr lang="ru-RU" dirty="0">
                <a:solidFill>
                  <a:srgbClr val="FF423F"/>
                </a:solidFill>
              </a:rPr>
              <a:t>из пустой очереди</a:t>
            </a:r>
            <a:r>
              <a:rPr lang="ru-RU" dirty="0">
                <a:solidFill>
                  <a:srgbClr val="DDDDDD"/>
                </a:solidFill>
              </a:rPr>
              <a:t>;</a:t>
            </a:r>
          </a:p>
          <a:p>
            <a:r>
              <a:rPr lang="ru-RU" dirty="0">
                <a:solidFill>
                  <a:srgbClr val="DDDDDD"/>
                </a:solidFill>
              </a:rPr>
              <a:t>при попытке </a:t>
            </a:r>
            <a:r>
              <a:rPr lang="ru-RU" dirty="0">
                <a:solidFill>
                  <a:srgbClr val="FF423F"/>
                </a:solidFill>
              </a:rPr>
              <a:t>размещения</a:t>
            </a:r>
            <a:r>
              <a:rPr lang="ru-RU" dirty="0">
                <a:solidFill>
                  <a:srgbClr val="DDDDDD"/>
                </a:solidFill>
              </a:rPr>
              <a:t> элемента </a:t>
            </a:r>
            <a:r>
              <a:rPr lang="ru-RU" dirty="0">
                <a:solidFill>
                  <a:srgbClr val="FF423F"/>
                </a:solidFill>
              </a:rPr>
              <a:t>в полной очереди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поток пытается получить элемент из пустой очереди, то он переводится в состояние ожидания до тех пор, пока какой-либо другой поток не разместит элемент в очереди.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Аналогично при попытке положить элемент в полную очередь; поток ставится в ожидание до тех пор, пока другой поток не заберет элемент из очереди и, таким образом, не освободит место в ней. Естественно, понятие "полная очередь" подразумевает ограничение размера очереди.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D6947E-08C7-B480-2F9E-8216DFA3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3592428"/>
            <a:ext cx="10952092" cy="3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 err="1"/>
              <a:t>BlockingDeque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23E3-386B-6DBE-B88D-FCA53E13B730}"/>
              </a:ext>
            </a:extLst>
          </p:cNvPr>
          <p:cNvSpPr txBox="1">
            <a:spLocks/>
          </p:cNvSpPr>
          <p:nvPr/>
        </p:nvSpPr>
        <p:spPr>
          <a:xfrm>
            <a:off x="515937" y="657224"/>
            <a:ext cx="11160125" cy="140017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BlockingDeque</a:t>
            </a:r>
            <a:r>
              <a:rPr lang="ru-RU" dirty="0">
                <a:solidFill>
                  <a:srgbClr val="DDDDDD"/>
                </a:solidFill>
              </a:rPr>
              <a:t>, также, как и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, определяет блокирующую, но двунаправленную очередь, наследующую свойства интерфейса </a:t>
            </a:r>
            <a:r>
              <a:rPr lang="ru-RU" dirty="0" err="1">
                <a:solidFill>
                  <a:srgbClr val="FF423F"/>
                </a:solidFill>
              </a:rPr>
              <a:t>Deque</a:t>
            </a:r>
            <a:r>
              <a:rPr lang="ru-RU" dirty="0">
                <a:solidFill>
                  <a:srgbClr val="DDDDDD"/>
                </a:solidFill>
              </a:rPr>
              <a:t> и ориентированную на </a:t>
            </a:r>
            <a:r>
              <a:rPr lang="ru-RU" dirty="0" err="1">
                <a:solidFill>
                  <a:srgbClr val="DDDDDD"/>
                </a:solidFill>
              </a:rPr>
              <a:t>многопотоковое</a:t>
            </a:r>
            <a:r>
              <a:rPr lang="ru-RU" dirty="0">
                <a:solidFill>
                  <a:srgbClr val="DDDDDD"/>
                </a:solidFill>
              </a:rPr>
              <a:t> исполнение, не разрешающую нулевые элементы и с возможностью ограничения емкости. 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Реализации интерфейса </a:t>
            </a:r>
            <a:r>
              <a:rPr lang="ru-RU" dirty="0" err="1">
                <a:solidFill>
                  <a:srgbClr val="DDDDDD"/>
                </a:solidFill>
              </a:rPr>
              <a:t>BlockingDeque</a:t>
            </a:r>
            <a:r>
              <a:rPr lang="ru-RU" dirty="0">
                <a:solidFill>
                  <a:srgbClr val="DDDDDD"/>
                </a:solidFill>
              </a:rPr>
              <a:t> блокируют операции получения элементов, если очередь пустая, и добавления элемента в очередь, если она полная.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EBFDD6-7EB9-8F5D-BC1D-32A6F23F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152176"/>
            <a:ext cx="8753475" cy="45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ArrayBlockingQueue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Фиксированный размер (</a:t>
            </a:r>
            <a:r>
              <a:rPr lang="ru-RU" dirty="0" err="1">
                <a:solidFill>
                  <a:srgbClr val="DDDDDD"/>
                </a:solidFill>
              </a:rPr>
              <a:t>capacity</a:t>
            </a:r>
            <a:r>
              <a:rPr lang="ru-RU" dirty="0">
                <a:solidFill>
                  <a:srgbClr val="DDDDDD"/>
                </a:solidFill>
              </a:rPr>
              <a:t>)</a:t>
            </a:r>
          </a:p>
          <a:p>
            <a:r>
              <a:rPr lang="ru-RU" dirty="0">
                <a:solidFill>
                  <a:srgbClr val="DDDDDD"/>
                </a:solidFill>
              </a:rPr>
              <a:t>Основана на массиве</a:t>
            </a:r>
          </a:p>
          <a:p>
            <a:r>
              <a:rPr lang="ru-RU" dirty="0" err="1">
                <a:solidFill>
                  <a:srgbClr val="DDDDDD"/>
                </a:solidFill>
              </a:rPr>
              <a:t>Потокобезопасность</a:t>
            </a:r>
            <a:r>
              <a:rPr lang="ru-RU" dirty="0">
                <a:solidFill>
                  <a:srgbClr val="DDDDDD"/>
                </a:solidFill>
              </a:rPr>
              <a:t> через </a:t>
            </a:r>
            <a:r>
              <a:rPr lang="ru-RU" dirty="0" err="1">
                <a:solidFill>
                  <a:srgbClr val="DDDDDD"/>
                </a:solidFill>
              </a:rPr>
              <a:t>ReentrantLock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6ADA6-6B82-0318-DCC9-8105488D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2125363"/>
            <a:ext cx="11160124" cy="140989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6" y="391503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LinkedBlockingQueue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Может быть ограниченной или неограниченной (по умолчанию: </a:t>
            </a:r>
            <a:r>
              <a:rPr lang="ru-RU" dirty="0" err="1">
                <a:solidFill>
                  <a:srgbClr val="CC7832"/>
                </a:solidFill>
              </a:rPr>
              <a:t>Integer.MAX_VALUE</a:t>
            </a:r>
            <a:r>
              <a:rPr lang="ru-RU" dirty="0">
                <a:solidFill>
                  <a:srgbClr val="DDDDDD"/>
                </a:solidFill>
              </a:rPr>
              <a:t>)</a:t>
            </a:r>
          </a:p>
          <a:p>
            <a:r>
              <a:rPr lang="ru-RU" dirty="0">
                <a:solidFill>
                  <a:srgbClr val="DDDDDD"/>
                </a:solidFill>
              </a:rPr>
              <a:t>Основана на связном списке</a:t>
            </a:r>
          </a:p>
          <a:p>
            <a:r>
              <a:rPr lang="ru-RU" dirty="0">
                <a:solidFill>
                  <a:srgbClr val="DDDDDD"/>
                </a:solidFill>
              </a:rPr>
              <a:t>Высокая пропускная способность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89EC97-E868-7CB6-3FF5-7F1ACCA3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8262" b="4808"/>
          <a:stretch/>
        </p:blipFill>
        <p:spPr>
          <a:xfrm>
            <a:off x="515939" y="5383173"/>
            <a:ext cx="11160124" cy="5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  <a:r>
              <a:rPr lang="en-US" dirty="0"/>
              <a:t> #2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3. </a:t>
            </a:r>
            <a:r>
              <a:rPr lang="en-US" dirty="0" err="1">
                <a:solidFill>
                  <a:srgbClr val="BC5CFF"/>
                </a:solidFill>
              </a:rPr>
              <a:t>PriorityBlockingQueue</a:t>
            </a:r>
            <a:endParaRPr lang="en-US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Аналог </a:t>
            </a:r>
            <a:r>
              <a:rPr lang="en-US" dirty="0" err="1">
                <a:solidFill>
                  <a:srgbClr val="CC7832"/>
                </a:solidFill>
              </a:rPr>
              <a:t>PriorityQueue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ru-RU" dirty="0">
                <a:solidFill>
                  <a:srgbClr val="DDDDDD"/>
                </a:solidFill>
              </a:rPr>
              <a:t>но </a:t>
            </a:r>
            <a:r>
              <a:rPr lang="ru-RU" dirty="0" err="1">
                <a:solidFill>
                  <a:srgbClr val="DDDDDD"/>
                </a:solidFill>
              </a:rPr>
              <a:t>потокобезопасный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Элементы упорядочиваются через </a:t>
            </a:r>
            <a:r>
              <a:rPr lang="en-US" dirty="0">
                <a:solidFill>
                  <a:srgbClr val="CC7832"/>
                </a:solidFill>
              </a:rPr>
              <a:t>Comparator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или </a:t>
            </a:r>
            <a:r>
              <a:rPr lang="en-US" dirty="0">
                <a:solidFill>
                  <a:srgbClr val="CC7832"/>
                </a:solidFill>
              </a:rPr>
              <a:t>Comparable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Неограниченная емкость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4" y="3386481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4. </a:t>
            </a:r>
            <a:r>
              <a:rPr lang="ru-RU" dirty="0" err="1">
                <a:solidFill>
                  <a:srgbClr val="BC5CFF"/>
                </a:solidFill>
              </a:rPr>
              <a:t>SynchronousQueue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Очередь без емкости (размер = 0)</a:t>
            </a:r>
          </a:p>
          <a:p>
            <a:r>
              <a:rPr lang="ru-RU" dirty="0">
                <a:solidFill>
                  <a:srgbClr val="DDDDDD"/>
                </a:solidFill>
              </a:rPr>
              <a:t>Элемент передается напрямую от производителя к потребителю</a:t>
            </a:r>
          </a:p>
          <a:p>
            <a:r>
              <a:rPr lang="ru-RU" dirty="0">
                <a:solidFill>
                  <a:srgbClr val="DDDDDD"/>
                </a:solidFill>
              </a:rPr>
              <a:t>Полезно для обмена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одиночными данными между потоками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91779-219B-8051-836A-6EE96658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463"/>
          <a:stretch/>
        </p:blipFill>
        <p:spPr>
          <a:xfrm>
            <a:off x="515936" y="2125363"/>
            <a:ext cx="11160124" cy="836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8D033-739F-A621-D896-001493D540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262"/>
          <a:stretch/>
        </p:blipFill>
        <p:spPr>
          <a:xfrm>
            <a:off x="515936" y="4867089"/>
            <a:ext cx="1116012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C6DCA-561B-6891-A112-0EDC0EBA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4636830" cy="556155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FEF9AD-14F0-66AC-5FE5-D90BD2339C71}"/>
              </a:ext>
            </a:extLst>
          </p:cNvPr>
          <p:cNvSpPr txBox="1">
            <a:spLocks/>
          </p:cNvSpPr>
          <p:nvPr/>
        </p:nvSpPr>
        <p:spPr>
          <a:xfrm>
            <a:off x="5381553" y="657225"/>
            <a:ext cx="6196727" cy="556155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Atomic-</a:t>
            </a:r>
            <a:r>
              <a:rPr lang="ru-RU" dirty="0">
                <a:solidFill>
                  <a:srgbClr val="BC5CFF"/>
                </a:solidFill>
              </a:rPr>
              <a:t>классы </a:t>
            </a:r>
            <a:r>
              <a:rPr lang="ru-RU" dirty="0">
                <a:solidFill>
                  <a:srgbClr val="DDDDDD"/>
                </a:solidFill>
              </a:rPr>
              <a:t>в </a:t>
            </a:r>
            <a:r>
              <a:rPr lang="en-US" dirty="0">
                <a:solidFill>
                  <a:srgbClr val="DDDDDD"/>
                </a:solidFill>
              </a:rPr>
              <a:t>Java </a:t>
            </a:r>
            <a:r>
              <a:rPr lang="ru-RU" dirty="0">
                <a:solidFill>
                  <a:srgbClr val="DDDDDD"/>
                </a:solidFill>
              </a:rPr>
              <a:t>предоставляют возможность выполнять атомарные (неразрывные) операции над переменными в многопоточной среде без использования явных блокировок (</a:t>
            </a:r>
            <a:r>
              <a:rPr lang="en-US" dirty="0">
                <a:solidFill>
                  <a:srgbClr val="DDDDDD"/>
                </a:solidFill>
              </a:rPr>
              <a:t>synchronized). </a:t>
            </a:r>
            <a:r>
              <a:rPr lang="ru-RU" dirty="0">
                <a:solidFill>
                  <a:srgbClr val="DDDDDD"/>
                </a:solidFill>
              </a:rPr>
              <a:t>Они находятся в пакете </a:t>
            </a:r>
            <a:r>
              <a:rPr lang="en-US" dirty="0" err="1">
                <a:solidFill>
                  <a:srgbClr val="DDDDDD"/>
                </a:solidFill>
              </a:rPr>
              <a:t>java.util.concurrent.atomic</a:t>
            </a:r>
            <a:r>
              <a:rPr lang="en-US" dirty="0">
                <a:solidFill>
                  <a:srgbClr val="DDDDDD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</a:t>
            </a:r>
            <a:r>
              <a:rPr lang="en-US" dirty="0">
                <a:solidFill>
                  <a:srgbClr val="DDDDDD"/>
                </a:solidFill>
              </a:rPr>
              <a:t>Atomic-</a:t>
            </a:r>
            <a:r>
              <a:rPr lang="ru-RU" dirty="0">
                <a:solidFill>
                  <a:srgbClr val="DDDDDD"/>
                </a:solidFill>
              </a:rPr>
              <a:t>классы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AtomicBoolean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AtomicInteger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примитивных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AtomicReference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ссылочных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AtomicIntegerArray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AtomicReferenceArray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массивов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AtomicStampedReference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AtomicMarkableReference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решения проблемы </a:t>
            </a:r>
            <a:r>
              <a:rPr lang="en-US" dirty="0">
                <a:solidFill>
                  <a:srgbClr val="DDDDDD"/>
                </a:solidFill>
              </a:rPr>
              <a:t>ABA</a:t>
            </a:r>
          </a:p>
        </p:txBody>
      </p:sp>
    </p:spTree>
    <p:extLst>
      <p:ext uri="{BB962C8B-B14F-4D97-AF65-F5344CB8AC3E}">
        <p14:creationId xmlns:p14="http://schemas.microsoft.com/office/powerpoint/2010/main" val="286830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  <a:r>
              <a:rPr lang="en-US" dirty="0"/>
              <a:t> #3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5</a:t>
            </a:r>
            <a:r>
              <a:rPr lang="en-US" dirty="0">
                <a:solidFill>
                  <a:srgbClr val="BC5CFF"/>
                </a:solidFill>
              </a:rPr>
              <a:t>. </a:t>
            </a:r>
            <a:r>
              <a:rPr lang="en-US" dirty="0" err="1">
                <a:solidFill>
                  <a:srgbClr val="BC5CFF"/>
                </a:solidFill>
              </a:rPr>
              <a:t>LinkedTransferQueue</a:t>
            </a:r>
            <a:endParaRPr lang="en-US" dirty="0">
              <a:solidFill>
                <a:srgbClr val="BC5CFF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Расширяет </a:t>
            </a:r>
            <a:r>
              <a:rPr lang="ru-RU" dirty="0" err="1">
                <a:solidFill>
                  <a:srgbClr val="CC7832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с гарантией, что элемент будет передан потребителю.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Гибрид </a:t>
            </a:r>
            <a:r>
              <a:rPr lang="ru-RU" dirty="0" err="1">
                <a:solidFill>
                  <a:srgbClr val="CC7832"/>
                </a:solidFill>
              </a:rPr>
              <a:t>SynchronousQueue</a:t>
            </a:r>
            <a:r>
              <a:rPr lang="ru-RU" dirty="0">
                <a:solidFill>
                  <a:srgbClr val="DDDDDD"/>
                </a:solidFill>
              </a:rPr>
              <a:t> и обычной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Метод </a:t>
            </a:r>
            <a:r>
              <a:rPr lang="ru-RU" dirty="0" err="1">
                <a:solidFill>
                  <a:srgbClr val="FF423F"/>
                </a:solidFill>
              </a:rPr>
              <a:t>transfer</a:t>
            </a:r>
            <a:r>
              <a:rPr lang="ru-RU" dirty="0">
                <a:solidFill>
                  <a:srgbClr val="DDDDDD"/>
                </a:solidFill>
              </a:rPr>
              <a:t>() блокируется, пока элемент не будет получен</a:t>
            </a:r>
            <a:r>
              <a:rPr lang="en-US" dirty="0">
                <a:solidFill>
                  <a:srgbClr val="DDDDDD"/>
                </a:solidFill>
              </a:rPr>
              <a:t>,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4" y="3386481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6</a:t>
            </a:r>
            <a:r>
              <a:rPr lang="en-US" dirty="0">
                <a:solidFill>
                  <a:srgbClr val="BC5CFF"/>
                </a:solidFill>
              </a:rPr>
              <a:t>. </a:t>
            </a:r>
            <a:r>
              <a:rPr lang="ru-RU" dirty="0" err="1">
                <a:solidFill>
                  <a:srgbClr val="BC5CFF"/>
                </a:solidFill>
              </a:rPr>
              <a:t>SynchronousQueue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Очередь без емкости (размер = 0)</a:t>
            </a:r>
          </a:p>
          <a:p>
            <a:r>
              <a:rPr lang="ru-RU" dirty="0">
                <a:solidFill>
                  <a:srgbClr val="DDDDDD"/>
                </a:solidFill>
              </a:rPr>
              <a:t>Элемент передается напрямую от производителя к потребителю</a:t>
            </a:r>
          </a:p>
          <a:p>
            <a:r>
              <a:rPr lang="ru-RU" dirty="0">
                <a:solidFill>
                  <a:srgbClr val="DDDDDD"/>
                </a:solidFill>
              </a:rPr>
              <a:t>Полезно для обмена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одиночными данными между потоками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91779-219B-8051-836A-6EE96658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463"/>
          <a:stretch/>
        </p:blipFill>
        <p:spPr>
          <a:xfrm>
            <a:off x="515936" y="2125363"/>
            <a:ext cx="11160124" cy="836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8D033-739F-A621-D896-001493D540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262"/>
          <a:stretch/>
        </p:blipFill>
        <p:spPr>
          <a:xfrm>
            <a:off x="515936" y="4867089"/>
            <a:ext cx="1116012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8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96BF-0C95-05EF-BF65-40A217F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27C2A-EEF4-FB2C-A674-12F7A9537FCB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2524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Синхронизаторы</a:t>
            </a:r>
            <a:r>
              <a:rPr lang="ru-RU" dirty="0">
                <a:solidFill>
                  <a:srgbClr val="DDDDDD"/>
                </a:solidFill>
              </a:rPr>
              <a:t> — это высокоуровневые примитивы многопоточности из пакета </a:t>
            </a:r>
            <a:r>
              <a:rPr lang="ru-RU" dirty="0" err="1">
                <a:solidFill>
                  <a:srgbClr val="FF423F"/>
                </a:solidFill>
              </a:rPr>
              <a:t>java.util.concurrent</a:t>
            </a:r>
            <a:r>
              <a:rPr lang="ru-RU" dirty="0">
                <a:solidFill>
                  <a:srgbClr val="DDDDDD"/>
                </a:solidFill>
              </a:rPr>
              <a:t>, которые позволяют управлять взаимодействием потоков без необходимости вручную реализовывать сложные механизмы блокировок и ожидания.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Они предоставляют готовые решения для типовых сценариев синхронизации, таких как:</a:t>
            </a:r>
          </a:p>
          <a:p>
            <a:r>
              <a:rPr lang="ru-RU" dirty="0">
                <a:solidFill>
                  <a:srgbClr val="DDDDDD"/>
                </a:solidFill>
              </a:rPr>
              <a:t>Ожидание завершения группы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Ограничение доступа к ресурсам.</a:t>
            </a:r>
          </a:p>
          <a:p>
            <a:r>
              <a:rPr lang="ru-RU" dirty="0">
                <a:solidFill>
                  <a:srgbClr val="DDDDDD"/>
                </a:solidFill>
              </a:rPr>
              <a:t>Координация работы потоков в определенных точках.</a:t>
            </a:r>
          </a:p>
          <a:p>
            <a:r>
              <a:rPr lang="ru-RU" dirty="0">
                <a:solidFill>
                  <a:srgbClr val="DDDDDD"/>
                </a:solidFill>
              </a:rPr>
              <a:t>Обмен данными между потоками.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CECCE8-DB17-29D9-43C4-D1634EDB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572" y="3344779"/>
            <a:ext cx="935485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24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96BF-0C95-05EF-BF65-40A217F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4AE616-2ECF-C354-5647-78BD24B20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10" y="658731"/>
            <a:ext cx="4601853" cy="277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3E1C741D-F4D3-4509-14DD-0C045DAF9963}"/>
              </a:ext>
            </a:extLst>
          </p:cNvPr>
          <p:cNvSpPr txBox="1">
            <a:spLocks/>
          </p:cNvSpPr>
          <p:nvPr/>
        </p:nvSpPr>
        <p:spPr>
          <a:xfrm>
            <a:off x="515937" y="658731"/>
            <a:ext cx="6558273" cy="277026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 err="1">
                <a:solidFill>
                  <a:srgbClr val="BC5CFF"/>
                </a:solidFill>
              </a:rPr>
              <a:t>Semaphore</a:t>
            </a:r>
            <a:r>
              <a:rPr lang="ru-RU" dirty="0">
                <a:solidFill>
                  <a:srgbClr val="BC5CFF"/>
                </a:solidFill>
              </a:rPr>
              <a:t> (семафор) </a:t>
            </a:r>
            <a:r>
              <a:rPr lang="ru-RU" dirty="0">
                <a:solidFill>
                  <a:srgbClr val="DDDDDD"/>
                </a:solidFill>
              </a:rPr>
              <a:t>— это синхронизатор из пакета </a:t>
            </a:r>
            <a:r>
              <a:rPr lang="ru-RU" dirty="0" err="1">
                <a:solidFill>
                  <a:srgbClr val="FF423F"/>
                </a:solidFill>
              </a:rPr>
              <a:t>java.util.concurrent</a:t>
            </a:r>
            <a:r>
              <a:rPr lang="ru-RU" dirty="0">
                <a:solidFill>
                  <a:srgbClr val="DDDDDD"/>
                </a:solidFill>
              </a:rPr>
              <a:t>, который ограничивает количество потоков, имеющих доступ к определенному ресурсу.</a:t>
            </a:r>
          </a:p>
          <a:p>
            <a:r>
              <a:rPr lang="ru-RU" dirty="0">
                <a:solidFill>
                  <a:srgbClr val="DDDDDD"/>
                </a:solidFill>
              </a:rPr>
              <a:t>Ограничивает количество потоков, работающих с ресурсом.</a:t>
            </a:r>
          </a:p>
          <a:p>
            <a:r>
              <a:rPr lang="ru-RU" dirty="0">
                <a:solidFill>
                  <a:srgbClr val="DDDDDD"/>
                </a:solidFill>
              </a:rPr>
              <a:t>Поддерживает честный (</a:t>
            </a:r>
            <a:r>
              <a:rPr lang="ru-RU" dirty="0" err="1">
                <a:solidFill>
                  <a:srgbClr val="DDDDDD"/>
                </a:solidFill>
              </a:rPr>
              <a:t>fair</a:t>
            </a:r>
            <a:r>
              <a:rPr lang="ru-RU" dirty="0">
                <a:solidFill>
                  <a:srgbClr val="DDDDDD"/>
                </a:solidFill>
              </a:rPr>
              <a:t>) и нечестный (</a:t>
            </a:r>
            <a:r>
              <a:rPr lang="ru-RU" dirty="0" err="1">
                <a:solidFill>
                  <a:srgbClr val="DDDDDD"/>
                </a:solidFill>
              </a:rPr>
              <a:t>non-fair</a:t>
            </a:r>
            <a:r>
              <a:rPr lang="ru-RU" dirty="0">
                <a:solidFill>
                  <a:srgbClr val="DDDDDD"/>
                </a:solidFill>
              </a:rPr>
              <a:t>) режимы.</a:t>
            </a:r>
          </a:p>
          <a:p>
            <a:r>
              <a:rPr lang="ru-RU" dirty="0">
                <a:solidFill>
                  <a:srgbClr val="DDDDDD"/>
                </a:solidFill>
              </a:rPr>
              <a:t>Позволяет захватывать и освобождать несколько разрешений сразу.</a:t>
            </a:r>
          </a:p>
          <a:p>
            <a:r>
              <a:rPr lang="ru-RU" dirty="0">
                <a:solidFill>
                  <a:srgbClr val="DDDDDD"/>
                </a:solidFill>
              </a:rPr>
              <a:t>Может использоваться как мьютекс (бинарный семафор).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C7B98B-DA4A-D7B0-E857-E079B268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563" y="3540873"/>
            <a:ext cx="8576873" cy="318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95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96BF-0C95-05EF-BF65-40A217F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CountDownLatch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A97DDB-EF4E-6CDC-6BCA-06C17A1AB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10" y="657225"/>
            <a:ext cx="3829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2C71C19-0234-F098-1E62-B07C2777491D}"/>
              </a:ext>
            </a:extLst>
          </p:cNvPr>
          <p:cNvSpPr txBox="1">
            <a:spLocks/>
          </p:cNvSpPr>
          <p:nvPr/>
        </p:nvSpPr>
        <p:spPr>
          <a:xfrm>
            <a:off x="515937" y="658731"/>
            <a:ext cx="6558273" cy="315126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</a:rPr>
              <a:t>CountDownLatch</a:t>
            </a:r>
            <a:r>
              <a:rPr lang="ru-RU" dirty="0">
                <a:solidFill>
                  <a:srgbClr val="DDDDDD"/>
                </a:solidFill>
              </a:rPr>
              <a:t> — это синхронизатор из пакета </a:t>
            </a:r>
            <a:r>
              <a:rPr lang="ru-RU" dirty="0" err="1">
                <a:solidFill>
                  <a:srgbClr val="FF423F"/>
                </a:solidFill>
              </a:rPr>
              <a:t>java.util.concurrent</a:t>
            </a:r>
            <a:r>
              <a:rPr lang="ru-RU" dirty="0">
                <a:solidFill>
                  <a:srgbClr val="DDDDDD"/>
                </a:solidFill>
              </a:rPr>
              <a:t>, который позволяет одному или нескольким потокам ждать, пока другие потоки не завершат определённые операции.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</a:rPr>
              <a:t>CountDownLatch</a:t>
            </a:r>
            <a:r>
              <a:rPr lang="ru-RU" dirty="0">
                <a:solidFill>
                  <a:srgbClr val="DDDDDD"/>
                </a:solidFill>
              </a:rPr>
              <a:t> работает по принципу счётчика, который уменьшается с N до 0. Потоки, которые должны ждать, вызывают </a:t>
            </a:r>
            <a:r>
              <a:rPr lang="ru-RU" dirty="0" err="1">
                <a:solidFill>
                  <a:srgbClr val="CC7832"/>
                </a:solidFill>
              </a:rPr>
              <a:t>await</a:t>
            </a:r>
            <a:r>
              <a:rPr lang="ru-RU" dirty="0">
                <a:solidFill>
                  <a:srgbClr val="CC7832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а потоки, выполняющие задачи, уменьшают счётчик через </a:t>
            </a:r>
            <a:r>
              <a:rPr lang="ru-RU" dirty="0" err="1">
                <a:solidFill>
                  <a:srgbClr val="CC7832"/>
                </a:solidFill>
              </a:rPr>
              <a:t>countDown</a:t>
            </a:r>
            <a:r>
              <a:rPr lang="ru-RU" dirty="0">
                <a:solidFill>
                  <a:srgbClr val="CC7832"/>
                </a:solidFill>
              </a:rPr>
              <a:t>(). </a:t>
            </a:r>
            <a:r>
              <a:rPr lang="ru-RU" dirty="0">
                <a:solidFill>
                  <a:srgbClr val="DDDDDD"/>
                </a:solidFill>
              </a:rPr>
              <a:t>Когда счётчик достигает 0, ожидающие потоки разблокируются.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Таким образом, </a:t>
            </a:r>
            <a:r>
              <a:rPr lang="ru-RU" dirty="0" err="1">
                <a:solidFill>
                  <a:srgbClr val="BC5CFF"/>
                </a:solidFill>
              </a:rPr>
              <a:t>CountDownLatch</a:t>
            </a:r>
            <a:r>
              <a:rPr lang="ru-RU" dirty="0">
                <a:solidFill>
                  <a:srgbClr val="DDDDDD"/>
                </a:solidFill>
              </a:rPr>
              <a:t> также, как и </a:t>
            </a:r>
            <a:r>
              <a:rPr lang="ru-RU" dirty="0" err="1">
                <a:solidFill>
                  <a:srgbClr val="BC5CFF"/>
                </a:solidFill>
              </a:rPr>
              <a:t>Semaphore</a:t>
            </a:r>
            <a:r>
              <a:rPr lang="ru-RU" dirty="0">
                <a:solidFill>
                  <a:srgbClr val="DDDDDD"/>
                </a:solidFill>
              </a:rPr>
              <a:t>, работает со счетчиком, обнуление которого снимает самоблокировки выполняемых потоков.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CF1248-9449-8D61-B73A-85857C09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20" y="3974935"/>
            <a:ext cx="903096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8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96BF-0C95-05EF-BF65-40A217F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CyclicBarrier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9A5B72-30E9-A60D-55E1-3B974F1F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2276475"/>
            <a:ext cx="3829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09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496BF-0C95-05EF-BF65-40A217FF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Exchanger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660D1D-1A1B-E619-CDED-335E45BBB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2276475"/>
            <a:ext cx="3829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2759A-0B65-D482-9DA8-554DC736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Phaser</a:t>
            </a: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D3DFB64-E0B8-7D9B-5D0F-590837286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390775"/>
            <a:ext cx="3829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41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(Compare-And-Swap)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6675693" cy="3209043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CAS (Compare-And-Swap) 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это низкоуровневый процессорный механизм, который позволяет безопасно изменять значение переменной в многопоточной среде без блокировок (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lock-free).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CAS выполняет три действия атомарно (как одна неделимая операция):</a:t>
            </a:r>
          </a:p>
          <a:p>
            <a:r>
              <a:rPr lang="ru-RU" dirty="0">
                <a:solidFill>
                  <a:srgbClr val="FF423F"/>
                </a:solidFill>
              </a:rPr>
              <a:t>Сравнивает текущее значение </a:t>
            </a:r>
            <a:r>
              <a:rPr lang="ru-RU" dirty="0">
                <a:solidFill>
                  <a:srgbClr val="DDDDDD"/>
                </a:solidFill>
              </a:rPr>
              <a:t>переменной с ожидаемым (</a:t>
            </a:r>
            <a:r>
              <a:rPr lang="ru-RU" dirty="0" err="1">
                <a:solidFill>
                  <a:srgbClr val="BC5CFF"/>
                </a:solidFill>
              </a:rPr>
              <a:t>expected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значения совпадают</a:t>
            </a:r>
            <a:r>
              <a:rPr lang="ru-RU" dirty="0">
                <a:solidFill>
                  <a:srgbClr val="DDDDDD"/>
                </a:solidFill>
              </a:rPr>
              <a:t>, устанавливает новое значение (</a:t>
            </a:r>
            <a:r>
              <a:rPr lang="ru-RU" dirty="0" err="1">
                <a:solidFill>
                  <a:srgbClr val="BC5CFF"/>
                </a:solidFill>
              </a:rPr>
              <a:t>new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value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не совпадают</a:t>
            </a:r>
            <a:r>
              <a:rPr lang="ru-RU" dirty="0">
                <a:solidFill>
                  <a:srgbClr val="DDDDDD"/>
                </a:solidFill>
              </a:rPr>
              <a:t>, операция завершается неудачей (</a:t>
            </a:r>
            <a:r>
              <a:rPr lang="ru-RU" dirty="0">
                <a:solidFill>
                  <a:srgbClr val="BC5CFF"/>
                </a:solidFill>
              </a:rPr>
              <a:t>без изменения значения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208B4A-4FF5-1FDD-BB1A-24137431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03"/>
          <a:stretch/>
        </p:blipFill>
        <p:spPr>
          <a:xfrm>
            <a:off x="524850" y="3971522"/>
            <a:ext cx="11151212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C90CB-1CDD-5456-C82D-8D54D644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31" y="657225"/>
            <a:ext cx="4484431" cy="32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ABA-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в 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CAS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576829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ABA-проблема </a:t>
            </a:r>
            <a:r>
              <a:rPr lang="ru-RU" dirty="0">
                <a:solidFill>
                  <a:srgbClr val="DDDDDD"/>
                </a:solidFill>
              </a:rPr>
              <a:t>— это классическая ситуация в многопоточном программировании, когда механизм </a:t>
            </a:r>
            <a:r>
              <a:rPr lang="ru-RU" dirty="0">
                <a:solidFill>
                  <a:srgbClr val="BC5CFF"/>
                </a:solidFill>
              </a:rPr>
              <a:t>CAS (</a:t>
            </a:r>
            <a:r>
              <a:rPr lang="ru-RU" dirty="0" err="1">
                <a:solidFill>
                  <a:srgbClr val="BC5CFF"/>
                </a:solidFill>
              </a:rPr>
              <a:t>Compare</a:t>
            </a:r>
            <a:r>
              <a:rPr lang="ru-RU" dirty="0">
                <a:solidFill>
                  <a:srgbClr val="BC5CFF"/>
                </a:solidFill>
              </a:rPr>
              <a:t>-And-</a:t>
            </a:r>
            <a:r>
              <a:rPr lang="ru-RU" dirty="0" err="1">
                <a:solidFill>
                  <a:srgbClr val="BC5CFF"/>
                </a:solidFill>
              </a:rPr>
              <a:t>Swap</a:t>
            </a:r>
            <a:r>
              <a:rPr lang="ru-RU" dirty="0">
                <a:solidFill>
                  <a:srgbClr val="BC5CFF"/>
                </a:solidFill>
              </a:rPr>
              <a:t>) </a:t>
            </a:r>
            <a:r>
              <a:rPr lang="ru-RU" dirty="0">
                <a:solidFill>
                  <a:srgbClr val="DDDDDD"/>
                </a:solidFill>
              </a:rPr>
              <a:t>ошибочно считает операцию успешной, даже если состояние системы изменилось.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Суть проблемы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</a:t>
            </a:r>
            <a:r>
              <a:rPr lang="ru-RU" dirty="0">
                <a:solidFill>
                  <a:srgbClr val="DDDDDD"/>
                </a:solidFill>
              </a:rPr>
              <a:t> читает значение переменной: </a:t>
            </a:r>
            <a:r>
              <a:rPr lang="ru-RU" dirty="0">
                <a:solidFill>
                  <a:srgbClr val="FF423F"/>
                </a:solidFill>
              </a:rPr>
              <a:t>A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2 </a:t>
            </a:r>
            <a:r>
              <a:rPr lang="ru-RU" dirty="0">
                <a:solidFill>
                  <a:srgbClr val="DDDDDD"/>
                </a:solidFill>
              </a:rPr>
              <a:t>изменяет значение: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Сначала </a:t>
            </a:r>
            <a:r>
              <a:rPr lang="ru-RU" dirty="0">
                <a:solidFill>
                  <a:srgbClr val="FF423F"/>
                </a:solidFill>
              </a:rPr>
              <a:t>A → B </a:t>
            </a:r>
            <a:r>
              <a:rPr lang="ru-RU" dirty="0">
                <a:solidFill>
                  <a:srgbClr val="DDDDDD"/>
                </a:solidFill>
              </a:rPr>
              <a:t>(первое изменение).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Затем </a:t>
            </a:r>
            <a:r>
              <a:rPr lang="ru-RU" dirty="0">
                <a:solidFill>
                  <a:srgbClr val="FF423F"/>
                </a:solidFill>
              </a:rPr>
              <a:t>B → A </a:t>
            </a:r>
            <a:r>
              <a:rPr lang="ru-RU" dirty="0">
                <a:solidFill>
                  <a:srgbClr val="DDDDDD"/>
                </a:solidFill>
              </a:rPr>
              <a:t>(возвращает старое значение).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 </a:t>
            </a:r>
            <a:r>
              <a:rPr lang="ru-RU" dirty="0">
                <a:solidFill>
                  <a:srgbClr val="DDDDDD"/>
                </a:solidFill>
              </a:rPr>
              <a:t>выполняет CAS: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Ожидаемое значение: </a:t>
            </a:r>
            <a:r>
              <a:rPr lang="ru-RU" dirty="0">
                <a:solidFill>
                  <a:srgbClr val="FF423F"/>
                </a:solidFill>
              </a:rPr>
              <a:t>A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Текущее значение: A (хотя между чтением и CAS-операцией оно успело побывать </a:t>
            </a:r>
            <a:r>
              <a:rPr lang="ru-RU" dirty="0">
                <a:solidFill>
                  <a:srgbClr val="FF423F"/>
                </a:solidFill>
              </a:rPr>
              <a:t>B</a:t>
            </a:r>
            <a:r>
              <a:rPr lang="ru-RU" dirty="0">
                <a:solidFill>
                  <a:srgbClr val="DDDDDD"/>
                </a:solidFill>
              </a:rPr>
              <a:t>) → </a:t>
            </a:r>
            <a:r>
              <a:rPr lang="ru-RU" dirty="0">
                <a:solidFill>
                  <a:srgbClr val="FF423F"/>
                </a:solidFill>
              </a:rPr>
              <a:t>CAS проходит успешно</a:t>
            </a:r>
            <a:r>
              <a:rPr lang="ru-RU" dirty="0">
                <a:solidFill>
                  <a:srgbClr val="DDDDDD"/>
                </a:solidFill>
              </a:rPr>
              <a:t>, хотя состояние системы изменилось!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Решения ABA-проблемы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1. </a:t>
            </a:r>
            <a:r>
              <a:rPr lang="ru-RU" dirty="0" err="1">
                <a:solidFill>
                  <a:srgbClr val="CC7832"/>
                </a:solidFill>
              </a:rPr>
              <a:t>AtomicStampedReference</a:t>
            </a:r>
            <a:r>
              <a:rPr lang="ru-RU" dirty="0">
                <a:solidFill>
                  <a:srgbClr val="CC7832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(метка версии). Хранит значение + счётчик изменений (</a:t>
            </a:r>
            <a:r>
              <a:rPr lang="ru-RU" dirty="0" err="1">
                <a:solidFill>
                  <a:srgbClr val="DDDDDD"/>
                </a:solidFill>
              </a:rPr>
              <a:t>stamp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2. </a:t>
            </a:r>
            <a:r>
              <a:rPr lang="en-US" dirty="0" err="1">
                <a:solidFill>
                  <a:srgbClr val="CC7832"/>
                </a:solidFill>
              </a:rPr>
              <a:t>AtomicMarkableReference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флажок). Хранит значение + </a:t>
            </a:r>
            <a:r>
              <a:rPr lang="en-US" dirty="0" err="1">
                <a:solidFill>
                  <a:srgbClr val="DDDDDD"/>
                </a:solidFill>
              </a:rPr>
              <a:t>boolean</a:t>
            </a:r>
            <a:r>
              <a:rPr lang="en-US" dirty="0">
                <a:solidFill>
                  <a:srgbClr val="DDDDDD"/>
                </a:solidFill>
              </a:rPr>
              <a:t>-</a:t>
            </a:r>
            <a:r>
              <a:rPr lang="ru-RU" dirty="0">
                <a:solidFill>
                  <a:srgbClr val="DDDDDD"/>
                </a:solidFill>
              </a:rPr>
              <a:t>флаг.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3</a:t>
            </a:r>
            <a:r>
              <a:rPr lang="ru-RU" dirty="0">
                <a:solidFill>
                  <a:srgbClr val="CC7832"/>
                </a:solidFill>
              </a:rPr>
              <a:t>. Использование неизменяемых объектов </a:t>
            </a:r>
            <a:r>
              <a:rPr lang="ru-RU" dirty="0">
                <a:solidFill>
                  <a:srgbClr val="DDDDDD"/>
                </a:solidFill>
              </a:rPr>
              <a:t>(</a:t>
            </a:r>
            <a:r>
              <a:rPr lang="ru-RU" dirty="0" err="1">
                <a:solidFill>
                  <a:srgbClr val="DDDDDD"/>
                </a:solidFill>
              </a:rPr>
              <a:t>Immutable</a:t>
            </a:r>
            <a:r>
              <a:rPr lang="ru-RU" dirty="0">
                <a:solidFill>
                  <a:srgbClr val="DDDDDD"/>
                </a:solidFill>
              </a:rPr>
              <a:t>). Если объект нельзя изменить, то ABA невозможна.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6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23E2-F313-984D-1EA8-D326A79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C4CE4D0-ACE7-0A5E-8357-1936211ED885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6387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1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en-US" b="1" i="1" dirty="0">
                <a:effectLst/>
                <a:latin typeface="Arial" panose="020B0604020202020204" pitchFamily="34" charset="0"/>
              </a:rPr>
              <a:t> </a:t>
            </a:r>
            <a:r>
              <a:rPr lang="ru-RU" b="1" i="1" dirty="0">
                <a:effectLst/>
                <a:latin typeface="Arial" panose="020B0604020202020204" pitchFamily="34" charset="0"/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Это высокоуровневый инструмент в Java для управления потоками (</a:t>
            </a:r>
            <a:r>
              <a:rPr lang="ru-RU" dirty="0" err="1">
                <a:solidFill>
                  <a:srgbClr val="FF423F"/>
                </a:solidFill>
              </a:rPr>
              <a:t>threads</a:t>
            </a:r>
            <a:r>
              <a:rPr lang="ru-RU" dirty="0">
                <a:solidFill>
                  <a:srgbClr val="DDDDDD"/>
                </a:solidFill>
              </a:rPr>
              <a:t>). Вместо того чтобы вручную создавать и управлять потоками (как с </a:t>
            </a:r>
            <a:r>
              <a:rPr lang="ru-RU" dirty="0" err="1">
                <a:solidFill>
                  <a:srgbClr val="FF423F"/>
                </a:solidFill>
              </a:rPr>
              <a:t>Thread</a:t>
            </a:r>
            <a:r>
              <a:rPr lang="ru-RU" dirty="0">
                <a:solidFill>
                  <a:srgbClr val="DDDDDD"/>
                </a:solidFill>
              </a:rPr>
              <a:t>), мы просто говорим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Упрощает многопоточность.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Автоматически управляет пулом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Позволяет эффективно распределять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6F380D-EEC6-96D5-3DBA-9F9814DD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296011"/>
            <a:ext cx="11147718" cy="234733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AFC1EB3-FDAA-A1AF-D25C-291F815BB9E1}"/>
              </a:ext>
            </a:extLst>
          </p:cNvPr>
          <p:cNvSpPr txBox="1">
            <a:spLocks/>
          </p:cNvSpPr>
          <p:nvPr/>
        </p:nvSpPr>
        <p:spPr>
          <a:xfrm>
            <a:off x="528344" y="4643350"/>
            <a:ext cx="11160124" cy="22146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методы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dirty="0" err="1">
                <a:solidFill>
                  <a:srgbClr val="BC5CFF"/>
                </a:solidFill>
              </a:rPr>
              <a:t>submit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добавить задачу</a:t>
            </a:r>
            <a:r>
              <a:rPr lang="en-US" dirty="0">
                <a:solidFill>
                  <a:srgbClr val="DDDDDD"/>
                </a:solidFill>
              </a:rPr>
              <a:t>.	</a:t>
            </a:r>
            <a:r>
              <a:rPr lang="ru-RU" dirty="0">
                <a:solidFill>
                  <a:srgbClr val="DDDDDD"/>
                </a:solidFill>
              </a:rPr>
              <a:t>Принимает </a:t>
            </a:r>
            <a:r>
              <a:rPr lang="ru-RU" dirty="0" err="1">
                <a:solidFill>
                  <a:srgbClr val="FF423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 (без результата) или </a:t>
            </a:r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(с результатом).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en-US" dirty="0">
                <a:solidFill>
                  <a:srgbClr val="BC5CFF"/>
                </a:solidFill>
              </a:rPr>
              <a:t>shutdown() </a:t>
            </a:r>
            <a:r>
              <a:rPr lang="en-US" dirty="0">
                <a:solidFill>
                  <a:srgbClr val="DDDDDD"/>
                </a:solidFill>
              </a:rPr>
              <a:t>— </a:t>
            </a:r>
            <a:r>
              <a:rPr lang="ru-RU" dirty="0">
                <a:solidFill>
                  <a:srgbClr val="DDDDDD"/>
                </a:solidFill>
              </a:rPr>
              <a:t>корректное завершение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Останавливает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, но дожидается завершения всех задач.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shutdownNow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принудительная остановка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Пытается остановить все выполняющиеся задачи (но не гарантирует).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awaitTermination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ждём завершения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Блокирует текущий поток, пока все задачи не завершатся (или пока не истечёт таймаут).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E7EAC-9E77-7832-FE72-B3F94100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F8FAFF"/>
                </a:solidFill>
                <a:effectLst/>
                <a:latin typeface="DeepSeek-CJK-patch"/>
              </a:rPr>
              <a:t>Future и Callable в Java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4" cy="103565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нужно выполнить задачу асинхронно (в фоновом потоке) и получить результат, в Java используют:</a:t>
            </a:r>
          </a:p>
          <a:p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— аналог </a:t>
            </a:r>
            <a:r>
              <a:rPr lang="ru-RU" dirty="0" err="1">
                <a:solidFill>
                  <a:srgbClr val="BC5CF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, но может возвращать значение и бросать исключения.</a:t>
            </a:r>
          </a:p>
          <a:p>
            <a:r>
              <a:rPr lang="ru-RU" dirty="0">
                <a:solidFill>
                  <a:srgbClr val="FF423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механизм для получения результата асинхронной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4CF82-12F3-C9BB-C80C-DC650910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856305"/>
            <a:ext cx="8125959" cy="2333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9FA270-FA4B-E394-8609-7076224F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92"/>
          <a:stretch/>
        </p:blipFill>
        <p:spPr>
          <a:xfrm>
            <a:off x="515939" y="4353685"/>
            <a:ext cx="1116012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6"/>
            <a:ext cx="11160124" cy="45488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это "обещание" результата, который будет доступен позже.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Future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9ECCCF-F7AA-1768-D242-AAEAFBC5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1239057"/>
            <a:ext cx="8678486" cy="31627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950E64-FDE2-1703-3F3F-7F19E9D6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538"/>
          <a:stretch/>
        </p:blipFill>
        <p:spPr>
          <a:xfrm>
            <a:off x="515939" y="4528747"/>
            <a:ext cx="111601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en-US" b="0" i="0" dirty="0" err="1">
                <a:solidFill>
                  <a:srgbClr val="BC5CFF"/>
                </a:solidFill>
                <a:effectLst/>
                <a:latin typeface="Menlo"/>
              </a:rPr>
              <a:t>FixedThreadPool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Контролируемое число потоков – создаётся ровно n потоков, которые обрабатывают задачи.</a:t>
            </a:r>
          </a:p>
          <a:p>
            <a:r>
              <a:rPr lang="ru-RU" dirty="0">
                <a:solidFill>
                  <a:srgbClr val="DDDDDD"/>
                </a:solidFill>
              </a:rPr>
              <a:t>Предсказуемое потребление ресурсов – предотвращает создание избыточных потоков, что важно для стабильности приложения.</a:t>
            </a:r>
          </a:p>
          <a:p>
            <a:r>
              <a:rPr lang="ru-RU" dirty="0">
                <a:solidFill>
                  <a:srgbClr val="DDDDDD"/>
                </a:solidFill>
              </a:rPr>
              <a:t>Очередь задач – если все потоки заняты, новые задачи попадают в очередь (</a:t>
            </a:r>
            <a:r>
              <a:rPr lang="ru-RU" dirty="0" err="1">
                <a:solidFill>
                  <a:srgbClr val="DDDDDD"/>
                </a:solidFill>
              </a:rPr>
              <a:t>LinkedBlockingQueue</a:t>
            </a:r>
            <a:r>
              <a:rPr lang="ru-RU" dirty="0">
                <a:solidFill>
                  <a:srgbClr val="DDDDDD"/>
                </a:solidFill>
              </a:rPr>
              <a:t>) и выполняются по мере освобождения.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Стабильность – не создаёт лишние потоки, защищает от перегрузки системы.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ресурсов – можно точно ограничить максимальное число одновременных задач.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 для долгих задач – лучше, чем </a:t>
            </a:r>
            <a:r>
              <a:rPr lang="ru-RU" dirty="0" err="1">
                <a:solidFill>
                  <a:srgbClr val="DDDDDD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, если задачи выполняются долго.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Может создавать очередь – если задач больше, чем потоков, они накапливаются, что может привести к задержкам.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масштабируется – если нагрузка резко возрастает, пул не создаст дополнительные потоки.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5CCF2-77F3-B182-72FA-E44D4835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833646"/>
            <a:ext cx="11160126" cy="20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Гибкость в количестве потоков – автоматически создаёт новые потоки по мере необходимости и убирает неиспользуемые (после 60 секунд простоя).</a:t>
            </a:r>
          </a:p>
          <a:p>
            <a:r>
              <a:rPr lang="ru-RU" dirty="0">
                <a:solidFill>
                  <a:srgbClr val="DDDDDD"/>
                </a:solidFill>
              </a:rPr>
              <a:t>Для коротких асинхронных задач – хорошо подходит, когда много небольших задач, которые выполняются быстро.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Неограниченное (практически) масштабирование – если нагрузка резко возрастает, пул создаёт новые потоки, вместо того чтобы ставить задачи в очередь.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Автоматическое управление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Хорошо подходит для задач с переменной нагрузкой.</a:t>
            </a:r>
          </a:p>
          <a:p>
            <a:r>
              <a:rPr lang="ru-RU" dirty="0">
                <a:solidFill>
                  <a:srgbClr val="DDDDDD"/>
                </a:solidFill>
              </a:rPr>
              <a:t>Не держит лишние потоки, если они не нужны.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</a:p>
          <a:p>
            <a:r>
              <a:rPr lang="ru-RU" dirty="0">
                <a:solidFill>
                  <a:srgbClr val="DDDDDD"/>
                </a:solidFill>
              </a:rPr>
              <a:t>Может создать очень много потоков, если задачи долгие или их слишком много (риск исчерпания ресурсов).</a:t>
            </a:r>
          </a:p>
          <a:p>
            <a:r>
              <a:rPr lang="ru-RU" dirty="0">
                <a:solidFill>
                  <a:srgbClr val="DDDDDD"/>
                </a:solidFill>
              </a:rPr>
              <a:t>Нет контроля над максимальным числом потоков (если только не использовать </a:t>
            </a:r>
            <a:r>
              <a:rPr lang="ru-RU" dirty="0" err="1">
                <a:solidFill>
                  <a:srgbClr val="DDDDDD"/>
                </a:solidFill>
              </a:rPr>
              <a:t>ThreadPoolExecutor</a:t>
            </a:r>
            <a:r>
              <a:rPr lang="ru-RU" dirty="0">
                <a:solidFill>
                  <a:srgbClr val="DDDDDD"/>
                </a:solidFill>
              </a:rPr>
              <a:t> напрямую).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F397A-F8A6-48BF-6663-1E75CEF2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4886050"/>
            <a:ext cx="111601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5495</TotalTime>
  <Words>3410</Words>
  <Application>Microsoft Office PowerPoint</Application>
  <PresentationFormat>Широкоэкранный</PresentationFormat>
  <Paragraphs>330</Paragraphs>
  <Slides>26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Arial</vt:lpstr>
      <vt:lpstr>Calibri</vt:lpstr>
      <vt:lpstr>DeepSeek-CJK-patch</vt:lpstr>
      <vt:lpstr>Fira Sans</vt:lpstr>
      <vt:lpstr>Menlo</vt:lpstr>
      <vt:lpstr>Tahoma</vt:lpstr>
      <vt:lpstr>Verdana</vt:lpstr>
      <vt:lpstr>YS Text</vt:lpstr>
      <vt:lpstr>Тема Office</vt:lpstr>
      <vt:lpstr>Презентация PowerPoint</vt:lpstr>
      <vt:lpstr>Atomic</vt:lpstr>
      <vt:lpstr>CAS (Compare-And-Swap) </vt:lpstr>
      <vt:lpstr>ABA-проблема в CAS</vt:lpstr>
      <vt:lpstr>ExecutorService </vt:lpstr>
      <vt:lpstr>Future и Callable в Java</vt:lpstr>
      <vt:lpstr>Интерфейс Future</vt:lpstr>
      <vt:lpstr>FixedThreadPool</vt:lpstr>
      <vt:lpstr>CachedThreadPool</vt:lpstr>
      <vt:lpstr>Сравнение FixedThreadPool и CachedThreadPool</vt:lpstr>
      <vt:lpstr>ScheduledThreadPool </vt:lpstr>
      <vt:lpstr>ScheduledThreadPool – основные методы  </vt:lpstr>
      <vt:lpstr>Очереди</vt:lpstr>
      <vt:lpstr>Интерфейс Queue</vt:lpstr>
      <vt:lpstr>Неблокирующие очереди</vt:lpstr>
      <vt:lpstr>Интерфейс BlockingQueue</vt:lpstr>
      <vt:lpstr>Интерфейс BlockingDeque</vt:lpstr>
      <vt:lpstr>Блокирующие очереди #1</vt:lpstr>
      <vt:lpstr>Блокирующие очереди #2</vt:lpstr>
      <vt:lpstr>Блокирующие очереди #3</vt:lpstr>
      <vt:lpstr>Синхронизаторы</vt:lpstr>
      <vt:lpstr>Semaphore</vt:lpstr>
      <vt:lpstr>CountDownLatch</vt:lpstr>
      <vt:lpstr>CyclicBarrier</vt:lpstr>
      <vt:lpstr>Exchanger</vt:lpstr>
      <vt:lpstr>Phaser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95</cp:revision>
  <dcterms:created xsi:type="dcterms:W3CDTF">2025-01-02T08:46:56Z</dcterms:created>
  <dcterms:modified xsi:type="dcterms:W3CDTF">2025-04-08T20:01:25Z</dcterms:modified>
</cp:coreProperties>
</file>