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7" r:id="rId2"/>
    <p:sldId id="291" r:id="rId3"/>
    <p:sldId id="292" r:id="rId4"/>
    <p:sldId id="289" r:id="rId5"/>
    <p:sldId id="290" r:id="rId6"/>
    <p:sldId id="263" r:id="rId7"/>
    <p:sldId id="264" r:id="rId8"/>
    <p:sldId id="258" r:id="rId9"/>
    <p:sldId id="259" r:id="rId10"/>
    <p:sldId id="261" r:id="rId11"/>
    <p:sldId id="266" r:id="rId12"/>
    <p:sldId id="270" r:id="rId13"/>
    <p:sldId id="272" r:id="rId14"/>
    <p:sldId id="294" r:id="rId15"/>
    <p:sldId id="296" r:id="rId16"/>
    <p:sldId id="293" r:id="rId17"/>
    <p:sldId id="271" r:id="rId18"/>
    <p:sldId id="297" r:id="rId19"/>
    <p:sldId id="269" r:id="rId20"/>
    <p:sldId id="278" r:id="rId21"/>
    <p:sldId id="279" r:id="rId22"/>
    <p:sldId id="284" r:id="rId23"/>
    <p:sldId id="285" r:id="rId24"/>
    <p:sldId id="286" r:id="rId25"/>
    <p:sldId id="287" r:id="rId26"/>
    <p:sldId id="274" r:id="rId27"/>
    <p:sldId id="275" r:id="rId28"/>
    <p:sldId id="277" r:id="rId29"/>
    <p:sldId id="28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0"/>
            <p14:sldId id="272"/>
            <p14:sldId id="294"/>
            <p14:sldId id="296"/>
            <p14:sldId id="293"/>
            <p14:sldId id="271"/>
            <p14:sldId id="297"/>
            <p14:sldId id="269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HashSet" id="{C089EEEF-4FCC-4B9B-AF40-C722EFC1649C}">
          <p14:sldIdLst>
            <p14:sldId id="274"/>
            <p14:sldId id="275"/>
            <p14:sldId id="277"/>
          </p14:sldIdLst>
        </p14:section>
        <p14:section name="Класс Collections" id="{1BD23794-E779-4BD1-9425-FB93ECB27084}">
          <p14:sldIdLst>
            <p14:sldId id="280"/>
          </p14:sldIdLst>
        </p14:section>
        <p14:section name="Stack" id="{32465DE7-77FC-49F4-9A9E-F62356151C56}">
          <p14:sldIdLst>
            <p14:sldId id="283"/>
          </p14:sldIdLst>
        </p14:section>
        <p14:section name="Задачи" id="{35D17B88-AAF9-4199-B7E4-EF2518698F1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FF423F"/>
    <a:srgbClr val="BC5CFF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9856" autoAdjust="0"/>
  </p:normalViewPr>
  <p:slideViewPr>
    <p:cSldViewPr snapToGrid="0">
      <p:cViewPr>
        <p:scale>
          <a:sx n="100" d="100"/>
          <a:sy n="100" d="100"/>
        </p:scale>
        <p:origin x="990" y="-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порассуждать,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extends </a:t>
            </a:r>
            <a:r>
              <a:rPr lang="en-US" dirty="0">
                <a:solidFill>
                  <a:srgbClr val="E5C07B"/>
                </a:solidFill>
                <a:effectLst/>
              </a:rPr>
              <a:t>Number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 – означает что может приехать любой </a:t>
            </a:r>
            <a:r>
              <a:rPr lang="ru-RU" dirty="0" err="1">
                <a:solidFill>
                  <a:srgbClr val="D19A66"/>
                </a:solidFill>
                <a:effectLst/>
              </a:rPr>
              <a:t>типо</a:t>
            </a:r>
            <a:r>
              <a:rPr lang="ru-RU" dirty="0">
                <a:solidFill>
                  <a:srgbClr val="D19A66"/>
                </a:solidFill>
                <a:effectLst/>
              </a:rPr>
              <a:t> начиная от </a:t>
            </a:r>
            <a:r>
              <a:rPr lang="en-US" dirty="0">
                <a:solidFill>
                  <a:srgbClr val="D19A66"/>
                </a:solidFill>
                <a:effectLst/>
              </a:rPr>
              <a:t>Number </a:t>
            </a:r>
            <a:r>
              <a:rPr lang="ru-RU" dirty="0">
                <a:solidFill>
                  <a:srgbClr val="D19A66"/>
                </a:solidFill>
                <a:effectLst/>
              </a:rPr>
              <a:t> и дальше по дереву наследования. А это значит, что можно вполне себе использовать методы </a:t>
            </a:r>
            <a:r>
              <a:rPr lang="en-US" dirty="0">
                <a:solidFill>
                  <a:srgbClr val="D19A66"/>
                </a:solidFill>
                <a:effectLst/>
              </a:rPr>
              <a:t>Number</a:t>
            </a:r>
            <a:endParaRPr lang="en-US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2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порассуждать.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</a:t>
            </a: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super </a:t>
            </a:r>
            <a:r>
              <a:rPr lang="en-US" dirty="0">
                <a:solidFill>
                  <a:srgbClr val="E5C07B"/>
                </a:solidFill>
                <a:effectLst/>
              </a:rPr>
              <a:t>Integer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, значит это может быть лист в том числе и объектов, а значит любой элемент, который мы </a:t>
            </a:r>
            <a:r>
              <a:rPr lang="ru-RU" dirty="0" err="1">
                <a:solidFill>
                  <a:srgbClr val="D19A66"/>
                </a:solidFill>
                <a:effectLst/>
              </a:rPr>
              <a:t>добвляем</a:t>
            </a:r>
            <a:r>
              <a:rPr lang="ru-RU" dirty="0">
                <a:solidFill>
                  <a:srgbClr val="D19A66"/>
                </a:solidFill>
                <a:effectLst/>
              </a:rPr>
              <a:t> должен без проблем </a:t>
            </a:r>
            <a:r>
              <a:rPr lang="ru-RU" dirty="0" err="1">
                <a:solidFill>
                  <a:srgbClr val="D19A66"/>
                </a:solidFill>
                <a:effectLst/>
              </a:rPr>
              <a:t>каститься</a:t>
            </a:r>
            <a:r>
              <a:rPr lang="ru-RU" dirty="0">
                <a:solidFill>
                  <a:srgbClr val="D19A66"/>
                </a:solidFill>
                <a:effectLst/>
              </a:rPr>
              <a:t> в цепочку зависимости от </a:t>
            </a:r>
            <a:r>
              <a:rPr lang="en-US" dirty="0">
                <a:solidFill>
                  <a:srgbClr val="D19A66"/>
                </a:solidFill>
                <a:effectLst/>
              </a:rPr>
              <a:t>INTEGER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https://www.examclouds.com/ru/java/java-core-russian/generics-russian#header3</a:t>
            </a:r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 символ не оказывает никакого влияния на тип создаваемых объектов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Это определяется оператором extends в объявлении класса 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Мета символ просто совпадает с любым достоверным объектом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</a:t>
            </a: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Метасимвольные аргументы могут быть ограничены почти таким же образом, как и параметры типов. Ограничивать метасимвольный аргумент особенно важно при создании обобщенного типа, оперирующего иерархией классов. Например: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86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72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974B6A-4514-5509-8000-8E0E3DC4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076030"/>
            <a:ext cx="10707594" cy="258163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использовать методы и т.д..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Ограниченные типы и метасимволы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5A374C-B6D2-6E2E-EF2B-8E541543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06" y="1507501"/>
            <a:ext cx="4305901" cy="20481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AE21BCC-3829-C62F-46CB-06FD19041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581" y="1499236"/>
            <a:ext cx="3772426" cy="2038635"/>
          </a:xfrm>
          <a:prstGeom prst="rect">
            <a:avLst/>
          </a:prstGeo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CE7887B1-3235-15F2-08F3-A2725942CF53}"/>
              </a:ext>
            </a:extLst>
          </p:cNvPr>
          <p:cNvSpPr txBox="1">
            <a:spLocks/>
          </p:cNvSpPr>
          <p:nvPr/>
        </p:nvSpPr>
        <p:spPr>
          <a:xfrm>
            <a:off x="534185" y="4017439"/>
            <a:ext cx="11123629" cy="89202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Внутри класса-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generic’а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 не хранится никакой информации о его типе-параметре.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effectLst/>
                <a:latin typeface="Arial" panose="020B0604020202020204" pitchFamily="34" charset="0"/>
              </a:rPr>
              <a:t>Такой подход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назвали</a:t>
            </a:r>
            <a:r>
              <a:rPr lang="ru-RU" b="1" i="0" dirty="0">
                <a:effectLst/>
                <a:latin typeface="Arial" panose="020B0604020202020204" pitchFamily="34" charset="0"/>
              </a:rPr>
              <a:t> стиранием типов. </a:t>
            </a:r>
            <a:r>
              <a:rPr lang="ru-RU" b="0" i="0" dirty="0">
                <a:effectLst/>
                <a:latin typeface="Arial" panose="020B0604020202020204" pitchFamily="34" charset="0"/>
              </a:rPr>
              <a:t>Если есть класс с типами-параметрами, то нельзя использовать информацию о них внутри класса. При компиляции все типы параметров заменяются на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3AF7F-00E0-3B7A-7FE8-A753A93BCB6C}"/>
              </a:ext>
            </a:extLst>
          </p:cNvPr>
          <p:cNvSpPr txBox="1">
            <a:spLocks/>
          </p:cNvSpPr>
          <p:nvPr/>
        </p:nvSpPr>
        <p:spPr>
          <a:xfrm>
            <a:off x="1659773" y="671894"/>
            <a:ext cx="8047840" cy="30147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Что написано в коде, и что происходит на самом деле после перевода в байт-код</a:t>
            </a:r>
          </a:p>
        </p:txBody>
      </p:sp>
    </p:spTree>
    <p:extLst>
      <p:ext uri="{BB962C8B-B14F-4D97-AF65-F5344CB8AC3E}">
        <p14:creationId xmlns:p14="http://schemas.microsoft.com/office/powerpoint/2010/main" val="232852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AB73DE-BB03-DC3F-699D-BD0971E2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84" y="928338"/>
            <a:ext cx="968827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1" y="2333085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67379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450002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16 элементов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57534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solidFill>
                            <a:srgbClr val="CC7832"/>
                          </a:solidFill>
                          <a:effectLst/>
                        </a:rPr>
                        <a:t>&lt;</a:t>
                      </a:r>
                      <a:r>
                        <a:rPr lang="ru-RU" sz="1600" dirty="0" err="1">
                          <a:solidFill>
                            <a:srgbClr val="CC7832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Collection&lt;</a:t>
                      </a:r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b="1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Set&lt;</a:t>
                      </a:r>
                      <a:r>
                        <a:rPr lang="en-US" sz="1600" b="0" dirty="0" err="1">
                          <a:solidFill>
                            <a:srgbClr val="CC7832"/>
                          </a:solidFill>
                          <a:effectLst/>
                        </a:rPr>
                        <a:t>Map.Entry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&lt;T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Ключ, 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Значение&gt;&gt;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pic>
        <p:nvPicPr>
          <p:cNvPr id="2050" name="Picture 2" descr="Java HashSet - GeeksforGeeks">
            <a:extLst>
              <a:ext uri="{FF2B5EF4-FFF2-40B4-BE49-F238E27FC236}">
                <a16:creationId xmlns:a16="http://schemas.microsoft.com/office/drawing/2014/main" id="{348BA48A-8F3D-560F-66AC-38C51618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57226"/>
            <a:ext cx="5835769" cy="429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5116430"/>
            <a:ext cx="11284360" cy="169408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Т.к. класс реализует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он может хранить только уникальные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В основе лежит </a:t>
            </a:r>
            <a:r>
              <a:rPr lang="en-US" dirty="0">
                <a:solidFill>
                  <a:srgbClr val="BC5CFF"/>
                </a:solidFill>
                <a:latin typeface="-apple-system"/>
              </a:rPr>
              <a:t>HashMap</a:t>
            </a:r>
            <a:r>
              <a:rPr lang="ru-RU" dirty="0">
                <a:latin typeface="-apple-system"/>
              </a:rPr>
              <a:t>.</a:t>
            </a:r>
            <a:endParaRPr lang="en-US" dirty="0"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82" y="657226"/>
            <a:ext cx="5065644" cy="32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- </a:t>
            </a:r>
            <a:r>
              <a:rPr lang="ru-RU" dirty="0"/>
              <a:t>Методы</a:t>
            </a:r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11F4F522-C154-5EFD-B6D7-108AD3091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22553"/>
              </p:ext>
            </p:extLst>
          </p:nvPr>
        </p:nvGraphicFramePr>
        <p:xfrm>
          <a:off x="515938" y="657225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1725338165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07008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6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3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3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0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09425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3429000"/>
            <a:ext cx="11066988" cy="23858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(Collection&lt;? extends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col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</a:t>
            </a:r>
            <a:r>
              <a:rPr lang="en-US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хеш-таблицу, в которую добавляет все элементы коллекции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col</a:t>
            </a:r>
            <a:endParaRPr lang="ru-RU" b="0" i="0" dirty="0">
              <a:solidFill>
                <a:srgbClr val="BC5CFF"/>
              </a:solidFill>
              <a:effectLst/>
              <a:latin typeface="-apple-system"/>
            </a:endParaRP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int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параметр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указывает начальную емкость таблицы, которая по умолчанию равна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16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int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float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koef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параметр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koef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или коэффициент заполнения, значение которого должно быть в пределах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от 0.0 до 1.0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указывает, насколько должна быть заполнена емкость объектами прежде чем произойдет ее расширение. Например, коэффициент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0.75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указывает, что при заполнении емкости на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3/4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произойдет ее расширение.</a:t>
            </a:r>
          </a:p>
        </p:txBody>
      </p:sp>
    </p:spTree>
    <p:extLst>
      <p:ext uri="{BB962C8B-B14F-4D97-AF65-F5344CB8AC3E}">
        <p14:creationId xmlns:p14="http://schemas.microsoft.com/office/powerpoint/2010/main" val="322467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19" y="1776724"/>
            <a:ext cx="7833961" cy="34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-методы.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2910</TotalTime>
  <Words>4919</Words>
  <Application>Microsoft Office PowerPoint</Application>
  <PresentationFormat>Широкоэкранный</PresentationFormat>
  <Paragraphs>428</Paragraphs>
  <Slides>30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-apple-system</vt:lpstr>
      <vt:lpstr>Arial</vt:lpstr>
      <vt:lpstr>Calibri</vt:lpstr>
      <vt:lpstr>Fira Sans</vt:lpstr>
      <vt:lpstr>proxima</vt:lpstr>
      <vt:lpstr>Тема Office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Параметризованные классы</vt:lpstr>
      <vt:lpstr>Generics – Параметризованные методы и конструкторы</vt:lpstr>
      <vt:lpstr>Upper Bounded Wildcard (? extends T)</vt:lpstr>
      <vt:lpstr>Lower Bounded Wildcard (? super T)</vt:lpstr>
      <vt:lpstr>Unbounded Wildcard (?)</vt:lpstr>
      <vt:lpstr>Generics – Ограниченные типы и метасимволы</vt:lpstr>
      <vt:lpstr>Сравнение Wildcard</vt:lpstr>
      <vt:lpstr>Generics – Wildcards PECS</vt:lpstr>
      <vt:lpstr>Итератор</vt:lpstr>
      <vt:lpstr>Итератор - Удаление</vt:lpstr>
      <vt:lpstr>HashMap</vt:lpstr>
      <vt:lpstr>HashMap – put()</vt:lpstr>
      <vt:lpstr>HashMap - коллизии</vt:lpstr>
      <vt:lpstr>HashMap - методы</vt:lpstr>
      <vt:lpstr>HashSet</vt:lpstr>
      <vt:lpstr>HashSet - Методы</vt:lpstr>
      <vt:lpstr>SET</vt:lpstr>
      <vt:lpstr>класс Collections</vt:lpstr>
      <vt:lpstr>Stack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56</cp:revision>
  <dcterms:created xsi:type="dcterms:W3CDTF">2025-01-02T08:46:56Z</dcterms:created>
  <dcterms:modified xsi:type="dcterms:W3CDTF">2025-02-28T10:22:10Z</dcterms:modified>
</cp:coreProperties>
</file>