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2"/>
  </p:notesMasterIdLst>
  <p:sldIdLst>
    <p:sldId id="257" r:id="rId2"/>
    <p:sldId id="291" r:id="rId3"/>
    <p:sldId id="292" r:id="rId4"/>
    <p:sldId id="289" r:id="rId5"/>
    <p:sldId id="290" r:id="rId6"/>
    <p:sldId id="263" r:id="rId7"/>
    <p:sldId id="264" r:id="rId8"/>
    <p:sldId id="258" r:id="rId9"/>
    <p:sldId id="259" r:id="rId10"/>
    <p:sldId id="261" r:id="rId11"/>
    <p:sldId id="266" r:id="rId12"/>
    <p:sldId id="270" r:id="rId13"/>
    <p:sldId id="272" r:id="rId14"/>
    <p:sldId id="294" r:id="rId15"/>
    <p:sldId id="296" r:id="rId16"/>
    <p:sldId id="293" r:id="rId17"/>
    <p:sldId id="271" r:id="rId18"/>
    <p:sldId id="297" r:id="rId19"/>
    <p:sldId id="269" r:id="rId20"/>
    <p:sldId id="278" r:id="rId21"/>
    <p:sldId id="279" r:id="rId22"/>
    <p:sldId id="284" r:id="rId23"/>
    <p:sldId id="285" r:id="rId24"/>
    <p:sldId id="286" r:id="rId25"/>
    <p:sldId id="287" r:id="rId26"/>
    <p:sldId id="274" r:id="rId27"/>
    <p:sldId id="277" r:id="rId28"/>
    <p:sldId id="298" r:id="rId29"/>
    <p:sldId id="283" r:id="rId30"/>
    <p:sldId id="28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6A0F93B-4765-48F2-B1CC-AD45E8B8F275}">
          <p14:sldIdLst>
            <p14:sldId id="257"/>
            <p14:sldId id="291"/>
            <p14:sldId id="292"/>
            <p14:sldId id="289"/>
            <p14:sldId id="290"/>
          </p14:sldIdLst>
        </p14:section>
        <p14:section name="ArrayList" id="{9A8C8A2F-6059-4797-BBD1-7A543937F51D}">
          <p14:sldIdLst>
            <p14:sldId id="263"/>
            <p14:sldId id="264"/>
            <p14:sldId id="258"/>
            <p14:sldId id="259"/>
            <p14:sldId id="261"/>
          </p14:sldIdLst>
        </p14:section>
        <p14:section name="Generics" id="{2050C396-FE81-4EC8-AF77-42FEE9FA3014}">
          <p14:sldIdLst>
            <p14:sldId id="266"/>
            <p14:sldId id="270"/>
            <p14:sldId id="272"/>
            <p14:sldId id="294"/>
            <p14:sldId id="296"/>
            <p14:sldId id="293"/>
            <p14:sldId id="271"/>
            <p14:sldId id="297"/>
            <p14:sldId id="269"/>
          </p14:sldIdLst>
        </p14:section>
        <p14:section name="Итератор" id="{A5E59607-38BF-4F56-91B0-5CF75B625E99}">
          <p14:sldIdLst>
            <p14:sldId id="278"/>
            <p14:sldId id="279"/>
          </p14:sldIdLst>
        </p14:section>
        <p14:section name="Hashmap" id="{5A0EDEE5-56B8-4DE5-B4EA-DB0880CAA066}">
          <p14:sldIdLst>
            <p14:sldId id="284"/>
            <p14:sldId id="285"/>
            <p14:sldId id="286"/>
            <p14:sldId id="287"/>
          </p14:sldIdLst>
        </p14:section>
        <p14:section name="HashSet" id="{C089EEEF-4FCC-4B9B-AF40-C722EFC1649C}">
          <p14:sldIdLst>
            <p14:sldId id="274"/>
            <p14:sldId id="277"/>
          </p14:sldIdLst>
        </p14:section>
        <p14:section name="LinkedList" id="{CE6DC093-DD4A-4E09-B93A-05895A1662FA}">
          <p14:sldIdLst>
            <p14:sldId id="298"/>
          </p14:sldIdLst>
        </p14:section>
        <p14:section name="Stack" id="{32465DE7-77FC-49F4-9A9E-F62356151C56}">
          <p14:sldIdLst>
            <p14:sldId id="283"/>
          </p14:sldIdLst>
        </p14:section>
        <p14:section name="Класс Collections" id="{1BD23794-E779-4BD1-9425-FB93ECB27084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5CFF"/>
    <a:srgbClr val="FF423F"/>
    <a:srgbClr val="CC7832"/>
    <a:srgbClr val="2CA433"/>
    <a:srgbClr val="DDDDDD"/>
    <a:srgbClr val="6FADC3"/>
    <a:srgbClr val="4795CA"/>
    <a:srgbClr val="3399FF"/>
    <a:srgbClr val="BEFFBB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9856" autoAdjust="0"/>
  </p:normalViewPr>
  <p:slideViewPr>
    <p:cSldViewPr snapToGrid="0">
      <p:cViewPr varScale="1">
        <p:scale>
          <a:sx n="89" d="100"/>
          <a:sy n="89" d="100"/>
        </p:scale>
        <p:origin x="1434" y="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B99C5-9E73-4D85-8495-5EC431CC6481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29189-23CE-4022-A357-B9239DF82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889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Collection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Collection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Collection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Collection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Collection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Fira Sans" panose="020B0503050000020004" pitchFamily="34" charset="0"/>
              </a:rPr>
              <a:t>Базовые понятия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DDDDD"/>
                </a:solidFill>
                <a:effectLst/>
                <a:latin typeface="-apple-system"/>
              </a:rPr>
              <a:t>-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На вершине иерархии в Java Collection Framework располагаются 2 интерфейса: </a:t>
            </a:r>
            <a:r>
              <a:rPr lang="ru-RU" dirty="0"/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 </a:t>
            </a:r>
            <a:r>
              <a:rPr lang="ru-RU" dirty="0" err="1"/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Эти интерфейсы разделяют все коллекции, входящие во фреймворк на две части по типу хранения данных: простые последовательные наборы элементов и наборы пар «ключ — значение» (словари).</a:t>
            </a:r>
            <a:endParaRPr lang="ru-RU" dirty="0"/>
          </a:p>
          <a:p>
            <a:br>
              <a:rPr lang="ru-RU" dirty="0"/>
            </a:br>
            <a:r>
              <a:rPr lang="ru-RU" b="1" i="0" u="none" strike="noStrike" dirty="0">
                <a:solidFill>
                  <a:srgbClr val="DDDDDD"/>
                </a:solidFill>
                <a:effectLst/>
                <a:latin typeface="-apple-system"/>
                <a:hlinkClick r:id="rId3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 </a:t>
            </a:r>
            <a:r>
              <a:rPr lang="ru-RU" dirty="0"/>
              <a:t>size()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isEmpty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/>
              <a:t>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 Интерфейс был слегка доработан с приходом дженериков в Java 1.5. Также, в версии Java 8, было добавлено несколько новых методов для работы с лямбдами (такие как </a:t>
            </a:r>
            <a:r>
              <a:rPr lang="ru-RU" dirty="0" err="1"/>
              <a:t>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parallelStream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removeIf</a:t>
            </a:r>
            <a:r>
              <a:rPr lang="ru-RU" dirty="0"/>
              <a:t>(</a:t>
            </a:r>
            <a:r>
              <a:rPr lang="ru-RU" dirty="0" err="1"/>
              <a:t>Predicate</a:t>
            </a:r>
            <a:r>
              <a:rPr lang="ru-RU" dirty="0"/>
              <a:t>&lt;? super E&gt; </a:t>
            </a:r>
            <a:r>
              <a:rPr lang="ru-RU" dirty="0" err="1"/>
              <a:t>filter</a:t>
            </a:r>
            <a:r>
              <a:rPr lang="ru-RU" dirty="0"/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 принципе можно провести четкую аналогию. Причем в массиве все даже как-то короче и понятнее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что-ли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Но и в ArrayList не сильно сложно: получить элемент — метод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get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(), изменить элемент — метод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(), получить длину списка — метод size().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 зачем программисты используют класс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Конечно же, все дело в остальных методах, которых у массива нет и не будет: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Добавление элемента в список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Вставка элемента в середину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Поиск элемента в списке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Удаление элемента из списка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890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4. Как работают </a:t>
            </a:r>
            <a:r>
              <a:rPr lang="ru-RU" b="1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Generics</a:t>
            </a:r>
            <a:endParaRPr lang="ru-RU" b="1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 самом деле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Generics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работают до ужаса примитивно.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Компилятор просто заменяет тип с параметром на него же, только без параметра. А при взаимодействии с его методами добавляет операцию приведения типа к типу-параметру:</a:t>
            </a:r>
          </a:p>
          <a:p>
            <a:pPr algn="l"/>
            <a:br>
              <a:rPr lang="ru-RU" dirty="0"/>
            </a:b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Т.е. по сути дженерики — это такая разновидность синтаксического сахара, как и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autoboxing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только побольше. При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autoboxing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компилятор за нас добавляет методы для преобразования типа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int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к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Integer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и обратно, а для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generics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добавляет операторы приведения типа.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После того, как компилятор скомпилировал ваш код с дженериками, в нем все классы с параметрами были преобразованы просто в классы и операторы приведения типа. Информация о том, какие изначально были типы-параметры у переменных сложных типов, потерялась. Этот эффект еще называют </a:t>
            </a:r>
            <a:r>
              <a:rPr lang="ru-RU" b="0" i="1" dirty="0">
                <a:solidFill>
                  <a:srgbClr val="C3CBD2"/>
                </a:solidFill>
                <a:effectLst/>
                <a:latin typeface="Arial" panose="020B0604020202020204" pitchFamily="34" charset="0"/>
              </a:rPr>
              <a:t>стиранием типов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 классов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может быть не один тип параметр, а несколько.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Также сложные типы тоже можно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использовать в качестве параметров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157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, когда объявляется параметр типа, он указывается в угловых скобках.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790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727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Можно порассуждать,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E5C07B"/>
                </a:solidFill>
                <a:effectLst/>
              </a:rPr>
              <a:t>List</a:t>
            </a:r>
            <a:r>
              <a:rPr lang="en-US" dirty="0">
                <a:solidFill>
                  <a:srgbClr val="359FF4"/>
                </a:solidFill>
                <a:effectLst/>
              </a:rPr>
              <a:t>&lt;</a:t>
            </a:r>
            <a:r>
              <a:rPr lang="en-US" dirty="0">
                <a:solidFill>
                  <a:srgbClr val="ABB2BF"/>
                </a:solidFill>
                <a:effectLst/>
              </a:rPr>
              <a:t>? </a:t>
            </a:r>
            <a:r>
              <a:rPr lang="en-US" dirty="0">
                <a:solidFill>
                  <a:srgbClr val="C678DD"/>
                </a:solidFill>
                <a:effectLst/>
              </a:rPr>
              <a:t>extends </a:t>
            </a:r>
            <a:r>
              <a:rPr lang="en-US" dirty="0">
                <a:solidFill>
                  <a:srgbClr val="E5C07B"/>
                </a:solidFill>
                <a:effectLst/>
              </a:rPr>
              <a:t>Number</a:t>
            </a:r>
            <a:r>
              <a:rPr lang="en-US" dirty="0">
                <a:solidFill>
                  <a:srgbClr val="359FF4"/>
                </a:solidFill>
                <a:effectLst/>
              </a:rPr>
              <a:t>&gt; </a:t>
            </a:r>
            <a:r>
              <a:rPr lang="en-US" dirty="0">
                <a:solidFill>
                  <a:srgbClr val="D19A66"/>
                </a:solidFill>
                <a:effectLst/>
              </a:rPr>
              <a:t>list</a:t>
            </a:r>
            <a:r>
              <a:rPr lang="ru-RU" dirty="0">
                <a:solidFill>
                  <a:srgbClr val="D19A66"/>
                </a:solidFill>
                <a:effectLst/>
              </a:rPr>
              <a:t> – означает что может приехать любой </a:t>
            </a:r>
            <a:r>
              <a:rPr lang="ru-RU" dirty="0" err="1">
                <a:solidFill>
                  <a:srgbClr val="D19A66"/>
                </a:solidFill>
                <a:effectLst/>
              </a:rPr>
              <a:t>типо</a:t>
            </a:r>
            <a:r>
              <a:rPr lang="ru-RU" dirty="0">
                <a:solidFill>
                  <a:srgbClr val="D19A66"/>
                </a:solidFill>
                <a:effectLst/>
              </a:rPr>
              <a:t> начиная от </a:t>
            </a:r>
            <a:r>
              <a:rPr lang="en-US" dirty="0">
                <a:solidFill>
                  <a:srgbClr val="D19A66"/>
                </a:solidFill>
                <a:effectLst/>
              </a:rPr>
              <a:t>Number </a:t>
            </a:r>
            <a:r>
              <a:rPr lang="ru-RU" dirty="0">
                <a:solidFill>
                  <a:srgbClr val="D19A66"/>
                </a:solidFill>
                <a:effectLst/>
              </a:rPr>
              <a:t> и дальше по дереву наследования. А это значит, что можно вполне себе использовать методы </a:t>
            </a:r>
            <a:r>
              <a:rPr lang="en-US" dirty="0">
                <a:solidFill>
                  <a:srgbClr val="D19A66"/>
                </a:solidFill>
                <a:effectLst/>
              </a:rPr>
              <a:t>Number</a:t>
            </a:r>
            <a:endParaRPr lang="en-US" dirty="0">
              <a:solidFill>
                <a:srgbClr val="ABB2BF"/>
              </a:solidFill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942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Нужно порассуждать.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Если </a:t>
            </a:r>
            <a:r>
              <a:rPr lang="en-US" dirty="0">
                <a:solidFill>
                  <a:srgbClr val="E5C07B"/>
                </a:solidFill>
                <a:effectLst/>
              </a:rPr>
              <a:t>List</a:t>
            </a:r>
            <a:r>
              <a:rPr lang="en-US" dirty="0">
                <a:solidFill>
                  <a:srgbClr val="359FF4"/>
                </a:solidFill>
                <a:effectLst/>
              </a:rPr>
              <a:t>&lt;</a:t>
            </a:r>
            <a:r>
              <a:rPr lang="en-US" dirty="0">
                <a:solidFill>
                  <a:srgbClr val="ABB2BF"/>
                </a:solidFill>
                <a:effectLst/>
              </a:rPr>
              <a:t>? </a:t>
            </a:r>
            <a:r>
              <a:rPr lang="en-US" dirty="0">
                <a:solidFill>
                  <a:srgbClr val="C678DD"/>
                </a:solidFill>
                <a:effectLst/>
              </a:rPr>
              <a:t>super </a:t>
            </a:r>
            <a:r>
              <a:rPr lang="en-US" dirty="0">
                <a:solidFill>
                  <a:srgbClr val="E5C07B"/>
                </a:solidFill>
                <a:effectLst/>
              </a:rPr>
              <a:t>Integer</a:t>
            </a:r>
            <a:r>
              <a:rPr lang="en-US" dirty="0">
                <a:solidFill>
                  <a:srgbClr val="359FF4"/>
                </a:solidFill>
                <a:effectLst/>
              </a:rPr>
              <a:t>&gt; </a:t>
            </a:r>
            <a:r>
              <a:rPr lang="en-US" dirty="0">
                <a:solidFill>
                  <a:srgbClr val="D19A66"/>
                </a:solidFill>
                <a:effectLst/>
              </a:rPr>
              <a:t>list</a:t>
            </a:r>
            <a:r>
              <a:rPr lang="ru-RU" dirty="0">
                <a:solidFill>
                  <a:srgbClr val="D19A66"/>
                </a:solidFill>
                <a:effectLst/>
              </a:rPr>
              <a:t>, значит это может быть лист в том числе и объектов, а значит любой элемент, который мы </a:t>
            </a:r>
            <a:r>
              <a:rPr lang="ru-RU" dirty="0" err="1">
                <a:solidFill>
                  <a:srgbClr val="D19A66"/>
                </a:solidFill>
                <a:effectLst/>
              </a:rPr>
              <a:t>добвляем</a:t>
            </a:r>
            <a:r>
              <a:rPr lang="ru-RU" dirty="0">
                <a:solidFill>
                  <a:srgbClr val="D19A66"/>
                </a:solidFill>
                <a:effectLst/>
              </a:rPr>
              <a:t> должен без проблем </a:t>
            </a:r>
            <a:r>
              <a:rPr lang="ru-RU" dirty="0" err="1">
                <a:solidFill>
                  <a:srgbClr val="D19A66"/>
                </a:solidFill>
                <a:effectLst/>
              </a:rPr>
              <a:t>каститься</a:t>
            </a:r>
            <a:r>
              <a:rPr lang="ru-RU" dirty="0">
                <a:solidFill>
                  <a:srgbClr val="D19A66"/>
                </a:solidFill>
                <a:effectLst/>
              </a:rPr>
              <a:t> в цепочку зависимости от </a:t>
            </a:r>
            <a:r>
              <a:rPr lang="en-US" dirty="0">
                <a:solidFill>
                  <a:srgbClr val="D19A66"/>
                </a:solidFill>
                <a:effectLst/>
              </a:rPr>
              <a:t>INTEGER</a:t>
            </a:r>
            <a:endParaRPr lang="en-US" dirty="0">
              <a:solidFill>
                <a:srgbClr val="ABB2BF"/>
              </a:solidFill>
              <a:effectLst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009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F3748"/>
                </a:solidFill>
                <a:effectLst/>
                <a:latin typeface="proxima"/>
              </a:rPr>
              <a:t>https://www.examclouds.com/ru/java/java-core-russian/generics-russian#header3</a:t>
            </a:r>
            <a:endParaRPr lang="ru-RU" b="0" i="0" dirty="0">
              <a:solidFill>
                <a:srgbClr val="2F3748"/>
              </a:solidFill>
              <a:effectLst/>
              <a:latin typeface="proxima"/>
            </a:endParaRPr>
          </a:p>
          <a:p>
            <a:pPr algn="l"/>
            <a:endParaRPr lang="ru-RU" b="0" i="0" dirty="0">
              <a:solidFill>
                <a:srgbClr val="2F3748"/>
              </a:solidFill>
              <a:effectLst/>
              <a:latin typeface="proxima"/>
            </a:endParaRPr>
          </a:p>
          <a:p>
            <a:pPr algn="l"/>
            <a:endParaRPr lang="ru-RU" b="0" i="0" dirty="0">
              <a:solidFill>
                <a:srgbClr val="2F3748"/>
              </a:solidFill>
              <a:effectLst/>
              <a:latin typeface="proxima"/>
            </a:endParaRPr>
          </a:p>
          <a:p>
            <a:pPr algn="l"/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Мета символ не оказывает никакого влияния на тип создаваемых объектов класса </a:t>
            </a:r>
            <a:r>
              <a:rPr lang="ru-RU" b="0" i="0" dirty="0" err="1">
                <a:solidFill>
                  <a:srgbClr val="2F3748"/>
                </a:solidFill>
                <a:effectLst/>
                <a:latin typeface="proxima"/>
              </a:rPr>
              <a:t>Average</a:t>
            </a:r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. Это определяется оператором extends в объявлении класса </a:t>
            </a:r>
            <a:r>
              <a:rPr lang="ru-RU" b="0" i="0" dirty="0" err="1">
                <a:solidFill>
                  <a:srgbClr val="2F3748"/>
                </a:solidFill>
                <a:effectLst/>
                <a:latin typeface="proxima"/>
              </a:rPr>
              <a:t>Average</a:t>
            </a:r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. Мета символ просто совпадает с любым достоверным объектом класса </a:t>
            </a:r>
            <a:r>
              <a:rPr lang="ru-RU" b="0" i="0" dirty="0" err="1">
                <a:solidFill>
                  <a:srgbClr val="2F3748"/>
                </a:solidFill>
                <a:effectLst/>
                <a:latin typeface="proxima"/>
              </a:rPr>
              <a:t>Average</a:t>
            </a:r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.</a:t>
            </a:r>
          </a:p>
          <a:p>
            <a:pPr algn="l"/>
            <a:endParaRPr lang="ru-RU" b="0" i="0" dirty="0">
              <a:solidFill>
                <a:srgbClr val="2F3748"/>
              </a:solidFill>
              <a:effectLst/>
              <a:latin typeface="proxima"/>
            </a:endParaRPr>
          </a:p>
          <a:p>
            <a:pPr algn="l"/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Метасимвольные аргументы могут быть ограничены почти таким же образом, как и параметры типов. Ограничивать метасимвольный аргумент особенно важно при создании обобщенного типа, оперирующего иерархией классов. Например: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786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Если контейнер объявлен с wildcard </a:t>
            </a:r>
            <a:r>
              <a:rPr lang="ru-RU" dirty="0"/>
              <a:t>? extends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то можно только читать значения. 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В список нельзя ничего добавить, кроме </a:t>
            </a:r>
            <a:r>
              <a:rPr lang="ru-RU" dirty="0" err="1"/>
              <a:t>null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Для того чтобы добавить объект в список нам нужен другой тип wildcard — </a:t>
            </a:r>
            <a:r>
              <a:rPr lang="ru-RU" dirty="0"/>
              <a:t>? </a:t>
            </a:r>
            <a:r>
              <a:rPr lang="en-US" dirty="0"/>
              <a:t>S</a:t>
            </a:r>
            <a:r>
              <a:rPr lang="ru-RU" dirty="0" err="1"/>
              <a:t>uper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2)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Нельзя прочитать элемент из контейнера с wildcard </a:t>
            </a:r>
            <a:r>
              <a:rPr lang="ru-RU" dirty="0"/>
              <a:t>? super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кроме объекта класса </a:t>
            </a:r>
            <a:r>
              <a:rPr lang="ru-RU" dirty="0"/>
              <a:t>Object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Можно заменить на </a:t>
            </a:r>
            <a:r>
              <a:rPr lang="en-US" dirty="0"/>
              <a:t>OBJECT</a:t>
            </a:r>
            <a:r>
              <a:rPr lang="ru-RU" dirty="0"/>
              <a:t> </a:t>
            </a:r>
            <a:r>
              <a:rPr lang="ru-RU" dirty="0" err="1"/>
              <a:t>вовращаемый</a:t>
            </a:r>
            <a:r>
              <a:rPr lang="ru-RU" dirty="0"/>
              <a:t> тип, и тогда норм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8959A8"/>
                </a:solidFill>
                <a:effectLst/>
              </a:rPr>
              <a:t>public</a:t>
            </a:r>
            <a:r>
              <a:rPr lang="en-US" dirty="0"/>
              <a:t> </a:t>
            </a:r>
            <a:r>
              <a:rPr lang="en-US" b="1" dirty="0">
                <a:solidFill>
                  <a:srgbClr val="8959A8"/>
                </a:solidFill>
                <a:effectLst/>
              </a:rPr>
              <a:t>static</a:t>
            </a:r>
            <a:r>
              <a:rPr lang="en-US" dirty="0"/>
              <a:t> </a:t>
            </a:r>
            <a:r>
              <a:rPr lang="en-US" dirty="0">
                <a:effectLst/>
              </a:rPr>
              <a:t>&lt;T&gt;</a:t>
            </a:r>
            <a:r>
              <a:rPr lang="en-US" dirty="0"/>
              <a:t> </a:t>
            </a:r>
            <a:r>
              <a:rPr lang="en-US" b="1" dirty="0">
                <a:solidFill>
                  <a:srgbClr val="8959A8"/>
                </a:solidFill>
                <a:effectLst/>
              </a:rPr>
              <a:t>Object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getFirst</a:t>
            </a:r>
            <a:r>
              <a:rPr lang="en-US" dirty="0"/>
              <a:t>(</a:t>
            </a:r>
            <a:r>
              <a:rPr lang="en-US" dirty="0">
                <a:effectLst/>
              </a:rPr>
              <a:t>List&lt;?</a:t>
            </a:r>
            <a:r>
              <a:rPr lang="en-US" dirty="0"/>
              <a:t> </a:t>
            </a:r>
            <a:r>
              <a:rPr lang="en-US" b="1" dirty="0">
                <a:solidFill>
                  <a:srgbClr val="8959A8"/>
                </a:solidFill>
                <a:effectLst/>
              </a:rPr>
              <a:t>super</a:t>
            </a:r>
            <a:r>
              <a:rPr lang="en-US" dirty="0"/>
              <a:t> </a:t>
            </a:r>
            <a:r>
              <a:rPr lang="en-US" dirty="0">
                <a:effectLst/>
              </a:rPr>
              <a:t>T&gt;</a:t>
            </a:r>
            <a:r>
              <a:rPr lang="en-US" dirty="0"/>
              <a:t> </a:t>
            </a:r>
            <a:r>
              <a:rPr lang="en-US" dirty="0">
                <a:effectLst/>
              </a:rPr>
              <a:t>list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</a:t>
            </a:r>
            <a:r>
              <a:rPr lang="en-US" b="1" dirty="0">
                <a:solidFill>
                  <a:srgbClr val="8959A8"/>
                </a:solidFill>
                <a:effectLst/>
              </a:rPr>
              <a:t>return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list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get</a:t>
            </a:r>
            <a:r>
              <a:rPr lang="en-US" dirty="0"/>
              <a:t>(</a:t>
            </a:r>
            <a:r>
              <a:rPr lang="en-US" dirty="0">
                <a:effectLst/>
              </a:rPr>
              <a:t>0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16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Реализация интерфейса предполагает, что с помощью вызова метода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можно получить следующий элемент.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С помощью метода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можно узнать, есть ли следующий элемент, и не достигнут ли конец коллекции.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И если элементы еще имеются, то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вернет значение </a:t>
            </a:r>
            <a:r>
              <a:rPr lang="ru-RU" dirty="0" err="1"/>
              <a:t>true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Метод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следует вызывать перед методом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 так как при достижении конца коллекции метод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выбрасывает исключение </a:t>
            </a:r>
            <a:r>
              <a:rPr lang="ru-RU" dirty="0" err="1"/>
              <a:t>NoSuchElementException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И метод </a:t>
            </a:r>
            <a:r>
              <a:rPr lang="ru-RU" dirty="0" err="1"/>
              <a:t>remove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удаляет текущий элемент, который был получен последним вызовом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Когда компилятор встретит в вашем коде цикл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он просто заменит его на код справа: добавит метод получения итератора и все недостающие вызовы методов.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Программисты очень любят цикл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и практически всегда используют его, когда нужно обойти все элементы коллекции.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389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Реализация интерфейса предполагает, что с помощью вызова метода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можно получить следующий элемент.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С помощью метода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можно узнать, есть ли следующий элемент, и не достигнут ли конец коллекции.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И если элементы еще имеются, то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вернет значение </a:t>
            </a:r>
            <a:r>
              <a:rPr lang="ru-RU" dirty="0" err="1"/>
              <a:t>true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Метод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следует вызывать перед методом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 так как при достижении конца коллекции метод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выбрасывает исключение </a:t>
            </a:r>
            <a:r>
              <a:rPr lang="ru-RU" dirty="0" err="1"/>
              <a:t>NoSuchElementException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И метод </a:t>
            </a:r>
            <a:r>
              <a:rPr lang="ru-RU" dirty="0" err="1"/>
              <a:t>remove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удаляет текущий элемент, который был получен последним вызовом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Когда компилятор встретит в вашем коде цикл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он просто заменит его на код справа: добавит метод получения итератора и все недостающие вызовы методов.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Программисты очень любят цикл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и практически всегда используют его, когда нужно обойти все элементы коллекции.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776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Fira Sans" panose="020B0503050000020004" pitchFamily="34" charset="0"/>
              </a:rPr>
              <a:t>Базовые понятия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DDDDD"/>
                </a:solidFill>
                <a:effectLst/>
                <a:latin typeface="-apple-system"/>
              </a:rPr>
              <a:t>-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На вершине иерархии в Java Collection Framework располагаются 2 интерфейса: </a:t>
            </a:r>
            <a:r>
              <a:rPr lang="ru-RU" dirty="0"/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 </a:t>
            </a:r>
            <a:r>
              <a:rPr lang="ru-RU" dirty="0" err="1"/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Эти интерфейсы разделяют все коллекции, входящие во фреймворк на две части по типу хранения данных: простые последовательные наборы элементов и наборы пар «ключ — значение» (словари).</a:t>
            </a:r>
            <a:endParaRPr lang="ru-RU" dirty="0"/>
          </a:p>
          <a:p>
            <a:br>
              <a:rPr lang="ru-RU" dirty="0"/>
            </a:br>
            <a:r>
              <a:rPr lang="ru-RU" b="1" i="0" u="none" strike="noStrike" dirty="0">
                <a:solidFill>
                  <a:srgbClr val="DDDDDD"/>
                </a:solidFill>
                <a:effectLst/>
                <a:latin typeface="-apple-system"/>
                <a:hlinkClick r:id="rId3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 </a:t>
            </a:r>
            <a:r>
              <a:rPr lang="ru-RU" dirty="0"/>
              <a:t>size()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isEmpty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/>
              <a:t>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 Интерфейс был слегка доработан с приходом дженериков в Java 1.5. Также, в версии Java 8, было добавлено несколько новых методов для работы с лямбдами (такие как </a:t>
            </a:r>
            <a:r>
              <a:rPr lang="ru-RU" dirty="0" err="1"/>
              <a:t>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parallelStream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removeIf</a:t>
            </a:r>
            <a:r>
              <a:rPr lang="ru-RU" dirty="0"/>
              <a:t>(</a:t>
            </a:r>
            <a:r>
              <a:rPr lang="ru-RU" dirty="0" err="1"/>
              <a:t>Predicate</a:t>
            </a:r>
            <a:r>
              <a:rPr lang="ru-RU" dirty="0"/>
              <a:t>&lt;? super E&gt; </a:t>
            </a:r>
            <a:r>
              <a:rPr lang="ru-RU" dirty="0" err="1"/>
              <a:t>filter</a:t>
            </a:r>
            <a:r>
              <a:rPr lang="ru-RU" dirty="0"/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5189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Хеш-таблицей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называется структура данных, реализующая интерфейс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ассоциативного массива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(абстрактная модель «ключ – значение» или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entry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), которая обеспечивает очень быструю вставку и поиск: независимо от количества элементов вставка и поиск (а иногда и удаление) выполняются за время, близкое к константе – O(1). По сути, это обычный массив, где местоположение элемента зависит от значения самого элемента.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Связь между значением элемента и его позицией в хеш-таблице задает хеш-функция.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Хеш-функция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получает входную часть данных, которую мы называем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ключом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а на выходе она выдает целое число, известное как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хеш-значение (или хеш-код)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Затем,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хеш-значение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привязывает наш ключ к определенному индексу хеш-таблицы. Для основных операций: вставки, поиска и удаления мы используем одну и ту же хеш-функцию, поэтому эти операции осуществляются довольно быстро. По этой причине важно, чтобы хеш-функция вела себя последовательно и выводила один и тот же индекс для одинаковых входных данных.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Стоит отметить, что полученный хеш-код может быть огромным числовым значением, а исходный массив условно рассчитан только на 16 элементов. Не создавать же массив на миллиард элементов, чтобы добавить туда всего десять? Поэтому мы этот хеш-код должны как-то трансформировать в значения от 0 до 15 (если размер массива 16). И вот для этого используются дополнительные преобразования. Таким образом, мы генерируем индекс для минимизации размера массива.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Например, в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до Java 8 использовался вот такой дополнительный метод для нахождения нужной ячейки: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1" dirty="0" err="1">
                <a:solidFill>
                  <a:srgbClr val="CC7832"/>
                </a:solidFill>
                <a:effectLst/>
              </a:rPr>
              <a:t>static</a:t>
            </a:r>
            <a:r>
              <a:rPr lang="ru-RU" dirty="0"/>
              <a:t> 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int</a:t>
            </a:r>
            <a:r>
              <a:rPr lang="ru-RU" dirty="0"/>
              <a:t> </a:t>
            </a:r>
            <a:r>
              <a:rPr lang="ru-RU" dirty="0" err="1">
                <a:solidFill>
                  <a:srgbClr val="FFC66D"/>
                </a:solidFill>
                <a:effectLst/>
              </a:rPr>
              <a:t>indexFor</a:t>
            </a:r>
            <a:r>
              <a:rPr lang="ru-RU" dirty="0">
                <a:effectLst/>
              </a:rPr>
              <a:t>(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int</a:t>
            </a:r>
            <a:r>
              <a:rPr lang="ru-RU" dirty="0"/>
              <a:t> h</a:t>
            </a:r>
            <a:r>
              <a:rPr lang="ru-RU" dirty="0">
                <a:effectLst/>
              </a:rPr>
              <a:t>,</a:t>
            </a:r>
            <a:r>
              <a:rPr lang="ru-RU" dirty="0"/>
              <a:t> 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int</a:t>
            </a:r>
            <a:r>
              <a:rPr lang="ru-RU" dirty="0"/>
              <a:t> </a:t>
            </a:r>
            <a:r>
              <a:rPr lang="ru-RU" dirty="0" err="1"/>
              <a:t>length</a:t>
            </a:r>
            <a:r>
              <a:rPr lang="ru-RU" dirty="0">
                <a:effectLst/>
              </a:rPr>
              <a:t>)</a:t>
            </a:r>
            <a:r>
              <a:rPr lang="ru-RU" dirty="0"/>
              <a:t> </a:t>
            </a:r>
            <a:r>
              <a:rPr lang="ru-RU" dirty="0">
                <a:effectLst/>
              </a:rPr>
              <a:t>{</a:t>
            </a:r>
            <a:r>
              <a:rPr lang="ru-RU" dirty="0"/>
              <a:t> </a:t>
            </a:r>
            <a:endParaRPr lang="en-US" dirty="0"/>
          </a:p>
          <a:p>
            <a:r>
              <a:rPr lang="en-US" b="1" dirty="0">
                <a:solidFill>
                  <a:srgbClr val="CC7832"/>
                </a:solidFill>
                <a:effectLst/>
              </a:rPr>
              <a:t>     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return</a:t>
            </a:r>
            <a:r>
              <a:rPr lang="ru-RU" dirty="0"/>
              <a:t> h </a:t>
            </a:r>
            <a:r>
              <a:rPr lang="ru-RU" dirty="0">
                <a:solidFill>
                  <a:srgbClr val="C3CBD2"/>
                </a:solidFill>
                <a:effectLst/>
              </a:rPr>
              <a:t>&amp;</a:t>
            </a:r>
            <a:r>
              <a:rPr lang="ru-RU" dirty="0"/>
              <a:t> </a:t>
            </a:r>
            <a:r>
              <a:rPr lang="ru-RU" dirty="0">
                <a:effectLst/>
              </a:rPr>
              <a:t>(</a:t>
            </a:r>
            <a:r>
              <a:rPr lang="ru-RU" dirty="0"/>
              <a:t>length</a:t>
            </a:r>
            <a:r>
              <a:rPr lang="ru-RU" dirty="0">
                <a:solidFill>
                  <a:srgbClr val="C3CBD2"/>
                </a:solidFill>
                <a:effectLst/>
              </a:rPr>
              <a:t>-</a:t>
            </a:r>
            <a:r>
              <a:rPr lang="ru-RU" dirty="0">
                <a:solidFill>
                  <a:srgbClr val="56B7FF"/>
                </a:solidFill>
                <a:effectLst/>
              </a:rPr>
              <a:t>1</a:t>
            </a:r>
            <a:r>
              <a:rPr lang="ru-RU" dirty="0">
                <a:effectLst/>
              </a:rPr>
              <a:t>);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>
                <a:effectLst/>
              </a:rPr>
              <a:t>}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 вход он принимал хеш-код полученный в результате работы </a:t>
            </a:r>
            <a:r>
              <a:rPr lang="ru-RU" dirty="0" err="1"/>
              <a:t>hashCode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длину внутреннего массива (количество ячеек). А возвращал результат «хеш-код» –&gt; побитовое «И» –&gt; (длина массива – 1).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4959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3040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6477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3222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Класс </a:t>
            </a:r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реализует интерфейс </a:t>
            </a:r>
            <a:r>
              <a:rPr lang="ru-RU" dirty="0" err="1"/>
              <a:t>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основан на хэш-таблице, а также поддерживается с помощью экземпляра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 </a:t>
            </a:r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элементы не упорядочены, нет никаких гарантий, что элементы будут в том же порядке спустя какое-то время.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Операции добавления, удаления и поиска будут выполняться за константное время при условии, что хэш-функция правильно распределяет элементы по «корзинам».</a:t>
            </a:r>
          </a:p>
          <a:p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Все классы, реализующие интерфейс </a:t>
            </a:r>
            <a:r>
              <a:rPr lang="ru-RU" dirty="0" err="1"/>
              <a:t>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внутренне поддерживаются реализациями </a:t>
            </a:r>
            <a:r>
              <a:rPr lang="ru-RU" dirty="0" err="1"/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хранит элементы с помощью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Хоть и для добавления элемента в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он должен быть представлен в виде пары «ключ-значение», в </a:t>
            </a:r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добавляется только значение. </a:t>
            </a:r>
          </a:p>
          <a:p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 самом деле значение, которые мы передаем в </a:t>
            </a:r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является ключом к объекту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а в качестве значения в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используется константа. Таким образом, в каждой паре «ключ-значение» все ключи будут иметь одинаковые значения.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6482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Класс </a:t>
            </a:r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реализует интерфейс </a:t>
            </a:r>
            <a:r>
              <a:rPr lang="ru-RU" dirty="0" err="1"/>
              <a:t>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основан на хэш-таблице, а также поддерживается с помощью экземпляра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 </a:t>
            </a:r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элементы не упорядочены, нет никаких гарантий, что элементы будут в том же порядке спустя какое-то время.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Операции добавления, удаления и поиска будут выполняться за константное время при условии, что хэш-функция правильно распределяет элементы по «корзинам».</a:t>
            </a:r>
          </a:p>
          <a:p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Все классы, реализующие интерфейс </a:t>
            </a:r>
            <a:r>
              <a:rPr lang="ru-RU" dirty="0" err="1"/>
              <a:t>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внутренне поддерживаются реализациями </a:t>
            </a:r>
            <a:r>
              <a:rPr lang="ru-RU" dirty="0" err="1"/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хранит элементы с помощью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Хоть и для добавления элемента в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он должен быть представлен в виде пары «ключ-значение», в </a:t>
            </a:r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добавляется только значение. </a:t>
            </a:r>
          </a:p>
          <a:p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 самом деле значение, которые мы передаем в </a:t>
            </a:r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является ключом к объекту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а в качестве значения в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используется константа. Таким образом, в каждой паре «ключ-значение» все ключи будут иметь одинаковые значения.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6988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1506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66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Fira Sans" panose="020B0503050000020004" pitchFamily="34" charset="0"/>
              </a:rPr>
              <a:t>Базовые понятия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DDDDD"/>
                </a:solidFill>
                <a:effectLst/>
                <a:latin typeface="-apple-system"/>
              </a:rPr>
              <a:t>-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На вершине иерархии в Java Collection Framework располагаются 2 интерфейса: </a:t>
            </a:r>
            <a:r>
              <a:rPr lang="ru-RU" dirty="0"/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 </a:t>
            </a:r>
            <a:r>
              <a:rPr lang="ru-RU" dirty="0" err="1"/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Эти интерфейсы разделяют все коллекции, входящие во фреймворк на две части по типу хранения данных: простые последовательные наборы элементов и наборы пар «ключ — значение» (словари).</a:t>
            </a:r>
            <a:endParaRPr lang="ru-RU" dirty="0"/>
          </a:p>
          <a:p>
            <a:br>
              <a:rPr lang="ru-RU" dirty="0"/>
            </a:br>
            <a:r>
              <a:rPr lang="ru-RU" b="1" i="0" u="none" strike="noStrike" dirty="0">
                <a:solidFill>
                  <a:srgbClr val="DDDDDD"/>
                </a:solidFill>
                <a:effectLst/>
                <a:latin typeface="-apple-system"/>
                <a:hlinkClick r:id="rId3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 </a:t>
            </a:r>
            <a:r>
              <a:rPr lang="ru-RU" dirty="0"/>
              <a:t>size()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isEmpty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/>
              <a:t>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 Интерфейс был слегка доработан с приходом дженериков в Java 1.5. Также, в версии Java 8, было добавлено несколько новых методов для работы с лямбдами (такие как </a:t>
            </a:r>
            <a:r>
              <a:rPr lang="ru-RU" dirty="0" err="1"/>
              <a:t>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parallelStream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removeIf</a:t>
            </a:r>
            <a:r>
              <a:rPr lang="ru-RU" dirty="0"/>
              <a:t>(</a:t>
            </a:r>
            <a:r>
              <a:rPr lang="ru-RU" dirty="0" err="1"/>
              <a:t>Predicate</a:t>
            </a:r>
            <a:r>
              <a:rPr lang="ru-RU" dirty="0"/>
              <a:t>&lt;? super E&gt; </a:t>
            </a:r>
            <a:r>
              <a:rPr lang="ru-RU" dirty="0" err="1"/>
              <a:t>filter</a:t>
            </a:r>
            <a:r>
              <a:rPr lang="ru-RU" dirty="0"/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34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u="none" strike="noStrike" dirty="0">
                <a:solidFill>
                  <a:srgbClr val="DDDDDD"/>
                </a:solidFill>
                <a:effectLst/>
                <a:latin typeface="-apple-system"/>
                <a:hlinkClick r:id="rId3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 </a:t>
            </a:r>
            <a:r>
              <a:rPr lang="ru-RU" dirty="0"/>
              <a:t>size()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isEmpty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/>
              <a:t>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 Интерфейс был слегка доработан с приходом дженериков в Java 1.5. Также, в версии Java 8, было добавлено несколько новых методов для работы с лямбдами (такие как </a:t>
            </a:r>
            <a:r>
              <a:rPr lang="ru-RU" dirty="0" err="1"/>
              <a:t>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parallelStream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removeIf</a:t>
            </a:r>
            <a:r>
              <a:rPr lang="ru-RU" dirty="0"/>
              <a:t>(</a:t>
            </a:r>
            <a:r>
              <a:rPr lang="ru-RU" dirty="0" err="1"/>
              <a:t>Predicate</a:t>
            </a:r>
            <a:r>
              <a:rPr lang="ru-RU" dirty="0"/>
              <a:t>&lt;? super E&gt; </a:t>
            </a:r>
            <a:r>
              <a:rPr lang="ru-RU" dirty="0" err="1"/>
              <a:t>filter</a:t>
            </a:r>
            <a:r>
              <a:rPr lang="ru-RU" dirty="0"/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593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Fira Sans" panose="020B0503050000020004" pitchFamily="34" charset="0"/>
              </a:rPr>
              <a:t>Базовые понятия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DDDDD"/>
                </a:solidFill>
                <a:effectLst/>
                <a:latin typeface="-apple-system"/>
              </a:rPr>
              <a:t>-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На вершине иерархии в Java Collection Framework располагаются 2 интерфейса: </a:t>
            </a:r>
            <a:r>
              <a:rPr lang="ru-RU" dirty="0"/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 </a:t>
            </a:r>
            <a:r>
              <a:rPr lang="ru-RU" dirty="0" err="1"/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Эти интерфейсы разделяют все коллекции, входящие во фреймворк на две части по типу хранения данных: простые последовательные наборы элементов и наборы пар «ключ — значение» (словари).</a:t>
            </a:r>
            <a:endParaRPr lang="ru-RU" dirty="0"/>
          </a:p>
          <a:p>
            <a:br>
              <a:rPr lang="ru-RU" dirty="0"/>
            </a:br>
            <a:r>
              <a:rPr lang="ru-RU" b="1" i="0" u="none" strike="noStrike" dirty="0">
                <a:solidFill>
                  <a:srgbClr val="DDDDDD"/>
                </a:solidFill>
                <a:effectLst/>
                <a:latin typeface="-apple-system"/>
                <a:hlinkClick r:id="rId3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 </a:t>
            </a:r>
            <a:r>
              <a:rPr lang="ru-RU" dirty="0"/>
              <a:t>size()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isEmpty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/>
              <a:t>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 Интерфейс был слегка доработан с приходом дженериков в Java 1.5. Также, в версии Java 8, было добавлено несколько новых методов для работы с лямбдами (такие как </a:t>
            </a:r>
            <a:r>
              <a:rPr lang="ru-RU" dirty="0" err="1"/>
              <a:t>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parallelStream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removeIf</a:t>
            </a:r>
            <a:r>
              <a:rPr lang="ru-RU" dirty="0"/>
              <a:t>(</a:t>
            </a:r>
            <a:r>
              <a:rPr lang="ru-RU" dirty="0" err="1"/>
              <a:t>Predicate</a:t>
            </a:r>
            <a:r>
              <a:rPr lang="ru-RU" dirty="0"/>
              <a:t>&lt;? super E&gt; </a:t>
            </a:r>
            <a:r>
              <a:rPr lang="ru-RU" dirty="0" err="1"/>
              <a:t>filter</a:t>
            </a:r>
            <a:r>
              <a:rPr lang="ru-RU" dirty="0"/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616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ArrayList — самый распространённый класс в Java для хранения элементов. Так как же устроен этот ArrayList и почему он так всем нравится?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Устройство ArrayList простое и гениальное по своей сути. Внутри каждого объекта ArrayList есть два поля: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Массив со списком элементов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Переменная size, которая хранит количество элементов списка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Внутри объекта ArrayList содержится самый обычный массив! Но не только. Там есть еще переменная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которая хранит длину списка. Вот как это работает: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Изначально длина массива внутри списка — 10 элементов. А переменная size равна 0.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Если в список добавить элемент, он будет сохранен в 0-ю ячейку массива, а size увеличится до 1.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8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ArrayList — самый распространённый класс в Java для хранения элементов. Так как же устроен этот ArrayList и почему он так всем нравится?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Устройство ArrayList простое и гениальное по своей сути. Внутри каждого объекта ArrayList есть два поля: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Массив со списком элементов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Переменная size, которая хранит количество элементов списка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Внутри объекта ArrayList содержится самый обычный массив! Но не только. Там есть еще переменная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которая хранит длину списка. Вот как это работает: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Изначально длина массива внутри списка — 10 элементов. А переменная size равна 0.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Если в список добавить элемент, он будет сохранен в 0-ю ячейку массива, а size увеличится до 1.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465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Предыстория</a:t>
            </a: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Начну с небольшой предыстории. Программистам очень не нравилось одно свойство массива — его размер нельзя изменять. Что делать, если нужно сохранить в массиве ещё три элемента, а свободное место только одно?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Единственным решением проблемы нехватки места в массиве было создание массива очень большого размера, чтобы все элементы туда точно поместились. Но это часто приводило к нерациональному расходу памяти. Если обычно в массиве хранилось два-три элемента, но был хотя бы мизерный шанс, что там их будет 100, приходилось создавать массив на 100 элементов.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Коллекции, в отличие от массивов, не могут хранить примитивные типы: только </a:t>
            </a:r>
            <a:r>
              <a:rPr lang="ru-RU" b="0" i="1" dirty="0">
                <a:solidFill>
                  <a:srgbClr val="C3CBD2"/>
                </a:solidFill>
                <a:effectLst/>
                <a:latin typeface="Arial" panose="020B0604020202020204" pitchFamily="34" charset="0"/>
              </a:rPr>
              <a:t>типы-классы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Поэтому если вам нужна коллекция с типом </a:t>
            </a:r>
            <a:r>
              <a:rPr lang="ru-RU" dirty="0" err="1"/>
              <a:t>int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используйте вместо него тип-обертку — </a:t>
            </a:r>
            <a:r>
              <a:rPr lang="ru-RU" dirty="0" err="1"/>
              <a:t>Integer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885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Предыстория</a:t>
            </a: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Начну с небольшой предыстории. Программистам очень не нравилось одно свойство массива — его размер нельзя изменять. Что делать, если нужно сохранить в массиве ещё три элемента, а свободное место только одно?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Единственным решением проблемы нехватки места в массиве было создание массива очень большого размера, чтобы все элементы туда точно поместились. Но это часто приводило к нерациональному расходу памяти. Если обычно в массиве хранилось два-три элемента, но был хотя бы мизерный шанс, что там их будет 100, приходилось создавать массив на 100 элементов.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40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88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46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40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423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735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96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28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63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6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47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1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54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754" y="128671"/>
            <a:ext cx="11922492" cy="365125"/>
          </a:xfrm>
          <a:prstGeom prst="rect">
            <a:avLst/>
          </a:prstGeo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60968"/>
            <a:ext cx="10515600" cy="435133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5CBBA-D782-497D-B3B5-452762B3B9E7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617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Fira Sans" panose="020B0503050000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B21E27-E3EF-29BD-6FC6-130144280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657225"/>
            <a:ext cx="97155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5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1B1584-EC57-F332-EF19-5577450E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действия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845FC4E8-841C-EF51-7325-8432820A3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9853" y="657226"/>
            <a:ext cx="4346209" cy="1876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Ключевые отличия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en-US" dirty="0">
                <a:solidFill>
                  <a:srgbClr val="BC5CFF"/>
                </a:solidFill>
              </a:rPr>
              <a:t>ArrayList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ru-RU" dirty="0">
                <a:solidFill>
                  <a:srgbClr val="DDDDDD"/>
                </a:solidFill>
              </a:rPr>
              <a:t>от массивов</a:t>
            </a:r>
            <a:r>
              <a:rPr lang="en-US" dirty="0">
                <a:solidFill>
                  <a:srgbClr val="DDDDDD"/>
                </a:solidFill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Добавление элемента в список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Вставка элемента в середину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Поиск элемента в списке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Удаление элемента из списка</a:t>
            </a:r>
          </a:p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DDDDDD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752FE6-881F-D68A-8603-B7BABF185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7" y="657226"/>
            <a:ext cx="6722145" cy="462202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79AA4A2-72A3-B578-D436-01E78C4DB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853" y="2754773"/>
            <a:ext cx="3248478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– </a:t>
            </a:r>
            <a:r>
              <a:rPr lang="ru-RU" dirty="0"/>
              <a:t>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3FCC0-3AF1-EB34-A18F-6E0FF83A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683167"/>
            <a:ext cx="11160125" cy="672908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Под дженериками в Java подразумевают возможность добавлять к типам типы-параметры. Таким образом получаются сложные составные типы. </a:t>
            </a:r>
            <a:endParaRPr lang="ru-RU" dirty="0">
              <a:solidFill>
                <a:srgbClr val="DDDDDD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725273-9AC3-DCC7-ACB6-1F3E40C204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195"/>
          <a:stretch/>
        </p:blipFill>
        <p:spPr>
          <a:xfrm>
            <a:off x="4384455" y="1476543"/>
            <a:ext cx="3629532" cy="45067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1B2549-D48D-6BBD-CC02-4E7750C21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40" y="2047682"/>
            <a:ext cx="10431331" cy="276263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7705E63-8032-06B4-1054-146ADC953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364" y="5571642"/>
            <a:ext cx="6249272" cy="53347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DB66475-30F2-5324-BFA8-F080E50C96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5638" y="6174833"/>
            <a:ext cx="5487166" cy="543001"/>
          </a:xfrm>
          <a:prstGeom prst="rect">
            <a:avLst/>
          </a:prstGeom>
        </p:spPr>
      </p:pic>
      <p:sp>
        <p:nvSpPr>
          <p:cNvPr id="16" name="Объект 2">
            <a:extLst>
              <a:ext uri="{FF2B5EF4-FFF2-40B4-BE49-F238E27FC236}">
                <a16:creationId xmlns:a16="http://schemas.microsoft.com/office/drawing/2014/main" id="{53878F5C-B3C8-24FF-A358-CCCFB6B069F4}"/>
              </a:ext>
            </a:extLst>
          </p:cNvPr>
          <p:cNvSpPr txBox="1">
            <a:spLocks/>
          </p:cNvSpPr>
          <p:nvPr/>
        </p:nvSpPr>
        <p:spPr>
          <a:xfrm>
            <a:off x="515936" y="4829017"/>
            <a:ext cx="11160125" cy="67290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 классов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может быть не один тип параметр, а несколько.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Также сложные типы тоже можно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использовать в качестве параметров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97646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</a:t>
            </a:r>
            <a:r>
              <a:rPr lang="ru-RU" dirty="0"/>
              <a:t> – Параметризованные классы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80FCED1C-9D13-E31F-34C6-B66750E881AE}"/>
              </a:ext>
            </a:extLst>
          </p:cNvPr>
          <p:cNvSpPr txBox="1">
            <a:spLocks/>
          </p:cNvSpPr>
          <p:nvPr/>
        </p:nvSpPr>
        <p:spPr>
          <a:xfrm>
            <a:off x="534185" y="3451381"/>
            <a:ext cx="11123629" cy="2997284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Для обозначения дженерик-типа в классе Box мы использовали латинскую букву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Это необязательно, то есть можно было бы использовать любую другую букву или даже слово — </a:t>
            </a:r>
            <a:r>
              <a:rPr lang="ru-RU" b="1" i="0" dirty="0">
                <a:solidFill>
                  <a:srgbClr val="FF423F"/>
                </a:solidFill>
                <a:effectLst/>
                <a:latin typeface="-apple-system"/>
              </a:rPr>
              <a:t>Box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&lt;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MyType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&gt;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Аналогично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параметризуются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</a:t>
            </a:r>
            <a:r>
              <a:rPr lang="ru-RU" b="1" i="0" dirty="0">
                <a:solidFill>
                  <a:srgbClr val="FF423F"/>
                </a:solidFill>
                <a:effectLst/>
                <a:latin typeface="-apple-system"/>
              </a:rPr>
              <a:t>интерфейсы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Тем не менее есть набор рекомендаций от Oracle о том, когда какие обозначения лучше использовать в дженериках. Вот они: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element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элементов параметризованных коллекций;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K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key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ключей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-структур;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V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value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значений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-структур;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number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чисел;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type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обозначения типа параметра в произвольных классах;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S, U, V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и так далее — применяются, когда в дженерик-классе несколько параметров.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E951B9-BABC-02FA-637D-EB6C073E9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777034"/>
            <a:ext cx="11160125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40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</a:t>
            </a:r>
            <a:r>
              <a:rPr lang="ru-RU" dirty="0"/>
              <a:t> – Параметризованные методы и конструкторы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974B6A-4514-5509-8000-8E0E3DC43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1076030"/>
            <a:ext cx="10707594" cy="2581635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63223779-FD08-B67F-E190-53921CC02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40" y="3938468"/>
            <a:ext cx="11160123" cy="365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</a:rPr>
              <a:t>Параметризованные методы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E4C46708-E10C-515A-4E39-E280D2ACCC80}"/>
              </a:ext>
            </a:extLst>
          </p:cNvPr>
          <p:cNvSpPr txBox="1">
            <a:spLocks/>
          </p:cNvSpPr>
          <p:nvPr/>
        </p:nvSpPr>
        <p:spPr>
          <a:xfrm>
            <a:off x="515938" y="657225"/>
            <a:ext cx="11160123" cy="36512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Параметризованные конструкторы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ADFC0D8-44D9-CD8D-963E-A6D65B51251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0295"/>
          <a:stretch/>
        </p:blipFill>
        <p:spPr>
          <a:xfrm>
            <a:off x="515939" y="4357273"/>
            <a:ext cx="10707594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24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46979-DD29-E443-A377-6092E3A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Bounded Wildcard (? extends T)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049DF1F-C811-4183-4AE9-41A1B9B8AEFB}"/>
              </a:ext>
            </a:extLst>
          </p:cNvPr>
          <p:cNvSpPr txBox="1">
            <a:spLocks/>
          </p:cNvSpPr>
          <p:nvPr/>
        </p:nvSpPr>
        <p:spPr>
          <a:xfrm>
            <a:off x="515937" y="657225"/>
            <a:ext cx="11160125" cy="57150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BC5CFF"/>
                </a:solidFill>
              </a:rPr>
              <a:t>Wildcard с верхней </a:t>
            </a:r>
            <a:r>
              <a:rPr lang="ru-RU" dirty="0"/>
              <a:t>границей означает, что тип может быть T или любым его подтипом. Это полезно для чтения элементов из коллекции.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4FC7C7AF-2232-2586-566A-CE402BC2F191}"/>
              </a:ext>
            </a:extLst>
          </p:cNvPr>
          <p:cNvSpPr txBox="1">
            <a:spLocks/>
          </p:cNvSpPr>
          <p:nvPr/>
        </p:nvSpPr>
        <p:spPr>
          <a:xfrm>
            <a:off x="515938" y="5557754"/>
            <a:ext cx="11160125" cy="11715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Особенности:</a:t>
            </a:r>
            <a:endParaRPr lang="en-US" dirty="0"/>
          </a:p>
          <a:p>
            <a:r>
              <a:rPr lang="ru-RU" dirty="0"/>
              <a:t>Можно читать элементы как </a:t>
            </a:r>
            <a:r>
              <a:rPr lang="ru-RU" dirty="0">
                <a:solidFill>
                  <a:srgbClr val="FF423F"/>
                </a:solidFill>
              </a:rPr>
              <a:t>T</a:t>
            </a:r>
            <a:r>
              <a:rPr lang="ru-RU" dirty="0"/>
              <a:t> (в данном случае </a:t>
            </a:r>
            <a:r>
              <a:rPr lang="ru-RU" dirty="0">
                <a:solidFill>
                  <a:srgbClr val="FF423F"/>
                </a:solidFill>
              </a:rPr>
              <a:t>Number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и использовать методы и т.д..</a:t>
            </a:r>
          </a:p>
          <a:p>
            <a:r>
              <a:rPr lang="ru-RU" dirty="0"/>
              <a:t>Нельзя добавлять элементы (кроме </a:t>
            </a:r>
            <a:r>
              <a:rPr lang="ru-RU" dirty="0" err="1">
                <a:solidFill>
                  <a:srgbClr val="FF423F"/>
                </a:solidFill>
              </a:rPr>
              <a:t>null</a:t>
            </a:r>
            <a:r>
              <a:rPr lang="ru-RU" dirty="0"/>
              <a:t>), так как точный тип неизвестен.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AE32CF-1338-7CDF-3E12-004ED00A9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835" y="1392154"/>
            <a:ext cx="8440328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7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46979-DD29-E443-A377-6092E3A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Bounded Wildcard (? super T)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049DF1F-C811-4183-4AE9-41A1B9B8AEFB}"/>
              </a:ext>
            </a:extLst>
          </p:cNvPr>
          <p:cNvSpPr txBox="1">
            <a:spLocks/>
          </p:cNvSpPr>
          <p:nvPr/>
        </p:nvSpPr>
        <p:spPr>
          <a:xfrm>
            <a:off x="515937" y="657225"/>
            <a:ext cx="11160125" cy="57150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BC5CFF"/>
                </a:solidFill>
              </a:rPr>
              <a:t>Wildcard с нижней границей </a:t>
            </a:r>
            <a:r>
              <a:rPr lang="ru-RU" dirty="0"/>
              <a:t>означает, что тип может быть T или любым его </a:t>
            </a:r>
            <a:r>
              <a:rPr lang="ru-RU" dirty="0" err="1"/>
              <a:t>супертипом</a:t>
            </a:r>
            <a:r>
              <a:rPr lang="ru-RU" dirty="0"/>
              <a:t>. Это полезно для записи элементов в коллекцию.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4FC7C7AF-2232-2586-566A-CE402BC2F191}"/>
              </a:ext>
            </a:extLst>
          </p:cNvPr>
          <p:cNvSpPr txBox="1">
            <a:spLocks/>
          </p:cNvSpPr>
          <p:nvPr/>
        </p:nvSpPr>
        <p:spPr>
          <a:xfrm>
            <a:off x="515938" y="5557754"/>
            <a:ext cx="11160125" cy="11715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Особенности:</a:t>
            </a:r>
            <a:endParaRPr lang="en-US" dirty="0"/>
          </a:p>
          <a:p>
            <a:r>
              <a:rPr lang="ru-RU" dirty="0"/>
              <a:t>Можно добавлять элементы типа </a:t>
            </a:r>
            <a:r>
              <a:rPr lang="ru-RU" dirty="0">
                <a:solidFill>
                  <a:srgbClr val="FF423F"/>
                </a:solidFill>
              </a:rPr>
              <a:t>T</a:t>
            </a:r>
            <a:r>
              <a:rPr lang="ru-RU" dirty="0"/>
              <a:t> (в данном случае </a:t>
            </a:r>
            <a:r>
              <a:rPr lang="ru-RU" dirty="0" err="1">
                <a:solidFill>
                  <a:srgbClr val="FF423F"/>
                </a:solidFill>
              </a:rPr>
              <a:t>Integer</a:t>
            </a:r>
            <a:r>
              <a:rPr lang="ru-RU" dirty="0"/>
              <a:t>).</a:t>
            </a:r>
          </a:p>
          <a:p>
            <a:r>
              <a:rPr lang="ru-RU" dirty="0"/>
              <a:t>Можно читать элементы только как </a:t>
            </a:r>
            <a:r>
              <a:rPr lang="ru-RU" dirty="0">
                <a:solidFill>
                  <a:srgbClr val="FF423F"/>
                </a:solidFill>
              </a:rPr>
              <a:t>Object</a:t>
            </a:r>
            <a:r>
              <a:rPr lang="ru-RU" dirty="0"/>
              <a:t>, так как точный тип неизвестен.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16FCA0-3FE0-F9FE-680E-6CE243CD8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862" y="1431452"/>
            <a:ext cx="7516274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29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46979-DD29-E443-A377-6092E3A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Unbounded Wildcard (?)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049DF1F-C811-4183-4AE9-41A1B9B8AEFB}"/>
              </a:ext>
            </a:extLst>
          </p:cNvPr>
          <p:cNvSpPr txBox="1">
            <a:spLocks/>
          </p:cNvSpPr>
          <p:nvPr/>
        </p:nvSpPr>
        <p:spPr>
          <a:xfrm>
            <a:off x="515937" y="657225"/>
            <a:ext cx="11160125" cy="57150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0" i="0" dirty="0">
                <a:solidFill>
                  <a:srgbClr val="BC5CFF"/>
                </a:solidFill>
                <a:effectLst/>
              </a:rPr>
              <a:t>Неограниченный wildcard </a:t>
            </a:r>
            <a:r>
              <a:rPr lang="ru-RU" b="0" i="0" dirty="0">
                <a:solidFill>
                  <a:srgbClr val="F8FAFF"/>
                </a:solidFill>
                <a:effectLst/>
              </a:rPr>
              <a:t>означает, что тип может быть любым. Это полезно, когда вы хотите работать с коллекцией, но тип элементов не важен.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54C4DF-4660-5839-907D-F373A19D6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793" y="1373187"/>
            <a:ext cx="6419893" cy="4040105"/>
          </a:xfrm>
          <a:prstGeom prst="rect">
            <a:avLst/>
          </a:prstGeom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4FC7C7AF-2232-2586-566A-CE402BC2F191}"/>
              </a:ext>
            </a:extLst>
          </p:cNvPr>
          <p:cNvSpPr txBox="1">
            <a:spLocks/>
          </p:cNvSpPr>
          <p:nvPr/>
        </p:nvSpPr>
        <p:spPr>
          <a:xfrm>
            <a:off x="515938" y="5557754"/>
            <a:ext cx="11160125" cy="11715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Особенности:</a:t>
            </a:r>
          </a:p>
          <a:p>
            <a:r>
              <a:rPr lang="ru-RU" dirty="0"/>
              <a:t>Можно читать элементы как </a:t>
            </a:r>
            <a:r>
              <a:rPr lang="ru-RU" dirty="0">
                <a:solidFill>
                  <a:srgbClr val="FF423F"/>
                </a:solidFill>
              </a:rPr>
              <a:t>Object</a:t>
            </a:r>
            <a:r>
              <a:rPr lang="ru-RU" dirty="0"/>
              <a:t>.</a:t>
            </a:r>
          </a:p>
          <a:p>
            <a:r>
              <a:rPr lang="ru-RU" dirty="0"/>
              <a:t>Нельзя добавлять элементы (кроме </a:t>
            </a:r>
            <a:r>
              <a:rPr lang="ru-RU" dirty="0" err="1">
                <a:solidFill>
                  <a:srgbClr val="FF423F"/>
                </a:solidFill>
              </a:rPr>
              <a:t>null</a:t>
            </a:r>
            <a:r>
              <a:rPr lang="ru-RU" dirty="0"/>
              <a:t>), так как тип неизвестен.</a:t>
            </a:r>
          </a:p>
        </p:txBody>
      </p:sp>
    </p:spTree>
    <p:extLst>
      <p:ext uri="{BB962C8B-B14F-4D97-AF65-F5344CB8AC3E}">
        <p14:creationId xmlns:p14="http://schemas.microsoft.com/office/powerpoint/2010/main" val="2187642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</a:t>
            </a:r>
            <a:r>
              <a:rPr lang="ru-RU" dirty="0"/>
              <a:t> – Ограниченные типы и метасимволы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A5A374C-B6D2-6E2E-EF2B-8E5415432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206" y="1507501"/>
            <a:ext cx="4305901" cy="20481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AE21BCC-3829-C62F-46CB-06FD19041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581" y="1499236"/>
            <a:ext cx="3772426" cy="2038635"/>
          </a:xfrm>
          <a:prstGeom prst="rect">
            <a:avLst/>
          </a:prstGeom>
        </p:spPr>
      </p:pic>
      <p:sp>
        <p:nvSpPr>
          <p:cNvPr id="18" name="Объект 2">
            <a:extLst>
              <a:ext uri="{FF2B5EF4-FFF2-40B4-BE49-F238E27FC236}">
                <a16:creationId xmlns:a16="http://schemas.microsoft.com/office/drawing/2014/main" id="{CE7887B1-3235-15F2-08F3-A2725942CF53}"/>
              </a:ext>
            </a:extLst>
          </p:cNvPr>
          <p:cNvSpPr txBox="1">
            <a:spLocks/>
          </p:cNvSpPr>
          <p:nvPr/>
        </p:nvSpPr>
        <p:spPr>
          <a:xfrm>
            <a:off x="534185" y="4017439"/>
            <a:ext cx="11123629" cy="89202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Внутри класса-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generic’а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 не хранится никакой информации о его типе-параметре.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dirty="0">
                <a:effectLst/>
                <a:latin typeface="Arial" panose="020B0604020202020204" pitchFamily="34" charset="0"/>
              </a:rPr>
              <a:t>Такой подход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>
                <a:effectLst/>
                <a:latin typeface="Arial" panose="020B0604020202020204" pitchFamily="34" charset="0"/>
              </a:rPr>
              <a:t>назвали</a:t>
            </a:r>
            <a:r>
              <a:rPr lang="ru-RU" b="1" i="0" dirty="0">
                <a:effectLst/>
                <a:latin typeface="Arial" panose="020B0604020202020204" pitchFamily="34" charset="0"/>
              </a:rPr>
              <a:t> стиранием типов. </a:t>
            </a:r>
            <a:r>
              <a:rPr lang="ru-RU" b="0" i="0" dirty="0">
                <a:effectLst/>
                <a:latin typeface="Arial" panose="020B0604020202020204" pitchFamily="34" charset="0"/>
              </a:rPr>
              <a:t>Если есть класс с типами-параметрами, то нельзя использовать информацию о них внутри класса. При компиляции все типы параметров заменяются на 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03AF7F-00E0-3B7A-7FE8-A753A93BCB6C}"/>
              </a:ext>
            </a:extLst>
          </p:cNvPr>
          <p:cNvSpPr txBox="1">
            <a:spLocks/>
          </p:cNvSpPr>
          <p:nvPr/>
        </p:nvSpPr>
        <p:spPr>
          <a:xfrm>
            <a:off x="1659773" y="671894"/>
            <a:ext cx="8047840" cy="30147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Что написано в коде, и что происходит на самом деле после перевода в байт-код</a:t>
            </a:r>
          </a:p>
        </p:txBody>
      </p:sp>
    </p:spTree>
    <p:extLst>
      <p:ext uri="{BB962C8B-B14F-4D97-AF65-F5344CB8AC3E}">
        <p14:creationId xmlns:p14="http://schemas.microsoft.com/office/powerpoint/2010/main" val="2328527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46979-DD29-E443-A377-6092E3A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</a:t>
            </a:r>
            <a:r>
              <a:rPr lang="en-US" dirty="0"/>
              <a:t> Wildcard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381B9C-926C-693E-22C4-147F3BD13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915" y="657225"/>
            <a:ext cx="7478169" cy="3810532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8DC4BCB0-E2A0-7277-5DD6-DBED72E2D6FA}"/>
              </a:ext>
            </a:extLst>
          </p:cNvPr>
          <p:cNvSpPr txBox="1">
            <a:spLocks/>
          </p:cNvSpPr>
          <p:nvPr/>
        </p:nvSpPr>
        <p:spPr>
          <a:xfrm>
            <a:off x="515936" y="4700504"/>
            <a:ext cx="11160125" cy="1719346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Итог: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FF423F"/>
                </a:solidFill>
              </a:rPr>
              <a:t>?</a:t>
            </a:r>
            <a:r>
              <a:rPr lang="ru-RU" dirty="0"/>
              <a:t> — неограниченный wildcard, подходит для универсальной обработки коллекций.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FF423F"/>
                </a:solidFill>
              </a:rPr>
              <a:t>? extends T </a:t>
            </a:r>
            <a:r>
              <a:rPr lang="ru-RU" dirty="0"/>
              <a:t>— wildcard с верхней границей, подходит для чтения элементов.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FF423F"/>
                </a:solidFill>
              </a:rPr>
              <a:t>? super T </a:t>
            </a:r>
            <a:r>
              <a:rPr lang="ru-RU" dirty="0"/>
              <a:t>— wildcard с нижней границей, подходит для записи элементов.</a:t>
            </a:r>
          </a:p>
        </p:txBody>
      </p:sp>
    </p:spTree>
    <p:extLst>
      <p:ext uri="{BB962C8B-B14F-4D97-AF65-F5344CB8AC3E}">
        <p14:creationId xmlns:p14="http://schemas.microsoft.com/office/powerpoint/2010/main" val="3572374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</a:t>
            </a:r>
            <a:r>
              <a:rPr lang="ru-RU" dirty="0"/>
              <a:t> – </a:t>
            </a:r>
            <a:r>
              <a:rPr lang="en-US" b="0" i="0" dirty="0">
                <a:solidFill>
                  <a:srgbClr val="DDDDDD"/>
                </a:solidFill>
                <a:effectLst/>
                <a:latin typeface="Fira Sans" panose="020B0503050000020004" pitchFamily="34" charset="0"/>
              </a:rPr>
              <a:t>Wildcards </a:t>
            </a:r>
            <a:r>
              <a:rPr lang="en-US" b="0" i="0" dirty="0">
                <a:solidFill>
                  <a:srgbClr val="DDDDDD"/>
                </a:solidFill>
                <a:effectLst/>
                <a:latin typeface="-apple-system"/>
              </a:rPr>
              <a:t>PECS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3FCC0-3AF1-EB34-A18F-6E0FF83A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680918"/>
            <a:ext cx="11160123" cy="365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</a:rPr>
              <a:t>Почему в примере ниже compile-time </a:t>
            </a:r>
            <a:r>
              <a:rPr lang="ru-RU" i="0" dirty="0" err="1">
                <a:effectLst/>
              </a:rPr>
              <a:t>error</a:t>
            </a:r>
            <a:r>
              <a:rPr lang="ru-RU" i="0" dirty="0">
                <a:effectLst/>
              </a:rPr>
              <a:t>? Какое значение можно добавить в список </a:t>
            </a:r>
            <a:r>
              <a:rPr lang="ru-RU" i="0" dirty="0" err="1">
                <a:effectLst/>
              </a:rPr>
              <a:t>nums</a:t>
            </a:r>
            <a:r>
              <a:rPr lang="ru-RU" i="0" dirty="0">
                <a:effectLst/>
              </a:rPr>
              <a:t>?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758C2254-F344-DE0D-0E3C-53BAC826B20E}"/>
              </a:ext>
            </a:extLst>
          </p:cNvPr>
          <p:cNvSpPr txBox="1">
            <a:spLocks/>
          </p:cNvSpPr>
          <p:nvPr/>
        </p:nvSpPr>
        <p:spPr>
          <a:xfrm>
            <a:off x="515938" y="2876753"/>
            <a:ext cx="11160125" cy="36512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Почему в примере ниже compile-time </a:t>
            </a:r>
            <a:r>
              <a:rPr lang="ru-RU" dirty="0" err="1"/>
              <a:t>error</a:t>
            </a:r>
            <a:r>
              <a:rPr lang="ru-RU" dirty="0"/>
              <a:t>? Какое значение можно добавить в список </a:t>
            </a:r>
            <a:r>
              <a:rPr lang="ru-RU" dirty="0" err="1"/>
              <a:t>nums</a:t>
            </a:r>
            <a:r>
              <a:rPr lang="ru-RU" dirty="0"/>
              <a:t>?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80FCED1C-9D13-E31F-34C6-B66750E881AE}"/>
              </a:ext>
            </a:extLst>
          </p:cNvPr>
          <p:cNvSpPr txBox="1">
            <a:spLocks/>
          </p:cNvSpPr>
          <p:nvPr/>
        </p:nvSpPr>
        <p:spPr>
          <a:xfrm>
            <a:off x="515938" y="4479570"/>
            <a:ext cx="11160125" cy="1518181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</a:rPr>
              <a:t>Чтобы было легче запомнить, когда какой wildcard использовать, существует принцип </a:t>
            </a:r>
            <a:r>
              <a:rPr lang="ru-RU" b="0" i="0" dirty="0">
                <a:solidFill>
                  <a:srgbClr val="BC5CFF"/>
                </a:solidFill>
                <a:effectLst/>
              </a:rPr>
              <a:t>PECS </a:t>
            </a:r>
            <a:r>
              <a:rPr lang="ru-RU" b="0" i="0" dirty="0">
                <a:solidFill>
                  <a:srgbClr val="DDDDDD"/>
                </a:solidFill>
                <a:effectLst/>
              </a:rPr>
              <a:t>— </a:t>
            </a:r>
            <a:r>
              <a:rPr lang="ru-RU" b="0" i="0" dirty="0" err="1">
                <a:solidFill>
                  <a:srgbClr val="BC5CFF"/>
                </a:solidFill>
                <a:effectLst/>
              </a:rPr>
              <a:t>Producer</a:t>
            </a:r>
            <a:r>
              <a:rPr lang="ru-RU" b="0" i="0" dirty="0">
                <a:solidFill>
                  <a:srgbClr val="BC5CFF"/>
                </a:solidFill>
                <a:effectLst/>
              </a:rPr>
              <a:t> Extends Consumer Super</a:t>
            </a:r>
            <a:r>
              <a:rPr lang="ru-RU" b="0" i="0" dirty="0">
                <a:solidFill>
                  <a:srgbClr val="DDDDDD"/>
                </a:solidFill>
                <a:effectLst/>
              </a:rPr>
              <a:t>.</a:t>
            </a:r>
            <a:endParaRPr lang="ru-RU" dirty="0"/>
          </a:p>
          <a:p>
            <a:r>
              <a:rPr lang="ru-RU" b="0" i="0" dirty="0">
                <a:solidFill>
                  <a:srgbClr val="DDDDDD"/>
                </a:solidFill>
                <a:effectLst/>
              </a:rPr>
              <a:t>Если мы объявили </a:t>
            </a:r>
            <a:r>
              <a:rPr lang="ru-RU" b="0" i="1" dirty="0">
                <a:solidFill>
                  <a:srgbClr val="DDDDDD"/>
                </a:solidFill>
                <a:effectLst/>
              </a:rPr>
              <a:t>wildcard с </a:t>
            </a:r>
            <a:r>
              <a:rPr lang="ru-RU" b="0" i="1" dirty="0">
                <a:solidFill>
                  <a:srgbClr val="FF423F"/>
                </a:solidFill>
                <a:effectLst/>
              </a:rPr>
              <a:t>extends</a:t>
            </a:r>
            <a:r>
              <a:rPr lang="ru-RU" b="0" i="0" dirty="0">
                <a:solidFill>
                  <a:srgbClr val="DDDDDD"/>
                </a:solidFill>
                <a:effectLst/>
              </a:rPr>
              <a:t>, то это </a:t>
            </a:r>
            <a:r>
              <a:rPr lang="ru-RU" b="0" i="1" dirty="0" err="1">
                <a:solidFill>
                  <a:srgbClr val="BC5CFF"/>
                </a:solidFill>
                <a:effectLst/>
              </a:rPr>
              <a:t>producer</a:t>
            </a:r>
            <a:r>
              <a:rPr lang="ru-RU" b="0" i="0" dirty="0">
                <a:solidFill>
                  <a:srgbClr val="DDDDDD"/>
                </a:solidFill>
                <a:effectLst/>
              </a:rPr>
              <a:t>. Он только «продюсирует», предоставляет элемент из контейнера, а сам ничего не принимает.</a:t>
            </a:r>
            <a:endParaRPr lang="ru-RU" dirty="0"/>
          </a:p>
          <a:p>
            <a:r>
              <a:rPr lang="ru-RU" b="0" i="0" dirty="0">
                <a:solidFill>
                  <a:srgbClr val="DDDDDD"/>
                </a:solidFill>
                <a:effectLst/>
              </a:rPr>
              <a:t>Если же мы объявили </a:t>
            </a:r>
            <a:r>
              <a:rPr lang="ru-RU" b="0" i="1" dirty="0">
                <a:solidFill>
                  <a:srgbClr val="DDDDDD"/>
                </a:solidFill>
                <a:effectLst/>
              </a:rPr>
              <a:t>wildcard с </a:t>
            </a:r>
            <a:r>
              <a:rPr lang="ru-RU" b="0" i="1" dirty="0">
                <a:solidFill>
                  <a:srgbClr val="FF423F"/>
                </a:solidFill>
                <a:effectLst/>
              </a:rPr>
              <a:t>super</a:t>
            </a:r>
            <a:r>
              <a:rPr lang="ru-RU" b="0" i="0" dirty="0">
                <a:solidFill>
                  <a:srgbClr val="DDDDDD"/>
                </a:solidFill>
                <a:effectLst/>
              </a:rPr>
              <a:t> — то это </a:t>
            </a:r>
            <a:r>
              <a:rPr lang="ru-RU" b="0" i="1" dirty="0" err="1">
                <a:solidFill>
                  <a:srgbClr val="BC5CFF"/>
                </a:solidFill>
                <a:effectLst/>
              </a:rPr>
              <a:t>consumer</a:t>
            </a:r>
            <a:r>
              <a:rPr lang="ru-RU" b="0" i="0" dirty="0">
                <a:solidFill>
                  <a:srgbClr val="DDDDDD"/>
                </a:solidFill>
                <a:effectLst/>
              </a:rPr>
              <a:t>. Он только принимает, а предоставить ничего не может.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CC608CB-0E1E-F46F-015C-B4192E6A8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082" y="6082212"/>
            <a:ext cx="8392712" cy="40010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67A338F-5C6A-A8FB-7EDF-FE76B5A0B0B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28"/>
          <a:stretch/>
        </p:blipFill>
        <p:spPr>
          <a:xfrm>
            <a:off x="515938" y="1175476"/>
            <a:ext cx="10774279" cy="157184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0149E3F-3B2C-94AE-BBC6-DD3A9FF9E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38" y="3429000"/>
            <a:ext cx="10774279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9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AB73DE-BB03-DC3F-699D-BD0971E22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884" y="928338"/>
            <a:ext cx="9688277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47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F2ADA95-7222-469A-1134-6D82F98E1774}"/>
              </a:ext>
            </a:extLst>
          </p:cNvPr>
          <p:cNvSpPr txBox="1">
            <a:spLocks/>
          </p:cNvSpPr>
          <p:nvPr/>
        </p:nvSpPr>
        <p:spPr>
          <a:xfrm>
            <a:off x="562506" y="657226"/>
            <a:ext cx="11066988" cy="540204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Одним из ключевых методов интерфейса Collection является метод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Iterator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&lt;E&gt;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iterator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().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Он возвращает итератор - то есть объект, реализующий интерфейс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Iterator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A39994D-526C-E81F-000E-B3B978DF3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657" y="1422310"/>
            <a:ext cx="3685688" cy="1737360"/>
          </a:xfrm>
          <a:prstGeom prst="rect">
            <a:avLst/>
          </a:prstGeom>
        </p:spPr>
      </p:pic>
      <p:graphicFrame>
        <p:nvGraphicFramePr>
          <p:cNvPr id="14" name="Объект 3">
            <a:extLst>
              <a:ext uri="{FF2B5EF4-FFF2-40B4-BE49-F238E27FC236}">
                <a16:creationId xmlns:a16="http://schemas.microsoft.com/office/drawing/2014/main" id="{7E88B347-9B6E-6141-3087-62F9A3A34D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355851"/>
              </p:ext>
            </p:extLst>
          </p:nvPr>
        </p:nvGraphicFramePr>
        <p:xfrm>
          <a:off x="562507" y="1422310"/>
          <a:ext cx="7209894" cy="1737360"/>
        </p:xfrm>
        <a:graphic>
          <a:graphicData uri="http://schemas.openxmlformats.org/drawingml/2006/table">
            <a:tbl>
              <a:tblPr/>
              <a:tblGrid>
                <a:gridCol w="1513133">
                  <a:extLst>
                    <a:ext uri="{9D8B030D-6E8A-4147-A177-3AD203B41FA5}">
                      <a16:colId xmlns:a16="http://schemas.microsoft.com/office/drawing/2014/main" val="3300336447"/>
                    </a:ext>
                  </a:extLst>
                </a:gridCol>
                <a:gridCol w="5696761">
                  <a:extLst>
                    <a:ext uri="{9D8B030D-6E8A-4147-A177-3AD203B41FA5}">
                      <a16:colId xmlns:a16="http://schemas.microsoft.com/office/drawing/2014/main" val="7130451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ru-RU" b="1" dirty="0">
                          <a:solidFill>
                            <a:srgbClr val="DDDDDD"/>
                          </a:solidFill>
                          <a:effectLst/>
                        </a:rPr>
                        <a:t>Метод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042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ru-RU">
                          <a:solidFill>
                            <a:srgbClr val="BC5CFF"/>
                          </a:solidFill>
                          <a:effectLst/>
                        </a:rPr>
                        <a:t>Тип</a:t>
                      </a:r>
                      <a:r>
                        <a:rPr lang="ru-RU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next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Возвращает очередной элемент коллекции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820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hasNext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Проверяет, есть ли еще не пройденные элементы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977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Удаляет текущий элемент коллекции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365347"/>
                  </a:ext>
                </a:extLst>
              </a:tr>
            </a:tbl>
          </a:graphicData>
        </a:graphic>
      </p:graphicFrame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914F6EB-6B97-CCCB-0DDF-63E6D6C89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37" y="3429000"/>
            <a:ext cx="10504907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84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</a:t>
            </a:r>
            <a:r>
              <a:rPr lang="en-US" dirty="0"/>
              <a:t> -</a:t>
            </a:r>
            <a:r>
              <a:rPr lang="ru-RU" dirty="0"/>
              <a:t> Удаление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F2ADA95-7222-469A-1134-6D82F98E1774}"/>
              </a:ext>
            </a:extLst>
          </p:cNvPr>
          <p:cNvSpPr txBox="1">
            <a:spLocks/>
          </p:cNvSpPr>
          <p:nvPr/>
        </p:nvSpPr>
        <p:spPr>
          <a:xfrm>
            <a:off x="562506" y="657225"/>
            <a:ext cx="11066988" cy="1160689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П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ри работе с </a:t>
            </a:r>
            <a:r>
              <a:rPr lang="ru-RU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ru-RU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each</a:t>
            </a:r>
            <a:r>
              <a:rPr lang="ru-RU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sz="2000" b="1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нельзя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одновременно «идти по коллекции циклом» и удалять из нее элементы. Это все именно из-за устройства итератора.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 новых коллекциях, добавленных в библиотеке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concurrency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устройство итератора переработано, поэтому там такой проблемы нет.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F08560C-8C4D-885E-8FA3-98B9D7F9C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591" y="2333085"/>
            <a:ext cx="5753903" cy="3867690"/>
          </a:xfrm>
          <a:prstGeom prst="rect">
            <a:avLst/>
          </a:prstGeom>
        </p:spPr>
      </p:pic>
      <p:sp>
        <p:nvSpPr>
          <p:cNvPr id="21" name="Объект 2">
            <a:extLst>
              <a:ext uri="{FF2B5EF4-FFF2-40B4-BE49-F238E27FC236}">
                <a16:creationId xmlns:a16="http://schemas.microsoft.com/office/drawing/2014/main" id="{30E1DBC1-A564-C167-E44E-00C7FC127D58}"/>
              </a:ext>
            </a:extLst>
          </p:cNvPr>
          <p:cNvSpPr txBox="1">
            <a:spLocks/>
          </p:cNvSpPr>
          <p:nvPr/>
        </p:nvSpPr>
        <p:spPr>
          <a:xfrm>
            <a:off x="515938" y="2006714"/>
            <a:ext cx="5279583" cy="4622686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1 Использование другого цикла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Если вы обходите коллекцию ArrayList, можете воспользоваться обычным циклом со счетчиком i.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Однако этот вариант не подходит для коллекций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HashMap</a:t>
            </a:r>
            <a:endParaRPr lang="en-US" b="0" i="0" dirty="0">
              <a:solidFill>
                <a:srgbClr val="FF423F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2 Явное использование итератора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Можно использовать итератор явно и задействовать его метод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remove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().</a:t>
            </a: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3 Использование копии коллекции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Также вы можете создать копию коллекции и использовать в цикле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коллекцию-копию, а удалять элементы из оригинальной коллекции.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98729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309196-EF7B-0058-BF35-60CDD30F2D8D}"/>
              </a:ext>
            </a:extLst>
          </p:cNvPr>
          <p:cNvSpPr txBox="1">
            <a:spLocks/>
          </p:cNvSpPr>
          <p:nvPr/>
        </p:nvSpPr>
        <p:spPr>
          <a:xfrm>
            <a:off x="515938" y="662800"/>
            <a:ext cx="6046227" cy="4769812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В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хеш-таблица реализована на основе массива (а если точнее — динамического, так как таблица может расширяться) односвязных списков. 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По сути, мы получаем хеш-код ключа в результате работы метода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hashCode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(),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который затем модифицируется, а внутри с помощью дополнительного метода полученные значения распределяются по нужным ячейкам. Элементы массива (ячейки) еще называются корзинами «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buckets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», которые используются для хранения отдельно взятых узлов. 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Каждый из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бакетов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представляет из себя коллекцию (список или дерево). Узел представляет собой объект вложенного класса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Node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(или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TreeNode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при древовидной структуре). По сути, внутри ячейки массива лежит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LinkedList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только список односвязный, либо красное-черное дерево, которое лежит в основе реализации другого класса —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TreeMap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ru-RU" dirty="0" err="1">
                <a:solidFill>
                  <a:srgbClr val="BC5CFF"/>
                </a:solidFill>
                <a:latin typeface="-apple-system"/>
              </a:rPr>
              <a:t>threshold</a:t>
            </a:r>
            <a:r>
              <a:rPr lang="ru-RU" dirty="0">
                <a:latin typeface="-apple-system"/>
              </a:rPr>
              <a:t> — предельное количество элементов, при достижении которого размер хэш-таблицы увеличивается вдвое. Рассчитывается по формуле (</a:t>
            </a:r>
            <a:r>
              <a:rPr lang="ru-RU" dirty="0" err="1">
                <a:solidFill>
                  <a:srgbClr val="BC5CFF"/>
                </a:solidFill>
                <a:latin typeface="-apple-system"/>
              </a:rPr>
              <a:t>capacity</a:t>
            </a:r>
            <a:r>
              <a:rPr lang="ru-RU" dirty="0">
                <a:latin typeface="-apple-system"/>
              </a:rPr>
              <a:t> * </a:t>
            </a:r>
            <a:r>
              <a:rPr lang="ru-RU" dirty="0" err="1">
                <a:solidFill>
                  <a:srgbClr val="BC5CFF"/>
                </a:solidFill>
                <a:latin typeface="-apple-system"/>
              </a:rPr>
              <a:t>loadFactor</a:t>
            </a:r>
            <a:r>
              <a:rPr lang="ru-RU" dirty="0">
                <a:latin typeface="-apple-system"/>
              </a:rPr>
              <a:t>);</a:t>
            </a:r>
            <a:endParaRPr lang="en-US" dirty="0">
              <a:latin typeface="-apple-system"/>
            </a:endParaRPr>
          </a:p>
          <a:p>
            <a:pPr marL="0" indent="0">
              <a:buNone/>
            </a:pPr>
            <a:r>
              <a:rPr lang="ru-RU" dirty="0">
                <a:solidFill>
                  <a:srgbClr val="BC5CFF"/>
                </a:solidFill>
                <a:latin typeface="-apple-system"/>
              </a:rPr>
              <a:t>с</a:t>
            </a:r>
            <a:r>
              <a:rPr lang="en-US" dirty="0" err="1">
                <a:solidFill>
                  <a:srgbClr val="BC5CFF"/>
                </a:solidFill>
                <a:latin typeface="-apple-system"/>
              </a:rPr>
              <a:t>apacity</a:t>
            </a:r>
            <a:r>
              <a:rPr lang="en-US" dirty="0">
                <a:latin typeface="-apple-system"/>
              </a:rPr>
              <a:t> –</a:t>
            </a:r>
            <a:r>
              <a:rPr lang="ru-RU" dirty="0">
                <a:latin typeface="-apple-system"/>
              </a:rPr>
              <a:t>число корзин</a:t>
            </a: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B7AE2C3-172A-91A5-F9BA-7ADA8BCA9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39" y="657225"/>
            <a:ext cx="4972123" cy="367937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3088747-ACFF-22BF-0D85-9F4585AFB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40" y="5533404"/>
            <a:ext cx="10972919" cy="11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74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 – put()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5FDE13-332D-D535-0D5F-2362A39C9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181" y="1508875"/>
            <a:ext cx="6503882" cy="3290050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48FC9F0E-9688-9863-46CC-EE70B6CBFD58}"/>
              </a:ext>
            </a:extLst>
          </p:cNvPr>
          <p:cNvSpPr txBox="1">
            <a:spLocks/>
          </p:cNvSpPr>
          <p:nvPr/>
        </p:nvSpPr>
        <p:spPr>
          <a:xfrm>
            <a:off x="515938" y="1514475"/>
            <a:ext cx="4656243" cy="329005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en-US"/>
            </a:defPPr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>
                <a:solidFill>
                  <a:srgbClr val="BC5CFF"/>
                </a:solidFill>
                <a:effectLst/>
                <a:latin typeface="-apple-system"/>
                <a:cs typeface="Arial" panose="020B060402020202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Создается объект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en-US" dirty="0"/>
              <a:t>HashMap</a:t>
            </a:r>
            <a:endParaRPr lang="ru-RU" dirty="0"/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Добавляется новый объект через </a:t>
            </a:r>
            <a:r>
              <a:rPr lang="en-US" dirty="0">
                <a:solidFill>
                  <a:srgbClr val="FF423F"/>
                </a:solidFill>
              </a:rPr>
              <a:t>put()</a:t>
            </a:r>
            <a:endParaRPr lang="ru-RU" dirty="0">
              <a:solidFill>
                <a:srgbClr val="FF423F"/>
              </a:solidFill>
            </a:endParaRP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Вычисляется </a:t>
            </a:r>
            <a:r>
              <a:rPr lang="ru-RU" dirty="0">
                <a:solidFill>
                  <a:srgbClr val="FF423F"/>
                </a:solidFill>
              </a:rPr>
              <a:t>Хеш-код</a:t>
            </a:r>
            <a:r>
              <a:rPr lang="ru-RU" dirty="0">
                <a:solidFill>
                  <a:srgbClr val="DDDDDD"/>
                </a:solidFill>
              </a:rPr>
              <a:t> ключа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ru-RU" dirty="0">
                <a:solidFill>
                  <a:srgbClr val="DDDDDD"/>
                </a:solidFill>
              </a:rPr>
              <a:t>по его Хэш функции</a:t>
            </a: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Создается внутренняя хеш-таблица(массив </a:t>
            </a:r>
            <a:r>
              <a:rPr lang="en-US" dirty="0"/>
              <a:t>Node</a:t>
            </a:r>
            <a:r>
              <a:rPr lang="ru-RU" dirty="0">
                <a:solidFill>
                  <a:srgbClr val="DDDDDD"/>
                </a:solidFill>
              </a:rPr>
              <a:t>) на </a:t>
            </a:r>
            <a:r>
              <a:rPr lang="en-US" dirty="0">
                <a:solidFill>
                  <a:srgbClr val="FF423F"/>
                </a:solidFill>
              </a:rPr>
              <a:t>N</a:t>
            </a:r>
            <a:r>
              <a:rPr lang="ru-RU" dirty="0">
                <a:solidFill>
                  <a:srgbClr val="DDDDDD"/>
                </a:solidFill>
              </a:rPr>
              <a:t> элементов</a:t>
            </a:r>
            <a:r>
              <a:rPr lang="en-US" dirty="0">
                <a:solidFill>
                  <a:srgbClr val="DDDDDD"/>
                </a:solidFill>
              </a:rPr>
              <a:t> (</a:t>
            </a:r>
            <a:r>
              <a:rPr lang="ru-RU" dirty="0">
                <a:solidFill>
                  <a:srgbClr val="DDDDDD"/>
                </a:solidFill>
              </a:rPr>
              <a:t>по умолчанию 16)</a:t>
            </a: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На основании Хеш-ключа определяется индекс </a:t>
            </a:r>
            <a:r>
              <a:rPr lang="ru-RU" dirty="0" err="1">
                <a:solidFill>
                  <a:srgbClr val="DDDDDD"/>
                </a:solidFill>
              </a:rPr>
              <a:t>бакета</a:t>
            </a:r>
            <a:endParaRPr lang="ru-RU" dirty="0">
              <a:solidFill>
                <a:srgbClr val="DDDDDD"/>
              </a:solidFill>
            </a:endParaRP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Создается новый </a:t>
            </a:r>
            <a:r>
              <a:rPr lang="en-US" dirty="0">
                <a:solidFill>
                  <a:srgbClr val="DDDDDD"/>
                </a:solidFill>
              </a:rPr>
              <a:t>Node </a:t>
            </a:r>
            <a:r>
              <a:rPr lang="ru-RU" dirty="0">
                <a:solidFill>
                  <a:srgbClr val="DDDDDD"/>
                </a:solidFill>
              </a:rPr>
              <a:t>и добавляется в </a:t>
            </a:r>
            <a:r>
              <a:rPr lang="ru-RU" dirty="0" err="1"/>
              <a:t>бакет</a:t>
            </a:r>
            <a:endParaRPr lang="ru-RU" dirty="0"/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Проверяется на превышение количества элементов, при необходимости делается </a:t>
            </a:r>
            <a:r>
              <a:rPr lang="en-US" dirty="0">
                <a:solidFill>
                  <a:srgbClr val="FF423F"/>
                </a:solidFill>
              </a:rPr>
              <a:t>resize()</a:t>
            </a:r>
            <a:endParaRPr lang="ru-RU" dirty="0">
              <a:solidFill>
                <a:srgbClr val="FF42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517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 - </a:t>
            </a:r>
            <a:r>
              <a:rPr lang="ru-RU" dirty="0"/>
              <a:t>коллизии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8FC9F0E-9688-9863-46CC-EE70B6CBFD58}"/>
              </a:ext>
            </a:extLst>
          </p:cNvPr>
          <p:cNvSpPr txBox="1">
            <a:spLocks/>
          </p:cNvSpPr>
          <p:nvPr/>
        </p:nvSpPr>
        <p:spPr>
          <a:xfrm>
            <a:off x="515938" y="657225"/>
            <a:ext cx="4789487" cy="4475922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>
                <a:solidFill>
                  <a:srgbClr val="BC5CFF"/>
                </a:solidFill>
                <a:effectLst/>
                <a:latin typeface="-apple-system"/>
                <a:cs typeface="Arial" panose="020B060402020202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>
                <a:solidFill>
                  <a:srgbClr val="DDDDDD"/>
                </a:solidFill>
              </a:rPr>
              <a:t>При возникновении коллизий</a:t>
            </a:r>
          </a:p>
          <a:p>
            <a:r>
              <a:rPr lang="ru-RU" dirty="0">
                <a:solidFill>
                  <a:srgbClr val="DDDDDD"/>
                </a:solidFill>
              </a:rPr>
              <a:t>1) проверяем с помощью методов </a:t>
            </a:r>
            <a:r>
              <a:rPr lang="ru-RU" dirty="0" err="1">
                <a:solidFill>
                  <a:srgbClr val="FF423F"/>
                </a:solidFill>
              </a:rPr>
              <a:t>hashCode</a:t>
            </a:r>
            <a:r>
              <a:rPr lang="ru-RU" dirty="0">
                <a:solidFill>
                  <a:srgbClr val="FF423F"/>
                </a:solidFill>
              </a:rPr>
              <a:t>() </a:t>
            </a:r>
            <a:r>
              <a:rPr lang="ru-RU" dirty="0">
                <a:solidFill>
                  <a:srgbClr val="DDDDDD"/>
                </a:solidFill>
              </a:rPr>
              <a:t>и </a:t>
            </a:r>
            <a:r>
              <a:rPr lang="ru-RU" dirty="0" err="1">
                <a:solidFill>
                  <a:srgbClr val="FF423F"/>
                </a:solidFill>
              </a:rPr>
              <a:t>equals</a:t>
            </a:r>
            <a:r>
              <a:rPr lang="ru-RU" dirty="0">
                <a:solidFill>
                  <a:srgbClr val="FF423F"/>
                </a:solidFill>
              </a:rPr>
              <a:t>(), </a:t>
            </a:r>
            <a:r>
              <a:rPr lang="ru-RU" dirty="0">
                <a:solidFill>
                  <a:srgbClr val="DDDDDD"/>
                </a:solidFill>
              </a:rPr>
              <a:t>что оба ключа одинаковы.</a:t>
            </a:r>
          </a:p>
          <a:p>
            <a:r>
              <a:rPr lang="ru-RU" dirty="0">
                <a:solidFill>
                  <a:srgbClr val="DDDDDD"/>
                </a:solidFill>
              </a:rPr>
              <a:t>2) если ключи одинаковы, заменить текущее значение новым.</a:t>
            </a:r>
          </a:p>
          <a:p>
            <a:r>
              <a:rPr lang="ru-RU" dirty="0">
                <a:solidFill>
                  <a:srgbClr val="DDDDDD"/>
                </a:solidFill>
              </a:rPr>
              <a:t>3) иначе связать новый и старый объекты с помощью структуры данных "связный список", указав ссылку на следующий объект в текущем и сохранить оба под нужным индексом; либо осуществить переход к древовидной структуре</a:t>
            </a:r>
          </a:p>
          <a:p>
            <a:endParaRPr lang="ru-RU" dirty="0">
              <a:solidFill>
                <a:srgbClr val="DDDDDD"/>
              </a:solidFill>
            </a:endParaRPr>
          </a:p>
          <a:p>
            <a:r>
              <a:rPr lang="ru-RU" dirty="0">
                <a:solidFill>
                  <a:srgbClr val="DDDDDD"/>
                </a:solidFill>
              </a:rPr>
              <a:t>Если число элементов в </a:t>
            </a:r>
            <a:r>
              <a:rPr lang="ru-RU" dirty="0" err="1">
                <a:solidFill>
                  <a:srgbClr val="DDDDDD"/>
                </a:solidFill>
              </a:rPr>
              <a:t>бакете</a:t>
            </a:r>
            <a:r>
              <a:rPr lang="ru-RU" dirty="0">
                <a:solidFill>
                  <a:srgbClr val="DDDDDD"/>
                </a:solidFill>
              </a:rPr>
              <a:t> </a:t>
            </a:r>
            <a:r>
              <a:rPr lang="en-US" dirty="0"/>
              <a:t>&gt;=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ru-RU" dirty="0"/>
              <a:t>7</a:t>
            </a:r>
            <a:r>
              <a:rPr lang="ru-RU" dirty="0">
                <a:solidFill>
                  <a:srgbClr val="DDDDDD"/>
                </a:solidFill>
              </a:rPr>
              <a:t>, то произойдет переход к древовидной </a:t>
            </a:r>
            <a:r>
              <a:rPr lang="ru-RU" dirty="0" err="1">
                <a:solidFill>
                  <a:srgbClr val="DDDDDD"/>
                </a:solidFill>
              </a:rPr>
              <a:t>структре</a:t>
            </a:r>
            <a:r>
              <a:rPr lang="ru-RU" dirty="0">
                <a:solidFill>
                  <a:srgbClr val="DDDDDD"/>
                </a:solidFill>
              </a:rPr>
              <a:t>, но при условии, что размер таблицы </a:t>
            </a:r>
            <a:r>
              <a:rPr lang="en-US" dirty="0"/>
              <a:t>&gt;= 64</a:t>
            </a:r>
            <a:r>
              <a:rPr lang="ru-RU" dirty="0">
                <a:solidFill>
                  <a:srgbClr val="DDDDDD"/>
                </a:solidFill>
              </a:rPr>
              <a:t>. Если </a:t>
            </a:r>
            <a:r>
              <a:rPr lang="en-US" dirty="0"/>
              <a:t>&lt;</a:t>
            </a:r>
            <a:r>
              <a:rPr lang="ru-RU" dirty="0">
                <a:solidFill>
                  <a:srgbClr val="DDDDDD"/>
                </a:solidFill>
              </a:rPr>
              <a:t> </a:t>
            </a:r>
            <a:r>
              <a:rPr lang="ru-RU" dirty="0"/>
              <a:t>64</a:t>
            </a:r>
            <a:r>
              <a:rPr lang="ru-RU" dirty="0">
                <a:solidFill>
                  <a:srgbClr val="DDDDDD"/>
                </a:solidFill>
              </a:rPr>
              <a:t>, то произойдет </a:t>
            </a:r>
            <a:r>
              <a:rPr lang="en-US" dirty="0">
                <a:solidFill>
                  <a:srgbClr val="FF423F"/>
                </a:solidFill>
              </a:rPr>
              <a:t>resize()</a:t>
            </a:r>
            <a:r>
              <a:rPr lang="ru-RU" dirty="0">
                <a:solidFill>
                  <a:srgbClr val="FF423F"/>
                </a:solidFill>
              </a:rPr>
              <a:t> </a:t>
            </a:r>
            <a:r>
              <a:rPr lang="ru-RU" dirty="0">
                <a:solidFill>
                  <a:srgbClr val="DDDDDD"/>
                </a:solidFill>
              </a:rPr>
              <a:t>с </a:t>
            </a:r>
            <a:r>
              <a:rPr lang="ru-RU" dirty="0" err="1">
                <a:solidFill>
                  <a:srgbClr val="DDDDDD"/>
                </a:solidFill>
              </a:rPr>
              <a:t>пересчитыванием</a:t>
            </a:r>
            <a:r>
              <a:rPr lang="ru-RU" dirty="0">
                <a:solidFill>
                  <a:srgbClr val="DDDDDD"/>
                </a:solidFill>
              </a:rPr>
              <a:t> хеш-ключей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E93AA7-E455-79E9-A1C1-B2FC2E605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425" y="934278"/>
            <a:ext cx="6370637" cy="388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22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9279D-44F3-DE08-33C9-5BEC2A64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  <a:r>
              <a:rPr lang="ru-RU" dirty="0"/>
              <a:t> - методы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F53E2A7-C16A-126A-EACE-3B471E4BC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857534"/>
              </p:ext>
            </p:extLst>
          </p:nvPr>
        </p:nvGraphicFramePr>
        <p:xfrm>
          <a:off x="515937" y="657225"/>
          <a:ext cx="11160126" cy="4006867"/>
        </p:xfrm>
        <a:graphic>
          <a:graphicData uri="http://schemas.openxmlformats.org/drawingml/2006/table">
            <a:tbl>
              <a:tblPr/>
              <a:tblGrid>
                <a:gridCol w="4799013">
                  <a:extLst>
                    <a:ext uri="{9D8B030D-6E8A-4147-A177-3AD203B41FA5}">
                      <a16:colId xmlns:a16="http://schemas.microsoft.com/office/drawing/2014/main" val="3157637562"/>
                    </a:ext>
                  </a:extLst>
                </a:gridCol>
                <a:gridCol w="6361113">
                  <a:extLst>
                    <a:ext uri="{9D8B030D-6E8A-4147-A177-3AD203B41FA5}">
                      <a16:colId xmlns:a16="http://schemas.microsoft.com/office/drawing/2014/main" val="2836077444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Методы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45914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put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BC5CFF"/>
                          </a:solidFill>
                          <a:effectLst/>
                        </a:rPr>
                        <a:t>ТКлюч</a:t>
                      </a:r>
                      <a:r>
                        <a:rPr lang="en-US" sz="1600" dirty="0">
                          <a:effectLst/>
                        </a:rPr>
                        <a:t> key, </a:t>
                      </a:r>
                      <a:r>
                        <a:rPr lang="en-US" sz="1600" dirty="0" err="1">
                          <a:solidFill>
                            <a:srgbClr val="BC5CFF"/>
                          </a:solidFill>
                          <a:effectLst/>
                        </a:rPr>
                        <a:t>ТЗначение</a:t>
                      </a:r>
                      <a:r>
                        <a:rPr lang="en-US" sz="1600" dirty="0">
                          <a:effectLst/>
                        </a:rPr>
                        <a:t> value)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Добавляет в коллекцию пару (key, value)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6411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ru-RU" sz="1600" b="1" dirty="0" err="1">
                          <a:solidFill>
                            <a:srgbClr val="CC7832"/>
                          </a:solidFill>
                          <a:effectLst/>
                        </a:rPr>
                        <a:t>ТЗначение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get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 err="1">
                          <a:solidFill>
                            <a:srgbClr val="BC5CFF"/>
                          </a:solidFill>
                          <a:effectLst/>
                        </a:rPr>
                        <a:t>ТКлюч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key)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Возвращает значение по ключу.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72879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containsKey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 err="1">
                          <a:solidFill>
                            <a:srgbClr val="BC5CFF"/>
                          </a:solidFill>
                          <a:effectLst/>
                        </a:rPr>
                        <a:t>ТКлюч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key)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Проверяет наличие ключа в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1706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containsValue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 err="1">
                          <a:solidFill>
                            <a:srgbClr val="BC5CFF"/>
                          </a:solidFill>
                          <a:effectLst/>
                        </a:rPr>
                        <a:t>ТЗначение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value)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Проверяет наличие значения в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6608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ru-RU" sz="1600" b="1" dirty="0" err="1">
                          <a:solidFill>
                            <a:srgbClr val="CC7832"/>
                          </a:solidFill>
                          <a:effectLst/>
                        </a:rPr>
                        <a:t>ТЗначение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 err="1">
                          <a:solidFill>
                            <a:srgbClr val="BC5CFF"/>
                          </a:solidFill>
                          <a:effectLst/>
                        </a:rPr>
                        <a:t>ТКлюч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key)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Удаляет элемент из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08320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clear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Очищает коллекцию: удаляет все элементы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67760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solidFill>
                            <a:srgbClr val="CC7832"/>
                          </a:solidFill>
                          <a:effectLst/>
                        </a:rPr>
                        <a:t>int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size</a:t>
                      </a:r>
                      <a:r>
                        <a:rPr lang="en-US" sz="160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количество пар элементов в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12243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Set</a:t>
                      </a:r>
                      <a:r>
                        <a:rPr lang="en-US" sz="1600" dirty="0">
                          <a:solidFill>
                            <a:srgbClr val="CC7832"/>
                          </a:solidFill>
                          <a:effectLst/>
                        </a:rPr>
                        <a:t>&lt;</a:t>
                      </a:r>
                      <a:r>
                        <a:rPr lang="ru-RU" sz="1600" dirty="0" err="1">
                          <a:solidFill>
                            <a:srgbClr val="CC7832"/>
                          </a:solidFill>
                          <a:effectLst/>
                        </a:rPr>
                        <a:t>ТКлюч</a:t>
                      </a:r>
                      <a:r>
                        <a:rPr lang="ru-RU" sz="1600" dirty="0">
                          <a:solidFill>
                            <a:srgbClr val="CC7832"/>
                          </a:solidFill>
                          <a:effectLst/>
                        </a:rPr>
                        <a:t>&gt;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keySet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множество ключей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54269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Collection&lt;</a:t>
                      </a:r>
                      <a:r>
                        <a:rPr lang="ru-RU" sz="1600" b="1" dirty="0" err="1">
                          <a:solidFill>
                            <a:srgbClr val="CC7832"/>
                          </a:solidFill>
                          <a:effectLst/>
                        </a:rPr>
                        <a:t>ТЗначение</a:t>
                      </a:r>
                      <a:r>
                        <a:rPr lang="ru-RU" sz="1600" b="1" dirty="0">
                          <a:solidFill>
                            <a:srgbClr val="CC7832"/>
                          </a:solidFill>
                          <a:effectLst/>
                        </a:rPr>
                        <a:t>&gt;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values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множество элементов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89934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dirty="0">
                          <a:solidFill>
                            <a:srgbClr val="CC7832"/>
                          </a:solidFill>
                          <a:effectLst/>
                        </a:rPr>
                        <a:t>Set&lt;</a:t>
                      </a:r>
                      <a:r>
                        <a:rPr lang="en-US" sz="1600" b="0" dirty="0" err="1">
                          <a:solidFill>
                            <a:srgbClr val="CC7832"/>
                          </a:solidFill>
                          <a:effectLst/>
                        </a:rPr>
                        <a:t>Map.Entry</a:t>
                      </a:r>
                      <a:r>
                        <a:rPr lang="en-US" sz="1600" b="0" dirty="0">
                          <a:solidFill>
                            <a:srgbClr val="CC7832"/>
                          </a:solidFill>
                          <a:effectLst/>
                        </a:rPr>
                        <a:t>&lt;T</a:t>
                      </a:r>
                      <a:r>
                        <a:rPr lang="ru-RU" sz="1600" b="0" dirty="0">
                          <a:solidFill>
                            <a:srgbClr val="CC7832"/>
                          </a:solidFill>
                          <a:effectLst/>
                        </a:rPr>
                        <a:t>Ключ, </a:t>
                      </a:r>
                      <a:r>
                        <a:rPr lang="en-US" sz="1600" b="0" dirty="0">
                          <a:solidFill>
                            <a:srgbClr val="CC7832"/>
                          </a:solidFill>
                          <a:effectLst/>
                        </a:rPr>
                        <a:t>T</a:t>
                      </a:r>
                      <a:r>
                        <a:rPr lang="ru-RU" sz="1600" b="0" dirty="0">
                          <a:solidFill>
                            <a:srgbClr val="CC7832"/>
                          </a:solidFill>
                          <a:effectLst/>
                        </a:rPr>
                        <a:t>Значение&gt;&gt;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entrySet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все значения коллекции в виде множества (</a:t>
                      </a:r>
                      <a:r>
                        <a:rPr lang="ru-RU" sz="1600" dirty="0" err="1">
                          <a:effectLst/>
                        </a:rPr>
                        <a:t>Set</a:t>
                      </a:r>
                      <a:r>
                        <a:rPr lang="ru-RU" sz="1600" dirty="0">
                          <a:effectLst/>
                        </a:rPr>
                        <a:t>) пар (</a:t>
                      </a:r>
                      <a:r>
                        <a:rPr lang="ru-RU" sz="1600" dirty="0" err="1">
                          <a:effectLst/>
                        </a:rPr>
                        <a:t>Map.Entry</a:t>
                      </a:r>
                      <a:r>
                        <a:rPr lang="ru-RU" sz="1600" dirty="0">
                          <a:effectLst/>
                        </a:rPr>
                        <a:t>).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272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145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BF07F-95FB-2A5A-B29C-0AFAC417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CD59AD2-6924-82B8-2F37-DA3BCE34B7B8}"/>
              </a:ext>
            </a:extLst>
          </p:cNvPr>
          <p:cNvSpPr txBox="1">
            <a:spLocks/>
          </p:cNvSpPr>
          <p:nvPr/>
        </p:nvSpPr>
        <p:spPr>
          <a:xfrm>
            <a:off x="515938" y="657224"/>
            <a:ext cx="5970923" cy="3243942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i="0" dirty="0" err="1">
                <a:solidFill>
                  <a:srgbClr val="BC5CF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в Java - это реализация интерфейса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Set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который использует хэш-таблицы для хранения элементов коллекции.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не гарантирует порядок элементов при их переборе, и не допускает хранение дублирующихся элементов.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Может хранить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NULL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– значения;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Порядок добавления элементов вычисляется с помощью хэш-кода;</a:t>
            </a:r>
          </a:p>
          <a:p>
            <a:pPr marL="0" indent="0">
              <a:buNone/>
            </a:pP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также реализует интерфейсы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Serializable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и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Cloneable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A12F34A-FB15-A0B0-D74C-567B5B6FD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419" y="657224"/>
            <a:ext cx="5065644" cy="3243942"/>
          </a:xfrm>
          <a:prstGeom prst="rect">
            <a:avLst/>
          </a:prstGeom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EDBB8D2-1479-49A6-E6C1-E98F9F572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926461"/>
              </p:ext>
            </p:extLst>
          </p:nvPr>
        </p:nvGraphicFramePr>
        <p:xfrm>
          <a:off x="859715" y="4064594"/>
          <a:ext cx="10287000" cy="2468880"/>
        </p:xfrm>
        <a:graphic>
          <a:graphicData uri="http://schemas.openxmlformats.org/drawingml/2006/table">
            <a:tbl>
              <a:tblPr/>
              <a:tblGrid>
                <a:gridCol w="5143500">
                  <a:extLst>
                    <a:ext uri="{9D8B030D-6E8A-4147-A177-3AD203B41FA5}">
                      <a16:colId xmlns:a16="http://schemas.microsoft.com/office/drawing/2014/main" val="282006211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18854933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ru-RU" b="1" dirty="0">
                          <a:solidFill>
                            <a:srgbClr val="DDDDDD"/>
                          </a:solidFill>
                          <a:effectLst/>
                        </a:rPr>
                        <a:t>Метод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625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FF423F"/>
                          </a:solidFill>
                          <a:effectLst/>
                        </a:rPr>
                        <a:t>add</a:t>
                      </a:r>
                      <a:r>
                        <a:rPr lang="en-US" dirty="0">
                          <a:effectLst/>
                        </a:rPr>
                        <a:t>(</a:t>
                      </a:r>
                      <a:r>
                        <a:rPr lang="ru-RU" dirty="0">
                          <a:effectLst/>
                        </a:rPr>
                        <a:t>Тип </a:t>
                      </a:r>
                      <a:r>
                        <a:rPr lang="en-US" dirty="0">
                          <a:effectLst/>
                        </a:rPr>
                        <a:t>value)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Добавляет элемент </a:t>
                      </a:r>
                      <a:r>
                        <a:rPr lang="ru-RU" dirty="0" err="1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 в коллекцию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70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 dirty="0">
                          <a:effectLst/>
                        </a:rPr>
                        <a:t>(</a:t>
                      </a:r>
                      <a:r>
                        <a:rPr lang="ru-RU" dirty="0">
                          <a:effectLst/>
                        </a:rPr>
                        <a:t>Тип </a:t>
                      </a:r>
                      <a:r>
                        <a:rPr lang="en-US" dirty="0">
                          <a:effectLst/>
                        </a:rPr>
                        <a:t>value)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Удаляет элемент </a:t>
                      </a:r>
                      <a:r>
                        <a:rPr lang="ru-RU" dirty="0" err="1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 из коллекции.</a:t>
                      </a:r>
                      <a:b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</a:br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Возвращает </a:t>
                      </a:r>
                      <a:r>
                        <a:rPr lang="ru-RU" dirty="0" err="1">
                          <a:solidFill>
                            <a:srgbClr val="BC5CFF"/>
                          </a:solidFill>
                          <a:effectLst/>
                        </a:rPr>
                        <a:t>true</a:t>
                      </a:r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, если там такой элемент был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109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contains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Тип </a:t>
                      </a:r>
                      <a:r>
                        <a:rPr lang="en-US">
                          <a:effectLst/>
                        </a:rPr>
                        <a:t>value)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Проверяет, есть ли в коллекции элемент </a:t>
                      </a:r>
                      <a:r>
                        <a:rPr lang="ru-RU" dirty="0" err="1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endParaRPr lang="ru-RU" dirty="0">
                        <a:solidFill>
                          <a:srgbClr val="BC5CFF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235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FF423F"/>
                          </a:solidFill>
                          <a:effectLst/>
                        </a:rPr>
                        <a:t>clear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Очищает коллекцию: удаляет все элементы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01661"/>
                  </a:ext>
                </a:extLst>
              </a:tr>
              <a:tr h="151802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solidFill>
                            <a:srgbClr val="CC7832"/>
                          </a:solidFill>
                          <a:effectLst/>
                        </a:rPr>
                        <a:t>int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FF423F"/>
                          </a:solidFill>
                          <a:effectLst/>
                        </a:rPr>
                        <a:t>size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Возвращает количество элементов в коллекции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163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997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6F2D2-6AF5-C5AE-034E-52EC8ECEC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418847-7385-2D19-02C5-B4E7CFF25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657225"/>
            <a:ext cx="10515600" cy="6072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Коллекция </a:t>
            </a:r>
            <a:r>
              <a:rPr lang="ru-RU" dirty="0" err="1">
                <a:solidFill>
                  <a:srgbClr val="BC5CFF"/>
                </a:solidFill>
              </a:rPr>
              <a:t>Set</a:t>
            </a:r>
            <a:r>
              <a:rPr lang="ru-RU" dirty="0"/>
              <a:t> создана для хранения множества элементов. Поэтому ее так и называют </a:t>
            </a:r>
            <a:r>
              <a:rPr lang="ru-RU" dirty="0" err="1">
                <a:solidFill>
                  <a:srgbClr val="BC5CFF"/>
                </a:solidFill>
              </a:rPr>
              <a:t>Set</a:t>
            </a:r>
            <a:r>
              <a:rPr lang="ru-RU" dirty="0">
                <a:solidFill>
                  <a:srgbClr val="BC5CFF"/>
                </a:solidFill>
              </a:rPr>
              <a:t> (множество). </a:t>
            </a:r>
            <a:endParaRPr lang="en-US" dirty="0">
              <a:solidFill>
                <a:srgbClr val="BC5CFF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solidFill>
                  <a:srgbClr val="BC5CFF"/>
                </a:solidFill>
              </a:rPr>
              <a:t>Операции над множеством</a:t>
            </a:r>
          </a:p>
          <a:p>
            <a:pPr marL="0" indent="0">
              <a:buNone/>
            </a:pPr>
            <a:r>
              <a:rPr lang="ru-RU" dirty="0"/>
              <a:t>С множеством можно делать только три операции: добавлять элементы во множество, удалять элементы из множества и проверять, есть ли во множестве определенный элемент. Все.</a:t>
            </a:r>
          </a:p>
          <a:p>
            <a:endParaRPr lang="ru-RU" dirty="0"/>
          </a:p>
          <a:p>
            <a:r>
              <a:rPr lang="ru-RU" dirty="0">
                <a:solidFill>
                  <a:srgbClr val="BC5CFF"/>
                </a:solidFill>
              </a:rPr>
              <a:t>Отсутствие порядка</a:t>
            </a:r>
          </a:p>
          <a:p>
            <a:pPr marL="0" indent="0">
              <a:buNone/>
            </a:pPr>
            <a:r>
              <a:rPr lang="ru-RU" dirty="0"/>
              <a:t>У элементов этой коллекции нет номеров. Нельзя получить элемент по его индексу или записать значение в коллекцию по определенному индексу. Методов </a:t>
            </a:r>
            <a:r>
              <a:rPr lang="ru-RU" dirty="0" err="1">
                <a:solidFill>
                  <a:srgbClr val="FF423F"/>
                </a:solidFill>
              </a:rPr>
              <a:t>get</a:t>
            </a:r>
            <a:r>
              <a:rPr lang="ru-RU" dirty="0"/>
              <a:t>() и </a:t>
            </a:r>
            <a:r>
              <a:rPr lang="ru-RU" dirty="0" err="1">
                <a:solidFill>
                  <a:srgbClr val="FF423F"/>
                </a:solidFill>
              </a:rPr>
              <a:t>set</a:t>
            </a:r>
            <a:r>
              <a:rPr lang="ru-RU" dirty="0"/>
              <a:t>() у множества нет.</a:t>
            </a:r>
          </a:p>
          <a:p>
            <a:endParaRPr lang="ru-RU" dirty="0"/>
          </a:p>
          <a:p>
            <a:r>
              <a:rPr lang="ru-RU" dirty="0">
                <a:solidFill>
                  <a:srgbClr val="BC5CFF"/>
                </a:solidFill>
              </a:rPr>
              <a:t>Уникальность элементов</a:t>
            </a:r>
          </a:p>
          <a:p>
            <a:pPr marL="0" indent="0">
              <a:buNone/>
            </a:pPr>
            <a:r>
              <a:rPr lang="ru-RU" dirty="0"/>
              <a:t>Все элементы множества уникальны. В отличие от списка, во множестве один элемент может быть только раз. Объект или находится во множестве, или нет: третьего не дано. Нельзя во «множество цветов» трижды добавить «черный цвет». Он там либо есть, либо его нет.</a:t>
            </a:r>
          </a:p>
          <a:p>
            <a:endParaRPr lang="ru-RU" dirty="0"/>
          </a:p>
          <a:p>
            <a:r>
              <a:rPr lang="ru-RU" dirty="0">
                <a:solidFill>
                  <a:srgbClr val="BC5CFF"/>
                </a:solidFill>
              </a:rPr>
              <a:t>Поиск элементов</a:t>
            </a:r>
          </a:p>
          <a:p>
            <a:pPr marL="0" indent="0">
              <a:buNone/>
            </a:pPr>
            <a:r>
              <a:rPr lang="ru-RU" dirty="0"/>
              <a:t>Когда вы добавляете во множество новый элемент, удаляете элемент, или проверяете наличие элемента, внутри метода выполняется поиск элемента. Элементы коллекции и переданный элемент сравниваются сначала по </a:t>
            </a:r>
            <a:r>
              <a:rPr lang="ru-RU" dirty="0" err="1">
                <a:solidFill>
                  <a:srgbClr val="FF423F"/>
                </a:solidFill>
              </a:rPr>
              <a:t>hashCode</a:t>
            </a:r>
            <a:r>
              <a:rPr lang="ru-RU" dirty="0"/>
              <a:t>(), а если </a:t>
            </a:r>
            <a:r>
              <a:rPr lang="ru-RU" dirty="0" err="1">
                <a:solidFill>
                  <a:srgbClr val="FF423F"/>
                </a:solidFill>
              </a:rPr>
              <a:t>hashCode</a:t>
            </a:r>
            <a:r>
              <a:rPr lang="ru-RU" dirty="0"/>
              <a:t>() совпадают, по </a:t>
            </a:r>
            <a:r>
              <a:rPr lang="ru-RU" dirty="0" err="1">
                <a:solidFill>
                  <a:srgbClr val="FF423F"/>
                </a:solidFill>
              </a:rPr>
              <a:t>equals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1534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BF07F-95FB-2A5A-B29C-0AFAC417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CD59AD2-6924-82B8-2F37-DA3BCE34B7B8}"/>
              </a:ext>
            </a:extLst>
          </p:cNvPr>
          <p:cNvSpPr txBox="1">
            <a:spLocks/>
          </p:cNvSpPr>
          <p:nvPr/>
        </p:nvSpPr>
        <p:spPr>
          <a:xfrm>
            <a:off x="515938" y="657224"/>
            <a:ext cx="11037775" cy="1257637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i="0" dirty="0" err="1">
                <a:solidFill>
                  <a:srgbClr val="BC5CFF"/>
                </a:solidFill>
                <a:effectLst/>
                <a:latin typeface="-apple-system"/>
              </a:rPr>
              <a:t>LinkedList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реализует интерфейс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List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Является представителем двунаправленного списка, где каждый элемент структуры содержит указатели на предыдущий и следующий элементы. Итератор поддерживает обход в обе стороны. 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Реализует методы получения, удаления и вставки в начало, середину и конец списка. Позволяет добавлять любые элементы в том числе и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null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F36DC048-36B6-B44D-FBF5-0DD53EF01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18" y="2162985"/>
            <a:ext cx="69437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1FE7B435-63A4-7177-34CD-58C76EE99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18" y="4220860"/>
            <a:ext cx="9262763" cy="197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023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ru-RU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F2ADA95-7222-469A-1134-6D82F98E1774}"/>
              </a:ext>
            </a:extLst>
          </p:cNvPr>
          <p:cNvSpPr txBox="1">
            <a:spLocks/>
          </p:cNvSpPr>
          <p:nvPr/>
        </p:nvSpPr>
        <p:spPr>
          <a:xfrm>
            <a:off x="515938" y="662800"/>
            <a:ext cx="6015493" cy="3016571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Конструкторы</a:t>
            </a:r>
          </a:p>
          <a:p>
            <a:r>
              <a:rPr lang="en-US" dirty="0">
                <a:solidFill>
                  <a:srgbClr val="FF423F"/>
                </a:solidFill>
                <a:latin typeface="-apple-system"/>
              </a:rPr>
              <a:t>Stack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()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создает пустой список</a:t>
            </a:r>
            <a:endParaRPr lang="en-US" dirty="0"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Класс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Stack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– это подкласс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Vector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который реализует стандартный стек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last-in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,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first-out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В Java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Stack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только определяет стандартный конструктор, который создает пустой стек.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Stack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включает все методы, определённые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Vector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и самостоятельно добавляет несколько своих собственных.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dirty="0">
                <a:latin typeface="-apple-system"/>
              </a:rPr>
              <a:t>Классы </a:t>
            </a:r>
            <a:r>
              <a:rPr lang="en-US" dirty="0" err="1">
                <a:solidFill>
                  <a:srgbClr val="BC5CFF"/>
                </a:solidFill>
                <a:latin typeface="-apple-system"/>
              </a:rPr>
              <a:t>Stak</a:t>
            </a:r>
            <a:r>
              <a:rPr lang="en-US" dirty="0">
                <a:latin typeface="-apple-system"/>
              </a:rPr>
              <a:t> </a:t>
            </a:r>
            <a:r>
              <a:rPr lang="ru-RU" dirty="0">
                <a:latin typeface="-apple-system"/>
              </a:rPr>
              <a:t>как и </a:t>
            </a:r>
            <a:r>
              <a:rPr lang="en-US" dirty="0">
                <a:latin typeface="-apple-system"/>
              </a:rPr>
              <a:t>Vector </a:t>
            </a:r>
            <a:r>
              <a:rPr lang="ru-RU" dirty="0">
                <a:latin typeface="-apple-system"/>
              </a:rPr>
              <a:t>часто считаются устаревшими коллекциями. У них есть преимущество в синхронизации перед </a:t>
            </a:r>
            <a:r>
              <a:rPr lang="en-US" dirty="0">
                <a:latin typeface="-apple-system"/>
              </a:rPr>
              <a:t>ArrayList</a:t>
            </a:r>
            <a:r>
              <a:rPr lang="ru-RU" dirty="0">
                <a:latin typeface="-apple-system"/>
              </a:rPr>
              <a:t>, но для </a:t>
            </a:r>
            <a:r>
              <a:rPr lang="ru-RU" dirty="0" err="1">
                <a:solidFill>
                  <a:srgbClr val="FF423F"/>
                </a:solidFill>
                <a:latin typeface="-apple-system"/>
              </a:rPr>
              <a:t>потокобезопасности</a:t>
            </a:r>
            <a:r>
              <a:rPr lang="ru-RU" dirty="0">
                <a:latin typeface="-apple-system"/>
              </a:rPr>
              <a:t> рекомендуется использовать другие объекты из библиотек </a:t>
            </a:r>
            <a:r>
              <a:rPr lang="en-US" dirty="0">
                <a:latin typeface="-apple-system"/>
              </a:rPr>
              <a:t>concurrent</a:t>
            </a:r>
            <a:r>
              <a:rPr lang="ru-RU" dirty="0">
                <a:latin typeface="-apple-system"/>
              </a:rPr>
              <a:t>.</a:t>
            </a: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3FF8CB-9898-2182-6053-7CF698911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61" b="9653"/>
          <a:stretch/>
        </p:blipFill>
        <p:spPr>
          <a:xfrm>
            <a:off x="6667130" y="667241"/>
            <a:ext cx="5008933" cy="3619715"/>
          </a:xfrm>
          <a:prstGeom prst="rect">
            <a:avLst/>
          </a:prstGeom>
        </p:spPr>
      </p:pic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27F59C52-1783-D256-3796-4C1089715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585566"/>
              </p:ext>
            </p:extLst>
          </p:nvPr>
        </p:nvGraphicFramePr>
        <p:xfrm>
          <a:off x="515938" y="4380901"/>
          <a:ext cx="11160125" cy="2348428"/>
        </p:xfrm>
        <a:graphic>
          <a:graphicData uri="http://schemas.openxmlformats.org/drawingml/2006/table">
            <a:tbl>
              <a:tblPr/>
              <a:tblGrid>
                <a:gridCol w="2949155">
                  <a:extLst>
                    <a:ext uri="{9D8B030D-6E8A-4147-A177-3AD203B41FA5}">
                      <a16:colId xmlns:a16="http://schemas.microsoft.com/office/drawing/2014/main" val="3157637562"/>
                    </a:ext>
                  </a:extLst>
                </a:gridCol>
                <a:gridCol w="8210970">
                  <a:extLst>
                    <a:ext uri="{9D8B030D-6E8A-4147-A177-3AD203B41FA5}">
                      <a16:colId xmlns:a16="http://schemas.microsoft.com/office/drawing/2014/main" val="2836077444"/>
                    </a:ext>
                  </a:extLst>
                </a:gridCol>
              </a:tblGrid>
              <a:tr h="23304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Методы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459142"/>
                  </a:ext>
                </a:extLst>
              </a:tr>
              <a:tr h="425257">
                <a:tc>
                  <a:txBody>
                    <a:bodyPr/>
                    <a:lstStyle/>
                    <a:p>
                      <a:pPr fontAlgn="base"/>
                      <a:r>
                        <a:rPr lang="en-US" sz="1600" kern="1200" dirty="0" err="1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empty()</a:t>
                      </a:r>
                      <a:endParaRPr lang="it-IT" sz="1600" kern="1200" dirty="0">
                        <a:solidFill>
                          <a:srgbClr val="FF423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Проверяет, является ли стек пустым. Возвращает </a:t>
                      </a:r>
                      <a:r>
                        <a:rPr lang="ru-RU" sz="1600" kern="1200" dirty="0" err="1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стек пустой. Возвращает </a:t>
                      </a:r>
                      <a:r>
                        <a:rPr lang="ru-RU" sz="1600" kern="1200" dirty="0" err="1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стек содержит элементы.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64119"/>
                  </a:ext>
                </a:extLst>
              </a:tr>
              <a:tr h="267294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peek()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элемент, находящийся в верхней части </a:t>
                      </a:r>
                      <a:r>
                        <a:rPr lang="ru-RU" sz="1600" kern="1200" dirty="0" err="1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стэка</a:t>
                      </a:r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но не удаляет его.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728797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fontAlgn="base"/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pop()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элемент, находящийся в верхней части </a:t>
                      </a:r>
                      <a:r>
                        <a:rPr lang="ru-RU" sz="1600" kern="1200" dirty="0" err="1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стэка</a:t>
                      </a:r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удаляя его в процессе.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17061"/>
                  </a:ext>
                </a:extLst>
              </a:tr>
              <a:tr h="267294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push(</a:t>
                      </a:r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element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Вталкивает элемент в стек. Элемент также возвращается.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66081"/>
                  </a:ext>
                </a:extLst>
              </a:tr>
              <a:tr h="425257">
                <a:tc>
                  <a:txBody>
                    <a:bodyPr/>
                    <a:lstStyle/>
                    <a:p>
                      <a:pPr fontAlgn="base"/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search(</a:t>
                      </a:r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element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Ищет элемент в стеке. Если найден, возвращается его смещение от вершины стека. В противном случае возвращается 1.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08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08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 - сложность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4C2AE7-D54B-4D2E-DEEF-C6D9A6A5C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019" y="1776724"/>
            <a:ext cx="7833961" cy="347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372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9279D-44F3-DE08-33C9-5BEC2A64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Collections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F53E2A7-C16A-126A-EACE-3B471E4BC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762871"/>
              </p:ext>
            </p:extLst>
          </p:nvPr>
        </p:nvGraphicFramePr>
        <p:xfrm>
          <a:off x="515937" y="657225"/>
          <a:ext cx="10652806" cy="5214222"/>
        </p:xfrm>
        <a:graphic>
          <a:graphicData uri="http://schemas.openxmlformats.org/drawingml/2006/table">
            <a:tbl>
              <a:tblPr/>
              <a:tblGrid>
                <a:gridCol w="2815092">
                  <a:extLst>
                    <a:ext uri="{9D8B030D-6E8A-4147-A177-3AD203B41FA5}">
                      <a16:colId xmlns:a16="http://schemas.microsoft.com/office/drawing/2014/main" val="3157637562"/>
                    </a:ext>
                  </a:extLst>
                </a:gridCol>
                <a:gridCol w="7837714">
                  <a:extLst>
                    <a:ext uri="{9D8B030D-6E8A-4147-A177-3AD203B41FA5}">
                      <a16:colId xmlns:a16="http://schemas.microsoft.com/office/drawing/2014/main" val="2836077444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Методы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45914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it-IT" sz="1600">
                          <a:solidFill>
                            <a:srgbClr val="FF423F"/>
                          </a:solidFill>
                          <a:effectLst/>
                        </a:rPr>
                        <a:t>addAll</a:t>
                      </a:r>
                      <a:r>
                        <a:rPr lang="it-IT" sz="1600">
                          <a:effectLst/>
                        </a:rPr>
                        <a:t>(</a:t>
                      </a:r>
                      <a:r>
                        <a:rPr lang="it-IT" sz="1600">
                          <a:solidFill>
                            <a:srgbClr val="56B7FF"/>
                          </a:solidFill>
                          <a:effectLst/>
                        </a:rPr>
                        <a:t>colls</a:t>
                      </a:r>
                      <a:r>
                        <a:rPr lang="it-IT" sz="1600">
                          <a:effectLst/>
                        </a:rPr>
                        <a:t>, e1, e2, e3, ..)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Добавляет в коллекцию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colls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элементы e1, e2, e3,...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6411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fill</a:t>
                      </a:r>
                      <a:r>
                        <a:rPr lang="en-US" sz="1600">
                          <a:effectLst/>
                        </a:rPr>
                        <a:t>(list, obj)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Заменяет в переданном списке все элементы на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obj</a:t>
                      </a:r>
                      <a:endParaRPr lang="ru-RU" sz="1600" dirty="0">
                        <a:solidFill>
                          <a:srgbClr val="DDDDDD"/>
                        </a:solidFill>
                        <a:effectLst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72879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nCopies</a:t>
                      </a:r>
                      <a:r>
                        <a:rPr lang="en-US" sz="1600">
                          <a:effectLst/>
                        </a:rPr>
                        <a:t>(n, obj)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Возвращает список, состоящий из n копий объекта obj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1706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replaceAll</a:t>
                      </a:r>
                      <a:r>
                        <a:rPr lang="en-US" sz="1600">
                          <a:effectLst/>
                        </a:rPr>
                        <a:t>(list, oldVal, newVal)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Заменяет в списке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list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все значения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oldVal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на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newVal</a:t>
                      </a:r>
                      <a:endParaRPr lang="ru-RU" sz="1600" dirty="0">
                        <a:solidFill>
                          <a:srgbClr val="DDDDDD"/>
                        </a:solidFill>
                        <a:effectLst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6608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copy</a:t>
                      </a:r>
                      <a:r>
                        <a:rPr lang="en-US" sz="1600">
                          <a:effectLst/>
                        </a:rPr>
                        <a:t>(dest, src)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Копирует все элементы из списка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src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в список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dest</a:t>
                      </a:r>
                      <a:r>
                        <a:rPr lang="en-US" sz="1600" dirty="0">
                          <a:solidFill>
                            <a:srgbClr val="DDDDDD"/>
                          </a:solidFill>
                          <a:effectLst/>
                        </a:rPr>
                        <a:t> (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Нужно убедиться в достаточном размере </a:t>
                      </a:r>
                      <a:r>
                        <a:rPr lang="en-US" sz="1600" dirty="0">
                          <a:solidFill>
                            <a:srgbClr val="DDDDDD"/>
                          </a:solidFill>
                          <a:effectLst/>
                        </a:rPr>
                        <a:t>Destination)</a:t>
                      </a:r>
                      <a:endParaRPr lang="ru-RU" sz="1600" dirty="0">
                        <a:solidFill>
                          <a:srgbClr val="DDDDDD"/>
                        </a:solidFill>
                        <a:effectLst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08320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reverse</a:t>
                      </a:r>
                      <a:r>
                        <a:rPr lang="en-US" sz="1600">
                          <a:effectLst/>
                        </a:rPr>
                        <a:t>(list)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Разворачивает список задом наперед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67760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sort</a:t>
                      </a:r>
                      <a:r>
                        <a:rPr lang="en-US" sz="1600">
                          <a:effectLst/>
                        </a:rPr>
                        <a:t>(list)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Сортирует список в порядке возрастания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12243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rotate</a:t>
                      </a:r>
                      <a:r>
                        <a:rPr lang="en-US" sz="1600">
                          <a:effectLst/>
                        </a:rPr>
                        <a:t>(list, n)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Циклично сдвигает элементы списка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list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на n элементов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54269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shuffle</a:t>
                      </a:r>
                      <a:r>
                        <a:rPr lang="en-US" sz="1600">
                          <a:effectLst/>
                        </a:rPr>
                        <a:t>(list)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Случайно перемешивает элементы списка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89934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min</a:t>
                      </a:r>
                      <a:r>
                        <a:rPr lang="en-US" sz="1600">
                          <a:effectLst/>
                        </a:rPr>
                        <a:t>(colls)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Находит минимальный элемент коллекции colls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27250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max</a:t>
                      </a:r>
                      <a:r>
                        <a:rPr lang="en-US" sz="1600">
                          <a:effectLst/>
                        </a:rPr>
                        <a:t>(colls)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Находит максимальный элемент коллекции colls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73241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frequency</a:t>
                      </a:r>
                      <a:r>
                        <a:rPr lang="en-US" sz="1600">
                          <a:effectLst/>
                        </a:rPr>
                        <a:t>(colls, obj)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Определяет, сколько раз элемент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obj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встречается в коллекции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colls</a:t>
                      </a:r>
                      <a:endParaRPr lang="ru-RU" sz="1600" dirty="0">
                        <a:solidFill>
                          <a:srgbClr val="DDDDDD"/>
                        </a:solidFill>
                        <a:effectLst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0802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binarySearch</a:t>
                      </a:r>
                      <a:r>
                        <a:rPr lang="en-US" sz="1600">
                          <a:effectLst/>
                        </a:rPr>
                        <a:t>(list, key)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Ищет элемент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key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в отсортированном списке, возвращает индекс.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02050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disjoint</a:t>
                      </a:r>
                      <a:r>
                        <a:rPr lang="en-US" sz="1600">
                          <a:effectLst/>
                        </a:rPr>
                        <a:t>(colls1, colls2)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Возвращает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true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, если у коллекций нет общих элементов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950851"/>
                  </a:ext>
                </a:extLst>
              </a:tr>
            </a:tbl>
          </a:graphicData>
        </a:graphic>
      </p:graphicFrame>
      <p:sp>
        <p:nvSpPr>
          <p:cNvPr id="5" name="Объект 2">
            <a:extLst>
              <a:ext uri="{FF2B5EF4-FFF2-40B4-BE49-F238E27FC236}">
                <a16:creationId xmlns:a16="http://schemas.microsoft.com/office/drawing/2014/main" id="{47DE5EA9-D75B-74C1-FB6E-D8B4FFC1BE80}"/>
              </a:ext>
            </a:extLst>
          </p:cNvPr>
          <p:cNvSpPr txBox="1">
            <a:spLocks/>
          </p:cNvSpPr>
          <p:nvPr/>
        </p:nvSpPr>
        <p:spPr>
          <a:xfrm>
            <a:off x="515937" y="6034876"/>
            <a:ext cx="11066988" cy="540204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Многие из этих методов работают не с классами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и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а с их интерфейсами: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Collection&lt;T&gt;, List&lt;T&gt;,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Map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&lt;K, V&gt;.</a:t>
            </a:r>
          </a:p>
        </p:txBody>
      </p:sp>
    </p:spTree>
    <p:extLst>
      <p:ext uri="{BB962C8B-B14F-4D97-AF65-F5344CB8AC3E}">
        <p14:creationId xmlns:p14="http://schemas.microsoft.com/office/powerpoint/2010/main" val="397921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4326FF-8AA8-7BC5-4377-3439ACBAD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657224"/>
            <a:ext cx="4287416" cy="617642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78DCA8FD-DEE1-D21A-9C28-032E0B28901D}"/>
              </a:ext>
            </a:extLst>
          </p:cNvPr>
          <p:cNvSpPr txBox="1">
            <a:spLocks/>
          </p:cNvSpPr>
          <p:nvPr/>
        </p:nvSpPr>
        <p:spPr>
          <a:xfrm>
            <a:off x="5012675" y="657225"/>
            <a:ext cx="6663387" cy="2647836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 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size(),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isEmpty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(), 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др.). Интерфейс был слегка доработан с приходом дженериков в Java 1.5.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Также, в версии Java 8, было добавлено несколько новых методов для работы с лямбдами (такие как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stream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(),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parallelStream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(),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removeIf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Predicate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&lt;? super E&gt;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filter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др.).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Важно также отметить, что эти методы были реализованы непосредственно в интерфейсе как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default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-методы.</a:t>
            </a:r>
          </a:p>
        </p:txBody>
      </p:sp>
    </p:spTree>
    <p:extLst>
      <p:ext uri="{BB962C8B-B14F-4D97-AF65-F5344CB8AC3E}">
        <p14:creationId xmlns:p14="http://schemas.microsoft.com/office/powerpoint/2010/main" val="245862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List&lt;&gt;</a:t>
            </a:r>
            <a:endParaRPr lang="ru-RU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D92699E5-E536-8C32-9E23-B6078FCA316C}"/>
              </a:ext>
            </a:extLst>
          </p:cNvPr>
          <p:cNvSpPr txBox="1">
            <a:spLocks/>
          </p:cNvSpPr>
          <p:nvPr/>
        </p:nvSpPr>
        <p:spPr>
          <a:xfrm>
            <a:off x="5001657" y="657225"/>
            <a:ext cx="6674405" cy="390375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Упорядоченная коллекция (последовательность), которая позволяет хранить дубликаты элементов. Элементы доступны по индексу.</a:t>
            </a:r>
          </a:p>
          <a:p>
            <a:pPr marL="0" indent="0" algn="l">
              <a:buNone/>
            </a:pP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Основные реализации: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: Реализация на основе динамического массива. Быстрый доступ по индексу, но медленные вставка и удаление в середине списка.</a:t>
            </a:r>
          </a:p>
          <a:p>
            <a:pPr marL="0" indent="0" algn="l">
              <a:buNone/>
            </a:pP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LinkedList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: Реализация на основе двусвязного списка. Быстрые вставка и удаление в начале и конце списка, но медленный доступ по индексу.</a:t>
            </a:r>
          </a:p>
          <a:p>
            <a:pPr marL="0" indent="0" algn="l">
              <a:buNone/>
            </a:pP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Vector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: Устаревшая синхронизированная версия ArrayList.</a:t>
            </a:r>
          </a:p>
          <a:p>
            <a:pPr marL="0" indent="0" algn="l">
              <a:buNone/>
            </a:pP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Stack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: Наследует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Vector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реализует структуру данных "стек" (LIFO).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2275685-5E34-DB69-A644-C66CD7B49C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207"/>
          <a:stretch/>
        </p:blipFill>
        <p:spPr>
          <a:xfrm>
            <a:off x="515938" y="657225"/>
            <a:ext cx="4078096" cy="617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2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1C973-55B4-2E37-09A5-8645F3BD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</a:t>
            </a:r>
            <a:r>
              <a:rPr lang="ru-RU" dirty="0"/>
              <a:t>устройство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94B5D5E-7937-FA5F-96D3-C887EAB0A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493452"/>
            <a:ext cx="5104220" cy="50948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Внутри каждого объекта </a:t>
            </a: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есть два поля: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Массив со списком элементов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Переменная size, которая хранит количество элементов списка</a:t>
            </a:r>
          </a:p>
          <a:p>
            <a:pPr marL="0" indent="0">
              <a:buNone/>
            </a:pPr>
            <a:endParaRPr lang="ru-RU" dirty="0">
              <a:solidFill>
                <a:srgbClr val="DDDDDD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Если при добавлении очередного элемента в список в массиве уже нет места, в методе </a:t>
            </a:r>
            <a:r>
              <a:rPr lang="ru-RU" dirty="0">
                <a:solidFill>
                  <a:srgbClr val="BC5CFF"/>
                </a:solidFill>
              </a:rPr>
              <a:t>add</a:t>
            </a:r>
            <a:r>
              <a:rPr lang="ru-RU" dirty="0">
                <a:solidFill>
                  <a:srgbClr val="DDDDDD"/>
                </a:solidFill>
              </a:rPr>
              <a:t>() происходит следующее: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создается новый массив в полтора раза длиннее предыдущего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в него копируются все элементы из существующего массива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в объекте ArrayList вместо старого массива сохраняется ссылка на новый.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В 10-ю ячейку нового массива записывается переданный элемент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size увеличивается на 1 и теперь будет равняться 11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0BF074-BA30-0359-30BB-6425B52FD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878" y="1498460"/>
            <a:ext cx="5623184" cy="386108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13FF668-57E2-1770-3D73-E958D396D93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615"/>
          <a:stretch/>
        </p:blipFill>
        <p:spPr>
          <a:xfrm>
            <a:off x="515938" y="657225"/>
            <a:ext cx="5115639" cy="71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18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1C973-55B4-2E37-09A5-8645F3BD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</a:t>
            </a:r>
            <a:r>
              <a:rPr lang="ru-RU" dirty="0"/>
              <a:t>устройство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94B5D5E-7937-FA5F-96D3-C887EAB0A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296970"/>
            <a:ext cx="5104220" cy="29966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При вставке в середину 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В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се элементы массива начиная с 5-го будут сдвинуты (скопированы) на 1 элемент к концу массива.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записывается в 5-ю ячейку значение 10,000.</a:t>
            </a:r>
          </a:p>
          <a:p>
            <a:pPr marL="342900" indent="-342900" algn="l">
              <a:buFont typeface="+mj-lt"/>
              <a:buAutoNum type="arabicPeriod"/>
            </a:pPr>
            <a:endParaRPr lang="ru-RU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Операция удаления аналогична вставке, только процесс обратный.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06E98D3-9381-8F71-34D4-5554B34F2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758" y="1296970"/>
            <a:ext cx="5623184" cy="388255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09EBB4D-85E1-D30D-0389-F9A93CA20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38" y="657225"/>
            <a:ext cx="5982535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7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E65B6-44BA-6974-F610-DAB03FCD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DDDDDD"/>
                </a:solidFill>
              </a:rPr>
              <a:t>Операции </a:t>
            </a:r>
            <a:r>
              <a:rPr lang="en-US" dirty="0">
                <a:solidFill>
                  <a:srgbClr val="DDDDDD"/>
                </a:solidFill>
              </a:rPr>
              <a:t>ArrayList</a:t>
            </a:r>
            <a:endParaRPr lang="ru-RU" dirty="0">
              <a:solidFill>
                <a:srgbClr val="DDDDDD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842E6B-4235-928F-1205-446DEFD46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660968"/>
            <a:ext cx="11160125" cy="114631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Внутри каждого объекта типа </a:t>
            </a:r>
            <a:r>
              <a:rPr lang="ru-RU" dirty="0">
                <a:solidFill>
                  <a:srgbClr val="BC5CFF"/>
                </a:solidFill>
              </a:rPr>
              <a:t>ArrayList</a:t>
            </a:r>
            <a:r>
              <a:rPr lang="ru-RU" dirty="0">
                <a:solidFill>
                  <a:srgbClr val="DDDDDD"/>
                </a:solidFill>
              </a:rPr>
              <a:t> хранится обычный массив элементов. </a:t>
            </a: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Когда вы считываете элементы из ArrayList, он считывает их со своего внутреннего массива. Когда записываете — записывает их во внутренний массив.</a:t>
            </a: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DDDDDD"/>
              </a:solidFill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BC32AFE7-1C1F-C0AF-7C6A-8525B7956029}"/>
              </a:ext>
            </a:extLst>
          </p:cNvPr>
          <p:cNvSpPr txBox="1">
            <a:spLocks/>
          </p:cNvSpPr>
          <p:nvPr/>
        </p:nvSpPr>
        <p:spPr>
          <a:xfrm>
            <a:off x="515937" y="1974457"/>
            <a:ext cx="11160125" cy="2167237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 класса </a:t>
            </a: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отсутствуют все недостатки, которые есть у массивов. Он умеет: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Хранить элементы определенного типа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Динамически менять размер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Добавлять элементы в конец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Вставлять элементы в начало и середину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Удалять элементы из любого места списка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6583773-286B-893F-A703-6F14D586C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4409697"/>
            <a:ext cx="5210902" cy="211484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72CBB0C-97EB-1D6C-D0F3-BAF9642C7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409697"/>
            <a:ext cx="3048425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57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E65B6-44BA-6974-F610-DAB03FCD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DDDDDD"/>
                </a:solidFill>
              </a:rPr>
              <a:t>Операции </a:t>
            </a:r>
            <a:r>
              <a:rPr lang="en-US" dirty="0">
                <a:solidFill>
                  <a:srgbClr val="DDDDDD"/>
                </a:solidFill>
              </a:rPr>
              <a:t>ArrayList</a:t>
            </a:r>
            <a:endParaRPr lang="ru-RU" dirty="0">
              <a:solidFill>
                <a:srgbClr val="DDDDDD"/>
              </a:solidFill>
            </a:endParaRPr>
          </a:p>
        </p:txBody>
      </p:sp>
      <p:graphicFrame>
        <p:nvGraphicFramePr>
          <p:cNvPr id="8" name="Объект 3">
            <a:extLst>
              <a:ext uri="{FF2B5EF4-FFF2-40B4-BE49-F238E27FC236}">
                <a16:creationId xmlns:a16="http://schemas.microsoft.com/office/drawing/2014/main" id="{AED19ED8-705C-A760-6D81-2C211836B6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9101413"/>
              </p:ext>
            </p:extLst>
          </p:nvPr>
        </p:nvGraphicFramePr>
        <p:xfrm>
          <a:off x="515937" y="657225"/>
          <a:ext cx="11160125" cy="5215126"/>
        </p:xfrm>
        <a:graphic>
          <a:graphicData uri="http://schemas.openxmlformats.org/drawingml/2006/table">
            <a:tbl>
              <a:tblPr/>
              <a:tblGrid>
                <a:gridCol w="3177688">
                  <a:extLst>
                    <a:ext uri="{9D8B030D-6E8A-4147-A177-3AD203B41FA5}">
                      <a16:colId xmlns:a16="http://schemas.microsoft.com/office/drawing/2014/main" val="240497195"/>
                    </a:ext>
                  </a:extLst>
                </a:gridCol>
                <a:gridCol w="7982437">
                  <a:extLst>
                    <a:ext uri="{9D8B030D-6E8A-4147-A177-3AD203B41FA5}">
                      <a16:colId xmlns:a16="http://schemas.microsoft.com/office/drawing/2014/main" val="3159503313"/>
                    </a:ext>
                  </a:extLst>
                </a:gridCol>
              </a:tblGrid>
              <a:tr h="22314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>
                          <a:solidFill>
                            <a:srgbClr val="FFFFFF"/>
                          </a:solidFill>
                          <a:effectLst/>
                        </a:rPr>
                        <a:t>Методы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FFFFFF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45084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add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>
                          <a:solidFill>
                            <a:srgbClr val="BC5CFF"/>
                          </a:solidFill>
                          <a:effectLst/>
                        </a:rPr>
                        <a:t>тип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Добавляет в список переданный элемент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664999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add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BC5CFF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 index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BC5CFF"/>
                          </a:solidFill>
                          <a:effectLst/>
                        </a:rPr>
                        <a:t>тип</a:t>
                      </a:r>
                      <a:r>
                        <a:rPr lang="en-US" sz="1600" dirty="0">
                          <a:solidFill>
                            <a:srgbClr val="BC5CFF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Добавляет элемент в определенное место списка.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67656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CC7832"/>
                          </a:solidFill>
                          <a:effectLst/>
                        </a:rPr>
                        <a:t>тип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get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BC5CFF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 index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Возвращает элемент, который находится под номером </a:t>
                      </a:r>
                      <a:r>
                        <a:rPr lang="ru-RU" sz="1600">
                          <a:solidFill>
                            <a:srgbClr val="2CA433"/>
                          </a:solidFill>
                          <a:effectLst/>
                        </a:rPr>
                        <a:t>index</a:t>
                      </a:r>
                      <a:endParaRPr lang="ru-RU" sz="1600">
                        <a:effectLst/>
                      </a:endParaRP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289077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set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BC5CFF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 index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BC5CFF"/>
                          </a:solidFill>
                          <a:effectLst/>
                        </a:rPr>
                        <a:t>тип</a:t>
                      </a:r>
                      <a:r>
                        <a:rPr lang="en-US" sz="1600" dirty="0">
                          <a:solidFill>
                            <a:srgbClr val="BC5CFF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Меняет значение элемента с номером </a:t>
                      </a:r>
                      <a:r>
                        <a:rPr lang="ru-RU" sz="1600">
                          <a:solidFill>
                            <a:srgbClr val="2CA433"/>
                          </a:solidFill>
                          <a:effectLst/>
                        </a:rPr>
                        <a:t>index</a:t>
                      </a:r>
                      <a:r>
                        <a:rPr lang="ru-RU" sz="1600">
                          <a:effectLst/>
                        </a:rPr>
                        <a:t> на </a:t>
                      </a:r>
                      <a:r>
                        <a:rPr lang="ru-RU" sz="1600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endParaRPr lang="ru-RU" sz="1600">
                        <a:effectLst/>
                      </a:endParaRP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158862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CC7832"/>
                          </a:solidFill>
                          <a:effectLst/>
                        </a:rPr>
                        <a:t>тип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BC5CFF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 index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Удаляет элемент под номером </a:t>
                      </a:r>
                      <a:r>
                        <a:rPr lang="ru-RU" sz="1600">
                          <a:solidFill>
                            <a:srgbClr val="2CA433"/>
                          </a:solidFill>
                          <a:effectLst/>
                        </a:rPr>
                        <a:t>index</a:t>
                      </a:r>
                      <a:r>
                        <a:rPr lang="ru-RU" sz="1600">
                          <a:effectLst/>
                        </a:rPr>
                        <a:t>. Возвращает удаленный элемент.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069597"/>
                  </a:ext>
                </a:extLst>
              </a:tr>
              <a:tr h="557864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>
                          <a:solidFill>
                            <a:srgbClr val="BC5CFF"/>
                          </a:solidFill>
                          <a:effectLst/>
                        </a:rPr>
                        <a:t>тип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Удаляет элемент: нужно передать сам элемент в список. Если таких элементов несколько, будет удален первый из них.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479500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clear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Очищает список — удаляет все элементы из списка.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157983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contains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>
                          <a:solidFill>
                            <a:srgbClr val="BC5CFF"/>
                          </a:solidFill>
                          <a:effectLst/>
                        </a:rPr>
                        <a:t>тип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Проверяет, содержится ли в списке элемент </a:t>
                      </a:r>
                      <a:r>
                        <a:rPr lang="ru-RU" sz="1600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r>
                        <a:rPr lang="ru-RU" sz="1600">
                          <a:effectLst/>
                        </a:rPr>
                        <a:t>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48723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isEmpty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Проверяет, пустой список или нет. Равна ли длина списка нулю.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302648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size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Возвращает размер списка — количество элементов списка.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911615"/>
                  </a:ext>
                </a:extLst>
              </a:tr>
              <a:tr h="557864"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CC7832"/>
                          </a:solidFill>
                          <a:effectLst/>
                        </a:rPr>
                        <a:t>тип[]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toArray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>
                          <a:solidFill>
                            <a:srgbClr val="BC5CFF"/>
                          </a:solidFill>
                          <a:effectLst/>
                        </a:rPr>
                        <a:t>тип[]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array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массив, содержащий те же элементы, что и список.</a:t>
                      </a:r>
                      <a:br>
                        <a:rPr lang="ru-RU" sz="1600" dirty="0">
                          <a:effectLst/>
                        </a:rPr>
                      </a:br>
                      <a:r>
                        <a:rPr lang="ru-RU" sz="1600" dirty="0">
                          <a:effectLst/>
                        </a:rPr>
                        <a:t>Массив нужно передать в метод.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727824"/>
                  </a:ext>
                </a:extLst>
              </a:tr>
              <a:tr h="5578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CC783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sort(</a:t>
                      </a:r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Comparator&lt;? super E&gt; </a:t>
                      </a:r>
                      <a:r>
                        <a:rPr lang="en-US" sz="1600" kern="1200" dirty="0">
                          <a:solidFill>
                            <a:srgbClr val="2CA4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/>
                      <a:endParaRPr lang="en-US" sz="1600" kern="1200" dirty="0">
                        <a:solidFill>
                          <a:srgbClr val="FF423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Выполняет сортировка в соответствии с переданным </a:t>
                      </a:r>
                      <a:r>
                        <a:rPr lang="ru-RU" sz="1600" dirty="0" err="1">
                          <a:effectLst/>
                        </a:rPr>
                        <a:t>компоратором</a:t>
                      </a:r>
                      <a:endParaRPr lang="ru-RU" sz="1600" dirty="0">
                        <a:effectLst/>
                      </a:endParaRP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423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1047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3F3F3F"/>
      </a:accent2>
      <a:accent3>
        <a:srgbClr val="3F3F3F"/>
      </a:accent3>
      <a:accent4>
        <a:srgbClr val="3F3F3F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3202</TotalTime>
  <Words>5070</Words>
  <Application>Microsoft Office PowerPoint</Application>
  <PresentationFormat>Широкоэкранный</PresentationFormat>
  <Paragraphs>435</Paragraphs>
  <Slides>30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-apple-system</vt:lpstr>
      <vt:lpstr>Arial</vt:lpstr>
      <vt:lpstr>Calibri</vt:lpstr>
      <vt:lpstr>Fira Sans</vt:lpstr>
      <vt:lpstr>proxima</vt:lpstr>
      <vt:lpstr>Тема Office</vt:lpstr>
      <vt:lpstr>Коллекции</vt:lpstr>
      <vt:lpstr>Коллекции</vt:lpstr>
      <vt:lpstr>Коллекции - сложность</vt:lpstr>
      <vt:lpstr>Collection</vt:lpstr>
      <vt:lpstr>List&lt;&gt;</vt:lpstr>
      <vt:lpstr>ArrayList устройство</vt:lpstr>
      <vt:lpstr>ArrayList устройство</vt:lpstr>
      <vt:lpstr>Операции ArrayList</vt:lpstr>
      <vt:lpstr>Операции ArrayList</vt:lpstr>
      <vt:lpstr>Базовые действия</vt:lpstr>
      <vt:lpstr>Generics – типы</vt:lpstr>
      <vt:lpstr>Generics – Параметризованные классы</vt:lpstr>
      <vt:lpstr>Generics – Параметризованные методы и конструкторы</vt:lpstr>
      <vt:lpstr>Upper Bounded Wildcard (? extends T)</vt:lpstr>
      <vt:lpstr>Lower Bounded Wildcard (? super T)</vt:lpstr>
      <vt:lpstr>Unbounded Wildcard (?)</vt:lpstr>
      <vt:lpstr>Generics – Ограниченные типы и метасимволы</vt:lpstr>
      <vt:lpstr>Сравнение Wildcard</vt:lpstr>
      <vt:lpstr>Generics – Wildcards PECS</vt:lpstr>
      <vt:lpstr>Итератор</vt:lpstr>
      <vt:lpstr>Итератор - Удаление</vt:lpstr>
      <vt:lpstr>HashMap</vt:lpstr>
      <vt:lpstr>HashMap – put()</vt:lpstr>
      <vt:lpstr>HashMap - коллизии</vt:lpstr>
      <vt:lpstr>HashMap - методы</vt:lpstr>
      <vt:lpstr>HashSet</vt:lpstr>
      <vt:lpstr>SET</vt:lpstr>
      <vt:lpstr>HashSet</vt:lpstr>
      <vt:lpstr>Stack</vt:lpstr>
      <vt:lpstr>класс Collections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semvasek@gmail.com</dc:creator>
  <cp:lastModifiedBy>semvasek@gmail.com</cp:lastModifiedBy>
  <cp:revision>60</cp:revision>
  <dcterms:created xsi:type="dcterms:W3CDTF">2025-01-02T08:46:56Z</dcterms:created>
  <dcterms:modified xsi:type="dcterms:W3CDTF">2025-03-11T12:12:40Z</dcterms:modified>
</cp:coreProperties>
</file>