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sldIdLst>
    <p:sldId id="257" r:id="rId2"/>
    <p:sldId id="291" r:id="rId3"/>
    <p:sldId id="292" r:id="rId4"/>
    <p:sldId id="289" r:id="rId5"/>
    <p:sldId id="290" r:id="rId6"/>
    <p:sldId id="263" r:id="rId7"/>
    <p:sldId id="264" r:id="rId8"/>
    <p:sldId id="258" r:id="rId9"/>
    <p:sldId id="259" r:id="rId10"/>
    <p:sldId id="261" r:id="rId11"/>
    <p:sldId id="266" r:id="rId12"/>
    <p:sldId id="271" r:id="rId13"/>
    <p:sldId id="293" r:id="rId14"/>
    <p:sldId id="294" r:id="rId15"/>
    <p:sldId id="296" r:id="rId16"/>
    <p:sldId id="295" r:id="rId17"/>
    <p:sldId id="297" r:id="rId18"/>
    <p:sldId id="269" r:id="rId19"/>
    <p:sldId id="270" r:id="rId20"/>
    <p:sldId id="272" r:id="rId21"/>
    <p:sldId id="274" r:id="rId22"/>
    <p:sldId id="275" r:id="rId23"/>
    <p:sldId id="277" r:id="rId24"/>
    <p:sldId id="278" r:id="rId25"/>
    <p:sldId id="279" r:id="rId26"/>
    <p:sldId id="280" r:id="rId27"/>
    <p:sldId id="283" r:id="rId28"/>
    <p:sldId id="284" r:id="rId29"/>
    <p:sldId id="285" r:id="rId30"/>
    <p:sldId id="286" r:id="rId31"/>
    <p:sldId id="287" r:id="rId32"/>
    <p:sldId id="262" r:id="rId33"/>
    <p:sldId id="273" r:id="rId34"/>
    <p:sldId id="282" r:id="rId35"/>
    <p:sldId id="28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A0F93B-4765-48F2-B1CC-AD45E8B8F275}">
          <p14:sldIdLst>
            <p14:sldId id="257"/>
            <p14:sldId id="291"/>
            <p14:sldId id="292"/>
            <p14:sldId id="289"/>
            <p14:sldId id="290"/>
          </p14:sldIdLst>
        </p14:section>
        <p14:section name="ArrayList" id="{9A8C8A2F-6059-4797-BBD1-7A543937F51D}">
          <p14:sldIdLst>
            <p14:sldId id="263"/>
            <p14:sldId id="264"/>
            <p14:sldId id="258"/>
            <p14:sldId id="259"/>
            <p14:sldId id="261"/>
          </p14:sldIdLst>
        </p14:section>
        <p14:section name="Generics" id="{2050C396-FE81-4EC8-AF77-42FEE9FA3014}">
          <p14:sldIdLst>
            <p14:sldId id="266"/>
            <p14:sldId id="271"/>
            <p14:sldId id="293"/>
            <p14:sldId id="294"/>
            <p14:sldId id="296"/>
            <p14:sldId id="295"/>
            <p14:sldId id="297"/>
            <p14:sldId id="269"/>
            <p14:sldId id="270"/>
            <p14:sldId id="272"/>
          </p14:sldIdLst>
        </p14:section>
        <p14:section name="HashSet" id="{C089EEEF-4FCC-4B9B-AF40-C722EFC1649C}">
          <p14:sldIdLst>
            <p14:sldId id="274"/>
            <p14:sldId id="275"/>
            <p14:sldId id="277"/>
          </p14:sldIdLst>
        </p14:section>
        <p14:section name="Итератор" id="{A5E59607-38BF-4F56-91B0-5CF75B625E99}">
          <p14:sldIdLst>
            <p14:sldId id="278"/>
            <p14:sldId id="279"/>
          </p14:sldIdLst>
        </p14:section>
        <p14:section name="Класс Collections" id="{1BD23794-E779-4BD1-9425-FB93ECB27084}">
          <p14:sldIdLst>
            <p14:sldId id="280"/>
          </p14:sldIdLst>
        </p14:section>
        <p14:section name="Stack" id="{32465DE7-77FC-49F4-9A9E-F62356151C56}">
          <p14:sldIdLst>
            <p14:sldId id="283"/>
          </p14:sldIdLst>
        </p14:section>
        <p14:section name="Hashmap" id="{5A0EDEE5-56B8-4DE5-B4EA-DB0880CAA066}">
          <p14:sldIdLst>
            <p14:sldId id="284"/>
            <p14:sldId id="285"/>
            <p14:sldId id="286"/>
            <p14:sldId id="287"/>
          </p14:sldIdLst>
        </p14:section>
        <p14:section name="Задачи" id="{35D17B88-AAF9-4199-B7E4-EF2518698F1D}">
          <p14:sldIdLst>
            <p14:sldId id="262"/>
            <p14:sldId id="273"/>
            <p14:sldId id="28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3F"/>
    <a:srgbClr val="BC5CFF"/>
    <a:srgbClr val="CC7832"/>
    <a:srgbClr val="2CA433"/>
    <a:srgbClr val="DDDDDD"/>
    <a:srgbClr val="6FADC3"/>
    <a:srgbClr val="4795CA"/>
    <a:srgbClr val="3399FF"/>
    <a:srgbClr val="BEFFB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9257" autoAdjust="0"/>
  </p:normalViewPr>
  <p:slideViewPr>
    <p:cSldViewPr snapToGrid="0">
      <p:cViewPr>
        <p:scale>
          <a:sx n="100" d="100"/>
          <a:sy n="100" d="100"/>
        </p:scale>
        <p:origin x="990" y="-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принципе можно провести четкую аналогию. Причем в массиве все даже как-то короче и понятнее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что-ли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Но и в ArrayList не сильно сложно: получить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изменить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получить длину списка — метод size().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 зачем программисты используют класс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Конечно же, все дело в остальных методах, которых у массива нет и не будет: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890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4. Как работают </a:t>
            </a:r>
            <a:r>
              <a:rPr lang="ru-RU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Generics</a:t>
            </a:r>
            <a:endParaRPr lang="ru-RU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работают до ужаса примитивно.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Компилятор просто заменяет тип с параметром на него же, только без параметра. А при взаимодействии с его методами добавляет операцию приведения типа к типу-параметру:</a:t>
            </a:r>
          </a:p>
          <a:p>
            <a:pPr algn="l"/>
            <a:br>
              <a:rPr lang="ru-RU" dirty="0"/>
            </a:b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Т.е. по сути дженерики — это такая разновидность синтаксического сахара, как 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только побольше. При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компилятор за нас добавляет методы для преобразования типа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к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обратно, а для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 операторы приведения типа.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После того, как компилятор скомпилировал ваш код с дженериками, в нем все классы с параметрами были преобразованы просто в классы и операторы приведения типа. Информация о том, какие изначально были типы-параметры у переменных сложных типов, потерялась. Этот эффект еще называют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стиранием типов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57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https://www.examclouds.com/ru/java/java-core-russian/generics-russian#header3</a:t>
            </a:r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Мета символ не оказывает никакого влияния на тип создаваемых объектов класса 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 Это определяется оператором extends в объявлении класса 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 Мета символ просто совпадает с любым достоверным объектом класса 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</a:t>
            </a: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Метасимвольные аргументы могут быть ограничены почти таким же образом, как и параметры типов. Ограничивать метасимвольный аргумент особенно важно при создании обобщенного типа, оперирующего иерархией классов. Например: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786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Если контейнер объявлен с wildcard </a:t>
            </a:r>
            <a:r>
              <a:rPr lang="ru-RU" dirty="0"/>
              <a:t>? extends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 можно только читать значения.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список нельзя ничего добавить, кроме </a:t>
            </a:r>
            <a:r>
              <a:rPr lang="ru-RU" dirty="0" err="1"/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Для того чтобы добавить объект в список нам нужен другой тип wildcard — </a:t>
            </a:r>
            <a:r>
              <a:rPr lang="ru-RU" dirty="0"/>
              <a:t>? </a:t>
            </a:r>
            <a:r>
              <a:rPr lang="en-US" dirty="0"/>
              <a:t>S</a:t>
            </a:r>
            <a:r>
              <a:rPr lang="ru-RU" dirty="0" err="1"/>
              <a:t>uper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Нельзя прочитать элемент из контейнера с wildcard </a:t>
            </a:r>
            <a:r>
              <a:rPr lang="ru-RU" dirty="0"/>
              <a:t>? super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кроме объекта класса </a:t>
            </a:r>
            <a:r>
              <a:rPr lang="ru-RU" dirty="0"/>
              <a:t>Object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Можно заменить на </a:t>
            </a:r>
            <a:r>
              <a:rPr lang="en-US" dirty="0"/>
              <a:t>OBJECT</a:t>
            </a:r>
            <a:r>
              <a:rPr lang="ru-RU" dirty="0"/>
              <a:t> </a:t>
            </a:r>
            <a:r>
              <a:rPr lang="ru-RU" dirty="0" err="1"/>
              <a:t>вовращаемый</a:t>
            </a:r>
            <a:r>
              <a:rPr lang="ru-RU" dirty="0"/>
              <a:t> тип, и тогда норм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8959A8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static</a:t>
            </a:r>
            <a:r>
              <a:rPr lang="en-US" dirty="0"/>
              <a:t> </a:t>
            </a:r>
            <a:r>
              <a:rPr lang="en-US" dirty="0">
                <a:effectLst/>
              </a:rPr>
              <a:t>&lt;T&gt;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Object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getFirst</a:t>
            </a:r>
            <a:r>
              <a:rPr lang="en-US" dirty="0"/>
              <a:t>(</a:t>
            </a:r>
            <a:r>
              <a:rPr lang="en-US" dirty="0">
                <a:effectLst/>
              </a:rPr>
              <a:t>List&lt;?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super</a:t>
            </a:r>
            <a:r>
              <a:rPr lang="en-US" dirty="0"/>
              <a:t> </a:t>
            </a:r>
            <a:r>
              <a:rPr lang="en-US" dirty="0">
                <a:effectLst/>
              </a:rPr>
              <a:t>T&gt;</a:t>
            </a:r>
            <a:r>
              <a:rPr lang="en-US" dirty="0"/>
              <a:t> </a:t>
            </a:r>
            <a:r>
              <a:rPr lang="en-US" dirty="0">
                <a:effectLst/>
              </a:rPr>
              <a:t>list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>
                <a:solidFill>
                  <a:srgbClr val="8959A8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list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get</a:t>
            </a:r>
            <a:r>
              <a:rPr lang="en-US" dirty="0"/>
              <a:t>(</a:t>
            </a:r>
            <a:r>
              <a:rPr lang="en-US" dirty="0">
                <a:effectLst/>
              </a:rPr>
              <a:t>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6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, когда объявляется параметр типа, он указывается в угловых скобках.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90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27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Класс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реализует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основан на хэш-таблице, а также поддерживается с помощью экземпляра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элементы не упорядочены, нет никаких гарантий, что элементы будут в том же порядке спустя какое-то время.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Операции добавления, удаления и поиска будут выполняться за константное время при условии, что хэш-функция правильно распределяет элементы по «корзинам».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Все классы, реализующие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внутренне поддерживаются реализациями 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хранит элементы с помощью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Хоть и для добавления элемента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он должен быть представлен в виде пары «ключ-значение»,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добавляется только значение. 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значение, которые мы передаем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является ключом к объекту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значения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используется константа. Таким образом, в каждой паре «ключ-значение» все ключи будут иметь одинаковые значения.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48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72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89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7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18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6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50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Хеш-таблицей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называется структура данных, реализующая интерфейс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ассоциативного массива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(абстрактная модель «ключ – значение» или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), которая обеспечивает очень быструю вставку и поиск: независимо от количества элементов вставка и поиск (а иногда и удаление) выполняются за время, близкое к константе – O(1). По сути, это обычный массив, где местоположение элемента зависит от значения самого элемента.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Связь между значением элемента и его позицией в хеш-таблице задает хеш-функция.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Хеш-функция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получает входную часть данных, которую мы называем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ключом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на выходе она выдает целое число, известное как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 (или хеш-код)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Затем,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привязывает наш ключ к определенному индексу хеш-таблицы. Для основных операций: вставки, поиска и удаления мы используем одну и ту же хеш-функцию, поэтому эти операции осуществляются довольно быстро. По этой причине важно, чтобы хеш-функция вела себя последовательно и выводила один и тот же индекс для одинаковых входных данных.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Стоит отметить, что полученный хеш-код может быть огромным числовым значением, а исходный массив условно рассчитан только на 16 элементов. Не создавать же массив на миллиард элементов, чтобы добавить туда всего десять? Поэтому мы этот хеш-код должны как-то трансформировать в значения от 0 до 15 (если размер массива 16). И вот для этого используются дополнительные преобразования. Таким образом, мы генерируем индекс для минимизации размера массива.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Например, в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 Java 8 использовался вот такой дополнительный метод для нахождения нужной ячейки: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CC7832"/>
                </a:solidFill>
                <a:effectLst/>
              </a:rPr>
              <a:t>static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>
                <a:solidFill>
                  <a:srgbClr val="FFC66D"/>
                </a:solidFill>
                <a:effectLst/>
              </a:rPr>
              <a:t>indexFor</a:t>
            </a:r>
            <a:r>
              <a:rPr lang="ru-RU" dirty="0">
                <a:effectLst/>
              </a:rPr>
              <a:t>(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h</a:t>
            </a:r>
            <a:r>
              <a:rPr lang="ru-RU" dirty="0">
                <a:effectLst/>
              </a:rPr>
              <a:t>,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>
                <a:effectLst/>
              </a:rPr>
              <a:t>)</a:t>
            </a:r>
            <a:r>
              <a:rPr lang="ru-RU" dirty="0"/>
              <a:t> </a:t>
            </a:r>
            <a:r>
              <a:rPr lang="ru-RU" dirty="0">
                <a:effectLst/>
              </a:rPr>
              <a:t>{</a:t>
            </a:r>
            <a:r>
              <a:rPr lang="ru-RU" dirty="0"/>
              <a:t> </a:t>
            </a:r>
            <a:endParaRPr lang="en-US" dirty="0"/>
          </a:p>
          <a:p>
            <a:r>
              <a:rPr lang="en-US" b="1" dirty="0">
                <a:solidFill>
                  <a:srgbClr val="CC7832"/>
                </a:solidFill>
                <a:effectLst/>
              </a:rPr>
              <a:t>    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return</a:t>
            </a:r>
            <a:r>
              <a:rPr lang="ru-RU" dirty="0"/>
              <a:t> h </a:t>
            </a:r>
            <a:r>
              <a:rPr lang="ru-RU" dirty="0">
                <a:solidFill>
                  <a:srgbClr val="C3CBD2"/>
                </a:solidFill>
                <a:effectLst/>
              </a:rPr>
              <a:t>&amp;</a:t>
            </a:r>
            <a:r>
              <a:rPr lang="ru-RU" dirty="0"/>
              <a:t> </a:t>
            </a:r>
            <a:r>
              <a:rPr lang="ru-RU" dirty="0">
                <a:effectLst/>
              </a:rPr>
              <a:t>(</a:t>
            </a:r>
            <a:r>
              <a:rPr lang="ru-RU" dirty="0"/>
              <a:t>length</a:t>
            </a:r>
            <a:r>
              <a:rPr lang="ru-RU" dirty="0">
                <a:solidFill>
                  <a:srgbClr val="C3CBD2"/>
                </a:solidFill>
                <a:effectLst/>
              </a:rPr>
              <a:t>-</a:t>
            </a:r>
            <a:r>
              <a:rPr lang="ru-RU" dirty="0">
                <a:solidFill>
                  <a:srgbClr val="56B7FF"/>
                </a:solidFill>
                <a:effectLst/>
              </a:rPr>
              <a:t>1</a:t>
            </a:r>
            <a:r>
              <a:rPr lang="ru-RU" dirty="0">
                <a:effectLst/>
              </a:rPr>
              <a:t>);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effectLst/>
              </a:rPr>
              <a:t>}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вход он принимал хеш-код полученный в результате работы </a:t>
            </a:r>
            <a:r>
              <a:rPr lang="ru-RU" dirty="0" err="1"/>
              <a:t>hashCode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длину внутреннего массива (количество ячеек). А возвращал результат «хеш-код» –&gt; побитовое «И» –&gt; (длина массива – 1).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95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Хеш-таблицей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называется структура данных, реализующая интерфейс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ассоциативного массива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(абстрактная модель «ключ – значение» или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), которая обеспечивает очень быструю вставку и поиск: независимо от количества элементов вставка и поиск (а иногда и удаление) выполняются за время, близкое к константе – O(1). По сути, это обычный массив, где местоположение элемента зависит от значения самого элемента.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Связь между значением элемента и его позицией в хеш-таблице задает хеш-функция.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Хеш-функция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получает входную часть данных, которую мы называем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ключом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на выходе она выдает целое число, известное как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 (или хеш-код)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Затем,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привязывает наш ключ к определенному индексу хеш-таблицы. Для основных операций: вставки, поиска и удаления мы используем одну и ту же хеш-функцию, поэтому эти операции осуществляются довольно быстро. По этой причине важно, чтобы хеш-функция вела себя последовательно и выводила один и тот же индекс для одинаковых входных данных.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Стоит отметить, что полученный хеш-код может быть огромным числовым значением, а исходный массив условно рассчитан только на 16 элементов. Не создавать же массив на миллиард элементов, чтобы добавить туда всего десять? Поэтому мы этот хеш-код должны как-то трансформировать в значения от 0 до 15 (если размер массива 16). И вот для этого используются дополнительные преобразования. Таким образом, мы генерируем индекс для минимизации размера массива.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Например, в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 Java 8 использовался вот такой дополнительный метод для нахождения нужной ячейки: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CC7832"/>
                </a:solidFill>
                <a:effectLst/>
              </a:rPr>
              <a:t>static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>
                <a:solidFill>
                  <a:srgbClr val="FFC66D"/>
                </a:solidFill>
                <a:effectLst/>
              </a:rPr>
              <a:t>indexFor</a:t>
            </a:r>
            <a:r>
              <a:rPr lang="ru-RU" dirty="0">
                <a:effectLst/>
              </a:rPr>
              <a:t>(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h</a:t>
            </a:r>
            <a:r>
              <a:rPr lang="ru-RU" dirty="0">
                <a:effectLst/>
              </a:rPr>
              <a:t>,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>
                <a:effectLst/>
              </a:rPr>
              <a:t>)</a:t>
            </a:r>
            <a:r>
              <a:rPr lang="ru-RU" dirty="0"/>
              <a:t> </a:t>
            </a:r>
            <a:r>
              <a:rPr lang="ru-RU" dirty="0">
                <a:effectLst/>
              </a:rPr>
              <a:t>{</a:t>
            </a:r>
            <a:r>
              <a:rPr lang="ru-RU" dirty="0"/>
              <a:t> </a:t>
            </a:r>
            <a:endParaRPr lang="en-US" dirty="0"/>
          </a:p>
          <a:p>
            <a:r>
              <a:rPr lang="en-US" b="1" dirty="0">
                <a:solidFill>
                  <a:srgbClr val="CC7832"/>
                </a:solidFill>
                <a:effectLst/>
              </a:rPr>
              <a:t>    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return</a:t>
            </a:r>
            <a:r>
              <a:rPr lang="ru-RU" dirty="0"/>
              <a:t> h </a:t>
            </a:r>
            <a:r>
              <a:rPr lang="ru-RU" dirty="0">
                <a:solidFill>
                  <a:srgbClr val="C3CBD2"/>
                </a:solidFill>
                <a:effectLst/>
              </a:rPr>
              <a:t>&amp;</a:t>
            </a:r>
            <a:r>
              <a:rPr lang="ru-RU" dirty="0"/>
              <a:t> </a:t>
            </a:r>
            <a:r>
              <a:rPr lang="ru-RU" dirty="0">
                <a:effectLst/>
              </a:rPr>
              <a:t>(</a:t>
            </a:r>
            <a:r>
              <a:rPr lang="ru-RU" dirty="0"/>
              <a:t>length</a:t>
            </a:r>
            <a:r>
              <a:rPr lang="ru-RU" dirty="0">
                <a:solidFill>
                  <a:srgbClr val="C3CBD2"/>
                </a:solidFill>
                <a:effectLst/>
              </a:rPr>
              <a:t>-</a:t>
            </a:r>
            <a:r>
              <a:rPr lang="ru-RU" dirty="0">
                <a:solidFill>
                  <a:srgbClr val="56B7FF"/>
                </a:solidFill>
                <a:effectLst/>
              </a:rPr>
              <a:t>1</a:t>
            </a:r>
            <a:r>
              <a:rPr lang="ru-RU" dirty="0">
                <a:effectLst/>
              </a:rPr>
              <a:t>);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effectLst/>
              </a:rPr>
              <a:t>}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вход он принимал хеш-код полученный в результате работы </a:t>
            </a:r>
            <a:r>
              <a:rPr lang="ru-RU" dirty="0" err="1"/>
              <a:t>hashCode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длину внутреннего массива (количество ячеек). А возвращал результат «хеш-код» –&gt; побитовое «И» –&gt; (длина массива – 1).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04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47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2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93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1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6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Коллекции, в отличие от массивов, не могут хранить примитивные типы: только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типы-классы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Поэтому если вам нужна коллекция с типом </a:t>
            </a:r>
            <a:r>
              <a:rPr lang="ru-RU" dirty="0" err="1"/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используйте вместо него тип-обертку — </a:t>
            </a:r>
            <a:r>
              <a:rPr lang="ru-RU" dirty="0" err="1"/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8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0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B21E27-E3EF-29BD-6FC6-13014428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657225"/>
            <a:ext cx="9715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B1584-EC57-F332-EF19-5577450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действия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45FC4E8-841C-EF51-7325-8432820A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853" y="657226"/>
            <a:ext cx="4346209" cy="187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Ключевые отличия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>
                <a:solidFill>
                  <a:srgbClr val="BC5CFF"/>
                </a:solidFill>
              </a:rPr>
              <a:t>ArrayList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от массивов</a:t>
            </a:r>
            <a:r>
              <a:rPr lang="en-US" dirty="0">
                <a:solidFill>
                  <a:srgbClr val="DDDDDD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752FE6-881F-D68A-8603-B7BABF18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657226"/>
            <a:ext cx="6722145" cy="46220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9AA4A2-72A3-B578-D436-01E78C4DB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853" y="2754773"/>
            <a:ext cx="324847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</a:t>
            </a:r>
            <a:r>
              <a:rPr lang="ru-RU" dirty="0"/>
              <a:t>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83167"/>
            <a:ext cx="11160125" cy="67290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Под дженериками в Java подразумевают возможность добавлять к типам типы-параметры. Таким образом получаются сложные составные типы. </a:t>
            </a: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725273-9AC3-DCC7-ACB6-1F3E40C2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195"/>
          <a:stretch/>
        </p:blipFill>
        <p:spPr>
          <a:xfrm>
            <a:off x="4384455" y="1476543"/>
            <a:ext cx="3629532" cy="4506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1B2549-D48D-6BBD-CC02-4E7750C21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40" y="2047682"/>
            <a:ext cx="10431331" cy="27626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705E63-8032-06B4-1054-146ADC953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364" y="5571642"/>
            <a:ext cx="6249272" cy="5334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B66475-30F2-5324-BFA8-F080E50C9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638" y="6174833"/>
            <a:ext cx="5487166" cy="543001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53878F5C-B3C8-24FF-A358-CCCFB6B069F4}"/>
              </a:ext>
            </a:extLst>
          </p:cNvPr>
          <p:cNvSpPr txBox="1">
            <a:spLocks/>
          </p:cNvSpPr>
          <p:nvPr/>
        </p:nvSpPr>
        <p:spPr>
          <a:xfrm>
            <a:off x="515936" y="4829017"/>
            <a:ext cx="11160125" cy="67290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64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Ограниченные типы и метасимволы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5A374C-B6D2-6E2E-EF2B-8E541543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63" y="1159727"/>
            <a:ext cx="4305901" cy="20481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AE21BCC-3829-C62F-46CB-06FD19041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238" y="1151462"/>
            <a:ext cx="3772426" cy="2038635"/>
          </a:xfrm>
          <a:prstGeom prst="rect">
            <a:avLst/>
          </a:prstGeom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CE7887B1-3235-15F2-08F3-A2725942CF53}"/>
              </a:ext>
            </a:extLst>
          </p:cNvPr>
          <p:cNvSpPr txBox="1">
            <a:spLocks/>
          </p:cNvSpPr>
          <p:nvPr/>
        </p:nvSpPr>
        <p:spPr>
          <a:xfrm>
            <a:off x="534185" y="3451380"/>
            <a:ext cx="11123629" cy="2246893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Внутри класса-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generic’а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 не хранится никакой информации о его типе-параметре.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effectLst/>
                <a:latin typeface="Arial" panose="020B0604020202020204" pitchFamily="34" charset="0"/>
              </a:rPr>
              <a:t>Такой подход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назвали</a:t>
            </a:r>
            <a:r>
              <a:rPr lang="ru-RU" b="1" i="0" dirty="0">
                <a:effectLst/>
                <a:latin typeface="Arial" panose="020B0604020202020204" pitchFamily="34" charset="0"/>
              </a:rPr>
              <a:t> стиранием типов. </a:t>
            </a:r>
            <a:r>
              <a:rPr lang="ru-RU" b="0" i="0" dirty="0">
                <a:effectLst/>
                <a:latin typeface="Arial" panose="020B0604020202020204" pitchFamily="34" charset="0"/>
              </a:rPr>
              <a:t>Если есть класс с типами-параметрами, то нельзя использовать информацию о них внутри класса. При компиляции все типы параметров заменяются на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/>
              <a:t>В качестве параметра можно передать </a:t>
            </a:r>
            <a:r>
              <a:rPr lang="en-US" b="0" i="0" dirty="0">
                <a:solidFill>
                  <a:srgbClr val="FF423F"/>
                </a:solidFill>
                <a:effectLst/>
                <a:latin typeface="Menlo"/>
              </a:rPr>
              <a:t>&lt;</a:t>
            </a:r>
            <a:r>
              <a:rPr lang="en-US" b="1" i="0" dirty="0">
                <a:solidFill>
                  <a:srgbClr val="FF423F"/>
                </a:solidFill>
                <a:effectLst/>
                <a:latin typeface="Menlo"/>
              </a:rPr>
              <a:t>T</a:t>
            </a:r>
            <a:r>
              <a:rPr lang="en-US" b="0" i="0" dirty="0">
                <a:solidFill>
                  <a:srgbClr val="FF423F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CC7832"/>
                </a:solidFill>
                <a:effectLst/>
                <a:latin typeface="Menlo"/>
              </a:rPr>
              <a:t>extends</a:t>
            </a:r>
            <a:r>
              <a:rPr lang="en-US" b="0" i="0" dirty="0">
                <a:solidFill>
                  <a:srgbClr val="FF423F"/>
                </a:solidFill>
                <a:effectLst/>
                <a:latin typeface="Menlo"/>
              </a:rPr>
              <a:t> </a:t>
            </a:r>
            <a:r>
              <a:rPr lang="en-US" b="1" dirty="0" err="1">
                <a:solidFill>
                  <a:srgbClr val="BC5CFF"/>
                </a:solidFill>
                <a:latin typeface="Menlo"/>
              </a:rPr>
              <a:t>SomeType</a:t>
            </a:r>
            <a:r>
              <a:rPr lang="en-US" b="0" i="0" dirty="0">
                <a:solidFill>
                  <a:srgbClr val="FF423F"/>
                </a:solidFill>
                <a:effectLst/>
                <a:latin typeface="Menlo"/>
              </a:rPr>
              <a:t>&gt;</a:t>
            </a:r>
            <a:r>
              <a:rPr lang="ru-RU" dirty="0">
                <a:solidFill>
                  <a:srgbClr val="C3CBD2"/>
                </a:solidFill>
                <a:latin typeface="Menlo"/>
              </a:rPr>
              <a:t>, тогда во время компиляции произойдет замена на </a:t>
            </a:r>
            <a:r>
              <a:rPr lang="en-US" b="1" dirty="0" err="1">
                <a:solidFill>
                  <a:srgbClr val="BC5CFF"/>
                </a:solidFill>
                <a:latin typeface="Menlo"/>
              </a:rPr>
              <a:t>SomeType</a:t>
            </a:r>
            <a:endParaRPr lang="ru-RU" b="1" dirty="0">
              <a:solidFill>
                <a:srgbClr val="BC5CFF"/>
              </a:solidFill>
              <a:latin typeface="Menlo"/>
            </a:endParaRPr>
          </a:p>
          <a:p>
            <a:pPr marL="0" indent="0">
              <a:buNone/>
            </a:pPr>
            <a:r>
              <a:rPr lang="ru-RU" b="1" i="0" dirty="0">
                <a:solidFill>
                  <a:srgbClr val="BC5CFF"/>
                </a:solidFill>
                <a:effectLst/>
                <a:latin typeface="proxima"/>
              </a:rPr>
              <a:t>Метасимвольный</a:t>
            </a:r>
            <a:r>
              <a:rPr lang="ru-RU" b="1" i="0" dirty="0">
                <a:solidFill>
                  <a:srgbClr val="7030A0"/>
                </a:solidFill>
                <a:effectLst/>
                <a:latin typeface="proxima"/>
              </a:rPr>
              <a:t> </a:t>
            </a:r>
            <a:r>
              <a:rPr lang="ru-RU" b="1" i="0" dirty="0">
                <a:solidFill>
                  <a:srgbClr val="BC5CFF"/>
                </a:solidFill>
                <a:effectLst/>
                <a:latin typeface="proxima"/>
              </a:rPr>
              <a:t>аргумент</a:t>
            </a:r>
            <a:r>
              <a:rPr lang="ru-RU" b="1" i="0" dirty="0">
                <a:solidFill>
                  <a:srgbClr val="7030A0"/>
                </a:solidFill>
                <a:effectLst/>
                <a:latin typeface="proxima"/>
              </a:rPr>
              <a:t> </a:t>
            </a:r>
            <a:r>
              <a:rPr lang="ru-RU" b="0" i="0" dirty="0">
                <a:effectLst/>
                <a:latin typeface="proxima"/>
              </a:rPr>
              <a:t>обозначается знаком </a:t>
            </a:r>
            <a:r>
              <a:rPr lang="en-US" b="0" i="0" dirty="0">
                <a:solidFill>
                  <a:srgbClr val="FF423F"/>
                </a:solidFill>
                <a:effectLst/>
                <a:latin typeface="proxima"/>
              </a:rPr>
              <a:t>&lt;</a:t>
            </a:r>
            <a:r>
              <a:rPr lang="ru-RU" b="0" i="0" dirty="0">
                <a:solidFill>
                  <a:srgbClr val="FF423F"/>
                </a:solidFill>
                <a:effectLst/>
                <a:latin typeface="proxima"/>
              </a:rPr>
              <a:t>?</a:t>
            </a:r>
            <a:r>
              <a:rPr lang="en-US" b="0" i="0" dirty="0">
                <a:solidFill>
                  <a:srgbClr val="FF423F"/>
                </a:solidFill>
                <a:effectLst/>
                <a:latin typeface="proxima"/>
              </a:rPr>
              <a:t>&gt;</a:t>
            </a:r>
            <a:r>
              <a:rPr lang="ru-RU" b="0" i="0" dirty="0">
                <a:solidFill>
                  <a:srgbClr val="FF423F"/>
                </a:solidFill>
                <a:effectLst/>
                <a:latin typeface="proxima"/>
              </a:rPr>
              <a:t> </a:t>
            </a:r>
            <a:r>
              <a:rPr lang="ru-RU" b="0" i="0" dirty="0">
                <a:effectLst/>
                <a:latin typeface="proxima"/>
              </a:rPr>
              <a:t>и представляет неизвестный тип.</a:t>
            </a:r>
            <a:r>
              <a:rPr lang="en-US" b="0" i="0" dirty="0">
                <a:effectLst/>
                <a:latin typeface="proxima"/>
              </a:rPr>
              <a:t> </a:t>
            </a:r>
            <a:r>
              <a:rPr lang="ru-RU" b="0" i="0" dirty="0">
                <a:effectLst/>
                <a:latin typeface="proxima"/>
              </a:rPr>
              <a:t>Мета символ не оказывает никакого влияния на тип создаваемых объектов класса </a:t>
            </a:r>
            <a:r>
              <a:rPr lang="ru-RU" b="0" i="0" dirty="0" err="1">
                <a:effectLst/>
                <a:latin typeface="proxima"/>
              </a:rPr>
              <a:t>Average</a:t>
            </a:r>
            <a:r>
              <a:rPr lang="ru-RU" b="0" i="0" dirty="0">
                <a:effectLst/>
                <a:latin typeface="proxima"/>
              </a:rPr>
              <a:t>. Это определяется оператором extends в объявлении класса </a:t>
            </a:r>
            <a:r>
              <a:rPr lang="ru-RU" b="0" i="0" dirty="0" err="1">
                <a:effectLst/>
                <a:latin typeface="proxima"/>
              </a:rPr>
              <a:t>Average</a:t>
            </a:r>
            <a:r>
              <a:rPr lang="ru-RU" b="0" i="0" dirty="0">
                <a:effectLst/>
                <a:latin typeface="proxima"/>
              </a:rPr>
              <a:t>. Мета символ просто совпадает с любым достоверным объектом класса </a:t>
            </a:r>
            <a:r>
              <a:rPr lang="ru-RU" b="0" i="0" dirty="0" err="1">
                <a:effectLst/>
                <a:latin typeface="proxima"/>
              </a:rPr>
              <a:t>Average</a:t>
            </a:r>
            <a:r>
              <a:rPr lang="ru-RU" b="0" i="0" dirty="0">
                <a:effectLst/>
                <a:latin typeface="proxima"/>
              </a:rPr>
              <a:t>.</a:t>
            </a:r>
            <a:endParaRPr lang="ru-RU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158DB66-57D1-E4DB-A86A-D86E180D7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212" y="5843515"/>
            <a:ext cx="3781953" cy="76210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D03AF7F-00E0-3B7A-7FE8-A753A93BCB6C}"/>
              </a:ext>
            </a:extLst>
          </p:cNvPr>
          <p:cNvSpPr txBox="1">
            <a:spLocks/>
          </p:cNvSpPr>
          <p:nvPr/>
        </p:nvSpPr>
        <p:spPr>
          <a:xfrm>
            <a:off x="1659773" y="671894"/>
            <a:ext cx="8047840" cy="30147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Что написано в коде, и что происходит на самом деле после перевода в байт-код</a:t>
            </a:r>
          </a:p>
        </p:txBody>
      </p:sp>
    </p:spTree>
    <p:extLst>
      <p:ext uri="{BB962C8B-B14F-4D97-AF65-F5344CB8AC3E}">
        <p14:creationId xmlns:p14="http://schemas.microsoft.com/office/powerpoint/2010/main" val="2328527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Wildcard (?)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BC5CFF"/>
                </a:solidFill>
                <a:effectLst/>
              </a:rPr>
              <a:t>Неограниченный wildcard </a:t>
            </a:r>
            <a:r>
              <a:rPr lang="ru-RU" b="0" i="0" dirty="0">
                <a:solidFill>
                  <a:srgbClr val="F8FAFF"/>
                </a:solidFill>
                <a:effectLst/>
              </a:rPr>
              <a:t>означает, что тип может быть любым. Это полезно, когда вы хотите работать с коллекцией, но тип элементов не важен.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54C4DF-4660-5839-907D-F373A19D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93" y="1373187"/>
            <a:ext cx="6419893" cy="404010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тип неизвестен.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218764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Bounded Wildcard (? extends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верхней </a:t>
            </a:r>
            <a:r>
              <a:rPr lang="ru-RU" dirty="0"/>
              <a:t>границей означает, что тип может быть T или любым его подтипом. Это полезно для чтения элементов из коллекции.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>
                <a:solidFill>
                  <a:srgbClr val="FF423F"/>
                </a:solidFill>
              </a:rPr>
              <a:t>Number</a:t>
            </a:r>
            <a:r>
              <a:rPr lang="ru-RU" dirty="0"/>
              <a:t>).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точный тип неизвестен.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AE32CF-1338-7CDF-3E12-004ED00A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5" y="1392154"/>
            <a:ext cx="844032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Bounded Wildcard (? super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нижней границей </a:t>
            </a:r>
            <a:r>
              <a:rPr lang="ru-RU" dirty="0"/>
              <a:t>означает, что тип может быть T или любым его </a:t>
            </a:r>
            <a:r>
              <a:rPr lang="ru-RU" dirty="0" err="1"/>
              <a:t>супертипом</a:t>
            </a:r>
            <a:r>
              <a:rPr lang="ru-RU" dirty="0"/>
              <a:t>. Это полезно для записи элементов в коллекцию.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добавлять элементы типа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 err="1">
                <a:solidFill>
                  <a:srgbClr val="FF423F"/>
                </a:solidFill>
              </a:rPr>
              <a:t>Integer</a:t>
            </a:r>
            <a:r>
              <a:rPr lang="ru-RU" dirty="0"/>
              <a:t>).</a:t>
            </a:r>
          </a:p>
          <a:p>
            <a:r>
              <a:rPr lang="ru-RU" dirty="0"/>
              <a:t>Можно читать элементы только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, так как точный тип неизвестен.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6FCA0-3FE0-F9FE-680E-6CE243CD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2" y="1431452"/>
            <a:ext cx="751627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Wildcard (?)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BC5CFF"/>
                </a:solidFill>
                <a:effectLst/>
              </a:rPr>
              <a:t>Неограниченный wildcard </a:t>
            </a:r>
            <a:r>
              <a:rPr lang="ru-RU" b="0" i="0" dirty="0">
                <a:solidFill>
                  <a:srgbClr val="F8FAFF"/>
                </a:solidFill>
                <a:effectLst/>
              </a:rPr>
              <a:t>означает, что тип может быть любым. Это полезно, когда вы хотите работать с коллекцией, но тип элементов не важен.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54C4DF-4660-5839-907D-F373A19D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93" y="1373187"/>
            <a:ext cx="6419893" cy="404010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тип неизвестен.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41793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  <a:r>
              <a:rPr lang="en-US" dirty="0"/>
              <a:t> Wildcard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81B9C-926C-693E-22C4-147F3BD1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657225"/>
            <a:ext cx="7478169" cy="381053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DC4BCB0-E2A0-7277-5DD6-DBED72E2D6FA}"/>
              </a:ext>
            </a:extLst>
          </p:cNvPr>
          <p:cNvSpPr txBox="1">
            <a:spLocks/>
          </p:cNvSpPr>
          <p:nvPr/>
        </p:nvSpPr>
        <p:spPr>
          <a:xfrm>
            <a:off x="515936" y="4700504"/>
            <a:ext cx="11160125" cy="171934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Итог: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</a:t>
            </a:r>
            <a:r>
              <a:rPr lang="ru-RU" dirty="0"/>
              <a:t> — неограниченный wildcard, подходит для универсальной обработки коллекций.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extends T </a:t>
            </a:r>
            <a:r>
              <a:rPr lang="ru-RU" dirty="0"/>
              <a:t>— wildcard с верхней границей, подходит для чтения элементов.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super T </a:t>
            </a:r>
            <a:r>
              <a:rPr lang="ru-RU" dirty="0"/>
              <a:t>— wildcard с нижней границей, подходит для записи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57237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</a:t>
            </a:r>
            <a:r>
              <a:rPr lang="en-US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Wildcards </a:t>
            </a: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PECS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8091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Почему в примере ниже compile-time </a:t>
            </a:r>
            <a:r>
              <a:rPr lang="ru-RU" i="0" dirty="0" err="1">
                <a:effectLst/>
              </a:rPr>
              <a:t>error</a:t>
            </a:r>
            <a:r>
              <a:rPr lang="ru-RU" i="0" dirty="0">
                <a:effectLst/>
              </a:rPr>
              <a:t>? Какое значение можно добавить в список </a:t>
            </a:r>
            <a:r>
              <a:rPr lang="ru-RU" i="0" dirty="0" err="1">
                <a:effectLst/>
              </a:rPr>
              <a:t>nums</a:t>
            </a:r>
            <a:r>
              <a:rPr lang="ru-RU" i="0" dirty="0">
                <a:effectLst/>
              </a:rPr>
              <a:t>?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58C2254-F344-DE0D-0E3C-53BAC826B20E}"/>
              </a:ext>
            </a:extLst>
          </p:cNvPr>
          <p:cNvSpPr txBox="1">
            <a:spLocks/>
          </p:cNvSpPr>
          <p:nvPr/>
        </p:nvSpPr>
        <p:spPr>
          <a:xfrm>
            <a:off x="515938" y="2876753"/>
            <a:ext cx="11160125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Почему в примере ниже compile-time </a:t>
            </a:r>
            <a:r>
              <a:rPr lang="ru-RU" dirty="0" err="1"/>
              <a:t>error</a:t>
            </a:r>
            <a:r>
              <a:rPr lang="ru-RU" dirty="0"/>
              <a:t>? Какое значение можно добавить в список </a:t>
            </a:r>
            <a:r>
              <a:rPr lang="ru-RU" dirty="0" err="1"/>
              <a:t>nums</a:t>
            </a:r>
            <a:r>
              <a:rPr lang="ru-RU" dirty="0"/>
              <a:t>?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15938" y="4479570"/>
            <a:ext cx="11160125" cy="151818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</a:rPr>
              <a:t>Чтобы было легче запомнить, когда какой wildcard использовать, существует принцип </a:t>
            </a:r>
            <a:r>
              <a:rPr lang="ru-RU" b="0" i="0" dirty="0">
                <a:solidFill>
                  <a:srgbClr val="BC5CFF"/>
                </a:solidFill>
                <a:effectLst/>
              </a:rPr>
              <a:t>PECS </a:t>
            </a:r>
            <a:r>
              <a:rPr lang="ru-RU" b="0" i="0" dirty="0">
                <a:solidFill>
                  <a:srgbClr val="DDDDDD"/>
                </a:solidFill>
                <a:effectLst/>
              </a:rPr>
              <a:t>— </a:t>
            </a:r>
            <a:r>
              <a:rPr lang="ru-RU" b="0" i="0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BC5CFF"/>
                </a:solidFill>
                <a:effectLst/>
              </a:rPr>
              <a:t> Extends Consumer 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extends</a:t>
            </a:r>
            <a:r>
              <a:rPr lang="ru-RU" b="0" i="0" dirty="0">
                <a:solidFill>
                  <a:srgbClr val="DDDDDD"/>
                </a:solidFill>
                <a:effectLst/>
              </a:rPr>
              <a:t>,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«продюсирует», предоставляет элемент из контейнера, а сам ничего не принимает.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же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 —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consumer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принимает, а предоставить ничего не может.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CC608CB-0E1E-F46F-015C-B4192E6A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82" y="6082212"/>
            <a:ext cx="8392712" cy="400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67A338F-5C6A-A8FB-7EDF-FE76B5A0B0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8"/>
          <a:stretch/>
        </p:blipFill>
        <p:spPr>
          <a:xfrm>
            <a:off x="515938" y="1175476"/>
            <a:ext cx="10774279" cy="157184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149E3F-3B2C-94AE-BBC6-DD3A9FF9E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8" y="3429000"/>
            <a:ext cx="1077427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99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классы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34185" y="3451381"/>
            <a:ext cx="11123629" cy="299728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Для обозначения дженерик-типа в классе Box мы использовали латинскую букву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Это необязательно, то есть можно было бы использовать любую другую букву или даже слово —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Box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MyType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&gt;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Аналогично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параметризуются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интерфейсы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Тем не менее есть набор рекомендаций от Oracle о том, когда какие обозначения лучше использовать в дженериках. Вот они: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element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элементов параметризованных коллекций;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key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ключей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value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значений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number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чисел;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type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обозначения типа параметра в произвольных классах;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S, U, 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так далее — применяются, когда в дженерик-классе несколько параметров.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E951B9-BABC-02FA-637D-EB6C073E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777034"/>
            <a:ext cx="111601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AB73DE-BB03-DC3F-699D-BD0971E2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84" y="928338"/>
            <a:ext cx="9688277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7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методы и конструкторы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974B6A-4514-5509-8000-8E0E3DC4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076030"/>
            <a:ext cx="10707594" cy="258163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3223779-FD08-B67F-E190-53921CC0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40" y="393846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Параметризованные методы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4C46708-E10C-515A-4E39-E280D2ACCC8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3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Параметризованные конструкторы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DFC0D8-44D9-CD8D-963E-A6D65B5125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295"/>
          <a:stretch/>
        </p:blipFill>
        <p:spPr>
          <a:xfrm>
            <a:off x="515939" y="4357273"/>
            <a:ext cx="10707594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4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u-RU" dirty="0"/>
          </a:p>
        </p:txBody>
      </p:sp>
      <p:pic>
        <p:nvPicPr>
          <p:cNvPr id="2050" name="Picture 2" descr="Java HashSet - GeeksforGeeks">
            <a:extLst>
              <a:ext uri="{FF2B5EF4-FFF2-40B4-BE49-F238E27FC236}">
                <a16:creationId xmlns:a16="http://schemas.microsoft.com/office/drawing/2014/main" id="{348BA48A-8F3D-560F-66AC-38C51618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657226"/>
            <a:ext cx="5835769" cy="429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5116430"/>
            <a:ext cx="11284360" cy="169408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Т.к. класс реализует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он может хранить только уникальные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Может хранить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Порядок добавления элементов вычисляется с помощью хэш-кода;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также реализует интерфейсы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Serializable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Cloneable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В основе лежит </a:t>
            </a:r>
            <a:r>
              <a:rPr lang="en-US" dirty="0">
                <a:solidFill>
                  <a:srgbClr val="BC5CFF"/>
                </a:solidFill>
                <a:latin typeface="-apple-system"/>
              </a:rPr>
              <a:t>HashMap</a:t>
            </a:r>
            <a:r>
              <a:rPr lang="ru-RU" dirty="0">
                <a:latin typeface="-apple-system"/>
              </a:rPr>
              <a:t>.</a:t>
            </a:r>
            <a:endParaRPr lang="en-US" dirty="0"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12F34A-FB15-A0B0-D74C-567B5B6F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82" y="657226"/>
            <a:ext cx="5065644" cy="324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97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- </a:t>
            </a:r>
            <a:r>
              <a:rPr lang="ru-RU" dirty="0"/>
              <a:t>Методы</a:t>
            </a:r>
          </a:p>
        </p:txBody>
      </p:sp>
      <p:graphicFrame>
        <p:nvGraphicFramePr>
          <p:cNvPr id="6" name="Объект 3">
            <a:extLst>
              <a:ext uri="{FF2B5EF4-FFF2-40B4-BE49-F238E27FC236}">
                <a16:creationId xmlns:a16="http://schemas.microsoft.com/office/drawing/2014/main" id="{11F4F522-C154-5EFD-B6D7-108AD3091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322553"/>
              </p:ext>
            </p:extLst>
          </p:nvPr>
        </p:nvGraphicFramePr>
        <p:xfrm>
          <a:off x="515938" y="657225"/>
          <a:ext cx="10287000" cy="2468880"/>
        </p:xfrm>
        <a:graphic>
          <a:graphicData uri="http://schemas.openxmlformats.org/drawingml/2006/table">
            <a:tbl>
              <a:tblPr/>
              <a:tblGrid>
                <a:gridCol w="5143500">
                  <a:extLst>
                    <a:ext uri="{9D8B030D-6E8A-4147-A177-3AD203B41FA5}">
                      <a16:colId xmlns:a16="http://schemas.microsoft.com/office/drawing/2014/main" val="1725338165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107008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61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Добавляет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в коллекцию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13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из коллекции.</a:t>
                      </a:r>
                      <a:b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</a:b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true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, если там такой элемент был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3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в коллекции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dirty="0">
                        <a:solidFill>
                          <a:srgbClr val="BC5C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0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количество элементов в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909425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3429000"/>
            <a:ext cx="11066988" cy="23858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(Collection&lt;? extends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col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)</a:t>
            </a:r>
            <a:r>
              <a:rPr lang="en-US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хеш-таблицу, в которую добавляет все элементы коллекции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col</a:t>
            </a:r>
            <a:endParaRPr lang="ru-RU" b="0" i="0" dirty="0">
              <a:solidFill>
                <a:srgbClr val="BC5CFF"/>
              </a:solidFill>
              <a:effectLst/>
              <a:latin typeface="-apple-system"/>
            </a:endParaRP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int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capacity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параметр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capacity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указывает начальную емкость таблицы, которая по умолчанию равна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16</a:t>
            </a: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int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capacity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float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koef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параметр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koef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или коэффициент заполнения, значение которого должно быть в пределах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от 0.0 до 1.0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указывает, насколько должна быть заполнена емкость объектами прежде чем произойдет ее расширение. Например, коэффициент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0.75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указывает, что при заполнении емкости на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3/4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произойдет ее расширение.</a:t>
            </a:r>
          </a:p>
        </p:txBody>
      </p:sp>
    </p:spTree>
    <p:extLst>
      <p:ext uri="{BB962C8B-B14F-4D97-AF65-F5344CB8AC3E}">
        <p14:creationId xmlns:p14="http://schemas.microsoft.com/office/powerpoint/2010/main" val="3224679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F2D2-6AF5-C5AE-034E-52EC8ECE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18847-7385-2D19-02C5-B4E7CFF2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57225"/>
            <a:ext cx="10515600" cy="607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Коллекция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/>
              <a:t> создана для хранения множества элементов. Поэтому ее так и называют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>
                <a:solidFill>
                  <a:srgbClr val="BC5CFF"/>
                </a:solidFill>
              </a:rPr>
              <a:t> (множество). </a:t>
            </a:r>
            <a:endParaRPr lang="en-US" dirty="0">
              <a:solidFill>
                <a:srgbClr val="BC5CFF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Операции над множеством</a:t>
            </a:r>
          </a:p>
          <a:p>
            <a:pPr marL="0" indent="0">
              <a:buNone/>
            </a:pPr>
            <a:r>
              <a:rPr lang="ru-RU" dirty="0"/>
              <a:t>С множеством можно делать только три операции: добавлять элементы во множество, удалять элементы из множества и проверять, есть ли во множестве определенный элемент. Все.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Отсутствие порядка</a:t>
            </a:r>
          </a:p>
          <a:p>
            <a:pPr marL="0" indent="0">
              <a:buNone/>
            </a:pPr>
            <a:r>
              <a:rPr lang="ru-RU" dirty="0"/>
              <a:t>У элементов этой коллекции нет номеров. Нельзя получить элемент по его индексу или записать значение в коллекцию по определенному индексу. Методов </a:t>
            </a:r>
            <a:r>
              <a:rPr lang="ru-RU" dirty="0" err="1">
                <a:solidFill>
                  <a:srgbClr val="FF423F"/>
                </a:solidFill>
              </a:rPr>
              <a:t>get</a:t>
            </a:r>
            <a:r>
              <a:rPr lang="ru-RU" dirty="0"/>
              <a:t>() и </a:t>
            </a:r>
            <a:r>
              <a:rPr lang="ru-RU" dirty="0" err="1">
                <a:solidFill>
                  <a:srgbClr val="FF423F"/>
                </a:solidFill>
              </a:rPr>
              <a:t>set</a:t>
            </a:r>
            <a:r>
              <a:rPr lang="ru-RU" dirty="0"/>
              <a:t>() у множества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Уникальность элементов</a:t>
            </a:r>
          </a:p>
          <a:p>
            <a:pPr marL="0" indent="0">
              <a:buNone/>
            </a:pPr>
            <a:r>
              <a:rPr lang="ru-RU" dirty="0"/>
              <a:t>Все элементы множества уникальны. В отличие от списка, во множестве один элемент может быть только раз. Объект или находится во множестве, или нет: третьего не дано. Нельзя во «множество цветов» трижды добавить «черный цвет». Он там либо есть, либо его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Поиск элементов</a:t>
            </a:r>
          </a:p>
          <a:p>
            <a:pPr marL="0" indent="0">
              <a:buNone/>
            </a:pPr>
            <a:r>
              <a:rPr lang="ru-RU" dirty="0"/>
              <a:t>Когда вы добавляете во множество новый элемент, удаляете элемент, или проверяете наличие элемента, внутри метода выполняется поиск элемента. Элементы коллекции и переданный элемент сравниваются сначала по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(), а если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 совпадают, по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53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Одним из ключевых методов интерфейса Collection является метод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&lt;E&gt;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().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Он возвращает итератор - то есть объект, реализующий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39994D-526C-E81F-000E-B3B978DF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7" y="1422310"/>
            <a:ext cx="3685688" cy="1737360"/>
          </a:xfrm>
          <a:prstGeom prst="rect">
            <a:avLst/>
          </a:prstGeom>
        </p:spPr>
      </p:pic>
      <p:graphicFrame>
        <p:nvGraphicFramePr>
          <p:cNvPr id="14" name="Объект 3">
            <a:extLst>
              <a:ext uri="{FF2B5EF4-FFF2-40B4-BE49-F238E27FC236}">
                <a16:creationId xmlns:a16="http://schemas.microsoft.com/office/drawing/2014/main" id="{7E88B347-9B6E-6141-3087-62F9A3A34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55851"/>
              </p:ext>
            </p:extLst>
          </p:nvPr>
        </p:nvGraphicFramePr>
        <p:xfrm>
          <a:off x="562507" y="1422310"/>
          <a:ext cx="7209894" cy="1737360"/>
        </p:xfrm>
        <a:graphic>
          <a:graphicData uri="http://schemas.openxmlformats.org/drawingml/2006/table">
            <a:tbl>
              <a:tblPr/>
              <a:tblGrid>
                <a:gridCol w="1513133">
                  <a:extLst>
                    <a:ext uri="{9D8B030D-6E8A-4147-A177-3AD203B41FA5}">
                      <a16:colId xmlns:a16="http://schemas.microsoft.com/office/drawing/2014/main" val="3300336447"/>
                    </a:ext>
                  </a:extLst>
                </a:gridCol>
                <a:gridCol w="5696761">
                  <a:extLst>
                    <a:ext uri="{9D8B030D-6E8A-4147-A177-3AD203B41FA5}">
                      <a16:colId xmlns:a16="http://schemas.microsoft.com/office/drawing/2014/main" val="713045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ru-RU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очередной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82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hasNext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еще не пройденные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7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текущий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5347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14F6EB-6B97-CCCB-0DDF-63E6D6C89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7" y="3429000"/>
            <a:ext cx="1050490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4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  <a:r>
              <a:rPr lang="en-US" dirty="0"/>
              <a:t> -</a:t>
            </a:r>
            <a:r>
              <a:rPr lang="ru-RU" dirty="0"/>
              <a:t> Удаление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5"/>
            <a:ext cx="11066988" cy="116068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ри работе с 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ru-RU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ru-RU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1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нельзя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одновременно «идти по коллекции циклом» и удалять из нее элементы. Это все именно из-за устройства итератора.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новых коллекциях, добавленных в библиотеке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устройство итератора переработано, поэтому там такой проблемы нет.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F08560C-8C4D-885E-8FA3-98B9D7F9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60" y="1981343"/>
            <a:ext cx="5753903" cy="3867690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30E1DBC1-A564-C167-E44E-00C7FC127D58}"/>
              </a:ext>
            </a:extLst>
          </p:cNvPr>
          <p:cNvSpPr txBox="1">
            <a:spLocks/>
          </p:cNvSpPr>
          <p:nvPr/>
        </p:nvSpPr>
        <p:spPr>
          <a:xfrm>
            <a:off x="515938" y="2006714"/>
            <a:ext cx="5279583" cy="462268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1 Использование другого цикла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вы обходите коллекцию ArrayList, можете воспользоваться обычным циклом со счетчиком i.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Однако этот вариант не подходит для коллекций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HashMap</a:t>
            </a:r>
            <a:endParaRPr lang="en-US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2 Явное использование итератора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Можно использовать итератор явно и задействовать его метод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3 Использование копии коллекции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вы можете создать копию коллекции и использовать в цикле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коллекцию-копию, а удалять элементы из оригинальной коллекции.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98729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Collections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62871"/>
              </p:ext>
            </p:extLst>
          </p:nvPr>
        </p:nvGraphicFramePr>
        <p:xfrm>
          <a:off x="515937" y="657225"/>
          <a:ext cx="10652806" cy="5214222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it-IT" sz="1600">
                          <a:solidFill>
                            <a:srgbClr val="FF423F"/>
                          </a:solidFill>
                          <a:effectLst/>
                        </a:rPr>
                        <a:t>addAll</a:t>
                      </a:r>
                      <a:r>
                        <a:rPr lang="it-IT" sz="1600">
                          <a:effectLst/>
                        </a:rPr>
                        <a:t>(</a:t>
                      </a:r>
                      <a:r>
                        <a:rPr lang="it-IT" sz="1600">
                          <a:solidFill>
                            <a:srgbClr val="56B7FF"/>
                          </a:solidFill>
                          <a:effectLst/>
                        </a:rPr>
                        <a:t>colls</a:t>
                      </a:r>
                      <a:r>
                        <a:rPr lang="it-IT" sz="1600">
                          <a:effectLst/>
                        </a:rPr>
                        <a:t>, e1, e2, e3, ..)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Добавляет в коллекцию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элементы e1, e2, e3,...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fill</a:t>
                      </a:r>
                      <a:r>
                        <a:rPr lang="en-US" sz="1600">
                          <a:effectLst/>
                        </a:rPr>
                        <a:t>(list,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переданном списке все элементы 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nCopies</a:t>
                      </a:r>
                      <a:r>
                        <a:rPr lang="en-US" sz="1600">
                          <a:effectLst/>
                        </a:rPr>
                        <a:t>(n,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Возвращает список, состоящий из n копий объекта obj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replaceAll</a:t>
                      </a:r>
                      <a:r>
                        <a:rPr lang="en-US" sz="1600">
                          <a:effectLst/>
                        </a:rPr>
                        <a:t>(list, oldVal, newVal)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списке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все значения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oldVal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newVal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copy</a:t>
                      </a:r>
                      <a:r>
                        <a:rPr lang="en-US" sz="1600">
                          <a:effectLst/>
                        </a:rPr>
                        <a:t>(dest, src)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Копирует все элементы из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src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список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dest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 (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Нужно убедиться в достаточном размере 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Destination)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reverse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Разворачивает список задом наперед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sort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Сортирует список в порядке возрастания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rotate</a:t>
                      </a:r>
                      <a:r>
                        <a:rPr lang="en-US" sz="1600">
                          <a:effectLst/>
                        </a:rPr>
                        <a:t>(list, n)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Циклично сдвигает элементы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n 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shuffle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Случайно перемешивает элементы списка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min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минимальный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max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максимальный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frequency</a:t>
                      </a:r>
                      <a:r>
                        <a:rPr lang="en-US" sz="1600">
                          <a:effectLst/>
                        </a:rPr>
                        <a:t>(colls,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Определяет, сколько раз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встречается в коллекции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binarySearch</a:t>
                      </a:r>
                      <a:r>
                        <a:rPr lang="en-US" sz="1600">
                          <a:effectLst/>
                        </a:rPr>
                        <a:t>(list, key)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Ищет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key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отсортированном списке, возвращает индекс.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2050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disjoint</a:t>
                      </a:r>
                      <a:r>
                        <a:rPr lang="en-US" sz="1600">
                          <a:effectLst/>
                        </a:rPr>
                        <a:t>(colls1, colls2)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true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, если у коллекций нет общих 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50851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47DE5EA9-D75B-74C1-FB6E-D8B4FFC1BE80}"/>
              </a:ext>
            </a:extLst>
          </p:cNvPr>
          <p:cNvSpPr txBox="1">
            <a:spLocks/>
          </p:cNvSpPr>
          <p:nvPr/>
        </p:nvSpPr>
        <p:spPr>
          <a:xfrm>
            <a:off x="515937" y="603487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Многие из этих методов работают не с классами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а с их интерфейсами: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Collection&lt;T&gt;, List&lt;T&gt;,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&lt;K, V&gt;.</a:t>
            </a:r>
          </a:p>
        </p:txBody>
      </p:sp>
    </p:spTree>
    <p:extLst>
      <p:ext uri="{BB962C8B-B14F-4D97-AF65-F5344CB8AC3E}">
        <p14:creationId xmlns:p14="http://schemas.microsoft.com/office/powerpoint/2010/main" val="397921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15493" cy="301657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en-US" dirty="0">
                <a:solidFill>
                  <a:srgbClr val="FF423F"/>
                </a:solidFill>
                <a:latin typeface="-apple-system"/>
              </a:rPr>
              <a:t>Stack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это подкласс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реализует стандартный стек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last-in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first-out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Java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только определяет стандартный конструктор, который создает пустой стек.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включает все методы, определённые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и самостоятельно добавляет несколько своих собственных.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Классы 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Stak</a:t>
            </a:r>
            <a:r>
              <a:rPr lang="en-US" dirty="0">
                <a:latin typeface="-apple-system"/>
              </a:rPr>
              <a:t> </a:t>
            </a:r>
            <a:r>
              <a:rPr lang="ru-RU" dirty="0">
                <a:latin typeface="-apple-system"/>
              </a:rPr>
              <a:t>как и </a:t>
            </a:r>
            <a:r>
              <a:rPr lang="en-US" dirty="0">
                <a:latin typeface="-apple-system"/>
              </a:rPr>
              <a:t>Vector </a:t>
            </a:r>
            <a:r>
              <a:rPr lang="ru-RU" dirty="0">
                <a:latin typeface="-apple-system"/>
              </a:rPr>
              <a:t>часто считаются устаревшими коллекциями. У них есть преимущество в синхронизации перед </a:t>
            </a:r>
            <a:r>
              <a:rPr lang="en-US" dirty="0">
                <a:latin typeface="-apple-system"/>
              </a:rPr>
              <a:t>ArrayList</a:t>
            </a:r>
            <a:r>
              <a:rPr lang="ru-RU" dirty="0">
                <a:latin typeface="-apple-system"/>
              </a:rPr>
              <a:t>, но для </a:t>
            </a:r>
            <a:r>
              <a:rPr lang="ru-RU" dirty="0" err="1">
                <a:solidFill>
                  <a:srgbClr val="FF423F"/>
                </a:solidFill>
                <a:latin typeface="-apple-system"/>
              </a:rPr>
              <a:t>потокобезопасности</a:t>
            </a:r>
            <a:r>
              <a:rPr lang="ru-RU" dirty="0">
                <a:latin typeface="-apple-system"/>
              </a:rPr>
              <a:t> рекомендуется использовать другие объекты из библиотек </a:t>
            </a:r>
            <a:r>
              <a:rPr lang="en-US" dirty="0">
                <a:latin typeface="-apple-system"/>
              </a:rPr>
              <a:t>concurrent</a:t>
            </a:r>
            <a:r>
              <a:rPr lang="ru-RU" dirty="0">
                <a:latin typeface="-apple-system"/>
              </a:rPr>
              <a:t>.</a:t>
            </a: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3FF8CB-9898-2182-6053-7CF698911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1" b="9653"/>
          <a:stretch/>
        </p:blipFill>
        <p:spPr>
          <a:xfrm>
            <a:off x="6667130" y="667241"/>
            <a:ext cx="5008933" cy="3619715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7F59C52-1783-D256-3796-4C108971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85566"/>
              </p:ext>
            </p:extLst>
          </p:nvPr>
        </p:nvGraphicFramePr>
        <p:xfrm>
          <a:off x="515938" y="4380901"/>
          <a:ext cx="11160125" cy="2348428"/>
        </p:xfrm>
        <a:graphic>
          <a:graphicData uri="http://schemas.openxmlformats.org/drawingml/2006/table">
            <a:tbl>
              <a:tblPr/>
              <a:tblGrid>
                <a:gridCol w="2949155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8210970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empty()</a:t>
                      </a:r>
                      <a:endParaRPr lang="it-IT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Проверяет, является ли стек пустым.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пустой.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содержит элементы.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peek()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удаляет его.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pop()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удаляя его в процессе.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Вталкивает элемент в стек. Элемент также возвращается.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Ищет элемент в стеке. Если найден, возвращается его смещение от вершины стека. В противном случае возвращается 1.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8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09196-EF7B-0058-BF35-60CDD30F2D8D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15493" cy="367379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хеш-таблица реализована на основе массива (а если точнее — динамического, так как таблица может расширяться) односвязных списков.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 сути, мы получаем хеш-код ключа в результате работы метода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hashCode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(),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который затем модифицируется (как рассмотрим далее), а внутри с помощью дополнительного метода полученные значения распределяются по нужным ячейкам. Элементы массива (ячейки) еще называются корзинами «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buckets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», которые используются для хранения отдельно взятых узлов.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Каждый из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бакетов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представляет из себя коллекцию (список или дерево). Узел представляет собой объект вложенного класса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(или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при древовидной структуре). По сути, внутри ячейки массива лежит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только список односвязный, либо красное-черное дерево, которое лежит в основе реализации другого класса —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7AE2C3-172A-91A5-F9BA-7ADA8BCA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39" y="657225"/>
            <a:ext cx="4972123" cy="36793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088747-ACFF-22BF-0D85-9F4585AFB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4500024"/>
            <a:ext cx="10972919" cy="11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4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– put()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5FDE13-332D-D535-0D5F-2362A39C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81" y="1508875"/>
            <a:ext cx="6503882" cy="32900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1514475"/>
            <a:ext cx="4656243" cy="329005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объект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/>
              <a:t>HashMap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Добавляется новый объект через </a:t>
            </a:r>
            <a:r>
              <a:rPr lang="en-US" dirty="0">
                <a:solidFill>
                  <a:srgbClr val="FF423F"/>
                </a:solidFill>
              </a:rPr>
              <a:t>put()</a:t>
            </a:r>
            <a:endParaRPr lang="ru-RU" dirty="0">
              <a:solidFill>
                <a:srgbClr val="FF423F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Вычисляется </a:t>
            </a:r>
            <a:r>
              <a:rPr lang="ru-RU" dirty="0">
                <a:solidFill>
                  <a:srgbClr val="FF423F"/>
                </a:solidFill>
              </a:rPr>
              <a:t>Хеш-код</a:t>
            </a:r>
            <a:r>
              <a:rPr lang="ru-RU" dirty="0">
                <a:solidFill>
                  <a:srgbClr val="DDDDDD"/>
                </a:solidFill>
              </a:rPr>
              <a:t> ключа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внутренняя хеш-таблица(массив </a:t>
            </a:r>
            <a:r>
              <a:rPr lang="en-US" dirty="0"/>
              <a:t>Node</a:t>
            </a:r>
            <a:r>
              <a:rPr lang="ru-RU" dirty="0">
                <a:solidFill>
                  <a:srgbClr val="DDDDDD"/>
                </a:solidFill>
              </a:rPr>
              <a:t>) на 16 элементов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На основании Хеш-ключа определяется индекс </a:t>
            </a:r>
            <a:r>
              <a:rPr lang="ru-RU" dirty="0" err="1">
                <a:solidFill>
                  <a:srgbClr val="DDDDDD"/>
                </a:solidFill>
              </a:rPr>
              <a:t>бакета</a:t>
            </a:r>
            <a:endParaRPr lang="ru-RU" dirty="0">
              <a:solidFill>
                <a:srgbClr val="DDDDDD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новый </a:t>
            </a:r>
            <a:r>
              <a:rPr lang="en-US" dirty="0">
                <a:solidFill>
                  <a:srgbClr val="DDDDDD"/>
                </a:solidFill>
              </a:rPr>
              <a:t>Node </a:t>
            </a:r>
            <a:r>
              <a:rPr lang="ru-RU" dirty="0">
                <a:solidFill>
                  <a:srgbClr val="DDDDDD"/>
                </a:solidFill>
              </a:rPr>
              <a:t>и добавляется в </a:t>
            </a:r>
            <a:r>
              <a:rPr lang="ru-RU" dirty="0" err="1"/>
              <a:t>бакет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Проверяется на превышение количества элементов, при необходимости делается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endParaRPr lang="ru-RU" dirty="0">
              <a:solidFill>
                <a:srgbClr val="FF4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1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- сложность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C2AE7-D54B-4D2E-DEEF-C6D9A6A5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19" y="1776724"/>
            <a:ext cx="7833961" cy="34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72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- </a:t>
            </a:r>
            <a:r>
              <a:rPr lang="ru-RU" dirty="0"/>
              <a:t>коллизии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4789487" cy="447592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>
                <a:solidFill>
                  <a:srgbClr val="DDDDDD"/>
                </a:solidFill>
              </a:rPr>
              <a:t>При возникновении коллизий</a:t>
            </a:r>
          </a:p>
          <a:p>
            <a:r>
              <a:rPr lang="ru-RU" dirty="0">
                <a:solidFill>
                  <a:srgbClr val="DDDDDD"/>
                </a:solidFill>
              </a:rPr>
              <a:t>1) проверяем с помощью методов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>
                <a:solidFill>
                  <a:srgbClr val="FF423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и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>
                <a:solidFill>
                  <a:srgbClr val="FF423F"/>
                </a:solidFill>
              </a:rPr>
              <a:t>(), </a:t>
            </a:r>
            <a:r>
              <a:rPr lang="ru-RU" dirty="0">
                <a:solidFill>
                  <a:srgbClr val="DDDDDD"/>
                </a:solidFill>
              </a:rPr>
              <a:t>что оба ключа одинаковы.</a:t>
            </a:r>
          </a:p>
          <a:p>
            <a:r>
              <a:rPr lang="ru-RU" dirty="0">
                <a:solidFill>
                  <a:srgbClr val="DDDDDD"/>
                </a:solidFill>
              </a:rPr>
              <a:t>2) если ключи одинаковы, заменить текущее значение новым.</a:t>
            </a:r>
          </a:p>
          <a:p>
            <a:r>
              <a:rPr lang="ru-RU" dirty="0">
                <a:solidFill>
                  <a:srgbClr val="DDDDDD"/>
                </a:solidFill>
              </a:rPr>
              <a:t>3) иначе связать новый и старый объекты с помощью структуры данных "связный список", указав ссылку на следующий объект в текущем и сохранить оба под нужным индексом; либо осуществить переход к древовидной структуре</a:t>
            </a:r>
          </a:p>
          <a:p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Если число элементов в </a:t>
            </a:r>
            <a:r>
              <a:rPr lang="ru-RU" dirty="0" err="1">
                <a:solidFill>
                  <a:srgbClr val="DDDDDD"/>
                </a:solidFill>
              </a:rPr>
              <a:t>бакете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en-US" dirty="0"/>
              <a:t>&gt;=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/>
              <a:t>7</a:t>
            </a:r>
            <a:r>
              <a:rPr lang="ru-RU" dirty="0">
                <a:solidFill>
                  <a:srgbClr val="DDDDDD"/>
                </a:solidFill>
              </a:rPr>
              <a:t>, то произойдет переход к древовидной </a:t>
            </a:r>
            <a:r>
              <a:rPr lang="ru-RU" dirty="0" err="1">
                <a:solidFill>
                  <a:srgbClr val="DDDDDD"/>
                </a:solidFill>
              </a:rPr>
              <a:t>структре</a:t>
            </a:r>
            <a:r>
              <a:rPr lang="ru-RU" dirty="0">
                <a:solidFill>
                  <a:srgbClr val="DDDDDD"/>
                </a:solidFill>
              </a:rPr>
              <a:t>, но при условии, что размер таблицы </a:t>
            </a:r>
            <a:r>
              <a:rPr lang="en-US" dirty="0"/>
              <a:t>&gt;= 64</a:t>
            </a:r>
            <a:r>
              <a:rPr lang="ru-RU" dirty="0">
                <a:solidFill>
                  <a:srgbClr val="DDDDDD"/>
                </a:solidFill>
              </a:rPr>
              <a:t>. Если </a:t>
            </a:r>
            <a:r>
              <a:rPr lang="en-US" dirty="0"/>
              <a:t>&lt;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ru-RU" dirty="0"/>
              <a:t>64</a:t>
            </a:r>
            <a:r>
              <a:rPr lang="ru-RU" dirty="0">
                <a:solidFill>
                  <a:srgbClr val="DDDDDD"/>
                </a:solidFill>
              </a:rPr>
              <a:t>, то произойдет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r>
              <a:rPr lang="ru-RU" dirty="0">
                <a:solidFill>
                  <a:srgbClr val="FF423F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с </a:t>
            </a:r>
            <a:r>
              <a:rPr lang="ru-RU" dirty="0" err="1">
                <a:solidFill>
                  <a:srgbClr val="DDDDDD"/>
                </a:solidFill>
              </a:rPr>
              <a:t>пересчитыванием</a:t>
            </a:r>
            <a:r>
              <a:rPr lang="ru-RU" dirty="0">
                <a:solidFill>
                  <a:srgbClr val="DDDDDD"/>
                </a:solidFill>
              </a:rPr>
              <a:t> хеш-ключей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E93AA7-E455-79E9-A1C1-B2FC2E605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934278"/>
            <a:ext cx="6370637" cy="38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2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r>
              <a:rPr lang="ru-RU" dirty="0"/>
              <a:t> - методы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84325"/>
              </p:ext>
            </p:extLst>
          </p:nvPr>
        </p:nvGraphicFramePr>
        <p:xfrm>
          <a:off x="515937" y="657225"/>
          <a:ext cx="11160126" cy="4006867"/>
        </p:xfrm>
        <a:graphic>
          <a:graphicData uri="http://schemas.openxmlformats.org/drawingml/2006/table">
            <a:tbl>
              <a:tblPr/>
              <a:tblGrid>
                <a:gridCol w="4799013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6361113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put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en-US" sz="1600" dirty="0">
                          <a:effectLst/>
                        </a:rPr>
                        <a:t> key,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en-US" sz="1600" dirty="0">
                          <a:effectLst/>
                        </a:rPr>
                        <a:t> 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коллекцию пару (key, 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значение по ключу.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containsKey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 наличие ключа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containsValue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Проверяет наличие значения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 из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количество пар элементов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Set</a:t>
                      </a:r>
                      <a:r>
                        <a:rPr lang="en-US" sz="1600">
                          <a:solidFill>
                            <a:srgbClr val="C3CBD2"/>
                          </a:solidFill>
                          <a:effectLst/>
                        </a:rPr>
                        <a:t>&lt;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>
                          <a:solidFill>
                            <a:srgbClr val="C3CBD2"/>
                          </a:solidFill>
                          <a:effectLst/>
                        </a:rPr>
                        <a:t>&gt;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keySet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ключей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Collection</a:t>
                      </a:r>
                      <a:r>
                        <a:rPr lang="en-US" sz="1600">
                          <a:solidFill>
                            <a:srgbClr val="C3CBD2"/>
                          </a:solidFill>
                          <a:effectLst/>
                        </a:rPr>
                        <a:t>&lt;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>
                          <a:solidFill>
                            <a:srgbClr val="C3CBD2"/>
                          </a:solidFill>
                          <a:effectLst/>
                        </a:rPr>
                        <a:t>&gt;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values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элементов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Set</a:t>
                      </a:r>
                      <a:r>
                        <a:rPr lang="en-US" sz="1600">
                          <a:solidFill>
                            <a:srgbClr val="C3CBD2"/>
                          </a:solidFill>
                          <a:effectLst/>
                        </a:rPr>
                        <a:t>&lt;</a:t>
                      </a:r>
                      <a:r>
                        <a:rPr lang="en-US" sz="1600" b="1">
                          <a:effectLst/>
                        </a:rPr>
                        <a:t>Map.Entry</a:t>
                      </a:r>
                      <a:r>
                        <a:rPr lang="en-US" sz="1600">
                          <a:solidFill>
                            <a:srgbClr val="C3CBD2"/>
                          </a:solidFill>
                          <a:effectLst/>
                        </a:rPr>
                        <a:t>&lt;</a:t>
                      </a:r>
                      <a:r>
                        <a:rPr lang="en-US" sz="1600" b="1">
                          <a:solidFill>
                            <a:srgbClr val="BC5CFF"/>
                          </a:solidFill>
                          <a:effectLst/>
                        </a:rPr>
                        <a:t>T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Ключ</a:t>
                      </a:r>
                      <a:r>
                        <a:rPr lang="ru-RU" sz="1600">
                          <a:effectLst/>
                        </a:rPr>
                        <a:t>, </a:t>
                      </a:r>
                      <a:r>
                        <a:rPr lang="en-US" sz="1600" b="1">
                          <a:solidFill>
                            <a:srgbClr val="BC5CFF"/>
                          </a:solidFill>
                          <a:effectLst/>
                        </a:rPr>
                        <a:t>T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Значение</a:t>
                      </a:r>
                      <a:r>
                        <a:rPr lang="ru-RU" sz="1600">
                          <a:solidFill>
                            <a:srgbClr val="C3CBD2"/>
                          </a:solidFill>
                          <a:effectLst/>
                        </a:rPr>
                        <a:t>&gt;&gt;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entrySet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все значения коллекции в виде множества (</a:t>
                      </a:r>
                      <a:r>
                        <a:rPr lang="ru-RU" sz="1600" dirty="0" err="1">
                          <a:effectLst/>
                        </a:rPr>
                        <a:t>Set</a:t>
                      </a:r>
                      <a:r>
                        <a:rPr lang="ru-RU" sz="1600" dirty="0">
                          <a:effectLst/>
                        </a:rPr>
                        <a:t>) пар (</a:t>
                      </a:r>
                      <a:r>
                        <a:rPr lang="ru-RU" sz="1600" dirty="0" err="1">
                          <a:effectLst/>
                        </a:rPr>
                        <a:t>Map.Entry</a:t>
                      </a:r>
                      <a:r>
                        <a:rPr lang="ru-RU" sz="1600" dirty="0">
                          <a:effectLst/>
                        </a:rPr>
                        <a:t>).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45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en-US" dirty="0"/>
              <a:t>ArrayList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FF0EC-EE4C-8E6F-C9A4-A7A46D71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7"/>
            <a:ext cx="11160125" cy="596843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BC5CFF"/>
                </a:solidFill>
              </a:rPr>
              <a:t>Задача 1 </a:t>
            </a:r>
            <a:r>
              <a:rPr lang="ru-RU" dirty="0"/>
              <a:t>- </a:t>
            </a:r>
            <a:r>
              <a:rPr lang="en-US" dirty="0">
                <a:solidFill>
                  <a:srgbClr val="FF423F"/>
                </a:solidFill>
              </a:rPr>
              <a:t>Reverse</a:t>
            </a:r>
            <a:endParaRPr lang="ru-RU" dirty="0">
              <a:solidFill>
                <a:srgbClr val="FF423F"/>
              </a:solidFill>
            </a:endParaRPr>
          </a:p>
          <a:p>
            <a:pPr lvl="1"/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Ты видишь рабочую программу, в которой массив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[]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заполняется числами в методе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(). Затем в методе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reverse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() происходит перестановка чисел в обратном порядке. Твоя задача — переписать код так, чтобы вместо массива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[]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использовался список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Задача 2 </a:t>
            </a:r>
            <a:r>
              <a:rPr lang="ru-RU" dirty="0"/>
              <a:t>– </a:t>
            </a:r>
            <a:r>
              <a:rPr lang="en-US" dirty="0">
                <a:solidFill>
                  <a:srgbClr val="FF423F"/>
                </a:solidFill>
              </a:rPr>
              <a:t>Sorting</a:t>
            </a:r>
            <a:endParaRPr lang="ru-RU" dirty="0">
              <a:solidFill>
                <a:srgbClr val="FF423F"/>
              </a:solidFill>
            </a:endParaRPr>
          </a:p>
          <a:p>
            <a:pPr lvl="1"/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Перед тобой программа, которая сортирует элементы списка по возрастанию методом "пузырька". Перепиши код, чтобы вместо списка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использовался массив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[]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Задача 3 </a:t>
            </a:r>
            <a:r>
              <a:rPr lang="ru-RU" dirty="0"/>
              <a:t>– </a:t>
            </a:r>
            <a:r>
              <a:rPr lang="en-US" dirty="0" err="1">
                <a:solidFill>
                  <a:srgbClr val="FF423F"/>
                </a:solidFill>
              </a:rPr>
              <a:t>CustomArrayList</a:t>
            </a:r>
            <a:endParaRPr lang="ru-RU" dirty="0">
              <a:solidFill>
                <a:srgbClr val="FF423F"/>
              </a:solidFill>
            </a:endParaRPr>
          </a:p>
          <a:p>
            <a:pPr lvl="1"/>
            <a:r>
              <a:rPr lang="ru-RU" dirty="0"/>
              <a:t>ArrayList — это список, который хранит динамически расширяемый массив элементов. Необходимо реализовать свою версию списка, в котором хранятся строки. В классе </a:t>
            </a:r>
            <a:r>
              <a:rPr lang="ru-RU" dirty="0" err="1"/>
              <a:t>CustomStringArrayList</a:t>
            </a:r>
            <a:r>
              <a:rPr lang="ru-RU" dirty="0"/>
              <a:t> есть три поля:</a:t>
            </a:r>
          </a:p>
          <a:p>
            <a:pPr lvl="2"/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elements</a:t>
            </a:r>
            <a:r>
              <a:rPr lang="ru-RU" dirty="0"/>
              <a:t> — это массив текущих элементов (в похожем массиве хранит значения ArrayList). Изначально его размер равен 10 (</a:t>
            </a:r>
            <a:r>
              <a:rPr lang="ru-RU" dirty="0" err="1"/>
              <a:t>capacity</a:t>
            </a:r>
            <a:r>
              <a:rPr lang="ru-RU" dirty="0"/>
              <a:t> = 10).</a:t>
            </a:r>
          </a:p>
          <a:p>
            <a:pPr lvl="2"/>
            <a:r>
              <a:rPr lang="ru-RU" dirty="0" err="1"/>
              <a:t>int</a:t>
            </a:r>
            <a:r>
              <a:rPr lang="ru-RU" dirty="0"/>
              <a:t> size — в нем хранится количество заполненных элементов, начальное значение — 0.</a:t>
            </a:r>
          </a:p>
          <a:p>
            <a:pPr lvl="2"/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capacity</a:t>
            </a:r>
            <a:r>
              <a:rPr lang="ru-RU" dirty="0"/>
              <a:t> — вместимость в текущем массиве (</a:t>
            </a:r>
            <a:r>
              <a:rPr lang="ru-RU" dirty="0" err="1"/>
              <a:t>elements</a:t>
            </a:r>
            <a:r>
              <a:rPr lang="ru-RU" dirty="0"/>
              <a:t>) данных, которая будет увеличиваться по ходу добавления данных.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Для простоты реализации у нас будут только два метода:</a:t>
            </a:r>
          </a:p>
          <a:p>
            <a:pPr lvl="2"/>
            <a:r>
              <a:rPr lang="ru-RU" dirty="0"/>
              <a:t>Публичный метод add(</a:t>
            </a:r>
            <a:r>
              <a:rPr lang="ru-RU" dirty="0" err="1"/>
              <a:t>String</a:t>
            </a:r>
            <a:r>
              <a:rPr lang="ru-RU" dirty="0"/>
              <a:t>), добавляющий элементы в массив, с помощью которого мы сможем увидеть, как массив динамически расширяется.</a:t>
            </a:r>
          </a:p>
          <a:p>
            <a:pPr lvl="2"/>
            <a:r>
              <a:rPr lang="ru-RU" dirty="0"/>
              <a:t>Когда массив заполнен (size == </a:t>
            </a:r>
            <a:r>
              <a:rPr lang="ru-RU" dirty="0" err="1"/>
              <a:t>capacity</a:t>
            </a:r>
            <a:r>
              <a:rPr lang="ru-RU" dirty="0"/>
              <a:t>), вызывается метод </a:t>
            </a:r>
            <a:r>
              <a:rPr lang="ru-RU" dirty="0" err="1"/>
              <a:t>grow</a:t>
            </a:r>
            <a:r>
              <a:rPr lang="ru-RU" dirty="0"/>
              <a:t>() для расширения массива.</a:t>
            </a:r>
          </a:p>
          <a:p>
            <a:pPr lvl="2"/>
            <a:r>
              <a:rPr lang="ru-RU" dirty="0"/>
              <a:t>Приватный метод </a:t>
            </a:r>
            <a:r>
              <a:rPr lang="ru-RU" dirty="0" err="1"/>
              <a:t>grow</a:t>
            </a:r>
            <a:r>
              <a:rPr lang="ru-RU" dirty="0"/>
              <a:t>(), который должен присвоить полю </a:t>
            </a:r>
            <a:r>
              <a:rPr lang="ru-RU" dirty="0" err="1"/>
              <a:t>elements</a:t>
            </a:r>
            <a:r>
              <a:rPr lang="ru-RU" dirty="0"/>
              <a:t> новый массив вместимостью (</a:t>
            </a:r>
            <a:r>
              <a:rPr lang="ru-RU" dirty="0" err="1"/>
              <a:t>capacity</a:t>
            </a:r>
            <a:r>
              <a:rPr lang="ru-RU" dirty="0"/>
              <a:t>) в полтора раза больше, чем у старого массива и скопировать данные из старого массива в новый в том же порядке. Поле </a:t>
            </a:r>
            <a:r>
              <a:rPr lang="ru-RU" dirty="0" err="1"/>
              <a:t>capacity</a:t>
            </a:r>
            <a:r>
              <a:rPr lang="ru-RU" dirty="0"/>
              <a:t> должно увеличиться точно так же, как и размер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2290890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en-US" dirty="0"/>
              <a:t>ArrayList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FF0EC-EE4C-8E6F-C9A4-A7A46D71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7"/>
            <a:ext cx="11160125" cy="596843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BC5CFF"/>
                </a:solidFill>
              </a:rPr>
              <a:t>Задача 4 </a:t>
            </a:r>
            <a:r>
              <a:rPr lang="ru-RU" dirty="0"/>
              <a:t>- </a:t>
            </a:r>
            <a:r>
              <a:rPr lang="en-US" dirty="0" err="1">
                <a:solidFill>
                  <a:srgbClr val="FF423F"/>
                </a:solidFill>
              </a:rPr>
              <a:t>GenericMethods</a:t>
            </a:r>
            <a:endParaRPr lang="ru-RU" dirty="0">
              <a:solidFill>
                <a:srgbClr val="FF423F"/>
              </a:solidFill>
            </a:endParaRPr>
          </a:p>
          <a:p>
            <a:pPr marL="457200" lvl="1" indent="0">
              <a:buNone/>
            </a:pP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В методе </a:t>
            </a:r>
            <a:r>
              <a:rPr lang="en-US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run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создается и заполняется список разными объектами и передается методу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checkElementsType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(ArrayList&lt;Object&gt;).</a:t>
            </a:r>
          </a:p>
          <a:p>
            <a:pPr marL="457200" lvl="1" indent="0">
              <a:buNone/>
            </a:pP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Твоя задача — реализовать этот метод, который должен определить тип каждого элемента списка, а также:</a:t>
            </a:r>
          </a:p>
          <a:p>
            <a:pPr lvl="1"/>
            <a:endParaRPr lang="ru-RU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Для типа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вызывать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printString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lvl="1"/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Для типа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вызывать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printInteger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lvl="1"/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Для типа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[] вызывать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printIntegerArray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lvl="1"/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Для всех остальных типов вызывать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printUnknown</a:t>
            </a:r>
            <a:r>
              <a:rPr lang="ru-RU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().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</a:rPr>
              <a:t>Задача 5 </a:t>
            </a:r>
            <a:r>
              <a:rPr lang="ru-RU" dirty="0">
                <a:solidFill>
                  <a:srgbClr val="FFFFFF"/>
                </a:solidFill>
              </a:rPr>
              <a:t>–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423F"/>
                </a:solidFill>
              </a:rPr>
              <a:t>CollectionsSolution</a:t>
            </a:r>
            <a:endParaRPr lang="en-US" dirty="0">
              <a:solidFill>
                <a:srgbClr val="FF423F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В классе </a:t>
            </a:r>
            <a:r>
              <a:rPr lang="en-US" sz="1800" u="sng" dirty="0" err="1">
                <a:solidFill>
                  <a:srgbClr val="BC5CFF"/>
                </a:solidFill>
                <a:effectLst/>
                <a:latin typeface="Consolas" panose="020B0609020204030204" pitchFamily="49" charset="0"/>
              </a:rPr>
              <a:t>SolutionCollectionsClass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ru-RU" dirty="0">
                <a:solidFill>
                  <a:srgbClr val="FFFFFF"/>
                </a:solidFill>
              </a:rPr>
              <a:t>объявлены методы: </a:t>
            </a:r>
          </a:p>
          <a:p>
            <a:pPr lvl="1"/>
            <a:r>
              <a:rPr lang="en-US" dirty="0">
                <a:solidFill>
                  <a:srgbClr val="BC5CFF"/>
                </a:solidFill>
              </a:rPr>
              <a:t>copy</a:t>
            </a:r>
            <a:r>
              <a:rPr lang="en-US" dirty="0">
                <a:solidFill>
                  <a:srgbClr val="FFFFFF"/>
                </a:solidFill>
              </a:rPr>
              <a:t>(ArrayList&lt;String&gt;, ArrayList&lt;String&gt;),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BC5CFF"/>
                </a:solidFill>
              </a:rPr>
              <a:t>addAll</a:t>
            </a:r>
            <a:r>
              <a:rPr lang="en-US" dirty="0">
                <a:solidFill>
                  <a:srgbClr val="FFFFFF"/>
                </a:solidFill>
              </a:rPr>
              <a:t>(ArrayList&lt;String&gt;, String...),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BC5CFF"/>
                </a:solidFill>
              </a:rPr>
              <a:t>replaceAll</a:t>
            </a:r>
            <a:r>
              <a:rPr lang="en-US" dirty="0">
                <a:solidFill>
                  <a:srgbClr val="FFFFFF"/>
                </a:solidFill>
              </a:rPr>
              <a:t>(ArrayList&lt;String&gt;, String, String).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reverse</a:t>
            </a:r>
            <a:r>
              <a:rPr lang="en-US" dirty="0">
                <a:solidFill>
                  <a:srgbClr val="FFFFFF"/>
                </a:solidFill>
              </a:rPr>
              <a:t>(ArrayList&lt;Integer&gt;),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sort</a:t>
            </a:r>
            <a:r>
              <a:rPr lang="en-US" dirty="0">
                <a:solidFill>
                  <a:srgbClr val="FFFFFF"/>
                </a:solidFill>
              </a:rPr>
              <a:t>(ArrayList&lt;Integer&gt;),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rotate</a:t>
            </a:r>
            <a:r>
              <a:rPr lang="en-US" dirty="0">
                <a:solidFill>
                  <a:srgbClr val="FFFFFF"/>
                </a:solidFill>
              </a:rPr>
              <a:t>(ArrayList&lt;Integer&gt;, int),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shuffle</a:t>
            </a:r>
            <a:r>
              <a:rPr lang="en-US" dirty="0">
                <a:solidFill>
                  <a:srgbClr val="FFFFFF"/>
                </a:solidFill>
              </a:rPr>
              <a:t>(ArrayList&lt;Integer&gt;).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min</a:t>
            </a:r>
            <a:r>
              <a:rPr lang="en-US" dirty="0">
                <a:solidFill>
                  <a:srgbClr val="FFFFFF"/>
                </a:solidFill>
              </a:rPr>
              <a:t>(ArrayList&lt;Integer&gt;),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max</a:t>
            </a:r>
            <a:r>
              <a:rPr lang="en-US" dirty="0">
                <a:solidFill>
                  <a:srgbClr val="FFFFFF"/>
                </a:solidFill>
              </a:rPr>
              <a:t>(ArrayList&lt;Integer&gt;),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frequency</a:t>
            </a:r>
            <a:r>
              <a:rPr lang="en-US" dirty="0">
                <a:solidFill>
                  <a:srgbClr val="FFFFFF"/>
                </a:solidFill>
              </a:rPr>
              <a:t>(ArrayList&lt;Integer&gt;, Integer),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BC5CFF"/>
                </a:solidFill>
              </a:rPr>
              <a:t>binarySearch</a:t>
            </a:r>
            <a:r>
              <a:rPr lang="en-US" dirty="0">
                <a:solidFill>
                  <a:srgbClr val="FFFFFF"/>
                </a:solidFill>
              </a:rPr>
              <a:t>(ArrayList&lt;Integer&gt;, Integer)</a:t>
            </a:r>
            <a:endParaRPr lang="ru-RU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Нужно переписать их реализацию, используя при этом только соответствующие методы класса </a:t>
            </a:r>
            <a:r>
              <a:rPr lang="en-US" dirty="0">
                <a:solidFill>
                  <a:srgbClr val="FFFFFF"/>
                </a:solidFill>
              </a:rPr>
              <a:t>Collections.</a:t>
            </a:r>
          </a:p>
        </p:txBody>
      </p:sp>
    </p:spTree>
    <p:extLst>
      <p:ext uri="{BB962C8B-B14F-4D97-AF65-F5344CB8AC3E}">
        <p14:creationId xmlns:p14="http://schemas.microsoft.com/office/powerpoint/2010/main" val="484846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en-US" dirty="0"/>
              <a:t>ArrayList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FF0EC-EE4C-8E6F-C9A4-A7A46D71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7"/>
            <a:ext cx="11160125" cy="596843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BC5CFF"/>
                </a:solidFill>
              </a:rPr>
              <a:t>Задача </a:t>
            </a:r>
            <a:r>
              <a:rPr lang="en-US" dirty="0">
                <a:solidFill>
                  <a:srgbClr val="BC5CFF"/>
                </a:solidFill>
              </a:rPr>
              <a:t>6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/>
              <a:t>- </a:t>
            </a:r>
            <a:r>
              <a:rPr lang="en-US" sz="1800" dirty="0" err="1">
                <a:solidFill>
                  <a:srgbClr val="FF423F"/>
                </a:solidFill>
                <a:effectLst/>
                <a:latin typeface="Consolas" panose="020B0609020204030204" pitchFamily="49" charset="0"/>
              </a:rPr>
              <a:t>SolutionCollectionsClassArray</a:t>
            </a:r>
            <a:endParaRPr lang="ru-RU" dirty="0">
              <a:solidFill>
                <a:srgbClr val="FF423F"/>
              </a:solidFill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FFFFFF"/>
                </a:solidFill>
              </a:rPr>
              <a:t>Сделайте </a:t>
            </a:r>
            <a:r>
              <a:rPr lang="en-US" dirty="0">
                <a:solidFill>
                  <a:srgbClr val="FFFFFF"/>
                </a:solidFill>
              </a:rPr>
              <a:t>c</a:t>
            </a:r>
            <a:r>
              <a:rPr lang="ru-RU" dirty="0">
                <a:solidFill>
                  <a:srgbClr val="FFFFFF"/>
                </a:solidFill>
              </a:rPr>
              <a:t>вою реализацию каждого из методов</a:t>
            </a:r>
          </a:p>
          <a:p>
            <a:pPr lvl="1"/>
            <a:r>
              <a:rPr lang="en-US" dirty="0">
                <a:solidFill>
                  <a:srgbClr val="BC5CFF"/>
                </a:solidFill>
              </a:rPr>
              <a:t>copy</a:t>
            </a:r>
            <a:r>
              <a:rPr lang="en-US" dirty="0">
                <a:solidFill>
                  <a:srgbClr val="FFFFFF"/>
                </a:solidFill>
              </a:rPr>
              <a:t>(ArrayList&lt;String&gt;, ArrayList&lt;String&gt;),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BC5CFF"/>
                </a:solidFill>
              </a:rPr>
              <a:t>addAll</a:t>
            </a:r>
            <a:r>
              <a:rPr lang="en-US" dirty="0">
                <a:solidFill>
                  <a:srgbClr val="FFFFFF"/>
                </a:solidFill>
              </a:rPr>
              <a:t>(ArrayList&lt;String&gt;, String...),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BC5CFF"/>
                </a:solidFill>
              </a:rPr>
              <a:t>replaceAll</a:t>
            </a:r>
            <a:r>
              <a:rPr lang="en-US" dirty="0">
                <a:solidFill>
                  <a:srgbClr val="FFFFFF"/>
                </a:solidFill>
              </a:rPr>
              <a:t>(ArrayList&lt;String&gt;, String, String).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reverse</a:t>
            </a:r>
            <a:r>
              <a:rPr lang="en-US" dirty="0">
                <a:solidFill>
                  <a:srgbClr val="FFFFFF"/>
                </a:solidFill>
              </a:rPr>
              <a:t>(ArrayList&lt;Integer&gt;),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sort</a:t>
            </a:r>
            <a:r>
              <a:rPr lang="en-US" dirty="0">
                <a:solidFill>
                  <a:srgbClr val="FFFFFF"/>
                </a:solidFill>
              </a:rPr>
              <a:t>(ArrayList&lt;Integer&gt;),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rotate</a:t>
            </a:r>
            <a:r>
              <a:rPr lang="en-US" dirty="0">
                <a:solidFill>
                  <a:srgbClr val="FFFFFF"/>
                </a:solidFill>
              </a:rPr>
              <a:t>(ArrayList&lt;Integer&gt;, int),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shuffle</a:t>
            </a:r>
            <a:r>
              <a:rPr lang="en-US" dirty="0">
                <a:solidFill>
                  <a:srgbClr val="FFFFFF"/>
                </a:solidFill>
              </a:rPr>
              <a:t>(ArrayList&lt;Integer&gt;).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min</a:t>
            </a:r>
            <a:r>
              <a:rPr lang="en-US" dirty="0">
                <a:solidFill>
                  <a:srgbClr val="FFFFFF"/>
                </a:solidFill>
              </a:rPr>
              <a:t>(ArrayList&lt;Integer&gt;),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max</a:t>
            </a:r>
            <a:r>
              <a:rPr lang="en-US" dirty="0">
                <a:solidFill>
                  <a:srgbClr val="FFFFFF"/>
                </a:solidFill>
              </a:rPr>
              <a:t>(ArrayList&lt;Integer&gt;),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BC5CFF"/>
                </a:solidFill>
              </a:rPr>
              <a:t>frequency</a:t>
            </a:r>
            <a:r>
              <a:rPr lang="en-US" dirty="0">
                <a:solidFill>
                  <a:srgbClr val="FFFFFF"/>
                </a:solidFill>
              </a:rPr>
              <a:t>(ArrayList&lt;Integer&gt;, Integer), </a:t>
            </a:r>
            <a:endParaRPr lang="ru-RU" dirty="0">
              <a:solidFill>
                <a:srgbClr val="FFFFFF"/>
              </a:solidFill>
            </a:endParaRPr>
          </a:p>
          <a:p>
            <a:pPr lvl="1"/>
            <a:r>
              <a:rPr lang="en-US" dirty="0" err="1">
                <a:solidFill>
                  <a:srgbClr val="BC5CFF"/>
                </a:solidFill>
              </a:rPr>
              <a:t>binarySearch</a:t>
            </a:r>
            <a:r>
              <a:rPr lang="en-US" dirty="0">
                <a:solidFill>
                  <a:srgbClr val="FFFFFF"/>
                </a:solidFill>
              </a:rPr>
              <a:t>(ArrayList&lt;Integer&gt;, Integer)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753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en-US" dirty="0"/>
              <a:t>ArrayList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3FF0EC-EE4C-8E6F-C9A4-A7A46D71E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7"/>
            <a:ext cx="11160125" cy="596843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BC5CFF"/>
                </a:solidFill>
              </a:rPr>
              <a:t>Задача </a:t>
            </a:r>
            <a:r>
              <a:rPr lang="en-US" dirty="0">
                <a:solidFill>
                  <a:srgbClr val="BC5CFF"/>
                </a:solidFill>
              </a:rPr>
              <a:t>7 </a:t>
            </a:r>
            <a:r>
              <a:rPr lang="ru-RU" dirty="0"/>
              <a:t>- </a:t>
            </a:r>
            <a:r>
              <a:rPr lang="en-US" sz="1800" dirty="0" err="1">
                <a:solidFill>
                  <a:srgbClr val="FF423F"/>
                </a:solidFill>
                <a:effectLst/>
                <a:latin typeface="Consolas" panose="020B0609020204030204" pitchFamily="49" charset="0"/>
              </a:rPr>
              <a:t>SolutionCollectionsClassArray</a:t>
            </a:r>
            <a:endParaRPr lang="ru-RU" dirty="0">
              <a:solidFill>
                <a:srgbClr val="FF423F"/>
              </a:solidFill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FFFFFF"/>
                </a:solidFill>
              </a:rPr>
              <a:t>Предлагается заполнить </a:t>
            </a:r>
            <a:r>
              <a:rPr lang="en-US" dirty="0">
                <a:solidFill>
                  <a:srgbClr val="FFFFFF"/>
                </a:solidFill>
              </a:rPr>
              <a:t>HashMap </a:t>
            </a:r>
            <a:r>
              <a:rPr lang="ru-RU" dirty="0">
                <a:solidFill>
                  <a:srgbClr val="FFFFFF"/>
                </a:solidFill>
              </a:rPr>
              <a:t>сотрудниками, реализовать возможность добавление заработной платы сотруднику и реализовать вывод данных всех сотрудников.</a:t>
            </a:r>
          </a:p>
          <a:p>
            <a:pPr marL="457200" lvl="1" indent="0">
              <a:buNone/>
            </a:pPr>
            <a:endParaRPr lang="ru-RU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FFFFFF"/>
                </a:solidFill>
              </a:rPr>
              <a:t>Сделайте </a:t>
            </a:r>
            <a:r>
              <a:rPr lang="en-US" dirty="0">
                <a:solidFill>
                  <a:srgbClr val="FFFFFF"/>
                </a:solidFill>
              </a:rPr>
              <a:t>c</a:t>
            </a:r>
            <a:r>
              <a:rPr lang="ru-RU" dirty="0">
                <a:solidFill>
                  <a:srgbClr val="FFFFFF"/>
                </a:solidFill>
              </a:rPr>
              <a:t>вою реализацию каждого из методов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423F"/>
                </a:solidFill>
              </a:rPr>
              <a:t>addSalaryForWorker</a:t>
            </a:r>
            <a:r>
              <a:rPr lang="en-US" dirty="0">
                <a:solidFill>
                  <a:srgbClr val="FFFFFF"/>
                </a:solidFill>
              </a:rPr>
              <a:t> – </a:t>
            </a:r>
            <a:r>
              <a:rPr lang="ru-RU" dirty="0">
                <a:solidFill>
                  <a:srgbClr val="FFFFFF"/>
                </a:solidFill>
              </a:rPr>
              <a:t>Добавляет по табельному номеру Заработную плату и распечатывает данные измененного сотрудника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423F"/>
                </a:solidFill>
              </a:rPr>
              <a:t>printWorkers</a:t>
            </a:r>
            <a:r>
              <a:rPr lang="ru-RU" dirty="0">
                <a:solidFill>
                  <a:srgbClr val="FFFFFF"/>
                </a:solidFill>
              </a:rPr>
              <a:t> – выводит всех сотрудников в соответствии с шаблоном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B48ED6-C6EA-D808-C5E0-3815AC6E2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E2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SolutionHashMap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9D3A58-C522-EF4C-D574-3BB809FE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056" y="2990342"/>
            <a:ext cx="4525006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4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326FF-8AA8-7BC5-4377-3439ACBAD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4"/>
            <a:ext cx="4287416" cy="617642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8DCA8FD-DEE1-D21A-9C28-032E0B28901D}"/>
              </a:ext>
            </a:extLst>
          </p:cNvPr>
          <p:cNvSpPr txBox="1">
            <a:spLocks/>
          </p:cNvSpPr>
          <p:nvPr/>
        </p:nvSpPr>
        <p:spPr>
          <a:xfrm>
            <a:off x="5012675" y="657225"/>
            <a:ext cx="6663387" cy="264783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size(),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isEmpty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 Интерфейс был слегка доработан с приходом дженериков в Java 1.5.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Также, в версии Java 8, было добавлено несколько новых методов для работы с лямбдами (такие как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parallelStream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removeIf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Predicate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&lt;? super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Важно также отметить, что эти методы были реализованы непосредственно в интерфейсе как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-методы.</a:t>
            </a:r>
          </a:p>
        </p:txBody>
      </p:sp>
    </p:spTree>
    <p:extLst>
      <p:ext uri="{BB962C8B-B14F-4D97-AF65-F5344CB8AC3E}">
        <p14:creationId xmlns:p14="http://schemas.microsoft.com/office/powerpoint/2010/main" val="245862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List&lt;&gt;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92699E5-E536-8C32-9E23-B6078FCA316C}"/>
              </a:ext>
            </a:extLst>
          </p:cNvPr>
          <p:cNvSpPr txBox="1">
            <a:spLocks/>
          </p:cNvSpPr>
          <p:nvPr/>
        </p:nvSpPr>
        <p:spPr>
          <a:xfrm>
            <a:off x="5001657" y="657225"/>
            <a:ext cx="6674405" cy="390375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Упорядоченная коллекция (последовательность), которая позволяет хранить дубликаты элементов. Элементы доступны по индексу.</a:t>
            </a:r>
          </a:p>
          <a:p>
            <a:pPr marL="0" indent="0" algn="l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Основные реализации: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динамического массива. Быстрый доступ по индексу, но медленные вставка и удаление в середине списка.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двусвязного списка. Быстрые вставка и удаление в начале и конце списка, но медленный доступ по индексу.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Устаревшая синхронизированная версия ArrayList.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Наследует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реализует структуру данных "стек" (LIFO).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275685-5E34-DB69-A644-C66CD7B4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07"/>
          <a:stretch/>
        </p:blipFill>
        <p:spPr>
          <a:xfrm>
            <a:off x="515938" y="657225"/>
            <a:ext cx="4078096" cy="61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493452"/>
            <a:ext cx="5104220" cy="5094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каждого объекта 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Если при добавлении очередного элемента в список в массиве уже нет места, в методе </a:t>
            </a:r>
            <a:r>
              <a:rPr lang="ru-RU" dirty="0">
                <a:solidFill>
                  <a:srgbClr val="BC5CFF"/>
                </a:solidFill>
              </a:rPr>
              <a:t>add</a:t>
            </a:r>
            <a:r>
              <a:rPr lang="ru-RU" dirty="0">
                <a:solidFill>
                  <a:srgbClr val="DDDDDD"/>
                </a:solidFill>
              </a:rPr>
              <a:t>() происходит следующее: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создается новый массив в полтора раза длиннее предыдущего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него копируются все элементы из существующего массива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объекте ArrayList вместо старого массива сохраняется ссылка на новый.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10-ю ячейку нового массива записывается переданный элемент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size увеличивается на 1 и теперь будет равняться 11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0BF074-BA30-0359-30BB-6425B52F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78" y="1498460"/>
            <a:ext cx="5623184" cy="3861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3FF668-57E2-1770-3D73-E958D396D9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615"/>
          <a:stretch/>
        </p:blipFill>
        <p:spPr>
          <a:xfrm>
            <a:off x="515938" y="657225"/>
            <a:ext cx="5115639" cy="7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296970"/>
            <a:ext cx="5104220" cy="2996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При вставке в середину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се элементы массива начиная с 5-го будут сдвинуты (скопированы) на 1 элемент к концу массива.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записывается в 5-ю ячейку значение 10,000.</a:t>
            </a:r>
          </a:p>
          <a:p>
            <a:pPr marL="342900" indent="-342900" algn="l">
              <a:buFont typeface="+mj-lt"/>
              <a:buAutoNum type="arabicPeriod"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Операция удаления аналогична вставке, только процесс обратный.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6E98D3-9381-8F71-34D4-5554B34F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58" y="1296970"/>
            <a:ext cx="5623184" cy="38825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EBB4D-85E1-D30D-0389-F9A93CA20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657225"/>
            <a:ext cx="59825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42E6B-4235-928F-1205-446DEFD4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8"/>
            <a:ext cx="11160125" cy="11463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Внутри каждого объекта типа </a:t>
            </a:r>
            <a:r>
              <a:rPr lang="ru-RU" dirty="0">
                <a:solidFill>
                  <a:srgbClr val="BC5CFF"/>
                </a:solidFill>
              </a:rPr>
              <a:t>ArrayList</a:t>
            </a:r>
            <a:r>
              <a:rPr lang="ru-RU" dirty="0">
                <a:solidFill>
                  <a:srgbClr val="DDDDDD"/>
                </a:solidFill>
              </a:rPr>
              <a:t> хранится обычный массив элементов. 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Когда вы считываете элементы из ArrayList, он считывает их со своего внутреннего массива. Когда записываете — записывает их во внутренний массив.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C32AFE7-1C1F-C0AF-7C6A-8525B7956029}"/>
              </a:ext>
            </a:extLst>
          </p:cNvPr>
          <p:cNvSpPr txBox="1">
            <a:spLocks/>
          </p:cNvSpPr>
          <p:nvPr/>
        </p:nvSpPr>
        <p:spPr>
          <a:xfrm>
            <a:off x="515937" y="1974457"/>
            <a:ext cx="11160125" cy="21672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класса 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отсутствуют все недостатки, которые есть у массивов. Он умеет: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Хранить элементы определенного типа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Динамически менять размер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Добавлять элементы в конец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Вставлять элементы в начало и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Удалять элементы из любого места списка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583773-286B-893F-A703-6F14D586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409697"/>
            <a:ext cx="5210902" cy="2114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2CBB0C-97EB-1D6C-D0F3-BAF9642C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409697"/>
            <a:ext cx="304842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AED19ED8-705C-A760-6D81-2C211836B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101413"/>
              </p:ext>
            </p:extLst>
          </p:nvPr>
        </p:nvGraphicFramePr>
        <p:xfrm>
          <a:off x="515937" y="657225"/>
          <a:ext cx="11160125" cy="5215126"/>
        </p:xfrm>
        <a:graphic>
          <a:graphicData uri="http://schemas.openxmlformats.org/drawingml/2006/table">
            <a:tbl>
              <a:tblPr/>
              <a:tblGrid>
                <a:gridCol w="3177688">
                  <a:extLst>
                    <a:ext uri="{9D8B030D-6E8A-4147-A177-3AD203B41FA5}">
                      <a16:colId xmlns:a16="http://schemas.microsoft.com/office/drawing/2014/main" val="240497195"/>
                    </a:ext>
                  </a:extLst>
                </a:gridCol>
                <a:gridCol w="7982437">
                  <a:extLst>
                    <a:ext uri="{9D8B030D-6E8A-4147-A177-3AD203B41FA5}">
                      <a16:colId xmlns:a16="http://schemas.microsoft.com/office/drawing/2014/main" val="3159503313"/>
                    </a:ext>
                  </a:extLst>
                </a:gridCol>
              </a:tblGrid>
              <a:tr h="2231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>
                          <a:solidFill>
                            <a:srgbClr val="FFFFFF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45084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список переданный элемент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64999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элемент в определенное место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656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элемент, который находится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89077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Меняет значение элемента с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 на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58862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Удаляет элемент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. Возвращает удаленный элемент.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069597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элемент: нужно передать сам элемент в список. Если таких элементов несколько, будет удален первый из них.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9500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Очищает список — удаляет все элементы из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57983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содержится ли в списке элемент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sz="1600">
                          <a:effectLst/>
                        </a:rPr>
                        <a:t>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48723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isEmpty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пустой список или нет. Равна ли длина списка нулю.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02648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размер списка — количество элементов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911615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toArray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array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массив, содержащий те же элементы, что и список.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Массив нужно передать в метод.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7824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C783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sort(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Comparator&lt;? super E&gt; </a:t>
                      </a:r>
                      <a:r>
                        <a:rPr lang="en-US" sz="1600" kern="1200" dirty="0">
                          <a:solidFill>
                            <a:srgbClr val="2CA4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endParaRPr lang="en-US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Выполняет сортировка в соответствии с переданным </a:t>
                      </a:r>
                      <a:r>
                        <a:rPr lang="ru-RU" sz="1600" dirty="0" err="1">
                          <a:effectLst/>
                        </a:rPr>
                        <a:t>компоратором</a:t>
                      </a:r>
                      <a:endParaRPr lang="ru-RU" sz="1600" dirty="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04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2812</TotalTime>
  <Words>5865</Words>
  <Application>Microsoft Office PowerPoint</Application>
  <PresentationFormat>Широкоэкранный</PresentationFormat>
  <Paragraphs>499</Paragraphs>
  <Slides>35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4" baseType="lpstr">
      <vt:lpstr>-apple-system</vt:lpstr>
      <vt:lpstr>Arial</vt:lpstr>
      <vt:lpstr>Calibri</vt:lpstr>
      <vt:lpstr>Consolas</vt:lpstr>
      <vt:lpstr>Fira Sans</vt:lpstr>
      <vt:lpstr>JetBrains Mono</vt:lpstr>
      <vt:lpstr>Menlo</vt:lpstr>
      <vt:lpstr>proxima</vt:lpstr>
      <vt:lpstr>Тема Office</vt:lpstr>
      <vt:lpstr>Коллекции</vt:lpstr>
      <vt:lpstr>Коллекции</vt:lpstr>
      <vt:lpstr>Коллекции - сложность</vt:lpstr>
      <vt:lpstr>Collection</vt:lpstr>
      <vt:lpstr>List&lt;&gt;</vt:lpstr>
      <vt:lpstr>ArrayList устройство</vt:lpstr>
      <vt:lpstr>ArrayList устройство</vt:lpstr>
      <vt:lpstr>Операции ArrayList</vt:lpstr>
      <vt:lpstr>Операции ArrayList</vt:lpstr>
      <vt:lpstr>Базовые действия</vt:lpstr>
      <vt:lpstr>Generics – типы</vt:lpstr>
      <vt:lpstr>Generics – Ограниченные типы и метасимволы</vt:lpstr>
      <vt:lpstr>Unbounded Wildcard (?)</vt:lpstr>
      <vt:lpstr>Upper Bounded Wildcard (? extends T)</vt:lpstr>
      <vt:lpstr>Lower Bounded Wildcard (? super T)</vt:lpstr>
      <vt:lpstr>Unbounded Wildcard (?)</vt:lpstr>
      <vt:lpstr>Сравнение Wildcard</vt:lpstr>
      <vt:lpstr>Generics – Wildcards PECS</vt:lpstr>
      <vt:lpstr>Generics – Параметризованные классы</vt:lpstr>
      <vt:lpstr>Generics – Параметризованные методы и конструкторы</vt:lpstr>
      <vt:lpstr>HashSet</vt:lpstr>
      <vt:lpstr>HashSet - Методы</vt:lpstr>
      <vt:lpstr>SET</vt:lpstr>
      <vt:lpstr>Итератор</vt:lpstr>
      <vt:lpstr>Итератор - Удаление</vt:lpstr>
      <vt:lpstr>класс Collections</vt:lpstr>
      <vt:lpstr>Stack</vt:lpstr>
      <vt:lpstr>HashMap</vt:lpstr>
      <vt:lpstr>HashMap – put()</vt:lpstr>
      <vt:lpstr>HashMap - коллизии</vt:lpstr>
      <vt:lpstr>HashMap - методы</vt:lpstr>
      <vt:lpstr>Задачи ArrayList</vt:lpstr>
      <vt:lpstr>Задачи ArrayList</vt:lpstr>
      <vt:lpstr>Задачи ArrayList</vt:lpstr>
      <vt:lpstr>Задачи ArrayList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semvasek@gmail.com</dc:creator>
  <cp:lastModifiedBy>semvasek@gmail.com</cp:lastModifiedBy>
  <cp:revision>50</cp:revision>
  <dcterms:created xsi:type="dcterms:W3CDTF">2025-01-02T08:46:56Z</dcterms:created>
  <dcterms:modified xsi:type="dcterms:W3CDTF">2025-02-26T17:43:27Z</dcterms:modified>
</cp:coreProperties>
</file>