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119529-B39B-42E2-8491-E29576703C9E}">
  <a:tblStyle styleId="{85119529-B39B-42E2-8491-E29576703C9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82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bd601f821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bd601f821_0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7bd601f821_0_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 name="Google Shape;23;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9" name="Google Shape;2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5" name="Google Shape;35;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9" name="Google Shape;49;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p:nvPr/>
        </p:nvSpPr>
        <p:spPr>
          <a:xfrm>
            <a:off x="457200" y="216958"/>
            <a:ext cx="8572500" cy="1963534"/>
          </a:xfrm>
          <a:prstGeom prst="roundRect">
            <a:avLst>
              <a:gd name="adj" fmla="val 16667"/>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i="0" u="none" strike="noStrike" cap="none">
                <a:solidFill>
                  <a:schemeClr val="dk1"/>
                </a:solidFill>
                <a:latin typeface="Calibri"/>
                <a:ea typeface="Calibri"/>
                <a:cs typeface="Calibri"/>
                <a:sym typeface="Calibri"/>
              </a:rPr>
              <a:t>Domain Bucket : </a:t>
            </a:r>
            <a:r>
              <a:rPr lang="en-US" sz="1800" b="1">
                <a:solidFill>
                  <a:schemeClr val="dk1"/>
                </a:solidFill>
                <a:latin typeface="Calibri"/>
                <a:ea typeface="Calibri"/>
                <a:cs typeface="Calibri"/>
                <a:sym typeface="Calibri"/>
              </a:rPr>
              <a:t>Software - Mobile App Development</a:t>
            </a:r>
            <a:br>
              <a:rPr lang="en-US" sz="1800" b="1" i="0" u="none" strike="noStrike" cap="none">
                <a:solidFill>
                  <a:schemeClr val="dk1"/>
                </a:solidFill>
                <a:latin typeface="Calibri"/>
                <a:ea typeface="Calibri"/>
                <a:cs typeface="Calibri"/>
                <a:sym typeface="Calibri"/>
              </a:rPr>
            </a:br>
            <a:r>
              <a:rPr lang="en-US" sz="1800" b="1" i="0" u="none" strike="noStrike" cap="none">
                <a:solidFill>
                  <a:schemeClr val="dk1"/>
                </a:solidFill>
                <a:latin typeface="Calibri"/>
                <a:ea typeface="Calibri"/>
                <a:cs typeface="Calibri"/>
                <a:sym typeface="Calibri"/>
              </a:rPr>
              <a:t>Problem Statement Number : NM-</a:t>
            </a:r>
            <a:r>
              <a:rPr lang="en-US" sz="1800" b="1">
                <a:solidFill>
                  <a:schemeClr val="dk1"/>
                </a:solidFill>
                <a:latin typeface="Calibri"/>
                <a:ea typeface="Calibri"/>
                <a:cs typeface="Calibri"/>
                <a:sym typeface="Calibri"/>
              </a:rPr>
              <a:t>381</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Category : 	Software				          </a:t>
            </a:r>
            <a:br>
              <a:rPr lang="en-US" sz="1800" b="1">
                <a:solidFill>
                  <a:schemeClr val="dk1"/>
                </a:solidFill>
                <a:latin typeface="Calibri"/>
                <a:ea typeface="Calibri"/>
                <a:cs typeface="Calibri"/>
                <a:sym typeface="Calibri"/>
              </a:rPr>
            </a:br>
            <a:r>
              <a:rPr lang="en-US" sz="1800" b="1">
                <a:solidFill>
                  <a:schemeClr val="dk1"/>
                </a:solidFill>
                <a:latin typeface="Calibri"/>
                <a:ea typeface="Calibri"/>
                <a:cs typeface="Calibri"/>
                <a:sym typeface="Calibri"/>
              </a:rPr>
              <a:t>Organization :    Indian Space Research Organization(ISRO)                                                                   </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Team Name : 			</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College Code : </a:t>
            </a:r>
            <a:r>
              <a:rPr lang="en-US" sz="1600" b="1">
                <a:solidFill>
                  <a:schemeClr val="dk1"/>
                </a:solidFill>
                <a:latin typeface="Calibri"/>
                <a:ea typeface="Calibri"/>
                <a:cs typeface="Calibri"/>
                <a:sym typeface="Calibri"/>
              </a:rPr>
              <a:t>U-0923</a:t>
            </a:r>
            <a:br>
              <a:rPr lang="en-US" sz="1800" b="1">
                <a:solidFill>
                  <a:schemeClr val="dk1"/>
                </a:solidFill>
                <a:latin typeface="Calibri"/>
                <a:ea typeface="Calibri"/>
                <a:cs typeface="Calibri"/>
                <a:sym typeface="Calibri"/>
              </a:rPr>
            </a:br>
            <a:r>
              <a:rPr lang="en-US"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p:txBody>
      </p:sp>
      <p:sp>
        <p:nvSpPr>
          <p:cNvPr id="90" name="Google Shape;90;p13"/>
          <p:cNvSpPr/>
          <p:nvPr/>
        </p:nvSpPr>
        <p:spPr>
          <a:xfrm>
            <a:off x="359833" y="2723140"/>
            <a:ext cx="8669866" cy="1595642"/>
          </a:xfrm>
          <a:prstGeom prst="roundRect">
            <a:avLst>
              <a:gd name="adj" fmla="val 16667"/>
            </a:avLst>
          </a:prstGeom>
          <a:gradFill>
            <a:gsLst>
              <a:gs pos="0">
                <a:srgbClr val="3E7FCD"/>
              </a:gs>
              <a:gs pos="100000">
                <a:srgbClr val="96C0FF"/>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PROBLEM STATEMENT TITLE</a:t>
            </a:r>
            <a:endParaRPr sz="1800" b="1">
              <a:solidFill>
                <a:srgbClr val="FF0000"/>
              </a:solidFill>
              <a:latin typeface="Calibri"/>
              <a:ea typeface="Calibri"/>
              <a:cs typeface="Calibri"/>
              <a:sym typeface="Calibri"/>
            </a:endParaRPr>
          </a:p>
          <a:p>
            <a:pPr marL="0" marR="0" lvl="0" indent="0" algn="l" rtl="0">
              <a:spcBef>
                <a:spcPts val="0"/>
              </a:spcBef>
              <a:spcAft>
                <a:spcPts val="0"/>
              </a:spcAft>
              <a:buNone/>
            </a:pPr>
            <a:r>
              <a:rPr lang="en-US" sz="1800" b="1">
                <a:solidFill>
                  <a:srgbClr val="FF0000"/>
                </a:solidFill>
                <a:latin typeface="Calibri"/>
                <a:ea typeface="Calibri"/>
                <a:cs typeface="Calibri"/>
                <a:sym typeface="Calibri"/>
              </a:rPr>
              <a:t>App for Identification of Sky regions in a photo</a:t>
            </a:r>
            <a:endParaRPr sz="1800" b="1">
              <a:solidFill>
                <a:srgbClr val="FF0000"/>
              </a:solidFill>
              <a:latin typeface="Calibri"/>
              <a:ea typeface="Calibri"/>
              <a:cs typeface="Calibri"/>
              <a:sym typeface="Calibri"/>
            </a:endParaRPr>
          </a:p>
        </p:txBody>
      </p:sp>
      <p:sp>
        <p:nvSpPr>
          <p:cNvPr id="91" name="Google Shape;91;p13"/>
          <p:cNvSpPr/>
          <p:nvPr/>
        </p:nvSpPr>
        <p:spPr>
          <a:xfrm>
            <a:off x="359833" y="4931768"/>
            <a:ext cx="8669866" cy="1595642"/>
          </a:xfrm>
          <a:prstGeom prst="roundRect">
            <a:avLst>
              <a:gd name="adj" fmla="val 16667"/>
            </a:avLst>
          </a:prstGeom>
          <a:gradFill>
            <a:gsLst>
              <a:gs pos="0">
                <a:srgbClr val="FFBB82"/>
              </a:gs>
              <a:gs pos="35000">
                <a:srgbClr val="FFCFA8"/>
              </a:gs>
              <a:gs pos="100000">
                <a:srgbClr val="FFEBD9"/>
              </a:gs>
            </a:gsLst>
            <a:lin ang="16200000" scaled="0"/>
          </a:gradFill>
          <a:ln w="9525" cap="flat" cmpd="sng">
            <a:solidFill>
              <a:srgbClr val="F5913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TECHNOLOGY STACK:</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SOFTWARE: Android based Application</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HARDWARE: </a:t>
            </a:r>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LANGUAGES USED: Python</a:t>
            </a:r>
            <a:endParaRPr sz="1800" b="1">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p:nvPr/>
        </p:nvSpPr>
        <p:spPr>
          <a:xfrm>
            <a:off x="289492" y="379829"/>
            <a:ext cx="8669867" cy="5809956"/>
          </a:xfrm>
          <a:prstGeom prst="roundRect">
            <a:avLst>
              <a:gd name="adj" fmla="val 16667"/>
            </a:avLst>
          </a:prstGeom>
          <a:gradFill>
            <a:gsLst>
              <a:gs pos="0">
                <a:srgbClr val="DFE9FB"/>
              </a:gs>
              <a:gs pos="100000">
                <a:srgbClr val="6E9BE7"/>
              </a:gs>
            </a:gsLst>
            <a:lin ang="5400012" scaled="0"/>
          </a:gra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PROBLEM DESCRIPTION:</a:t>
            </a:r>
            <a:endParaRPr sz="1800" b="1">
              <a:solidFill>
                <a:srgbClr val="FF0000"/>
              </a:solidFill>
              <a:latin typeface="Calibri"/>
              <a:ea typeface="Calibri"/>
              <a:cs typeface="Calibri"/>
              <a:sym typeface="Calibri"/>
            </a:endParaRPr>
          </a:p>
          <a:p>
            <a:pPr marL="0" marR="0" lvl="0" indent="0" algn="l" rtl="0">
              <a:spcBef>
                <a:spcPts val="0"/>
              </a:spcBef>
              <a:spcAft>
                <a:spcPts val="0"/>
              </a:spcAft>
              <a:buNone/>
            </a:pPr>
            <a:endParaRPr sz="1800">
              <a:highlight>
                <a:srgbClr val="3E7FCD"/>
              </a:highlight>
              <a:latin typeface="Calibri"/>
              <a:ea typeface="Calibri"/>
              <a:cs typeface="Calibri"/>
              <a:sym typeface="Calibri"/>
            </a:endParaRPr>
          </a:p>
          <a:p>
            <a:pPr marL="0" marR="0" lvl="0" indent="0" algn="l" rtl="0">
              <a:spcBef>
                <a:spcPts val="0"/>
              </a:spcBef>
              <a:spcAft>
                <a:spcPts val="0"/>
              </a:spcAft>
              <a:buNone/>
            </a:pPr>
            <a:r>
              <a:rPr lang="en-US" sz="1800">
                <a:solidFill>
                  <a:srgbClr val="434343"/>
                </a:solidFill>
                <a:latin typeface="Calibri"/>
                <a:ea typeface="Calibri"/>
                <a:cs typeface="Calibri"/>
                <a:sym typeface="Calibri"/>
              </a:rPr>
              <a:t>Generating local sky horizon has important applications for analysis of solar energy potential in an urban setting. Develop a mobile application for automatically detecting sky pixels in a photograph. The application should generate a mask image consisting of sky pixels marked in white colour in the image and other pixels marked in black colour. Further, using information about camera optics, the application should give angle of elevation of the lowest sky pixel for all pixel columns in the mask image</a:t>
            </a:r>
            <a:r>
              <a:rPr lang="en-US" sz="1800">
                <a:solidFill>
                  <a:srgbClr val="434343"/>
                </a:solidFill>
                <a:highlight>
                  <a:srgbClr val="3E7FCD"/>
                </a:highlight>
                <a:latin typeface="Calibri"/>
                <a:ea typeface="Calibri"/>
                <a:cs typeface="Calibri"/>
                <a:sym typeface="Calibri"/>
              </a:rPr>
              <a:t>.</a:t>
            </a:r>
            <a:endParaRPr sz="1800" b="1">
              <a:solidFill>
                <a:srgbClr val="434343"/>
              </a:solidFill>
              <a:highlight>
                <a:srgbClr val="3E7FCD"/>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457200" y="-263212"/>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sz="3600"/>
              <a:t>Team Member Details</a:t>
            </a:r>
            <a:endParaRPr sz="3600"/>
          </a:p>
        </p:txBody>
      </p:sp>
      <p:graphicFrame>
        <p:nvGraphicFramePr>
          <p:cNvPr id="103" name="Google Shape;103;p15"/>
          <p:cNvGraphicFramePr/>
          <p:nvPr/>
        </p:nvGraphicFramePr>
        <p:xfrm>
          <a:off x="281725" y="699525"/>
          <a:ext cx="3000000" cy="3000000"/>
        </p:xfrm>
        <a:graphic>
          <a:graphicData uri="http://schemas.openxmlformats.org/drawingml/2006/table">
            <a:tbl>
              <a:tblPr firstRow="1" bandRow="1">
                <a:noFill/>
                <a:tableStyleId>{85119529-B39B-42E2-8491-E29576703C9E}</a:tableStyleId>
              </a:tblPr>
              <a:tblGrid>
                <a:gridCol w="1132475">
                  <a:extLst>
                    <a:ext uri="{9D8B030D-6E8A-4147-A177-3AD203B41FA5}">
                      <a16:colId xmlns:a16="http://schemas.microsoft.com/office/drawing/2014/main" val="20000"/>
                    </a:ext>
                  </a:extLst>
                </a:gridCol>
                <a:gridCol w="1030125">
                  <a:extLst>
                    <a:ext uri="{9D8B030D-6E8A-4147-A177-3AD203B41FA5}">
                      <a16:colId xmlns:a16="http://schemas.microsoft.com/office/drawing/2014/main" val="20001"/>
                    </a:ext>
                  </a:extLst>
                </a:gridCol>
                <a:gridCol w="1372575">
                  <a:extLst>
                    <a:ext uri="{9D8B030D-6E8A-4147-A177-3AD203B41FA5}">
                      <a16:colId xmlns:a16="http://schemas.microsoft.com/office/drawing/2014/main" val="20002"/>
                    </a:ext>
                  </a:extLst>
                </a:gridCol>
                <a:gridCol w="1406800">
                  <a:extLst>
                    <a:ext uri="{9D8B030D-6E8A-4147-A177-3AD203B41FA5}">
                      <a16:colId xmlns:a16="http://schemas.microsoft.com/office/drawing/2014/main" val="20003"/>
                    </a:ext>
                  </a:extLst>
                </a:gridCol>
                <a:gridCol w="1267650">
                  <a:extLst>
                    <a:ext uri="{9D8B030D-6E8A-4147-A177-3AD203B41FA5}">
                      <a16:colId xmlns:a16="http://schemas.microsoft.com/office/drawing/2014/main" val="20004"/>
                    </a:ext>
                  </a:extLst>
                </a:gridCol>
                <a:gridCol w="1030125">
                  <a:extLst>
                    <a:ext uri="{9D8B030D-6E8A-4147-A177-3AD203B41FA5}">
                      <a16:colId xmlns:a16="http://schemas.microsoft.com/office/drawing/2014/main" val="20005"/>
                    </a:ext>
                  </a:extLst>
                </a:gridCol>
                <a:gridCol w="1472850">
                  <a:extLst>
                    <a:ext uri="{9D8B030D-6E8A-4147-A177-3AD203B41FA5}">
                      <a16:colId xmlns:a16="http://schemas.microsoft.com/office/drawing/2014/main" val="20006"/>
                    </a:ext>
                  </a:extLst>
                </a:gridCol>
              </a:tblGrid>
              <a:tr h="582650">
                <a:tc>
                  <a:txBody>
                    <a:bodyPr/>
                    <a:lstStyle/>
                    <a:p>
                      <a:pPr marL="0" marR="0" lvl="0" indent="0" algn="l" rtl="0">
                        <a:spcBef>
                          <a:spcPts val="0"/>
                        </a:spcBef>
                        <a:spcAft>
                          <a:spcPts val="0"/>
                        </a:spcAft>
                        <a:buNone/>
                      </a:pPr>
                      <a:r>
                        <a:rPr lang="en-US" sz="1800" u="none" strike="noStrike" cap="none"/>
                        <a:t>Reg.No</a:t>
                      </a:r>
                      <a:endParaRPr sz="1800"/>
                    </a:p>
                  </a:txBody>
                  <a:tcPr marL="91450" marR="91450" marT="45725" marB="45725"/>
                </a:tc>
                <a:tc>
                  <a:txBody>
                    <a:bodyPr/>
                    <a:lstStyle/>
                    <a:p>
                      <a:pPr marL="0" marR="0" lvl="0" indent="0" algn="l" rtl="0">
                        <a:spcBef>
                          <a:spcPts val="0"/>
                        </a:spcBef>
                        <a:spcAft>
                          <a:spcPts val="0"/>
                        </a:spcAft>
                        <a:buNone/>
                      </a:pPr>
                      <a:r>
                        <a:rPr lang="en-US" sz="1800"/>
                        <a:t>Name</a:t>
                      </a:r>
                      <a:endParaRPr sz="1800"/>
                    </a:p>
                  </a:txBody>
                  <a:tcPr marL="91450" marR="91450" marT="45725" marB="45725"/>
                </a:tc>
                <a:tc>
                  <a:txBody>
                    <a:bodyPr/>
                    <a:lstStyle/>
                    <a:p>
                      <a:pPr marL="0" marR="0" lvl="0" indent="0" algn="l" rtl="0">
                        <a:spcBef>
                          <a:spcPts val="0"/>
                        </a:spcBef>
                        <a:spcAft>
                          <a:spcPts val="0"/>
                        </a:spcAft>
                        <a:buNone/>
                      </a:pPr>
                      <a:r>
                        <a:rPr lang="en-US" sz="1800"/>
                        <a:t>Year/</a:t>
                      </a:r>
                      <a:endParaRPr/>
                    </a:p>
                    <a:p>
                      <a:pPr marL="0" marR="0" lvl="0" indent="0" algn="l" rtl="0">
                        <a:spcBef>
                          <a:spcPts val="0"/>
                        </a:spcBef>
                        <a:spcAft>
                          <a:spcPts val="0"/>
                        </a:spcAft>
                        <a:buNone/>
                      </a:pPr>
                      <a:r>
                        <a:rPr lang="en-US" sz="1800"/>
                        <a:t>Semester</a:t>
                      </a:r>
                      <a:endParaRPr sz="1800"/>
                    </a:p>
                  </a:txBody>
                  <a:tcPr marL="91450" marR="91450" marT="45725" marB="45725"/>
                </a:tc>
                <a:tc>
                  <a:txBody>
                    <a:bodyPr/>
                    <a:lstStyle/>
                    <a:p>
                      <a:pPr marL="0" marR="0" lvl="0" indent="0" algn="l" rtl="0">
                        <a:spcBef>
                          <a:spcPts val="0"/>
                        </a:spcBef>
                        <a:spcAft>
                          <a:spcPts val="0"/>
                        </a:spcAft>
                        <a:buNone/>
                      </a:pPr>
                      <a:r>
                        <a:rPr lang="en-US" sz="1800"/>
                        <a:t>School/</a:t>
                      </a:r>
                      <a:endParaRPr/>
                    </a:p>
                    <a:p>
                      <a:pPr marL="0" marR="0" lvl="0" indent="0" algn="l" rtl="0">
                        <a:spcBef>
                          <a:spcPts val="0"/>
                        </a:spcBef>
                        <a:spcAft>
                          <a:spcPts val="0"/>
                        </a:spcAft>
                        <a:buNone/>
                      </a:pPr>
                      <a:r>
                        <a:rPr lang="en-US" sz="1800"/>
                        <a:t>Department</a:t>
                      </a:r>
                      <a:endParaRPr sz="1800"/>
                    </a:p>
                  </a:txBody>
                  <a:tcPr marL="91450" marR="91450" marT="45725" marB="45725"/>
                </a:tc>
                <a:tc>
                  <a:txBody>
                    <a:bodyPr/>
                    <a:lstStyle/>
                    <a:p>
                      <a:pPr marL="0" marR="0" lvl="0" indent="0" algn="l" rtl="0">
                        <a:spcBef>
                          <a:spcPts val="0"/>
                        </a:spcBef>
                        <a:spcAft>
                          <a:spcPts val="0"/>
                        </a:spcAft>
                        <a:buNone/>
                      </a:pPr>
                      <a:r>
                        <a:rPr lang="en-US" sz="1800"/>
                        <a:t>Male/</a:t>
                      </a:r>
                      <a:endParaRPr/>
                    </a:p>
                    <a:p>
                      <a:pPr marL="0" marR="0" lvl="0" indent="0" algn="l" rtl="0">
                        <a:spcBef>
                          <a:spcPts val="0"/>
                        </a:spcBef>
                        <a:spcAft>
                          <a:spcPts val="0"/>
                        </a:spcAft>
                        <a:buNone/>
                      </a:pPr>
                      <a:r>
                        <a:rPr lang="en-US" sz="1800"/>
                        <a:t>Female</a:t>
                      </a:r>
                      <a:endParaRPr sz="1800"/>
                    </a:p>
                  </a:txBody>
                  <a:tcPr marL="91450" marR="91450" marT="45725" marB="45725"/>
                </a:tc>
                <a:tc>
                  <a:txBody>
                    <a:bodyPr/>
                    <a:lstStyle/>
                    <a:p>
                      <a:pPr marL="0" marR="0" lvl="0" indent="0" algn="l" rtl="0">
                        <a:spcBef>
                          <a:spcPts val="0"/>
                        </a:spcBef>
                        <a:spcAft>
                          <a:spcPts val="0"/>
                        </a:spcAft>
                        <a:buNone/>
                      </a:pPr>
                      <a:r>
                        <a:rPr lang="en-US" sz="1800"/>
                        <a:t>Mail Id</a:t>
                      </a:r>
                      <a:endParaRPr sz="1800"/>
                    </a:p>
                  </a:txBody>
                  <a:tcPr marL="91450" marR="91450" marT="45725" marB="45725"/>
                </a:tc>
                <a:tc>
                  <a:txBody>
                    <a:bodyPr/>
                    <a:lstStyle/>
                    <a:p>
                      <a:pPr marL="0" marR="0" lvl="0" indent="0" algn="l" rtl="0">
                        <a:spcBef>
                          <a:spcPts val="0"/>
                        </a:spcBef>
                        <a:spcAft>
                          <a:spcPts val="0"/>
                        </a:spcAft>
                        <a:buNone/>
                      </a:pPr>
                      <a:r>
                        <a:rPr lang="en-US" sz="1800"/>
                        <a:t>Phone . No</a:t>
                      </a:r>
                      <a:endParaRPr sz="1800"/>
                    </a:p>
                  </a:txBody>
                  <a:tcPr marL="91450" marR="91450" marT="45725" marB="45725"/>
                </a:tc>
                <a:extLst>
                  <a:ext uri="{0D108BD9-81ED-4DB2-BD59-A6C34878D82A}">
                    <a16:rowId xmlns:a16="http://schemas.microsoft.com/office/drawing/2014/main" val="10000"/>
                  </a:ext>
                </a:extLst>
              </a:tr>
              <a:tr h="841200">
                <a:tc>
                  <a:txBody>
                    <a:bodyPr/>
                    <a:lstStyle/>
                    <a:p>
                      <a:pPr marL="0" marR="0" lvl="0" indent="0" algn="l" rtl="0">
                        <a:spcBef>
                          <a:spcPts val="0"/>
                        </a:spcBef>
                        <a:spcAft>
                          <a:spcPts val="0"/>
                        </a:spcAft>
                        <a:buNone/>
                      </a:pPr>
                      <a:r>
                        <a:rPr lang="en-US"/>
                        <a:t>18BCE10196</a:t>
                      </a:r>
                      <a:endParaRPr>
                        <a:solidFill>
                          <a:schemeClr val="dk1"/>
                        </a:solidFill>
                      </a:endParaRPr>
                    </a:p>
                  </a:txBody>
                  <a:tcPr marL="91450" marR="91450" marT="45725" marB="45725"/>
                </a:tc>
                <a:tc>
                  <a:txBody>
                    <a:bodyPr/>
                    <a:lstStyle/>
                    <a:p>
                      <a:pPr marL="0" marR="0" lvl="0" indent="0" algn="l" rtl="0">
                        <a:spcBef>
                          <a:spcPts val="0"/>
                        </a:spcBef>
                        <a:spcAft>
                          <a:spcPts val="0"/>
                        </a:spcAft>
                        <a:buNone/>
                      </a:pPr>
                      <a:r>
                        <a:rPr lang="en-US">
                          <a:solidFill>
                            <a:srgbClr val="434343"/>
                          </a:solidFill>
                        </a:rPr>
                        <a:t>Prayag Bhatnagar</a:t>
                      </a:r>
                      <a:endParaRPr>
                        <a:solidFill>
                          <a:srgbClr val="434343"/>
                        </a:solidFill>
                      </a:endParaRPr>
                    </a:p>
                  </a:txBody>
                  <a:tcPr marL="91450" marR="91450" marT="45725" marB="45725"/>
                </a:tc>
                <a:tc>
                  <a:txBody>
                    <a:bodyPr/>
                    <a:lstStyle/>
                    <a:p>
                      <a:pPr marL="0" marR="0" lvl="0" indent="0" algn="l" rtl="0">
                        <a:spcBef>
                          <a:spcPts val="0"/>
                        </a:spcBef>
                        <a:spcAft>
                          <a:spcPts val="0"/>
                        </a:spcAft>
                        <a:buNone/>
                      </a:pPr>
                      <a:r>
                        <a:rPr lang="en-US">
                          <a:solidFill>
                            <a:srgbClr val="434343"/>
                          </a:solidFill>
                        </a:rPr>
                        <a:t>II/4th</a:t>
                      </a:r>
                      <a:endParaRPr>
                        <a:solidFill>
                          <a:srgbClr val="434343"/>
                        </a:solidFill>
                      </a:endParaRPr>
                    </a:p>
                  </a:txBody>
                  <a:tcPr marL="91450" marR="91450" marT="45725" marB="45725"/>
                </a:tc>
                <a:tc>
                  <a:txBody>
                    <a:bodyPr/>
                    <a:lstStyle/>
                    <a:p>
                      <a:pPr marL="0" marR="0" lvl="0" indent="0" algn="l" rtl="0">
                        <a:spcBef>
                          <a:spcPts val="0"/>
                        </a:spcBef>
                        <a:spcAft>
                          <a:spcPts val="0"/>
                        </a:spcAft>
                        <a:buNone/>
                      </a:pPr>
                      <a:r>
                        <a:rPr lang="en-US">
                          <a:solidFill>
                            <a:srgbClr val="434343"/>
                          </a:solidFill>
                        </a:rPr>
                        <a:t>SCSCE</a:t>
                      </a:r>
                      <a:endParaRPr>
                        <a:solidFill>
                          <a:srgbClr val="434343"/>
                        </a:solidFill>
                      </a:endParaRPr>
                    </a:p>
                  </a:txBody>
                  <a:tcPr marL="91450" marR="91450" marT="45725" marB="45725"/>
                </a:tc>
                <a:tc>
                  <a:txBody>
                    <a:bodyPr/>
                    <a:lstStyle/>
                    <a:p>
                      <a:pPr marL="0" marR="0" lvl="0" indent="0" algn="l" rtl="0">
                        <a:spcBef>
                          <a:spcPts val="0"/>
                        </a:spcBef>
                        <a:spcAft>
                          <a:spcPts val="0"/>
                        </a:spcAft>
                        <a:buNone/>
                      </a:pPr>
                      <a:r>
                        <a:rPr lang="en-US">
                          <a:solidFill>
                            <a:srgbClr val="434343"/>
                          </a:solidFill>
                        </a:rPr>
                        <a:t>Male</a:t>
                      </a:r>
                      <a:endParaRPr>
                        <a:solidFill>
                          <a:srgbClr val="434343"/>
                        </a:solidFill>
                      </a:endParaRPr>
                    </a:p>
                  </a:txBody>
                  <a:tcPr marL="91450" marR="91450" marT="45725" marB="45725"/>
                </a:tc>
                <a:tc>
                  <a:txBody>
                    <a:bodyPr/>
                    <a:lstStyle/>
                    <a:p>
                      <a:pPr marL="0" marR="0" lvl="0" indent="0" algn="l" rtl="0">
                        <a:spcBef>
                          <a:spcPts val="0"/>
                        </a:spcBef>
                        <a:spcAft>
                          <a:spcPts val="0"/>
                        </a:spcAft>
                        <a:buNone/>
                      </a:pPr>
                      <a:r>
                        <a:rPr lang="en-US">
                          <a:solidFill>
                            <a:srgbClr val="434343"/>
                          </a:solidFill>
                        </a:rPr>
                        <a:t>prayag.bhatnagar2018@vitbhopal.ac.in</a:t>
                      </a:r>
                      <a:endParaRPr>
                        <a:solidFill>
                          <a:srgbClr val="434343"/>
                        </a:solidFill>
                      </a:endParaRPr>
                    </a:p>
                  </a:txBody>
                  <a:tcPr marL="91450" marR="91450" marT="45725" marB="45725"/>
                </a:tc>
                <a:tc>
                  <a:txBody>
                    <a:bodyPr/>
                    <a:lstStyle/>
                    <a:p>
                      <a:pPr marL="0" marR="0" lvl="0" indent="0" algn="l" rtl="0">
                        <a:spcBef>
                          <a:spcPts val="0"/>
                        </a:spcBef>
                        <a:spcAft>
                          <a:spcPts val="0"/>
                        </a:spcAft>
                        <a:buNone/>
                      </a:pPr>
                      <a:r>
                        <a:rPr lang="en-US">
                          <a:solidFill>
                            <a:srgbClr val="434343"/>
                          </a:solidFill>
                        </a:rPr>
                        <a:t>7683052126</a:t>
                      </a:r>
                      <a:endParaRPr>
                        <a:solidFill>
                          <a:srgbClr val="434343"/>
                        </a:solidFill>
                      </a:endParaRPr>
                    </a:p>
                  </a:txBody>
                  <a:tcPr marL="91450" marR="91450" marT="45725" marB="45725"/>
                </a:tc>
                <a:extLst>
                  <a:ext uri="{0D108BD9-81ED-4DB2-BD59-A6C34878D82A}">
                    <a16:rowId xmlns:a16="http://schemas.microsoft.com/office/drawing/2014/main" val="10001"/>
                  </a:ext>
                </a:extLst>
              </a:tr>
              <a:tr h="841200">
                <a:tc>
                  <a:txBody>
                    <a:bodyPr/>
                    <a:lstStyle/>
                    <a:p>
                      <a:pPr marL="0" marR="0" lvl="0" indent="0" algn="l" rtl="0">
                        <a:spcBef>
                          <a:spcPts val="0"/>
                        </a:spcBef>
                        <a:spcAft>
                          <a:spcPts val="0"/>
                        </a:spcAft>
                        <a:buNone/>
                      </a:pPr>
                      <a:r>
                        <a:rPr lang="en-US"/>
                        <a:t>18BCE10254</a:t>
                      </a:r>
                      <a:endParaRPr/>
                    </a:p>
                  </a:txBody>
                  <a:tcPr marL="91450" marR="91450" marT="45725" marB="45725"/>
                </a:tc>
                <a:tc>
                  <a:txBody>
                    <a:bodyPr/>
                    <a:lstStyle/>
                    <a:p>
                      <a:pPr marL="0" marR="0" lvl="0" indent="0" algn="l" rtl="0">
                        <a:spcBef>
                          <a:spcPts val="0"/>
                        </a:spcBef>
                        <a:spcAft>
                          <a:spcPts val="0"/>
                        </a:spcAft>
                        <a:buNone/>
                      </a:pPr>
                      <a:r>
                        <a:rPr lang="en-US">
                          <a:solidFill>
                            <a:srgbClr val="434343"/>
                          </a:solidFill>
                        </a:rPr>
                        <a:t>Shreeyash Jejurkar </a:t>
                      </a:r>
                      <a:endParaRPr>
                        <a:solidFill>
                          <a:srgbClr val="434343"/>
                        </a:solidFill>
                      </a:endParaRPr>
                    </a:p>
                  </a:txBody>
                  <a:tcPr marL="91450" marR="91450" marT="45725" marB="45725"/>
                </a:tc>
                <a:tc>
                  <a:txBody>
                    <a:bodyPr/>
                    <a:lstStyle/>
                    <a:p>
                      <a:pPr marL="0" marR="0" lvl="0" indent="0" algn="l" rtl="0">
                        <a:spcBef>
                          <a:spcPts val="0"/>
                        </a:spcBef>
                        <a:spcAft>
                          <a:spcPts val="0"/>
                        </a:spcAft>
                        <a:buNone/>
                      </a:pPr>
                      <a:r>
                        <a:rPr lang="en-US">
                          <a:solidFill>
                            <a:srgbClr val="434343"/>
                          </a:solidFill>
                        </a:rPr>
                        <a:t>II/4th</a:t>
                      </a:r>
                      <a:endParaRPr>
                        <a:solidFill>
                          <a:srgbClr val="434343"/>
                        </a:solidFill>
                      </a:endParaRPr>
                    </a:p>
                  </a:txBody>
                  <a:tcPr marL="91450" marR="91450" marT="45725" marB="45725"/>
                </a:tc>
                <a:tc>
                  <a:txBody>
                    <a:bodyPr/>
                    <a:lstStyle/>
                    <a:p>
                      <a:pPr marL="0" marR="0" lvl="0" indent="0" algn="l" rtl="0">
                        <a:spcBef>
                          <a:spcPts val="0"/>
                        </a:spcBef>
                        <a:spcAft>
                          <a:spcPts val="0"/>
                        </a:spcAft>
                        <a:buNone/>
                      </a:pPr>
                      <a:r>
                        <a:rPr lang="en-US">
                          <a:solidFill>
                            <a:srgbClr val="434343"/>
                          </a:solidFill>
                        </a:rPr>
                        <a:t>SCSE</a:t>
                      </a:r>
                      <a:endParaRPr>
                        <a:solidFill>
                          <a:srgbClr val="434343"/>
                        </a:solidFill>
                      </a:endParaRPr>
                    </a:p>
                  </a:txBody>
                  <a:tcPr marL="91450" marR="91450" marT="45725" marB="45725"/>
                </a:tc>
                <a:tc>
                  <a:txBody>
                    <a:bodyPr/>
                    <a:lstStyle/>
                    <a:p>
                      <a:pPr marL="0" marR="0" lvl="0" indent="0" algn="l" rtl="0">
                        <a:spcBef>
                          <a:spcPts val="0"/>
                        </a:spcBef>
                        <a:spcAft>
                          <a:spcPts val="0"/>
                        </a:spcAft>
                        <a:buNone/>
                      </a:pPr>
                      <a:r>
                        <a:rPr lang="en-US">
                          <a:solidFill>
                            <a:srgbClr val="434343"/>
                          </a:solidFill>
                        </a:rPr>
                        <a:t>Male</a:t>
                      </a:r>
                      <a:endParaRPr>
                        <a:solidFill>
                          <a:srgbClr val="434343"/>
                        </a:solidFill>
                      </a:endParaRPr>
                    </a:p>
                  </a:txBody>
                  <a:tcPr marL="91450" marR="91450" marT="45725" marB="45725"/>
                </a:tc>
                <a:tc>
                  <a:txBody>
                    <a:bodyPr/>
                    <a:lstStyle/>
                    <a:p>
                      <a:pPr marL="0" marR="0" lvl="0" indent="0" algn="l" rtl="0">
                        <a:spcBef>
                          <a:spcPts val="0"/>
                        </a:spcBef>
                        <a:spcAft>
                          <a:spcPts val="0"/>
                        </a:spcAft>
                        <a:buNone/>
                      </a:pPr>
                      <a:r>
                        <a:rPr lang="en-US">
                          <a:solidFill>
                            <a:srgbClr val="434343"/>
                          </a:solidFill>
                        </a:rPr>
                        <a:t>shreeyash.jejurkar2018@vitbhopal.ac.in</a:t>
                      </a:r>
                      <a:endParaRPr>
                        <a:solidFill>
                          <a:srgbClr val="434343"/>
                        </a:solidFill>
                      </a:endParaRPr>
                    </a:p>
                  </a:txBody>
                  <a:tcPr marL="91450" marR="91450" marT="45725" marB="45725"/>
                </a:tc>
                <a:tc>
                  <a:txBody>
                    <a:bodyPr/>
                    <a:lstStyle/>
                    <a:p>
                      <a:pPr marL="0" marR="0" lvl="0" indent="0" algn="l" rtl="0">
                        <a:spcBef>
                          <a:spcPts val="0"/>
                        </a:spcBef>
                        <a:spcAft>
                          <a:spcPts val="0"/>
                        </a:spcAft>
                        <a:buNone/>
                      </a:pPr>
                      <a:r>
                        <a:rPr lang="en-US">
                          <a:solidFill>
                            <a:srgbClr val="434343"/>
                          </a:solidFill>
                        </a:rPr>
                        <a:t>9130876690</a:t>
                      </a:r>
                      <a:endParaRPr>
                        <a:solidFill>
                          <a:srgbClr val="434343"/>
                        </a:solidFill>
                      </a:endParaRPr>
                    </a:p>
                  </a:txBody>
                  <a:tcPr marL="91450" marR="91450" marT="45725" marB="45725"/>
                </a:tc>
                <a:extLst>
                  <a:ext uri="{0D108BD9-81ED-4DB2-BD59-A6C34878D82A}">
                    <a16:rowId xmlns:a16="http://schemas.microsoft.com/office/drawing/2014/main" val="10002"/>
                  </a:ext>
                </a:extLst>
              </a:tr>
              <a:tr h="841200">
                <a:tc>
                  <a:txBody>
                    <a:bodyPr/>
                    <a:lstStyle/>
                    <a:p>
                      <a:pPr marL="0" marR="0" lvl="0" indent="0" algn="l" rtl="0">
                        <a:spcBef>
                          <a:spcPts val="0"/>
                        </a:spcBef>
                        <a:spcAft>
                          <a:spcPts val="0"/>
                        </a:spcAft>
                        <a:buNone/>
                      </a:pPr>
                      <a:r>
                        <a:rPr lang="en-US"/>
                        <a:t>18BCE10015</a:t>
                      </a:r>
                      <a:endParaRPr/>
                    </a:p>
                  </a:txBody>
                  <a:tcPr marL="91450" marR="91450" marT="45725" marB="45725"/>
                </a:tc>
                <a:tc>
                  <a:txBody>
                    <a:bodyPr/>
                    <a:lstStyle/>
                    <a:p>
                      <a:pPr marL="0" marR="0" lvl="0" indent="0" algn="l" rtl="0">
                        <a:spcBef>
                          <a:spcPts val="0"/>
                        </a:spcBef>
                        <a:spcAft>
                          <a:spcPts val="0"/>
                        </a:spcAft>
                        <a:buNone/>
                      </a:pPr>
                      <a:r>
                        <a:rPr lang="en-US"/>
                        <a:t>Aditya Yadav</a:t>
                      </a:r>
                      <a:endParaRPr/>
                    </a:p>
                  </a:txBody>
                  <a:tcPr marL="91450" marR="91450" marT="45725" marB="45725"/>
                </a:tc>
                <a:tc>
                  <a:txBody>
                    <a:bodyPr/>
                    <a:lstStyle/>
                    <a:p>
                      <a:pPr marL="0" marR="0" lvl="0" indent="0" algn="l" rtl="0">
                        <a:spcBef>
                          <a:spcPts val="0"/>
                        </a:spcBef>
                        <a:spcAft>
                          <a:spcPts val="0"/>
                        </a:spcAft>
                        <a:buNone/>
                      </a:pPr>
                      <a:r>
                        <a:rPr lang="en-US"/>
                        <a:t>II/4th</a:t>
                      </a:r>
                      <a:endParaRPr/>
                    </a:p>
                  </a:txBody>
                  <a:tcPr marL="91450" marR="91450" marT="45725" marB="45725"/>
                </a:tc>
                <a:tc>
                  <a:txBody>
                    <a:bodyPr/>
                    <a:lstStyle/>
                    <a:p>
                      <a:pPr marL="0" marR="0" lvl="0" indent="0" algn="l" rtl="0">
                        <a:spcBef>
                          <a:spcPts val="0"/>
                        </a:spcBef>
                        <a:spcAft>
                          <a:spcPts val="0"/>
                        </a:spcAft>
                        <a:buNone/>
                      </a:pPr>
                      <a:r>
                        <a:rPr lang="en-US"/>
                        <a:t>SCSE</a:t>
                      </a:r>
                      <a:endParaRPr/>
                    </a:p>
                  </a:txBody>
                  <a:tcPr marL="91450" marR="91450" marT="45725" marB="45725"/>
                </a:tc>
                <a:tc>
                  <a:txBody>
                    <a:bodyPr/>
                    <a:lstStyle/>
                    <a:p>
                      <a:pPr marL="0" marR="0" lvl="0" indent="0" algn="l" rtl="0">
                        <a:spcBef>
                          <a:spcPts val="0"/>
                        </a:spcBef>
                        <a:spcAft>
                          <a:spcPts val="0"/>
                        </a:spcAft>
                        <a:buNone/>
                      </a:pPr>
                      <a:r>
                        <a:rPr lang="en-US"/>
                        <a:t>Male</a:t>
                      </a:r>
                      <a:endParaRPr/>
                    </a:p>
                  </a:txBody>
                  <a:tcPr marL="91450" marR="91450" marT="45725" marB="45725"/>
                </a:tc>
                <a:tc>
                  <a:txBody>
                    <a:bodyPr/>
                    <a:lstStyle/>
                    <a:p>
                      <a:pPr marL="0" marR="0" lvl="0" indent="0" algn="l" rtl="0">
                        <a:spcBef>
                          <a:spcPts val="0"/>
                        </a:spcBef>
                        <a:spcAft>
                          <a:spcPts val="0"/>
                        </a:spcAft>
                        <a:buNone/>
                      </a:pPr>
                      <a:r>
                        <a:rPr lang="en-US"/>
                        <a:t>aditya.yadav2018@vitbhopal.ac.in</a:t>
                      </a:r>
                      <a:endParaRPr/>
                    </a:p>
                  </a:txBody>
                  <a:tcPr marL="91450" marR="91450" marT="45725" marB="45725"/>
                </a:tc>
                <a:tc>
                  <a:txBody>
                    <a:bodyPr/>
                    <a:lstStyle/>
                    <a:p>
                      <a:pPr marL="0" marR="0" lvl="0" indent="0" algn="l" rtl="0">
                        <a:spcBef>
                          <a:spcPts val="0"/>
                        </a:spcBef>
                        <a:spcAft>
                          <a:spcPts val="0"/>
                        </a:spcAft>
                        <a:buNone/>
                      </a:pPr>
                      <a:r>
                        <a:rPr lang="en-US"/>
                        <a:t>8005027264</a:t>
                      </a:r>
                      <a:endParaRPr/>
                    </a:p>
                  </a:txBody>
                  <a:tcPr marL="91450" marR="91450" marT="45725" marB="45725"/>
                </a:tc>
                <a:extLst>
                  <a:ext uri="{0D108BD9-81ED-4DB2-BD59-A6C34878D82A}">
                    <a16:rowId xmlns:a16="http://schemas.microsoft.com/office/drawing/2014/main" val="10003"/>
                  </a:ext>
                </a:extLst>
              </a:tr>
              <a:tr h="651600">
                <a:tc>
                  <a:txBody>
                    <a:bodyPr/>
                    <a:lstStyle/>
                    <a:p>
                      <a:pPr marL="0" marR="0" lvl="0" indent="0" algn="l" rtl="0">
                        <a:spcBef>
                          <a:spcPts val="0"/>
                        </a:spcBef>
                        <a:spcAft>
                          <a:spcPts val="0"/>
                        </a:spcAft>
                        <a:buNone/>
                      </a:pPr>
                      <a:r>
                        <a:rPr lang="en-US"/>
                        <a:t>18BCE10145</a:t>
                      </a:r>
                      <a:endParaRPr/>
                    </a:p>
                  </a:txBody>
                  <a:tcPr marL="91450" marR="91450" marT="45725" marB="45725"/>
                </a:tc>
                <a:tc>
                  <a:txBody>
                    <a:bodyPr/>
                    <a:lstStyle/>
                    <a:p>
                      <a:pPr marL="0" marR="0" lvl="0" indent="0" algn="l" rtl="0">
                        <a:spcBef>
                          <a:spcPts val="0"/>
                        </a:spcBef>
                        <a:spcAft>
                          <a:spcPts val="0"/>
                        </a:spcAft>
                        <a:buNone/>
                      </a:pPr>
                      <a:r>
                        <a:rPr lang="en-US"/>
                        <a:t>Kritika Shah</a:t>
                      </a:r>
                      <a:endParaRPr/>
                    </a:p>
                  </a:txBody>
                  <a:tcPr marL="91450" marR="91450" marT="45725" marB="45725"/>
                </a:tc>
                <a:tc>
                  <a:txBody>
                    <a:bodyPr/>
                    <a:lstStyle/>
                    <a:p>
                      <a:pPr marL="0" marR="0" lvl="0" indent="0" algn="l" rtl="0">
                        <a:spcBef>
                          <a:spcPts val="0"/>
                        </a:spcBef>
                        <a:spcAft>
                          <a:spcPts val="0"/>
                        </a:spcAft>
                        <a:buNone/>
                      </a:pPr>
                      <a:r>
                        <a:rPr lang="en-US"/>
                        <a:t>II/4th</a:t>
                      </a:r>
                      <a:endParaRPr/>
                    </a:p>
                  </a:txBody>
                  <a:tcPr marL="91450" marR="91450" marT="45725" marB="45725"/>
                </a:tc>
                <a:tc>
                  <a:txBody>
                    <a:bodyPr/>
                    <a:lstStyle/>
                    <a:p>
                      <a:pPr marL="0" marR="0" lvl="0" indent="0" algn="l" rtl="0">
                        <a:spcBef>
                          <a:spcPts val="0"/>
                        </a:spcBef>
                        <a:spcAft>
                          <a:spcPts val="0"/>
                        </a:spcAft>
                        <a:buNone/>
                      </a:pPr>
                      <a:r>
                        <a:rPr lang="en-US"/>
                        <a:t>SCSE</a:t>
                      </a:r>
                      <a:endParaRPr/>
                    </a:p>
                  </a:txBody>
                  <a:tcPr marL="91450" marR="91450" marT="45725" marB="45725"/>
                </a:tc>
                <a:tc>
                  <a:txBody>
                    <a:bodyPr/>
                    <a:lstStyle/>
                    <a:p>
                      <a:pPr marL="0" marR="0" lvl="0" indent="0" algn="l" rtl="0">
                        <a:spcBef>
                          <a:spcPts val="0"/>
                        </a:spcBef>
                        <a:spcAft>
                          <a:spcPts val="0"/>
                        </a:spcAft>
                        <a:buNone/>
                      </a:pPr>
                      <a:r>
                        <a:rPr lang="en-US"/>
                        <a:t>Female</a:t>
                      </a:r>
                      <a:endParaRPr/>
                    </a:p>
                  </a:txBody>
                  <a:tcPr marL="91450" marR="91450" marT="45725" marB="45725"/>
                </a:tc>
                <a:tc>
                  <a:txBody>
                    <a:bodyPr/>
                    <a:lstStyle/>
                    <a:p>
                      <a:pPr marL="0" marR="0" lvl="0" indent="0" algn="l" rtl="0">
                        <a:spcBef>
                          <a:spcPts val="0"/>
                        </a:spcBef>
                        <a:spcAft>
                          <a:spcPts val="0"/>
                        </a:spcAft>
                        <a:buNone/>
                      </a:pPr>
                      <a:r>
                        <a:rPr lang="en-US"/>
                        <a:t>kritika.shah2018@vitbhopal.ac.in</a:t>
                      </a:r>
                      <a:endParaRPr/>
                    </a:p>
                  </a:txBody>
                  <a:tcPr marL="91450" marR="91450" marT="45725" marB="45725"/>
                </a:tc>
                <a:tc>
                  <a:txBody>
                    <a:bodyPr/>
                    <a:lstStyle/>
                    <a:p>
                      <a:pPr marL="0" marR="0" lvl="0" indent="0" algn="l" rtl="0">
                        <a:spcBef>
                          <a:spcPts val="0"/>
                        </a:spcBef>
                        <a:spcAft>
                          <a:spcPts val="0"/>
                        </a:spcAft>
                        <a:buNone/>
                      </a:pPr>
                      <a:r>
                        <a:rPr lang="en-US"/>
                        <a:t>8602028557</a:t>
                      </a:r>
                      <a:endParaRPr/>
                    </a:p>
                  </a:txBody>
                  <a:tcPr marL="91450" marR="91450" marT="45725" marB="45725"/>
                </a:tc>
                <a:extLst>
                  <a:ext uri="{0D108BD9-81ED-4DB2-BD59-A6C34878D82A}">
                    <a16:rowId xmlns:a16="http://schemas.microsoft.com/office/drawing/2014/main" val="10004"/>
                  </a:ext>
                </a:extLst>
              </a:tr>
              <a:tr h="841200">
                <a:tc>
                  <a:txBody>
                    <a:bodyPr/>
                    <a:lstStyle/>
                    <a:p>
                      <a:pPr marL="0" marR="0" lvl="0" indent="0" algn="l" rtl="0">
                        <a:spcBef>
                          <a:spcPts val="0"/>
                        </a:spcBef>
                        <a:spcAft>
                          <a:spcPts val="0"/>
                        </a:spcAft>
                        <a:buNone/>
                      </a:pPr>
                      <a:r>
                        <a:rPr lang="en-US"/>
                        <a:t>18BCG10048</a:t>
                      </a:r>
                      <a:endParaRPr/>
                    </a:p>
                  </a:txBody>
                  <a:tcPr marL="91450" marR="91450" marT="45725" marB="45725"/>
                </a:tc>
                <a:tc>
                  <a:txBody>
                    <a:bodyPr/>
                    <a:lstStyle/>
                    <a:p>
                      <a:pPr marL="0" marR="0" lvl="0" indent="0" algn="l" rtl="0">
                        <a:spcBef>
                          <a:spcPts val="0"/>
                        </a:spcBef>
                        <a:spcAft>
                          <a:spcPts val="0"/>
                        </a:spcAft>
                        <a:buNone/>
                      </a:pPr>
                      <a:r>
                        <a:rPr lang="en-US"/>
                        <a:t>Hritvik Semwal</a:t>
                      </a:r>
                      <a:endParaRPr/>
                    </a:p>
                  </a:txBody>
                  <a:tcPr marL="91450" marR="91450" marT="45725" marB="45725"/>
                </a:tc>
                <a:tc>
                  <a:txBody>
                    <a:bodyPr/>
                    <a:lstStyle/>
                    <a:p>
                      <a:pPr marL="0" marR="0" lvl="0" indent="0" algn="l" rtl="0">
                        <a:spcBef>
                          <a:spcPts val="0"/>
                        </a:spcBef>
                        <a:spcAft>
                          <a:spcPts val="0"/>
                        </a:spcAft>
                        <a:buNone/>
                      </a:pPr>
                      <a:r>
                        <a:rPr lang="en-US"/>
                        <a:t>II/4th</a:t>
                      </a:r>
                      <a:endParaRPr/>
                    </a:p>
                  </a:txBody>
                  <a:tcPr marL="91450" marR="91450" marT="45725" marB="45725"/>
                </a:tc>
                <a:tc>
                  <a:txBody>
                    <a:bodyPr/>
                    <a:lstStyle/>
                    <a:p>
                      <a:pPr marL="0" marR="0" lvl="0" indent="0" algn="l" rtl="0">
                        <a:spcBef>
                          <a:spcPts val="0"/>
                        </a:spcBef>
                        <a:spcAft>
                          <a:spcPts val="0"/>
                        </a:spcAft>
                        <a:buNone/>
                      </a:pPr>
                      <a:r>
                        <a:rPr lang="en-US"/>
                        <a:t>SCSE</a:t>
                      </a:r>
                      <a:endParaRPr/>
                    </a:p>
                  </a:txBody>
                  <a:tcPr marL="91450" marR="91450" marT="45725" marB="45725"/>
                </a:tc>
                <a:tc>
                  <a:txBody>
                    <a:bodyPr/>
                    <a:lstStyle/>
                    <a:p>
                      <a:pPr marL="0" marR="0" lvl="0" indent="0" algn="l" rtl="0">
                        <a:spcBef>
                          <a:spcPts val="0"/>
                        </a:spcBef>
                        <a:spcAft>
                          <a:spcPts val="0"/>
                        </a:spcAft>
                        <a:buNone/>
                      </a:pPr>
                      <a:r>
                        <a:rPr lang="en-US"/>
                        <a:t>Male</a:t>
                      </a:r>
                      <a:endParaRPr/>
                    </a:p>
                  </a:txBody>
                  <a:tcPr marL="91450" marR="91450" marT="45725" marB="45725"/>
                </a:tc>
                <a:tc>
                  <a:txBody>
                    <a:bodyPr/>
                    <a:lstStyle/>
                    <a:p>
                      <a:pPr marL="0" marR="0" lvl="0" indent="0" algn="l" rtl="0">
                        <a:spcBef>
                          <a:spcPts val="0"/>
                        </a:spcBef>
                        <a:spcAft>
                          <a:spcPts val="0"/>
                        </a:spcAft>
                        <a:buNone/>
                      </a:pPr>
                      <a:r>
                        <a:rPr lang="en-US"/>
                        <a:t>hritvik.semwal2018@vitbhopal.ac.in</a:t>
                      </a:r>
                      <a:endParaRPr/>
                    </a:p>
                  </a:txBody>
                  <a:tcPr marL="91450" marR="91450" marT="45725" marB="45725"/>
                </a:tc>
                <a:tc>
                  <a:txBody>
                    <a:bodyPr/>
                    <a:lstStyle/>
                    <a:p>
                      <a:pPr marL="0" lvl="0" indent="0" algn="l" rtl="0">
                        <a:spcBef>
                          <a:spcPts val="0"/>
                        </a:spcBef>
                        <a:spcAft>
                          <a:spcPts val="0"/>
                        </a:spcAft>
                        <a:buClr>
                          <a:schemeClr val="dk1"/>
                        </a:buClr>
                        <a:buFont typeface="Arial"/>
                        <a:buNone/>
                      </a:pPr>
                      <a:r>
                        <a:rPr lang="en-US"/>
                        <a:t>9879782612</a:t>
                      </a:r>
                      <a:endParaRPr/>
                    </a:p>
                  </a:txBody>
                  <a:tcPr marL="91450" marR="91450" marT="45725" marB="45725"/>
                </a:tc>
                <a:extLst>
                  <a:ext uri="{0D108BD9-81ED-4DB2-BD59-A6C34878D82A}">
                    <a16:rowId xmlns:a16="http://schemas.microsoft.com/office/drawing/2014/main" val="10005"/>
                  </a:ext>
                </a:extLst>
              </a:tr>
              <a:tr h="841200">
                <a:tc>
                  <a:txBody>
                    <a:bodyPr/>
                    <a:lstStyle/>
                    <a:p>
                      <a:pPr marL="0" marR="0" lvl="0" indent="0" algn="l" rtl="0">
                        <a:spcBef>
                          <a:spcPts val="0"/>
                        </a:spcBef>
                        <a:spcAft>
                          <a:spcPts val="0"/>
                        </a:spcAft>
                        <a:buNone/>
                      </a:pPr>
                      <a:r>
                        <a:rPr lang="en-US"/>
                        <a:t>18BCY10054</a:t>
                      </a:r>
                      <a:endParaRPr/>
                    </a:p>
                  </a:txBody>
                  <a:tcPr marL="91450" marR="91450" marT="45725" marB="45725"/>
                </a:tc>
                <a:tc>
                  <a:txBody>
                    <a:bodyPr/>
                    <a:lstStyle/>
                    <a:p>
                      <a:pPr marL="0" marR="0" lvl="0" indent="0" algn="l" rtl="0">
                        <a:spcBef>
                          <a:spcPts val="0"/>
                        </a:spcBef>
                        <a:spcAft>
                          <a:spcPts val="0"/>
                        </a:spcAft>
                        <a:buNone/>
                      </a:pPr>
                      <a:r>
                        <a:rPr lang="en-US"/>
                        <a:t>Mihir Semwal</a:t>
                      </a:r>
                      <a:endParaRPr/>
                    </a:p>
                  </a:txBody>
                  <a:tcPr marL="91450" marR="91450" marT="45725" marB="45725"/>
                </a:tc>
                <a:tc>
                  <a:txBody>
                    <a:bodyPr/>
                    <a:lstStyle/>
                    <a:p>
                      <a:pPr marL="0" marR="0" lvl="0" indent="0" algn="l" rtl="0">
                        <a:spcBef>
                          <a:spcPts val="0"/>
                        </a:spcBef>
                        <a:spcAft>
                          <a:spcPts val="0"/>
                        </a:spcAft>
                        <a:buNone/>
                      </a:pPr>
                      <a:r>
                        <a:rPr lang="en-US"/>
                        <a:t>II/4th</a:t>
                      </a:r>
                      <a:endParaRPr/>
                    </a:p>
                  </a:txBody>
                  <a:tcPr marL="91450" marR="91450" marT="45725" marB="45725"/>
                </a:tc>
                <a:tc>
                  <a:txBody>
                    <a:bodyPr/>
                    <a:lstStyle/>
                    <a:p>
                      <a:pPr marL="0" marR="0" lvl="0" indent="0" algn="l" rtl="0">
                        <a:spcBef>
                          <a:spcPts val="0"/>
                        </a:spcBef>
                        <a:spcAft>
                          <a:spcPts val="0"/>
                        </a:spcAft>
                        <a:buNone/>
                      </a:pPr>
                      <a:r>
                        <a:rPr lang="en-US"/>
                        <a:t>SCSE</a:t>
                      </a:r>
                      <a:endParaRPr/>
                    </a:p>
                  </a:txBody>
                  <a:tcPr marL="91450" marR="91450" marT="45725" marB="45725"/>
                </a:tc>
                <a:tc>
                  <a:txBody>
                    <a:bodyPr/>
                    <a:lstStyle/>
                    <a:p>
                      <a:pPr marL="0" marR="0" lvl="0" indent="0" algn="l" rtl="0">
                        <a:spcBef>
                          <a:spcPts val="0"/>
                        </a:spcBef>
                        <a:spcAft>
                          <a:spcPts val="0"/>
                        </a:spcAft>
                        <a:buNone/>
                      </a:pPr>
                      <a:r>
                        <a:rPr lang="en-US"/>
                        <a:t>Male</a:t>
                      </a:r>
                      <a:endParaRPr/>
                    </a:p>
                  </a:txBody>
                  <a:tcPr marL="91450" marR="91450" marT="45725" marB="45725"/>
                </a:tc>
                <a:tc>
                  <a:txBody>
                    <a:bodyPr/>
                    <a:lstStyle/>
                    <a:p>
                      <a:pPr marL="0" marR="0" lvl="0" indent="0" algn="l" rtl="0">
                        <a:spcBef>
                          <a:spcPts val="0"/>
                        </a:spcBef>
                        <a:spcAft>
                          <a:spcPts val="0"/>
                        </a:spcAft>
                        <a:buNone/>
                      </a:pPr>
                      <a:r>
                        <a:rPr lang="en-US"/>
                        <a:t>mihir.semwal2018@vitbhopal.ac.in</a:t>
                      </a:r>
                      <a:endParaRPr/>
                    </a:p>
                  </a:txBody>
                  <a:tcPr marL="91450" marR="91450" marT="45725" marB="45725"/>
                </a:tc>
                <a:tc>
                  <a:txBody>
                    <a:bodyPr/>
                    <a:lstStyle/>
                    <a:p>
                      <a:pPr marL="0" lvl="0" indent="0" algn="l" rtl="0">
                        <a:spcBef>
                          <a:spcPts val="0"/>
                        </a:spcBef>
                        <a:spcAft>
                          <a:spcPts val="0"/>
                        </a:spcAft>
                        <a:buClr>
                          <a:schemeClr val="dk1"/>
                        </a:buClr>
                        <a:buFont typeface="Arial"/>
                        <a:buNone/>
                      </a:pPr>
                      <a:r>
                        <a:rPr lang="en-US"/>
                        <a:t>9354012483</a:t>
                      </a:r>
                      <a:endParaRPr/>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Mentor Detail</a:t>
            </a:r>
            <a:endParaRPr/>
          </a:p>
        </p:txBody>
      </p:sp>
      <p:graphicFrame>
        <p:nvGraphicFramePr>
          <p:cNvPr id="109" name="Google Shape;109;p16"/>
          <p:cNvGraphicFramePr/>
          <p:nvPr/>
        </p:nvGraphicFramePr>
        <p:xfrm>
          <a:off x="1031523" y="1417638"/>
          <a:ext cx="3000000" cy="3000000"/>
        </p:xfrm>
        <a:graphic>
          <a:graphicData uri="http://schemas.openxmlformats.org/drawingml/2006/table">
            <a:tbl>
              <a:tblPr firstRow="1" bandRow="1">
                <a:noFill/>
                <a:tableStyleId>{85119529-B39B-42E2-8491-E29576703C9E}</a:tableStyleId>
              </a:tblPr>
              <a:tblGrid>
                <a:gridCol w="1195975">
                  <a:extLst>
                    <a:ext uri="{9D8B030D-6E8A-4147-A177-3AD203B41FA5}">
                      <a16:colId xmlns:a16="http://schemas.microsoft.com/office/drawing/2014/main" val="20000"/>
                    </a:ext>
                  </a:extLst>
                </a:gridCol>
                <a:gridCol w="1195975">
                  <a:extLst>
                    <a:ext uri="{9D8B030D-6E8A-4147-A177-3AD203B41FA5}">
                      <a16:colId xmlns:a16="http://schemas.microsoft.com/office/drawing/2014/main" val="20001"/>
                    </a:ext>
                  </a:extLst>
                </a:gridCol>
                <a:gridCol w="1593575">
                  <a:extLst>
                    <a:ext uri="{9D8B030D-6E8A-4147-A177-3AD203B41FA5}">
                      <a16:colId xmlns:a16="http://schemas.microsoft.com/office/drawing/2014/main" val="20002"/>
                    </a:ext>
                  </a:extLst>
                </a:gridCol>
                <a:gridCol w="1649300">
                  <a:extLst>
                    <a:ext uri="{9D8B030D-6E8A-4147-A177-3AD203B41FA5}">
                      <a16:colId xmlns:a16="http://schemas.microsoft.com/office/drawing/2014/main" val="20003"/>
                    </a:ext>
                  </a:extLst>
                </a:gridCol>
                <a:gridCol w="1885425">
                  <a:extLst>
                    <a:ext uri="{9D8B030D-6E8A-4147-A177-3AD203B41FA5}">
                      <a16:colId xmlns:a16="http://schemas.microsoft.com/office/drawing/2014/main" val="20004"/>
                    </a:ext>
                  </a:extLst>
                </a:gridCol>
              </a:tblGrid>
              <a:tr h="370850">
                <a:tc>
                  <a:txBody>
                    <a:bodyPr/>
                    <a:lstStyle/>
                    <a:p>
                      <a:pPr marL="0" marR="0" lvl="0" indent="0" algn="l" rtl="0">
                        <a:spcBef>
                          <a:spcPts val="0"/>
                        </a:spcBef>
                        <a:spcAft>
                          <a:spcPts val="0"/>
                        </a:spcAft>
                        <a:buNone/>
                      </a:pPr>
                      <a:r>
                        <a:rPr lang="en-US" sz="1800"/>
                        <a:t>Staff Id</a:t>
                      </a:r>
                      <a:endParaRPr sz="1800"/>
                    </a:p>
                  </a:txBody>
                  <a:tcPr marL="91450" marR="91450" marT="45725" marB="45725"/>
                </a:tc>
                <a:tc>
                  <a:txBody>
                    <a:bodyPr/>
                    <a:lstStyle/>
                    <a:p>
                      <a:pPr marL="0" marR="0" lvl="0" indent="0" algn="l" rtl="0">
                        <a:spcBef>
                          <a:spcPts val="0"/>
                        </a:spcBef>
                        <a:spcAft>
                          <a:spcPts val="0"/>
                        </a:spcAft>
                        <a:buNone/>
                      </a:pPr>
                      <a:r>
                        <a:rPr lang="en-US" sz="1800"/>
                        <a:t>Name</a:t>
                      </a:r>
                      <a:endParaRPr sz="1800"/>
                    </a:p>
                  </a:txBody>
                  <a:tcPr marL="91450" marR="91450" marT="45725" marB="45725"/>
                </a:tc>
                <a:tc>
                  <a:txBody>
                    <a:bodyPr/>
                    <a:lstStyle/>
                    <a:p>
                      <a:pPr marL="0" marR="0" lvl="0" indent="0" algn="l" rtl="0">
                        <a:spcBef>
                          <a:spcPts val="0"/>
                        </a:spcBef>
                        <a:spcAft>
                          <a:spcPts val="0"/>
                        </a:spcAft>
                        <a:buNone/>
                      </a:pPr>
                      <a:r>
                        <a:rPr lang="en-US" sz="1800"/>
                        <a:t>School/</a:t>
                      </a:r>
                      <a:endParaRPr/>
                    </a:p>
                    <a:p>
                      <a:pPr marL="0" marR="0" lvl="0" indent="0" algn="l" rtl="0">
                        <a:spcBef>
                          <a:spcPts val="0"/>
                        </a:spcBef>
                        <a:spcAft>
                          <a:spcPts val="0"/>
                        </a:spcAft>
                        <a:buNone/>
                      </a:pPr>
                      <a:r>
                        <a:rPr lang="en-US" sz="1800"/>
                        <a:t>Department</a:t>
                      </a:r>
                      <a:endParaRPr sz="1800"/>
                    </a:p>
                  </a:txBody>
                  <a:tcPr marL="91450" marR="91450" marT="45725" marB="45725"/>
                </a:tc>
                <a:tc>
                  <a:txBody>
                    <a:bodyPr/>
                    <a:lstStyle/>
                    <a:p>
                      <a:pPr marL="0" marR="0" lvl="0" indent="0" algn="l" rtl="0">
                        <a:spcBef>
                          <a:spcPts val="0"/>
                        </a:spcBef>
                        <a:spcAft>
                          <a:spcPts val="0"/>
                        </a:spcAft>
                        <a:buNone/>
                      </a:pPr>
                      <a:r>
                        <a:rPr lang="en-US" sz="1800"/>
                        <a:t>Mail Id</a:t>
                      </a:r>
                      <a:endParaRPr sz="1800"/>
                    </a:p>
                  </a:txBody>
                  <a:tcPr marL="91450" marR="91450" marT="45725" marB="45725"/>
                </a:tc>
                <a:tc>
                  <a:txBody>
                    <a:bodyPr/>
                    <a:lstStyle/>
                    <a:p>
                      <a:pPr marL="0" marR="0" lvl="0" indent="0" algn="l" rtl="0">
                        <a:spcBef>
                          <a:spcPts val="0"/>
                        </a:spcBef>
                        <a:spcAft>
                          <a:spcPts val="0"/>
                        </a:spcAft>
                        <a:buNone/>
                      </a:pPr>
                      <a:r>
                        <a:rPr lang="en-US" sz="1800"/>
                        <a:t>Phone . No</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100135</a:t>
                      </a:r>
                      <a:endParaRPr sz="1800">
                        <a:solidFill>
                          <a:schemeClr val="dk1"/>
                        </a:solidFill>
                      </a:endParaRPr>
                    </a:p>
                  </a:txBody>
                  <a:tcPr marL="91450" marR="91450" marT="45725" marB="45725"/>
                </a:tc>
                <a:tc>
                  <a:txBody>
                    <a:bodyPr/>
                    <a:lstStyle/>
                    <a:p>
                      <a:pPr marL="0" marR="0" lvl="0" indent="0" algn="l" rtl="0">
                        <a:spcBef>
                          <a:spcPts val="0"/>
                        </a:spcBef>
                        <a:spcAft>
                          <a:spcPts val="0"/>
                        </a:spcAft>
                        <a:buNone/>
                      </a:pPr>
                      <a:r>
                        <a:rPr lang="en-US" sz="1800">
                          <a:solidFill>
                            <a:srgbClr val="FF0000"/>
                          </a:solidFill>
                        </a:rPr>
                        <a:t>Dr. Ajit Kumar</a:t>
                      </a: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r>
                        <a:rPr lang="en-US" sz="1800">
                          <a:solidFill>
                            <a:srgbClr val="FF0000"/>
                          </a:solidFill>
                        </a:rPr>
                        <a:t>SCSE</a:t>
                      </a:r>
                      <a:endParaRPr sz="1800">
                        <a:solidFill>
                          <a:srgbClr val="FF0000"/>
                        </a:solidFill>
                      </a:endParaRPr>
                    </a:p>
                  </a:txBody>
                  <a:tcPr marL="91450" marR="91450" marT="45725" marB="45725"/>
                </a:tc>
                <a:tc>
                  <a:txBody>
                    <a:bodyPr/>
                    <a:lstStyle/>
                    <a:p>
                      <a:pPr marL="0" marR="0" lvl="0" indent="0" algn="l" rtl="0">
                        <a:spcBef>
                          <a:spcPts val="0"/>
                        </a:spcBef>
                        <a:spcAft>
                          <a:spcPts val="0"/>
                        </a:spcAft>
                        <a:buNone/>
                      </a:pPr>
                      <a:r>
                        <a:rPr lang="en-US" sz="1800">
                          <a:solidFill>
                            <a:srgbClr val="FF0000"/>
                          </a:solidFill>
                        </a:rPr>
                        <a:t>ajit.kumar@vitbhopal.ac.in</a:t>
                      </a:r>
                      <a:endParaRPr sz="1800">
                        <a:solidFill>
                          <a:srgbClr val="FF0000"/>
                        </a:solidFill>
                      </a:endParaRPr>
                    </a:p>
                  </a:txBody>
                  <a:tcPr marL="91450" marR="91450" marT="45725" marB="45725"/>
                </a:tc>
                <a:tc>
                  <a:txBody>
                    <a:bodyPr/>
                    <a:lstStyle/>
                    <a:p>
                      <a:pPr marL="0" lvl="0" indent="0" algn="l" rtl="0">
                        <a:spcBef>
                          <a:spcPts val="0"/>
                        </a:spcBef>
                        <a:spcAft>
                          <a:spcPts val="0"/>
                        </a:spcAft>
                        <a:buClr>
                          <a:schemeClr val="dk1"/>
                        </a:buClr>
                        <a:buFont typeface="Arial"/>
                        <a:buNone/>
                      </a:pPr>
                      <a:r>
                        <a:rPr lang="en-US" sz="1800">
                          <a:solidFill>
                            <a:srgbClr val="FF0000"/>
                          </a:solidFill>
                        </a:rPr>
                        <a:t>8903144954</a:t>
                      </a:r>
                      <a:endParaRPr sz="1800">
                        <a:solidFill>
                          <a:srgbClr val="FF0000"/>
                        </a:solidFill>
                      </a:endParaRPr>
                    </a:p>
                  </a:txBody>
                  <a:tcPr marL="91450" marR="91450" marT="45725" marB="45725"/>
                </a:tc>
                <a:extLst>
                  <a:ext uri="{0D108BD9-81ED-4DB2-BD59-A6C34878D82A}">
                    <a16:rowId xmlns:a16="http://schemas.microsoft.com/office/drawing/2014/main" val="10001"/>
                  </a:ext>
                </a:extLst>
              </a:tr>
            </a:tbl>
          </a:graphicData>
        </a:graphic>
      </p:graphicFrame>
      <p:sp>
        <p:nvSpPr>
          <p:cNvPr id="110" name="Google Shape;110;p16"/>
          <p:cNvSpPr txBox="1"/>
          <p:nvPr/>
        </p:nvSpPr>
        <p:spPr>
          <a:xfrm>
            <a:off x="964205" y="3244330"/>
            <a:ext cx="7465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Note</a:t>
            </a:r>
            <a:r>
              <a:rPr lang="en-US" sz="1800">
                <a:solidFill>
                  <a:schemeClr val="dk1"/>
                </a:solidFill>
                <a:latin typeface="Calibri"/>
                <a:ea typeface="Calibri"/>
                <a:cs typeface="Calibri"/>
                <a:sym typeface="Calibri"/>
              </a:rPr>
              <a:t>:  Mentor Needs to be at least 4+ year industry/Academia experience.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731510" y="-296862"/>
            <a:ext cx="10339754" cy="80329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440"/>
              <a:buFont typeface="Calibri"/>
              <a:buNone/>
            </a:pPr>
            <a:br>
              <a:rPr lang="en-US" sz="1440"/>
            </a:br>
            <a:r>
              <a:rPr lang="en-US" sz="3240"/>
              <a:t>Proposed Solution Architecture /Use Case Diagram</a:t>
            </a:r>
            <a:endParaRPr sz="3240"/>
          </a:p>
        </p:txBody>
      </p:sp>
      <p:sp>
        <p:nvSpPr>
          <p:cNvPr id="117" name="Google Shape;117;p17"/>
          <p:cNvSpPr/>
          <p:nvPr/>
        </p:nvSpPr>
        <p:spPr>
          <a:xfrm>
            <a:off x="359833" y="506437"/>
            <a:ext cx="8445500" cy="6020972"/>
          </a:xfrm>
          <a:prstGeom prst="roundRect">
            <a:avLst>
              <a:gd name="adj" fmla="val 16667"/>
            </a:avLst>
          </a:prstGeom>
          <a:gradFill>
            <a:gsLst>
              <a:gs pos="0">
                <a:srgbClr val="3E7FCD"/>
              </a:gs>
              <a:gs pos="100000">
                <a:srgbClr val="96C0FF"/>
              </a:gs>
            </a:gsLst>
            <a:lin ang="16200000" scaled="0"/>
          </a:gra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8" name="Google Shape;118;p17"/>
          <p:cNvPicPr preferRelativeResize="0"/>
          <p:nvPr/>
        </p:nvPicPr>
        <p:blipFill>
          <a:blip r:embed="rId3">
            <a:alphaModFix/>
          </a:blip>
          <a:stretch>
            <a:fillRect/>
          </a:stretch>
        </p:blipFill>
        <p:spPr>
          <a:xfrm>
            <a:off x="635475" y="1198325"/>
            <a:ext cx="8049550" cy="4346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457200" y="133958"/>
            <a:ext cx="8229600" cy="44281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a:t>Proposed Solution</a:t>
            </a:r>
            <a:endParaRPr sz="3959"/>
          </a:p>
        </p:txBody>
      </p:sp>
      <p:sp>
        <p:nvSpPr>
          <p:cNvPr id="124" name="Google Shape;124;p18"/>
          <p:cNvSpPr txBox="1">
            <a:spLocks noGrp="1"/>
          </p:cNvSpPr>
          <p:nvPr>
            <p:ph type="body" idx="1"/>
          </p:nvPr>
        </p:nvSpPr>
        <p:spPr>
          <a:xfrm>
            <a:off x="457200" y="801858"/>
            <a:ext cx="8229600" cy="5324305"/>
          </a:xfrm>
          <a:prstGeom prst="rect">
            <a:avLst/>
          </a:prstGeom>
          <a:noFill/>
          <a:ln>
            <a:noFill/>
          </a:ln>
        </p:spPr>
        <p:txBody>
          <a:bodyPr spcFirstLastPara="1" wrap="square" lIns="91425" tIns="45700" rIns="91425" bIns="45700" anchor="t" anchorCtr="0">
            <a:noAutofit/>
          </a:bodyPr>
          <a:lstStyle/>
          <a:p>
            <a:pPr marL="457200" lvl="0" indent="0" algn="l" rtl="0">
              <a:spcBef>
                <a:spcPts val="0"/>
              </a:spcBef>
              <a:spcAft>
                <a:spcPts val="0"/>
              </a:spcAft>
              <a:buNone/>
            </a:pPr>
            <a:endParaRPr sz="1800" b="1"/>
          </a:p>
          <a:p>
            <a:pPr marL="0" lvl="0" indent="0" algn="l" rtl="0">
              <a:spcBef>
                <a:spcPts val="0"/>
              </a:spcBef>
              <a:spcAft>
                <a:spcPts val="0"/>
              </a:spcAft>
              <a:buNone/>
            </a:pPr>
            <a:r>
              <a:rPr lang="en-US" sz="1800" b="1"/>
              <a:t>Image analysis of the sky from different angles and during different durations during daytime :</a:t>
            </a:r>
            <a:endParaRPr sz="1800" b="1"/>
          </a:p>
          <a:p>
            <a:pPr marL="0" lvl="0" indent="0" algn="l" rtl="0">
              <a:spcBef>
                <a:spcPts val="0"/>
              </a:spcBef>
              <a:spcAft>
                <a:spcPts val="0"/>
              </a:spcAft>
              <a:buNone/>
            </a:pPr>
            <a:r>
              <a:rPr lang="en-US" sz="1800" b="1"/>
              <a:t>	1.  Find the total sky area.</a:t>
            </a:r>
            <a:endParaRPr sz="1800" b="1"/>
          </a:p>
          <a:p>
            <a:pPr marL="914400" lvl="0" indent="0" algn="l" rtl="0">
              <a:spcBef>
                <a:spcPts val="0"/>
              </a:spcBef>
              <a:spcAft>
                <a:spcPts val="0"/>
              </a:spcAft>
              <a:buNone/>
            </a:pPr>
            <a:r>
              <a:rPr lang="en-US" sz="1400"/>
              <a:t>RGB analysis of the image to mark the sky area. Typically, the RGB values of sky pixels have following signatures  </a:t>
            </a:r>
            <a:endParaRPr sz="1400"/>
          </a:p>
          <a:p>
            <a:pPr marL="457200" lvl="0" indent="0" algn="l" rtl="0">
              <a:spcBef>
                <a:spcPts val="0"/>
              </a:spcBef>
              <a:spcAft>
                <a:spcPts val="0"/>
              </a:spcAft>
              <a:buNone/>
            </a:pPr>
            <a:endParaRPr sz="1800" b="1"/>
          </a:p>
          <a:p>
            <a:pPr marL="342900" lvl="0" indent="-139700" algn="l" rtl="0">
              <a:spcBef>
                <a:spcPts val="640"/>
              </a:spcBef>
              <a:spcAft>
                <a:spcPts val="0"/>
              </a:spcAft>
              <a:buClr>
                <a:schemeClr val="dk1"/>
              </a:buClr>
              <a:buSzPts val="3200"/>
              <a:buNone/>
            </a:pPr>
            <a:endParaRPr/>
          </a:p>
        </p:txBody>
      </p:sp>
      <p:pic>
        <p:nvPicPr>
          <p:cNvPr id="125" name="Google Shape;125;p18"/>
          <p:cNvPicPr preferRelativeResize="0"/>
          <p:nvPr/>
        </p:nvPicPr>
        <p:blipFill>
          <a:blip r:embed="rId3">
            <a:alphaModFix/>
          </a:blip>
          <a:stretch>
            <a:fillRect/>
          </a:stretch>
        </p:blipFill>
        <p:spPr>
          <a:xfrm>
            <a:off x="1777500" y="2552900"/>
            <a:ext cx="5002500" cy="3509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Calibri"/>
              <a:buNone/>
            </a:pPr>
            <a:r>
              <a:rPr lang="en-US" sz="3959"/>
              <a:t>Proposed Solution - Cont.</a:t>
            </a:r>
            <a:endParaRPr/>
          </a:p>
        </p:txBody>
      </p:sp>
      <p:sp>
        <p:nvSpPr>
          <p:cNvPr id="132" name="Google Shape;132;p19"/>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1800"/>
              <a:t>2.  </a:t>
            </a:r>
            <a:r>
              <a:rPr lang="en-US" sz="1800" b="1"/>
              <a:t>If the sky area is more than 50%, find out the “bright spots”, i.e the areas of the image receiving ample sunlight </a:t>
            </a:r>
            <a:endParaRPr sz="1800" b="1"/>
          </a:p>
          <a:p>
            <a:pPr marL="0" lvl="0" indent="0" algn="l" rtl="0">
              <a:spcBef>
                <a:spcPts val="360"/>
              </a:spcBef>
              <a:spcAft>
                <a:spcPts val="0"/>
              </a:spcAft>
              <a:buNone/>
            </a:pPr>
            <a:r>
              <a:rPr lang="en-US" sz="1800" b="1"/>
              <a:t>	</a:t>
            </a:r>
            <a:r>
              <a:rPr lang="en-US" sz="1400"/>
              <a:t>1. Grayscale conversion of the Image and blurring  to smoothen high frequency noise i.e  trees, buildings.</a:t>
            </a:r>
            <a:endParaRPr sz="1400"/>
          </a:p>
          <a:p>
            <a:pPr marL="0" lvl="0" indent="0" algn="l" rtl="0">
              <a:spcBef>
                <a:spcPts val="360"/>
              </a:spcBef>
              <a:spcAft>
                <a:spcPts val="0"/>
              </a:spcAft>
              <a:buNone/>
            </a:pPr>
            <a:r>
              <a:rPr lang="en-US" sz="1400"/>
              <a:t>	2.Thresholding of the Image to find out the bright spots.</a:t>
            </a:r>
            <a:endParaRPr sz="1400"/>
          </a:p>
          <a:p>
            <a:pPr marL="0" lvl="0" indent="0" algn="l" rtl="0">
              <a:spcBef>
                <a:spcPts val="360"/>
              </a:spcBef>
              <a:spcAft>
                <a:spcPts val="0"/>
              </a:spcAft>
              <a:buNone/>
            </a:pPr>
            <a:r>
              <a:rPr lang="en-US" sz="1400"/>
              <a:t>		 Thresholding involves calculating area where pixel value &gt; 200, and set it to 255 i.e white and rest		 of the area to 0 i.e black.</a:t>
            </a:r>
            <a:endParaRPr sz="1400"/>
          </a:p>
          <a:p>
            <a:pPr marL="0" lvl="0" indent="0" algn="l" rtl="0">
              <a:spcBef>
                <a:spcPts val="360"/>
              </a:spcBef>
              <a:spcAft>
                <a:spcPts val="0"/>
              </a:spcAft>
              <a:buNone/>
            </a:pPr>
            <a:endParaRPr sz="1400"/>
          </a:p>
          <a:p>
            <a:pPr marL="0" lvl="0" indent="0" algn="l" rtl="0">
              <a:spcBef>
                <a:spcPts val="360"/>
              </a:spcBef>
              <a:spcAft>
                <a:spcPts val="0"/>
              </a:spcAft>
              <a:buNone/>
            </a:pPr>
            <a:r>
              <a:rPr lang="en-US" sz="1800"/>
              <a:t>3. Continue this operation for entire duration of daytime to calculate sunlight exposure at various times of the day and total sunlight exposure during the entire daytime.</a:t>
            </a:r>
            <a:endParaRPr sz="1800"/>
          </a:p>
          <a:p>
            <a:pPr marL="0" lvl="0" indent="0" algn="l" rtl="0">
              <a:spcBef>
                <a:spcPts val="360"/>
              </a:spcBef>
              <a:spcAft>
                <a:spcPts val="0"/>
              </a:spcAft>
              <a:buNone/>
            </a:pPr>
            <a:endParaRPr sz="1400"/>
          </a:p>
          <a:p>
            <a:pPr marL="0" lvl="0" indent="0" algn="l" rtl="0">
              <a:spcBef>
                <a:spcPts val="360"/>
              </a:spcBef>
              <a:spcAft>
                <a:spcPts val="0"/>
              </a:spcAft>
              <a:buNone/>
            </a:pPr>
            <a:r>
              <a:rPr lang="en-US" sz="1400"/>
              <a:t> </a:t>
            </a:r>
            <a:endParaRPr sz="1400"/>
          </a:p>
          <a:p>
            <a:pPr marL="0" lvl="0" indent="0" algn="l" rtl="0">
              <a:spcBef>
                <a:spcPts val="360"/>
              </a:spcBef>
              <a:spcAft>
                <a:spcPts val="0"/>
              </a:spcAft>
              <a:buNone/>
            </a:pPr>
            <a:r>
              <a:rPr lang="en-US" sz="1800" b="1"/>
              <a:t>	</a:t>
            </a:r>
            <a:endParaRPr sz="1800" b="1"/>
          </a:p>
        </p:txBody>
      </p:sp>
      <p:pic>
        <p:nvPicPr>
          <p:cNvPr id="133" name="Google Shape;133;p19"/>
          <p:cNvPicPr preferRelativeResize="0"/>
          <p:nvPr/>
        </p:nvPicPr>
        <p:blipFill>
          <a:blip r:embed="rId3">
            <a:alphaModFix/>
          </a:blip>
          <a:stretch>
            <a:fillRect/>
          </a:stretch>
        </p:blipFill>
        <p:spPr>
          <a:xfrm>
            <a:off x="571879" y="5025612"/>
            <a:ext cx="2336651" cy="1557750"/>
          </a:xfrm>
          <a:prstGeom prst="rect">
            <a:avLst/>
          </a:prstGeom>
          <a:noFill/>
          <a:ln>
            <a:noFill/>
          </a:ln>
        </p:spPr>
      </p:pic>
      <p:pic>
        <p:nvPicPr>
          <p:cNvPr id="134" name="Google Shape;134;p19"/>
          <p:cNvPicPr preferRelativeResize="0"/>
          <p:nvPr/>
        </p:nvPicPr>
        <p:blipFill>
          <a:blip r:embed="rId4">
            <a:alphaModFix/>
          </a:blip>
          <a:stretch>
            <a:fillRect/>
          </a:stretch>
        </p:blipFill>
        <p:spPr>
          <a:xfrm>
            <a:off x="3023209" y="4810287"/>
            <a:ext cx="2651175" cy="1988400"/>
          </a:xfrm>
          <a:prstGeom prst="rect">
            <a:avLst/>
          </a:prstGeom>
          <a:noFill/>
          <a:ln>
            <a:noFill/>
          </a:ln>
        </p:spPr>
      </p:pic>
      <p:pic>
        <p:nvPicPr>
          <p:cNvPr id="135" name="Google Shape;135;p19"/>
          <p:cNvPicPr preferRelativeResize="0"/>
          <p:nvPr/>
        </p:nvPicPr>
        <p:blipFill>
          <a:blip r:embed="rId5">
            <a:alphaModFix/>
          </a:blip>
          <a:stretch>
            <a:fillRect/>
          </a:stretch>
        </p:blipFill>
        <p:spPr>
          <a:xfrm>
            <a:off x="5789063" y="4832810"/>
            <a:ext cx="2391480" cy="16797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536</Words>
  <Application>Microsoft Office PowerPoint</Application>
  <PresentationFormat>On-screen Show (4:3)</PresentationFormat>
  <Paragraphs>99</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PowerPoint Presentation</vt:lpstr>
      <vt:lpstr>PowerPoint Presentation</vt:lpstr>
      <vt:lpstr>Team Member Details</vt:lpstr>
      <vt:lpstr>Mentor Detail</vt:lpstr>
      <vt:lpstr> Proposed Solution Architecture /Use Case Diagram</vt:lpstr>
      <vt:lpstr>Proposed Solution</vt:lpstr>
      <vt:lpstr>Proposed Solution -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shreeyash jejurkar</cp:lastModifiedBy>
  <cp:revision>1</cp:revision>
  <dcterms:modified xsi:type="dcterms:W3CDTF">2020-06-24T17:40:08Z</dcterms:modified>
</cp:coreProperties>
</file>