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41" r:id="rId2"/>
    <p:sldId id="257" r:id="rId3"/>
    <p:sldId id="337" r:id="rId4"/>
    <p:sldId id="382" r:id="rId5"/>
    <p:sldId id="344" r:id="rId6"/>
    <p:sldId id="384" r:id="rId7"/>
    <p:sldId id="389" r:id="rId8"/>
    <p:sldId id="386" r:id="rId9"/>
    <p:sldId id="390" r:id="rId10"/>
    <p:sldId id="387" r:id="rId11"/>
    <p:sldId id="385" r:id="rId12"/>
    <p:sldId id="388" r:id="rId13"/>
    <p:sldId id="391" r:id="rId14"/>
    <p:sldId id="393" r:id="rId15"/>
    <p:sldId id="394" r:id="rId16"/>
    <p:sldId id="395" r:id="rId17"/>
    <p:sldId id="334" r:id="rId18"/>
    <p:sldId id="277" r:id="rId19"/>
    <p:sldId id="365" r:id="rId20"/>
    <p:sldId id="392" r:id="rId21"/>
  </p:sldIdLst>
  <p:sldSz cx="12192000" cy="6858000"/>
  <p:notesSz cx="9296400" cy="70104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2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35" autoAdjust="0"/>
  </p:normalViewPr>
  <p:slideViewPr>
    <p:cSldViewPr snapToGrid="0">
      <p:cViewPr varScale="1">
        <p:scale>
          <a:sx n="102" d="100"/>
          <a:sy n="102" d="100"/>
        </p:scale>
        <p:origin x="834" y="126"/>
      </p:cViewPr>
      <p:guideLst>
        <p:guide orient="horz" pos="2160"/>
        <p:guide pos="52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DFF1-1CEA-455F-ABE1-9A9EC709F333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73438"/>
            <a:ext cx="743585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9563"/>
            <a:ext cx="40290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D43A9-74BE-4780-9A75-90FD5E741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3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43A9-74BE-4780-9A75-90FD5E7413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14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121E2-AD2E-3B1D-20AE-116E954EA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BBDE8C-7970-ECA7-1887-7DA63808C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AA09DD-9132-960E-4331-FE3DA8502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1D26E-5314-D1DB-12FC-68FA057FD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43A9-74BE-4780-9A75-90FD5E7413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CD157-37B9-B10B-FFD1-9967DB294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3C19C-BD7A-88C2-7CE2-C68A9533F3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DE5FF-BBB2-CADA-E29C-79634841D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32F5C-CB38-63BA-6E4A-00C965B97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D43A9-74BE-4780-9A75-90FD5E7413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4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95339B3-D84E-47C5-A3C2-E2D727BC400F}" type="datetime1">
              <a:rPr lang="en-US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823503-D46D-4F48-AEE7-158C0B84A783}" type="datetime1">
              <a:rPr lang="en-US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8645A97-A678-49FC-8177-361836268381}" type="datetime1">
              <a:rPr lang="en-US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3B01A10-E455-402E-86C1-4359A11BA40C}" type="datetime1">
              <a:rPr lang="en-US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70160E9-D638-496B-A005-4ABC5A6EFEFA}" type="datetime1">
              <a:rPr lang="en-US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AD9165-18BA-40DC-954F-E6FD4D624F98}" type="datetime1">
              <a:rPr lang="en-US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F787FEA-A946-4D70-8AB1-72CE29BE6131}" type="datetime1">
              <a:rPr lang="en-US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1B280A-334F-47BA-B3E9-2A794888D7D3}" type="datetime1">
              <a:rPr lang="en-US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D910B0-0855-4A0E-8C70-32AA715CE8E7}" type="datetime1">
              <a:rPr lang="en-US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81EA869-6672-4F2E-A482-C83CC23E07EF}" type="datetime1">
              <a:rPr lang="en-US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3F8A6C-40E5-4583-A58B-3967875CA76F}" type="datetime1">
              <a:rPr lang="en-US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833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B2FF3-7DC1-4814-8ED0-D976FB02F8FC}" type="datetime1">
              <a:rPr lang="en-US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FD3101A-ED35-438F-9568-98E2C79AC3B8}" type="slidenum">
              <a:rPr lang="en-US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962826" y="723351"/>
            <a:ext cx="10291985" cy="10559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16793" y="723351"/>
            <a:ext cx="681546" cy="105592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11431424" y="723351"/>
            <a:ext cx="681546" cy="105592"/>
          </a:xfrm>
          <a:prstGeom prst="rect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linkedin.com/in/semyalo-dennis-5471b4158" TargetMode="External"/><Relationship Id="rId7" Type="http://schemas.openxmlformats.org/officeDocument/2006/relationships/hyperlink" Target="https://www.researchgate.net/profile/Dennis-Semyal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scholar.google.com/citations?user=0_jvpccAAAAJ&amp;hl=en" TargetMode="External"/><Relationship Id="rId10" Type="http://schemas.openxmlformats.org/officeDocument/2006/relationships/image" Target="../media/image5.jpeg"/><Relationship Id="rId4" Type="http://schemas.openxmlformats.org/officeDocument/2006/relationships/image" Target="../media/image2.png"/><Relationship Id="rId9" Type="http://schemas.openxmlformats.org/officeDocument/2006/relationships/hyperlink" Target="https://x.com/SemyaloDenni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https:/doi.org/10.1016/j.foodchem.2020.12851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doi.org/https:/doi.org/10.1016/j.trac.2017.07.004" TargetMode="External"/><Relationship Id="rId4" Type="http://schemas.openxmlformats.org/officeDocument/2006/relationships/hyperlink" Target="https://doi.org/10.1039/C4AY00571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4133/2022/976109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doi.org/https:/doi.org/10.1016/j.lwt.2016.06.04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Relationship Id="rId1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63952" y="1132090"/>
            <a:ext cx="11561784" cy="1535956"/>
          </a:xfrm>
          <a:ln w="190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Spectral unmixing in Chemometrics</a:t>
            </a:r>
            <a:b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US"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437396" y="6314828"/>
            <a:ext cx="1835101" cy="340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defRPr/>
            </a:pP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/>
                <a:cs typeface="Times New Roman"/>
              </a:rPr>
              <a:t>December 5, 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7F1AAFC-7851-316C-A346-A3B3C7AEB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957" y="2844070"/>
            <a:ext cx="5664877" cy="2881840"/>
          </a:xfrm>
        </p:spPr>
        <p:txBody>
          <a:bodyPr vert="horz" lIns="91440" tIns="45720" rIns="91440" bIns="45720" rtlCol="0" anchor="b">
            <a:noAutofit/>
          </a:bodyPr>
          <a:lstStyle/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Workshop</a:t>
            </a:r>
          </a:p>
          <a:p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DENNIS SEMYALO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Dept. Smart Agricultural Systems,  Chungnam Natl. University</a:t>
            </a:r>
          </a:p>
        </p:txBody>
      </p:sp>
      <p:pic>
        <p:nvPicPr>
          <p:cNvPr id="6" name="Picture 5" descr="A blue logo with leaves&#10;&#10;Description automatically generated">
            <a:extLst>
              <a:ext uri="{FF2B5EF4-FFF2-40B4-BE49-F238E27FC236}">
                <a16:creationId xmlns:a16="http://schemas.microsoft.com/office/drawing/2014/main" id="{A758CF8A-8D27-9F7F-4DDD-C8C4184A28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7" name="Picture 6" descr="A blue logo with leaves&#10;&#10;Description automatically generated">
            <a:extLst>
              <a:ext uri="{FF2B5EF4-FFF2-40B4-BE49-F238E27FC236}">
                <a16:creationId xmlns:a16="http://schemas.microsoft.com/office/drawing/2014/main" id="{3AAC3258-D9EF-B175-F5B5-E8BC88C351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75563" y="104921"/>
            <a:ext cx="532345" cy="512222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A4195618-3FCC-5902-65FA-708902C3B4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3" b="29247"/>
          <a:stretch/>
        </p:blipFill>
        <p:spPr>
          <a:xfrm>
            <a:off x="0" y="6385783"/>
            <a:ext cx="1260563" cy="364728"/>
          </a:xfrm>
          <a:prstGeom prst="rect">
            <a:avLst/>
          </a:prstGeom>
        </p:spPr>
      </p:pic>
      <p:pic>
        <p:nvPicPr>
          <p:cNvPr id="11" name="Picture 10" descr="A blue square and a circle with a black background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57C032FA-3F65-CF49-3D02-3A994D271E3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297" y="6314828"/>
            <a:ext cx="417250" cy="417250"/>
          </a:xfrm>
          <a:prstGeom prst="rect">
            <a:avLst/>
          </a:prstGeom>
        </p:spPr>
      </p:pic>
      <p:pic>
        <p:nvPicPr>
          <p:cNvPr id="13" name="Picture 12" descr="A green circle with white letters on it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DE061882-55A1-30F5-636E-998B4090714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30" y="6248499"/>
            <a:ext cx="502012" cy="502012"/>
          </a:xfrm>
          <a:prstGeom prst="rect">
            <a:avLst/>
          </a:prstGeom>
        </p:spPr>
      </p:pic>
      <p:pic>
        <p:nvPicPr>
          <p:cNvPr id="15" name="Picture 14" descr="A white x on a black background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4005E5D5-9468-E60B-ED03-B9FA52B7EF2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121" y="6359522"/>
            <a:ext cx="417250" cy="417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00C1AA-F648-30FC-8295-91C1E1BAF72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31A436B1-06EF-3850-8505-55844B29A115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Spectral unmixing hands-on tutorial in Python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684AAF6-D7EB-FA7D-0F31-8F99A43D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08003" y="6605514"/>
            <a:ext cx="371168" cy="252486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10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5CB97-13AC-8D16-B036-268C396BBABB}"/>
              </a:ext>
            </a:extLst>
          </p:cNvPr>
          <p:cNvSpPr txBox="1"/>
          <p:nvPr/>
        </p:nvSpPr>
        <p:spPr bwMode="auto">
          <a:xfrm>
            <a:off x="242719" y="902311"/>
            <a:ext cx="11936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33CC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Developed software program for spectral unmixing based on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pyMCR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an open-source Python library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DE0C86-BF9C-BEEF-5E0D-C9FB288A9E6F}"/>
              </a:ext>
            </a:extLst>
          </p:cNvPr>
          <p:cNvGrpSpPr/>
          <p:nvPr/>
        </p:nvGrpSpPr>
        <p:grpSpPr>
          <a:xfrm>
            <a:off x="1245139" y="1395903"/>
            <a:ext cx="9701721" cy="5214028"/>
            <a:chOff x="1128239" y="1225375"/>
            <a:chExt cx="9701721" cy="52140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2E8FC8-00B0-CD7C-67D8-E88D75E486D1}"/>
                </a:ext>
              </a:extLst>
            </p:cNvPr>
            <p:cNvGrpSpPr/>
            <p:nvPr/>
          </p:nvGrpSpPr>
          <p:grpSpPr>
            <a:xfrm>
              <a:off x="1128239" y="1803164"/>
              <a:ext cx="9701721" cy="4636239"/>
              <a:chOff x="1128239" y="1803164"/>
              <a:chExt cx="9701721" cy="46362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015816F-CF1C-8CD6-19E9-6D61698B5D3C}"/>
                  </a:ext>
                </a:extLst>
              </p:cNvPr>
              <p:cNvGrpSpPr/>
              <p:nvPr/>
            </p:nvGrpSpPr>
            <p:grpSpPr>
              <a:xfrm>
                <a:off x="1128239" y="1803164"/>
                <a:ext cx="9701721" cy="2569761"/>
                <a:chOff x="1128239" y="1803164"/>
                <a:chExt cx="9701721" cy="256976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E9FDFB2-FC2C-0707-4A50-C0D89AE2AD48}"/>
                    </a:ext>
                  </a:extLst>
                </p:cNvPr>
                <p:cNvGrpSpPr/>
                <p:nvPr/>
              </p:nvGrpSpPr>
              <p:grpSpPr>
                <a:xfrm>
                  <a:off x="1128239" y="1815822"/>
                  <a:ext cx="3358597" cy="2410259"/>
                  <a:chOff x="1128239" y="1815822"/>
                  <a:chExt cx="3358597" cy="2410259"/>
                </a:xfrm>
              </p:grpSpPr>
              <p:sp>
                <p:nvSpPr>
                  <p:cNvPr id="5" name="Content Placeholder 2">
                    <a:extLst>
                      <a:ext uri="{FF2B5EF4-FFF2-40B4-BE49-F238E27FC236}">
                        <a16:creationId xmlns:a16="http://schemas.microsoft.com/office/drawing/2014/main" id="{D2DAA958-34EF-5EEF-50E6-99594761DC7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1128239" y="1815822"/>
                    <a:ext cx="2651587" cy="50831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t" anchorCtr="0" forceAA="0" compatLnSpc="0">
                    <a:noAutofit/>
                  </a:bodyPr>
                  <a:lstStyle>
                    <a:lvl1pPr marL="228600" indent="-228600" algn="l" defTabSz="914400">
                      <a:lnSpc>
                        <a:spcPct val="90000"/>
                      </a:lnSpc>
                      <a:spcBef>
                        <a:spcPts val="1000"/>
                      </a:spcBef>
                      <a:buFont typeface="Arial"/>
                      <a:buChar char="•"/>
                      <a:defRPr sz="2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4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0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lnSpc>
                        <a:spcPct val="160000"/>
                      </a:lnSpc>
                      <a:buClr>
                        <a:srgbClr val="CC00CC"/>
                      </a:buClr>
                      <a:buFont typeface="Arial"/>
                      <a:buNone/>
                      <a:defRPr/>
                    </a:pPr>
                    <a:r>
                      <a: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Setup and installations</a:t>
                    </a:r>
                  </a:p>
                </p:txBody>
              </p:sp>
              <p:sp>
                <p:nvSpPr>
                  <p:cNvPr id="6" name="Content Placeholder 2">
                    <a:extLst>
                      <a:ext uri="{FF2B5EF4-FFF2-40B4-BE49-F238E27FC236}">
                        <a16:creationId xmlns:a16="http://schemas.microsoft.com/office/drawing/2014/main" id="{1A6E443D-A8A7-5E40-E5AF-D2CEBB45655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1835249" y="2507094"/>
                    <a:ext cx="2651587" cy="50831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t" anchorCtr="0" forceAA="0" compatLnSpc="0">
                    <a:noAutofit/>
                  </a:bodyPr>
                  <a:lstStyle>
                    <a:lvl1pPr marL="228600" indent="-228600" algn="l" defTabSz="914400">
                      <a:lnSpc>
                        <a:spcPct val="90000"/>
                      </a:lnSpc>
                      <a:spcBef>
                        <a:spcPts val="1000"/>
                      </a:spcBef>
                      <a:buFont typeface="Arial"/>
                      <a:buChar char="•"/>
                      <a:defRPr sz="2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4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0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lnSpc>
                        <a:spcPct val="160000"/>
                      </a:lnSpc>
                      <a:buClr>
                        <a:srgbClr val="CC00CC"/>
                      </a:buClr>
                      <a:buFont typeface="Arial"/>
                      <a:buNone/>
                      <a:defRPr/>
                    </a:pPr>
                    <a:r>
                      <a: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python &gt;= 3.4 up to 3.9</a:t>
                    </a:r>
                  </a:p>
                </p:txBody>
              </p:sp>
              <p:sp>
                <p:nvSpPr>
                  <p:cNvPr id="7" name="Content Placeholder 2">
                    <a:extLst>
                      <a:ext uri="{FF2B5EF4-FFF2-40B4-BE49-F238E27FC236}">
                        <a16:creationId xmlns:a16="http://schemas.microsoft.com/office/drawing/2014/main" id="{380C2CC6-C157-6F91-F1DE-6CC4D73028D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1835247" y="3198366"/>
                    <a:ext cx="2651587" cy="50831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t" anchorCtr="0" forceAA="0" compatLnSpc="0">
                    <a:noAutofit/>
                  </a:bodyPr>
                  <a:lstStyle>
                    <a:lvl1pPr marL="228600" indent="-228600" algn="l" defTabSz="914400">
                      <a:lnSpc>
                        <a:spcPct val="90000"/>
                      </a:lnSpc>
                      <a:spcBef>
                        <a:spcPts val="1000"/>
                      </a:spcBef>
                      <a:buFont typeface="Arial"/>
                      <a:buChar char="•"/>
                      <a:defRPr sz="2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4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0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lnSpc>
                        <a:spcPct val="160000"/>
                      </a:lnSpc>
                      <a:buClr>
                        <a:srgbClr val="CC00CC"/>
                      </a:buClr>
                      <a:buFont typeface="Arial"/>
                      <a:buNone/>
                      <a:defRPr/>
                    </a:pPr>
                    <a:r>
                      <a: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pip install </a:t>
                    </a:r>
                    <a:r>
                      <a:rPr lang="en-US" sz="16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pyMCR</a:t>
                    </a:r>
                    <a:endParaRPr 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endParaRPr>
                  </a:p>
                </p:txBody>
              </p:sp>
              <p:sp>
                <p:nvSpPr>
                  <p:cNvPr id="9" name="Content Placeholder 2">
                    <a:extLst>
                      <a:ext uri="{FF2B5EF4-FFF2-40B4-BE49-F238E27FC236}">
                        <a16:creationId xmlns:a16="http://schemas.microsoft.com/office/drawing/2014/main" id="{FC039A7E-5496-9F91-2136-DE305C7236F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1835247" y="3717770"/>
                    <a:ext cx="2651587" cy="50831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t" anchorCtr="0" forceAA="0" compatLnSpc="0">
                    <a:noAutofit/>
                  </a:bodyPr>
                  <a:lstStyle>
                    <a:lvl1pPr marL="228600" indent="-228600" algn="l" defTabSz="914400">
                      <a:lnSpc>
                        <a:spcPct val="90000"/>
                      </a:lnSpc>
                      <a:spcBef>
                        <a:spcPts val="1000"/>
                      </a:spcBef>
                      <a:buFont typeface="Arial"/>
                      <a:buChar char="•"/>
                      <a:defRPr sz="2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4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0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lnSpc>
                        <a:spcPct val="160000"/>
                      </a:lnSpc>
                      <a:buClr>
                        <a:srgbClr val="CC00CC"/>
                      </a:buClr>
                      <a:buFont typeface="Arial"/>
                      <a:buNone/>
                      <a:defRPr/>
                    </a:pPr>
                    <a:r>
                      <a: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Or pip3 install </a:t>
                    </a:r>
                    <a:r>
                      <a:rPr lang="en-US" sz="16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pyMCR</a:t>
                    </a:r>
                    <a:endParaRPr 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endParaRP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A99FAC8-5F94-F3D3-A468-49305DBD3B8E}"/>
                    </a:ext>
                  </a:extLst>
                </p:cNvPr>
                <p:cNvGrpSpPr/>
                <p:nvPr/>
              </p:nvGrpSpPr>
              <p:grpSpPr>
                <a:xfrm>
                  <a:off x="6558797" y="1803164"/>
                  <a:ext cx="4271163" cy="2569761"/>
                  <a:chOff x="6558797" y="1803164"/>
                  <a:chExt cx="4271163" cy="2569761"/>
                </a:xfrm>
              </p:grpSpPr>
              <p:sp>
                <p:nvSpPr>
                  <p:cNvPr id="10" name="Content Placeholder 2">
                    <a:extLst>
                      <a:ext uri="{FF2B5EF4-FFF2-40B4-BE49-F238E27FC236}">
                        <a16:creationId xmlns:a16="http://schemas.microsoft.com/office/drawing/2014/main" id="{FF42142E-7538-D92E-F905-1B4B8524660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7119476" y="1803164"/>
                    <a:ext cx="3710484" cy="50831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t" anchorCtr="0" forceAA="0" compatLnSpc="0">
                    <a:noAutofit/>
                  </a:bodyPr>
                  <a:lstStyle>
                    <a:lvl1pPr marL="228600" indent="-228600" algn="l" defTabSz="914400">
                      <a:lnSpc>
                        <a:spcPct val="90000"/>
                      </a:lnSpc>
                      <a:spcBef>
                        <a:spcPts val="1000"/>
                      </a:spcBef>
                      <a:buFont typeface="Arial"/>
                      <a:buChar char="•"/>
                      <a:defRPr sz="2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4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0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lnSpc>
                        <a:spcPct val="160000"/>
                      </a:lnSpc>
                      <a:buClr>
                        <a:srgbClr val="CC00CC"/>
                      </a:buClr>
                      <a:buFont typeface="Arial"/>
                      <a:buNone/>
                      <a:defRPr/>
                    </a:pPr>
                    <a:r>
                      <a: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Install additional libraries (Dependencies)</a:t>
                    </a:r>
                  </a:p>
                </p:txBody>
              </p:sp>
              <p:sp>
                <p:nvSpPr>
                  <p:cNvPr id="11" name="Content Placeholder 2">
                    <a:extLst>
                      <a:ext uri="{FF2B5EF4-FFF2-40B4-BE49-F238E27FC236}">
                        <a16:creationId xmlns:a16="http://schemas.microsoft.com/office/drawing/2014/main" id="{D1010C71-069F-C192-F511-02D61987380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6558801" y="2504422"/>
                    <a:ext cx="2651587" cy="50831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t" anchorCtr="0" forceAA="0" compatLnSpc="0">
                    <a:noAutofit/>
                  </a:bodyPr>
                  <a:lstStyle>
                    <a:lvl1pPr marL="228600" indent="-228600" algn="l" defTabSz="914400">
                      <a:lnSpc>
                        <a:spcPct val="90000"/>
                      </a:lnSpc>
                      <a:spcBef>
                        <a:spcPts val="1000"/>
                      </a:spcBef>
                      <a:buFont typeface="Arial"/>
                      <a:buChar char="•"/>
                      <a:defRPr sz="2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4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0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lnSpc>
                        <a:spcPct val="160000"/>
                      </a:lnSpc>
                      <a:buClr>
                        <a:srgbClr val="CC00CC"/>
                      </a:buClr>
                      <a:buFont typeface="Arial"/>
                      <a:buNone/>
                      <a:defRPr/>
                    </a:pPr>
                    <a:r>
                      <a: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pip install </a:t>
                    </a:r>
                    <a:r>
                      <a:rPr lang="en-US" sz="16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numpy</a:t>
                    </a:r>
                    <a:endParaRPr 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endParaRPr>
                  </a:p>
                </p:txBody>
              </p:sp>
              <p:sp>
                <p:nvSpPr>
                  <p:cNvPr id="12" name="Content Placeholder 2">
                    <a:extLst>
                      <a:ext uri="{FF2B5EF4-FFF2-40B4-BE49-F238E27FC236}">
                        <a16:creationId xmlns:a16="http://schemas.microsoft.com/office/drawing/2014/main" id="{17760511-7567-61BA-75A9-245773A8F67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6558798" y="3193450"/>
                    <a:ext cx="2651587" cy="50831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t" anchorCtr="0" forceAA="0" compatLnSpc="0">
                    <a:noAutofit/>
                  </a:bodyPr>
                  <a:lstStyle>
                    <a:lvl1pPr marL="228600" indent="-228600" algn="l" defTabSz="914400">
                      <a:lnSpc>
                        <a:spcPct val="90000"/>
                      </a:lnSpc>
                      <a:spcBef>
                        <a:spcPts val="1000"/>
                      </a:spcBef>
                      <a:buFont typeface="Arial"/>
                      <a:buChar char="•"/>
                      <a:defRPr sz="2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4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0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lnSpc>
                        <a:spcPct val="160000"/>
                      </a:lnSpc>
                      <a:buClr>
                        <a:srgbClr val="CC00CC"/>
                      </a:buClr>
                      <a:buFont typeface="Arial"/>
                      <a:buNone/>
                      <a:defRPr/>
                    </a:pPr>
                    <a:r>
                      <a: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pip install </a:t>
                    </a:r>
                    <a:r>
                      <a:rPr lang="en-US" sz="1600" b="1" dirty="0" err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scipy</a:t>
                    </a:r>
                    <a:endParaRPr 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endParaRPr>
                  </a:p>
                </p:txBody>
              </p:sp>
              <p:sp>
                <p:nvSpPr>
                  <p:cNvPr id="14" name="Content Placeholder 2">
                    <a:extLst>
                      <a:ext uri="{FF2B5EF4-FFF2-40B4-BE49-F238E27FC236}">
                        <a16:creationId xmlns:a16="http://schemas.microsoft.com/office/drawing/2014/main" id="{FD28C2BE-2375-846D-70A7-F6EA51D00CA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6558797" y="3864614"/>
                    <a:ext cx="2651587" cy="50831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lIns="91440" tIns="45720" rIns="91440" bIns="45720" numCol="1" spcCol="0" rtlCol="0" fromWordArt="0" anchor="t" anchorCtr="0" forceAA="0" compatLnSpc="0">
                    <a:noAutofit/>
                  </a:bodyPr>
                  <a:lstStyle>
                    <a:lvl1pPr marL="228600" indent="-228600" algn="l" defTabSz="914400">
                      <a:lnSpc>
                        <a:spcPct val="90000"/>
                      </a:lnSpc>
                      <a:spcBef>
                        <a:spcPts val="1000"/>
                      </a:spcBef>
                      <a:buFont typeface="Arial"/>
                      <a:buChar char="•"/>
                      <a:defRPr sz="2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4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20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>
                      <a:lnSpc>
                        <a:spcPct val="90000"/>
                      </a:lnSpc>
                      <a:spcBef>
                        <a:spcPts val="500"/>
                      </a:spcBef>
                      <a:buFont typeface="Arial"/>
                      <a:buChar char="•"/>
                      <a:defRPr sz="18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just">
                      <a:lnSpc>
                        <a:spcPct val="160000"/>
                      </a:lnSpc>
                      <a:buClr>
                        <a:srgbClr val="CC00CC"/>
                      </a:buClr>
                      <a:buFont typeface="Arial"/>
                      <a:buNone/>
                      <a:defRPr/>
                    </a:pPr>
                    <a:r>
                      <a: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rPr>
                      <a:t>pip install matplotlib</a:t>
                    </a:r>
                  </a:p>
                </p:txBody>
              </p: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B6A250C-FA6F-3EBD-E330-5851D169985C}"/>
                  </a:ext>
                </a:extLst>
              </p:cNvPr>
              <p:cNvGrpSpPr/>
              <p:nvPr/>
            </p:nvGrpSpPr>
            <p:grpSpPr>
              <a:xfrm>
                <a:off x="4101912" y="4580300"/>
                <a:ext cx="2651587" cy="1859103"/>
                <a:chOff x="4101912" y="4580300"/>
                <a:chExt cx="2651587" cy="1859103"/>
              </a:xfrm>
            </p:grpSpPr>
            <p:sp>
              <p:nvSpPr>
                <p:cNvPr id="15" name="Content Placeholder 2">
                  <a:extLst>
                    <a:ext uri="{FF2B5EF4-FFF2-40B4-BE49-F238E27FC236}">
                      <a16:creationId xmlns:a16="http://schemas.microsoft.com/office/drawing/2014/main" id="{5A57B76F-9415-8F8F-0AD8-68B3F15F18B2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94510" y="5295986"/>
                  <a:ext cx="2466390" cy="1143417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vertOverflow="overflow" horzOverflow="overflow" vert="horz" wrap="square" lIns="91440" tIns="45720" rIns="91440" bIns="45720" numCol="1" spcCol="0" rtlCol="0" fromWordArt="0" anchor="t" anchorCtr="0" forceAA="0" compatLnSpc="0">
                  <a:noAutofit/>
                </a:bodyPr>
                <a:lstStyle>
                  <a:lvl1pPr marL="228600" indent="-228600" algn="l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/>
                    <a:buChar char="•"/>
                    <a:defRPr sz="2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24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20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lnSpc>
                      <a:spcPct val="160000"/>
                    </a:lnSpc>
                    <a:buClr>
                      <a:srgbClr val="CC00CC"/>
                    </a:buClr>
                    <a:buFont typeface="Arial"/>
                    <a:buNone/>
                    <a:defRPr/>
                  </a:pPr>
                  <a:r>
                    <a:rPr lang="fr-FR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import </a:t>
                  </a:r>
                  <a:r>
                    <a:rPr lang="fr-FR" sz="16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pymcr</a:t>
                  </a:r>
                  <a:endParaRPr lang="fr-F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endParaRPr>
                </a:p>
                <a:p>
                  <a:pPr marL="0" indent="0" algn="just">
                    <a:lnSpc>
                      <a:spcPct val="160000"/>
                    </a:lnSpc>
                    <a:buClr>
                      <a:srgbClr val="CC00CC"/>
                    </a:buClr>
                    <a:buFont typeface="Arial"/>
                    <a:buNone/>
                    <a:defRPr/>
                  </a:pPr>
                  <a:r>
                    <a:rPr lang="fr-FR" sz="16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print</a:t>
                  </a:r>
                  <a:r>
                    <a:rPr lang="fr-FR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(</a:t>
                  </a:r>
                  <a:r>
                    <a:rPr lang="fr-FR" sz="1600" b="1" dirty="0" err="1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pymcr</a:t>
                  </a:r>
                  <a:r>
                    <a:rPr lang="fr-FR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.__version__)</a:t>
                  </a:r>
                </a:p>
              </p:txBody>
            </p:sp>
            <p:sp>
              <p:nvSpPr>
                <p:cNvPr id="16" name="Content Placeholder 2">
                  <a:extLst>
                    <a:ext uri="{FF2B5EF4-FFF2-40B4-BE49-F238E27FC236}">
                      <a16:creationId xmlns:a16="http://schemas.microsoft.com/office/drawing/2014/main" id="{ABB5F433-7075-ABAB-D2E8-7165E861DADD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4101912" y="4580300"/>
                  <a:ext cx="2651587" cy="50831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numCol="1" spcCol="0" rtlCol="0" fromWordArt="0" anchor="t" anchorCtr="0" forceAA="0" compatLnSpc="0">
                  <a:noAutofit/>
                </a:bodyPr>
                <a:lstStyle>
                  <a:lvl1pPr marL="228600" indent="-228600" algn="l" defTabSz="914400">
                    <a:lnSpc>
                      <a:spcPct val="90000"/>
                    </a:lnSpc>
                    <a:spcBef>
                      <a:spcPts val="1000"/>
                    </a:spcBef>
                    <a:buFont typeface="Arial"/>
                    <a:buChar char="•"/>
                    <a:defRPr sz="2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24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20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/>
                    <a:buChar char="•"/>
                    <a:defRPr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just">
                    <a:lnSpc>
                      <a:spcPct val="160000"/>
                    </a:lnSpc>
                    <a:buClr>
                      <a:srgbClr val="CC00CC"/>
                    </a:buClr>
                    <a:buFont typeface="Arial"/>
                    <a:buNone/>
                    <a:defRPr/>
                  </a:pPr>
                  <a:r>
                    <a:rPr lang="en-US" sz="16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lt"/>
                    </a:rPr>
                    <a:t>Verify Installation</a:t>
                  </a:r>
                </a:p>
              </p:txBody>
            </p:sp>
          </p:grpSp>
        </p:grpSp>
        <p:sp>
          <p:nvSpPr>
            <p:cNvPr id="23" name="Content Placeholder 2">
              <a:extLst>
                <a:ext uri="{FF2B5EF4-FFF2-40B4-BE49-F238E27FC236}">
                  <a16:creationId xmlns:a16="http://schemas.microsoft.com/office/drawing/2014/main" id="{CBEF9B9B-9691-4DCE-E85E-594F1B391F8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09313" y="1225375"/>
              <a:ext cx="2651587" cy="508311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t" anchorCtr="0" forceAA="0" compatLnSpc="0">
              <a:noAutofit/>
            </a:bodyPr>
            <a:lstStyle>
              <a:lvl1pPr marL="228600" indent="-228600" algn="l" defTabSz="914400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60000"/>
                </a:lnSpc>
                <a:buClr>
                  <a:srgbClr val="CC00CC"/>
                </a:buClr>
                <a:buFont typeface="Arial"/>
                <a:buNone/>
                <a:defRPr/>
              </a:pPr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Open-source software library</a:t>
              </a:r>
            </a:p>
          </p:txBody>
        </p:sp>
      </p:grp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FB3C1D08-B147-CEB1-C299-753C9205B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4" name="Picture 3" descr="A blue logo with leaves&#10;&#10;Description automatically generated">
            <a:extLst>
              <a:ext uri="{FF2B5EF4-FFF2-40B4-BE49-F238E27FC236}">
                <a16:creationId xmlns:a16="http://schemas.microsoft.com/office/drawing/2014/main" id="{C58F6B53-1984-F9BD-06EE-83EDFF5785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11023" y="104921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4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54F15BA-D95B-3ACE-4DDD-07DF86DF03A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5DC81F7-1819-0EFF-6E13-FDA5848A4127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Spectral unmixing hands-on tutorial in Python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289655-AF51-1FE8-D756-6B62B09E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08003" y="6605514"/>
            <a:ext cx="371168" cy="252486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11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BAF31-55E2-FE1E-171E-C2D6C7CDE6F8}"/>
              </a:ext>
            </a:extLst>
          </p:cNvPr>
          <p:cNvSpPr txBox="1"/>
          <p:nvPr/>
        </p:nvSpPr>
        <p:spPr bwMode="auto">
          <a:xfrm>
            <a:off x="242719" y="902311"/>
            <a:ext cx="913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Simulated HSI dataset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6E1D2D-B926-6B0F-BBB8-C13AA6778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857" y="2572549"/>
            <a:ext cx="7764146" cy="3875251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A930B48-754C-EE8D-EEA9-1F0163D726AC}"/>
              </a:ext>
            </a:extLst>
          </p:cNvPr>
          <p:cNvSpPr txBox="1">
            <a:spLocks/>
          </p:cNvSpPr>
          <p:nvPr/>
        </p:nvSpPr>
        <p:spPr bwMode="auto">
          <a:xfrm>
            <a:off x="4628561" y="6447800"/>
            <a:ext cx="6693031" cy="315428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Simulated dataset with 3 unique components with their corresponding concentration maps</a:t>
            </a:r>
            <a:endParaRPr lang="en-US" sz="1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4EDC9E-5044-C2F3-2193-BCE09BF27E1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2463" y="1395903"/>
            <a:ext cx="3572444" cy="5462096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Spectra with 3 unique components and concentration maps simulated using Gaussian waveform and functions.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Spectra and concentration maps are combined to form a hyperspectral image (HSI)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HSI image unfolded into a data matrix, D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Spectral unmixing performed with MCR-ALS and MCR-NNLS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A5DE5-DE4A-D9C6-70AB-A0237AF4FCE3}"/>
                  </a:ext>
                </a:extLst>
              </p:cNvPr>
              <p:cNvSpPr txBox="1"/>
              <p:nvPr/>
            </p:nvSpPr>
            <p:spPr>
              <a:xfrm>
                <a:off x="4808814" y="1524144"/>
                <a:ext cx="2310120" cy="601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sz="2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000" b="1" i="1" smtClean="0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r>
                                            <a:rPr lang="en-US" sz="2000" b="1" i="1" smtClean="0"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1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0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6A5DE5-DE4A-D9C6-70AB-A0237AF4F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14" y="1524144"/>
                <a:ext cx="2310120" cy="601896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7765BA-5C47-A427-99A9-CAFB50A9E508}"/>
              </a:ext>
            </a:extLst>
          </p:cNvPr>
          <p:cNvSpPr txBox="1">
            <a:spLocks/>
          </p:cNvSpPr>
          <p:nvPr/>
        </p:nvSpPr>
        <p:spPr bwMode="auto">
          <a:xfrm>
            <a:off x="8066281" y="1161783"/>
            <a:ext cx="2953652" cy="155119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: amplitude (height of the peak)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 : center position of the peak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CC00CC"/>
              </a:buClr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 : standard deviation</a:t>
            </a:r>
          </a:p>
        </p:txBody>
      </p:sp>
      <p:pic>
        <p:nvPicPr>
          <p:cNvPr id="6" name="Picture 5" descr="A blue logo with leaves&#10;&#10;Description automatically generated">
            <a:extLst>
              <a:ext uri="{FF2B5EF4-FFF2-40B4-BE49-F238E27FC236}">
                <a16:creationId xmlns:a16="http://schemas.microsoft.com/office/drawing/2014/main" id="{49F06B36-585D-ABC3-574E-B12BFFC59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7" name="Picture 6" descr="A blue logo with leaves&#10;&#10;Description automatically generated">
            <a:extLst>
              <a:ext uri="{FF2B5EF4-FFF2-40B4-BE49-F238E27FC236}">
                <a16:creationId xmlns:a16="http://schemas.microsoft.com/office/drawing/2014/main" id="{F068E9FC-9511-DCD4-49FB-76AA192222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79365" y="148304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1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664ABAF-846A-BE3B-39CC-905A6535D0B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8B6B8BDF-5377-FFF6-A4B6-1C2E854FAB79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Spectral unmixing hands-on tutorial in Python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0C1F8-7115-5999-3707-FC89749B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08003" y="6605514"/>
            <a:ext cx="371168" cy="252486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12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B92BD6-3A3A-F0C4-49BB-33DA982E3580}"/>
              </a:ext>
            </a:extLst>
          </p:cNvPr>
          <p:cNvSpPr txBox="1"/>
          <p:nvPr/>
        </p:nvSpPr>
        <p:spPr bwMode="auto">
          <a:xfrm>
            <a:off x="242719" y="940019"/>
            <a:ext cx="913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MCR-ALS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85B0B-9C8A-983C-FB6B-AC0B53E0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30" y="1389466"/>
            <a:ext cx="8740392" cy="48540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DB811B-D30E-A0A6-D5A6-74965B907095}"/>
              </a:ext>
            </a:extLst>
          </p:cNvPr>
          <p:cNvSpPr txBox="1">
            <a:spLocks/>
          </p:cNvSpPr>
          <p:nvPr/>
        </p:nvSpPr>
        <p:spPr bwMode="auto">
          <a:xfrm>
            <a:off x="4074064" y="6292870"/>
            <a:ext cx="4692863" cy="33914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Retrieved results using spectral unmixing with MCR-ALS</a:t>
            </a: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C5C7F27A-151D-38F7-EE09-F684A14BB1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4" name="Picture 3" descr="A blue logo with leaves&#10;&#10;Description automatically generated">
            <a:extLst>
              <a:ext uri="{FF2B5EF4-FFF2-40B4-BE49-F238E27FC236}">
                <a16:creationId xmlns:a16="http://schemas.microsoft.com/office/drawing/2014/main" id="{7A3B7485-9B75-F0D0-791B-2CDCA535B7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830" y="148304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3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4887BA0-07A6-4E08-C65D-936ED3D57AD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4805C2A7-4128-AC3C-D688-168F4C5AB2E5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Spectral unmixing hands-on tutorial in Python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087430-8C0E-FBFD-790E-0F3DD9A5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08003" y="6605514"/>
            <a:ext cx="371168" cy="252486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13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6FDD7-F499-CD1D-AE6A-2E43A8F5D26D}"/>
              </a:ext>
            </a:extLst>
          </p:cNvPr>
          <p:cNvSpPr txBox="1"/>
          <p:nvPr/>
        </p:nvSpPr>
        <p:spPr bwMode="auto">
          <a:xfrm>
            <a:off x="242719" y="940019"/>
            <a:ext cx="913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MCR-NNLS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C89CF-F0F7-9F35-6380-931C8F59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00" y="1320938"/>
            <a:ext cx="9244800" cy="513419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B774D4-7477-072A-6DD0-5A5B729A31E1}"/>
              </a:ext>
            </a:extLst>
          </p:cNvPr>
          <p:cNvSpPr txBox="1">
            <a:spLocks/>
          </p:cNvSpPr>
          <p:nvPr/>
        </p:nvSpPr>
        <p:spPr bwMode="auto">
          <a:xfrm>
            <a:off x="4074064" y="6454796"/>
            <a:ext cx="4692863" cy="33914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Retrieved results using spectral unmixing with MCR-NNLS</a:t>
            </a: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D50F3059-05C0-9B5F-9C7A-94C418B7C4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6" name="Picture 5" descr="A blue logo with leaves&#10;&#10;Description automatically generated">
            <a:extLst>
              <a:ext uri="{FF2B5EF4-FFF2-40B4-BE49-F238E27FC236}">
                <a16:creationId xmlns:a16="http://schemas.microsoft.com/office/drawing/2014/main" id="{65E6E7E4-F6E8-0293-A22C-E491D69803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76737" y="148304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24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CAD55B8-4257-A677-7BE8-A3A7BCB5F52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5D42A8B8-2EBB-E5E4-BC31-8720407A8472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Spectral unmixing hands-on tutorial in Python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CF62807-E70F-A499-8FD8-ECAE1C4B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08003" y="6605514"/>
            <a:ext cx="371168" cy="252486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EBA5F8-0D12-5C40-A61B-CC71BA104DC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13645" y="839855"/>
            <a:ext cx="5572375" cy="5891902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marL="0" indent="0" algn="just">
              <a:lnSpc>
                <a:spcPct val="160000"/>
              </a:lnSpc>
              <a:buClr>
                <a:srgbClr val="CC00CC"/>
              </a:buClr>
              <a:buNone/>
              <a:defRPr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Spectral unmixing of an oil emulsion</a:t>
            </a:r>
            <a:endParaRPr lang="en-US" sz="1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Downloaded hyperspectral Raman image of an oil emulsion, sized (60 x 60 x 253).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Oil emulsion is a mixture of oil, water, and an emulsifying agent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Hypercube unfolded into a data matrix, D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Performed spectral unmixing using a custom-developed software program in Python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Number of components (4)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Initial estimates of spectral profile determined using SIMPLISMA, a pure variable selection method.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Constraints: non-negativity on C and S matrix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Used 1000 iterations during optimization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endParaRPr lang="en-US" sz="1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D3D751-8F2F-BE67-7662-9AF6C9F47377}"/>
              </a:ext>
            </a:extLst>
          </p:cNvPr>
          <p:cNvGrpSpPr/>
          <p:nvPr/>
        </p:nvGrpSpPr>
        <p:grpSpPr>
          <a:xfrm>
            <a:off x="6185956" y="2025445"/>
            <a:ext cx="5820460" cy="3893906"/>
            <a:chOff x="6185956" y="2025445"/>
            <a:chExt cx="5820460" cy="38939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20FE68-31E8-E934-3E96-420C7AE62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6185956" y="2025445"/>
              <a:ext cx="5820460" cy="389390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2DFA25-DAD6-A82D-DCA8-76865D833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9731" y="5174921"/>
              <a:ext cx="730414" cy="72557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1BD89D5-5574-5069-C0DE-1591ABBB3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1456" y="5174922"/>
              <a:ext cx="706482" cy="72557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E433241-E10A-0116-9332-2E3FB85B6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01590" y="2516540"/>
              <a:ext cx="1604826" cy="1269266"/>
            </a:xfrm>
            <a:prstGeom prst="rect">
              <a:avLst/>
            </a:prstGeom>
          </p:spPr>
        </p:pic>
      </p:grpSp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6B687765-5678-2749-F5F5-C2030632A9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5" name="Picture 4" descr="A blue logo with leaves&#10;&#10;Description automatically generated">
            <a:extLst>
              <a:ext uri="{FF2B5EF4-FFF2-40B4-BE49-F238E27FC236}">
                <a16:creationId xmlns:a16="http://schemas.microsoft.com/office/drawing/2014/main" id="{722D9EB0-F089-E6BB-E069-18E4CB3A28E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79365" y="103369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2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6452983-2431-F23C-45B4-7E3D5BB795F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2A523E8A-C6A7-F2E0-F999-9603B5EE1722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Spectral unmixing hands-on tutorial in Python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A5414D-6747-F5A6-89DA-F5E7B020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08003" y="6605514"/>
            <a:ext cx="371168" cy="252486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60EC9-B4D5-6FCF-7055-88BB0C34E15E}"/>
              </a:ext>
            </a:extLst>
          </p:cNvPr>
          <p:cNvSpPr txBox="1"/>
          <p:nvPr/>
        </p:nvSpPr>
        <p:spPr bwMode="auto">
          <a:xfrm>
            <a:off x="242719" y="940019"/>
            <a:ext cx="913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MCR-ALS results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727DF3-2CD1-9343-992C-7E06D4F62313}"/>
              </a:ext>
            </a:extLst>
          </p:cNvPr>
          <p:cNvSpPr txBox="1">
            <a:spLocks/>
          </p:cNvSpPr>
          <p:nvPr/>
        </p:nvSpPr>
        <p:spPr bwMode="auto">
          <a:xfrm>
            <a:off x="6006559" y="6236271"/>
            <a:ext cx="4692863" cy="33914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Retrieved results using spectral unmixing with MCR-ALS</a:t>
            </a:r>
          </a:p>
        </p:txBody>
      </p:sp>
      <p:pic>
        <p:nvPicPr>
          <p:cNvPr id="14" name="Picture 13" descr="A diagram of different components&#10;&#10;Description automatically generated">
            <a:extLst>
              <a:ext uri="{FF2B5EF4-FFF2-40B4-BE49-F238E27FC236}">
                <a16:creationId xmlns:a16="http://schemas.microsoft.com/office/drawing/2014/main" id="{CFE830FF-6208-101D-4305-D7F0460D0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b="13593"/>
          <a:stretch/>
        </p:blipFill>
        <p:spPr>
          <a:xfrm>
            <a:off x="3447154" y="1370228"/>
            <a:ext cx="8537523" cy="486604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865F114-3363-80F4-B274-5449DBE7576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7323" y="1471320"/>
            <a:ext cx="2762119" cy="5386680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just">
              <a:lnSpc>
                <a:spcPct val="2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Pure spectra and distribution maps reflect the surface pattern of an emulsion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 oily phase represented by two components (a big drop and the interface around), the outer aqueous phase and a small patch, which is an emulsion additive.</a:t>
            </a: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"/>
              <a:buChar char="q"/>
              <a:defRPr/>
            </a:pP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>
              <a:lnSpc>
                <a:spcPct val="200000"/>
              </a:lnSpc>
              <a:buClr>
                <a:srgbClr val="CC00CC"/>
              </a:buClr>
              <a:buFont typeface="Wingdings"/>
              <a:buChar char="q"/>
              <a:defRPr/>
            </a:pPr>
            <a:endParaRPr lang="en-US" sz="1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E993457C-AA3C-2C7E-2BCE-33206601E6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9E2C5ADD-3E6B-41A5-B4DA-D5AF088241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98238" y="104921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6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9215599-5ACE-BC7E-2384-AAC04CFA97E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F4AF5AD6-3AB3-FA56-CAE3-50E37D542D1C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Spectral unmixing hands-on tutorial in Python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6EA2890-3F2B-F8C1-F8DB-33950CD1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08003" y="6605514"/>
            <a:ext cx="371168" cy="252486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A478A-5417-3DCA-AF85-11BDE2ACCFDE}"/>
              </a:ext>
            </a:extLst>
          </p:cNvPr>
          <p:cNvSpPr txBox="1"/>
          <p:nvPr/>
        </p:nvSpPr>
        <p:spPr bwMode="auto">
          <a:xfrm>
            <a:off x="242719" y="940019"/>
            <a:ext cx="913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MCR-NNLS results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3A83D2C-C345-E884-DE4F-22658926D278}"/>
              </a:ext>
            </a:extLst>
          </p:cNvPr>
          <p:cNvSpPr txBox="1">
            <a:spLocks/>
          </p:cNvSpPr>
          <p:nvPr/>
        </p:nvSpPr>
        <p:spPr bwMode="auto">
          <a:xfrm>
            <a:off x="3986095" y="6266371"/>
            <a:ext cx="4692863" cy="33914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Retrieved results using spectral unmixing with MCR-NNLS</a:t>
            </a:r>
          </a:p>
        </p:txBody>
      </p:sp>
      <p:pic>
        <p:nvPicPr>
          <p:cNvPr id="4" name="Picture 3" descr="A diagram of different components&#10;&#10;Description automatically generated">
            <a:extLst>
              <a:ext uri="{FF2B5EF4-FFF2-40B4-BE49-F238E27FC236}">
                <a16:creationId xmlns:a16="http://schemas.microsoft.com/office/drawing/2014/main" id="{636EA28A-BE25-3C1C-5E9A-FF59F82A30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" b="13595"/>
          <a:stretch/>
        </p:blipFill>
        <p:spPr>
          <a:xfrm>
            <a:off x="2252216" y="1471319"/>
            <a:ext cx="8160623" cy="4634797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9C2DD536-7A9B-D080-5C67-0E644DE164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5" name="Picture 4" descr="A blue logo with leaves&#10;&#10;Description automatically generated">
            <a:extLst>
              <a:ext uri="{FF2B5EF4-FFF2-40B4-BE49-F238E27FC236}">
                <a16:creationId xmlns:a16="http://schemas.microsoft.com/office/drawing/2014/main" id="{7F1B377C-C8B8-3A1A-04A5-F45207F348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41830" y="104921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9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Conclusions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820832" y="6429563"/>
            <a:ext cx="371168" cy="365125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17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 bwMode="auto">
          <a:xfrm>
            <a:off x="1163907" y="853628"/>
            <a:ext cx="9896267" cy="5575935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just">
              <a:lnSpc>
                <a:spcPct val="25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Spectral unmixing is effective in chemometrics for mixing problems</a:t>
            </a:r>
          </a:p>
          <a:p>
            <a:pPr algn="just">
              <a:lnSpc>
                <a:spcPct val="25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Hands-on  practice for spectral unmixing in python was explored</a:t>
            </a:r>
          </a:p>
          <a:p>
            <a:pPr algn="just">
              <a:lnSpc>
                <a:spcPct val="25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Research opportunities using spectral unmixing in chemometrics still available</a:t>
            </a:r>
          </a:p>
          <a:p>
            <a:pPr algn="just">
              <a:lnSpc>
                <a:spcPct val="25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Flexibility during implementation of multivariate curve resolution alternating regression (MCR-AR) such as various regressors, and constraints can be applied during the optimization process</a:t>
            </a:r>
          </a:p>
          <a:p>
            <a:pPr algn="just">
              <a:lnSpc>
                <a:spcPct val="25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With this introduction and hands-on workshop, this approach can be adapted to participants’ research </a:t>
            </a:r>
          </a:p>
          <a:p>
            <a:pPr algn="just">
              <a:lnSpc>
                <a:spcPct val="25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Looking forward to various collaborations on spectral unmixing</a:t>
            </a:r>
          </a:p>
          <a:p>
            <a:pPr algn="just">
              <a:lnSpc>
                <a:spcPct val="250000"/>
              </a:lnSpc>
              <a:buClr>
                <a:srgbClr val="CC00CC"/>
              </a:buClr>
              <a:buFont typeface="Wingdings"/>
              <a:buChar char="q"/>
              <a:defRPr/>
            </a:pP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DF88C3BD-152D-DA46-EBD8-FAA71E59E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6C5087B5-52B5-3FE0-ADE4-401E2545D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4062" y="148304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6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 bwMode="auto">
          <a:xfrm>
            <a:off x="3212479" y="3090672"/>
            <a:ext cx="6498449" cy="8778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7200" b="1" dirty="0">
                <a:solidFill>
                  <a:srgbClr val="002060"/>
                </a:solidFill>
                <a:latin typeface="+mn-lt"/>
              </a:rPr>
              <a:t>Thank You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820832" y="6429563"/>
            <a:ext cx="371168" cy="365125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18</a:t>
            </a:fld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645E1606-F029-8DF0-B285-B3C2F35F9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266CD439-C8FF-EF35-F956-A6F90A902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74071" y="104921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9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59244DD-D88F-F4DB-9645-E22DF6FE6F5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B7ED7FF4-BC41-B9F5-FBA3-56DD6992297A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References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EA57F51-737B-73E4-719A-E3BCB586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20832" y="6429563"/>
            <a:ext cx="371168" cy="365125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19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6208FB-1383-001F-31DD-F0A77E7F23C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27941" y="1174742"/>
            <a:ext cx="10951250" cy="5318133"/>
          </a:xfrm>
          <a:ln w="38100">
            <a:solidFill>
              <a:srgbClr val="002060"/>
            </a:solidFill>
          </a:ln>
        </p:spPr>
        <p:txBody>
          <a:bodyPr>
            <a:noAutofit/>
          </a:bodyPr>
          <a:lstStyle/>
          <a:p>
            <a:pPr marL="627063" lvl="1" indent="-342900"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q"/>
            </a:pP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Badaró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A. T., Amigo, J. M., 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Blasco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J., 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Aleixos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N., Ferreira, A. R., 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Clerici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M. T. P. S., &amp; 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Barbin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D. F. (2021). Near infrared hyperspectral imaging and spectral unmixing methods for evaluation of fiber distribution in enriched pasta. </a:t>
            </a:r>
            <a:r>
              <a:rPr lang="en-US" sz="1800" i="1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Food Chemistry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i="1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343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128517. 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3"/>
              </a:rPr>
              <a:t>https://doi.org/https://doi.org/10.1016/j.foodchem.2020.128517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627063" lvl="1" indent="-342900"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 Juan, A., 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Jaumot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J., &amp; 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Tauler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R. (2014). Multivariate Curve Resolution (MCR). Solving the mixture analysis problem. </a:t>
            </a:r>
            <a:r>
              <a:rPr lang="en-US" sz="1800" i="1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Analytical Methods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i="1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6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(14), 4964–4976. 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4"/>
              </a:rPr>
              <a:t>https://doi.org/10.1039/C4AY00571F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Aptos" panose="020B000402020202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627063" lvl="1" indent="-342900"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Olmos, V., Benítez, L., 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Marro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M., 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Loza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-Alvarez, P., Piña, B., 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Tauler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R., &amp; de Juan, A. (2017). Relevant aspects of unmixing/resolution analysis for the interpretation of biological vibrational hyperspectral images. </a:t>
            </a:r>
            <a:r>
              <a:rPr lang="en-US" sz="1800" i="1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TrAC</a:t>
            </a:r>
            <a:r>
              <a:rPr lang="en-US" sz="1800" i="1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Trends in Analytical Chemistry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</a:t>
            </a:r>
            <a:r>
              <a:rPr lang="en-US" sz="1800" i="1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94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130–140. 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5"/>
              </a:rPr>
              <a:t>https://doi.org/https://doi.org/10.1016/j.trac.2017.07.004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q"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q"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q"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q"/>
            </a:pPr>
            <a:endParaRPr lang="en-US" sz="2000" b="1" dirty="0">
              <a:latin typeface="+mj-lt"/>
            </a:endParaRP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BE455CA0-9DC9-169C-2D9C-27BD294C433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758746ED-0FD4-8394-8F4F-A470BD5EA5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76737" y="104921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Overview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9448799" y="6429563"/>
            <a:ext cx="2743200" cy="365125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2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 bwMode="auto">
          <a:xfrm>
            <a:off x="737938" y="808829"/>
            <a:ext cx="9580987" cy="5644527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0000"/>
          </a:bodyPr>
          <a:lstStyle/>
          <a:p>
            <a:pPr algn="just">
              <a:lnSpc>
                <a:spcPct val="3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2000" b="1" dirty="0"/>
              <a:t> Introduction</a:t>
            </a:r>
          </a:p>
          <a:p>
            <a:pPr algn="just">
              <a:lnSpc>
                <a:spcPct val="3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2000" b="1" dirty="0"/>
              <a:t> Spectral unmixing technique</a:t>
            </a:r>
          </a:p>
          <a:p>
            <a:pPr algn="just">
              <a:lnSpc>
                <a:spcPct val="3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2000" b="1" dirty="0"/>
              <a:t> Applications of spectral unmixing in chemometrics</a:t>
            </a:r>
          </a:p>
          <a:p>
            <a:pPr algn="just">
              <a:lnSpc>
                <a:spcPct val="3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2000" b="1" dirty="0"/>
              <a:t> Spectral unmixing hands-on tutorial in Python</a:t>
            </a:r>
          </a:p>
          <a:p>
            <a:pPr algn="just">
              <a:lnSpc>
                <a:spcPct val="3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2000" b="1" dirty="0"/>
              <a:t>Conclusions</a:t>
            </a:r>
          </a:p>
          <a:p>
            <a:pPr algn="just">
              <a:lnSpc>
                <a:spcPct val="3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2000" b="1" dirty="0"/>
              <a:t> References</a:t>
            </a: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D303F527-C38D-3DF4-8F56-6403EE3FC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510" y="148304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B9033B60-052A-A948-0F5A-C2EC4263DF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86145" y="148304"/>
            <a:ext cx="532345" cy="51222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146159D-8695-6A8E-0D1B-1904288B78A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F93A37D8-0C65-A96E-16CD-0854DC4CF5B6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References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26CE479-9E58-E03D-5260-F527AE6B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20832" y="6429563"/>
            <a:ext cx="371168" cy="365125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20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FF85286-48E2-009E-2B63-2A8B2B74261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27941" y="1174742"/>
            <a:ext cx="10951250" cy="5318133"/>
          </a:xfrm>
          <a:ln w="38100">
            <a:solidFill>
              <a:srgbClr val="002060"/>
            </a:solidFill>
          </a:ln>
        </p:spPr>
        <p:txBody>
          <a:bodyPr>
            <a:noAutofit/>
          </a:bodyPr>
          <a:lstStyle/>
          <a:p>
            <a:pPr marL="627063" lvl="1" indent="-342900"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q"/>
            </a:pP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Guo, X., Ahlawat, Y. K., Liu, T., &amp; 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Zare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A. (2022). Evaluation of postharvest senescence of Broccoli via hyperspectral imaging. Plant Phenomics. 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3"/>
              </a:rPr>
              <a:t>https://doi.org/10.34133/2022/9761095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  </a:t>
            </a:r>
          </a:p>
          <a:p>
            <a:pPr marL="627063" lvl="1" indent="-342900"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q"/>
            </a:pP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Forchetti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D. A. P., &amp; 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Poppi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, R. J. (2017). Use of NIR hyperspectral imaging and multivariate curve resolution (MCR) for detection and quantification of adulterants in milk powder. LWT - Food Science and Technology, 76, 337–343. </a:t>
            </a:r>
            <a:r>
              <a:rPr lang="en-US" sz="1800" kern="0" dirty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4"/>
              </a:rPr>
              <a:t>https://doi.org/https://doi.org/10.1016/j.lwt</a:t>
            </a:r>
            <a:r>
              <a:rPr lang="en-US" sz="1800" kern="0">
                <a:effectLst/>
                <a:latin typeface="Aptos" panose="020B0004020202020204" pitchFamily="34" charset="0"/>
                <a:ea typeface="Malgun Gothic" panose="020B0503020000020004" pitchFamily="34" charset="-127"/>
                <a:cs typeface="Times New Roman" panose="02020603050405020304" pitchFamily="18" charset="0"/>
                <a:hlinkClick r:id="rId4"/>
              </a:rPr>
              <a:t>.2016.06.046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q"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lvl="1" algn="just">
              <a:lnSpc>
                <a:spcPct val="150000"/>
              </a:lnSpc>
              <a:buClr>
                <a:srgbClr val="CC00CC"/>
              </a:buClr>
              <a:buFont typeface="Wingdings" panose="05000000000000000000" pitchFamily="2" charset="2"/>
              <a:buChar char="q"/>
            </a:pPr>
            <a:endParaRPr lang="en-US" sz="2000" b="1" dirty="0">
              <a:latin typeface="+mj-lt"/>
            </a:endParaRP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C105E393-A30D-A93E-3461-C3516E0BB9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4CB8E831-DBF8-1A81-48AC-8BC1305FE9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76737" y="148304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2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Introduction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820832" y="6429563"/>
            <a:ext cx="371168" cy="365125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3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 bwMode="auto">
          <a:xfrm>
            <a:off x="587990" y="808828"/>
            <a:ext cx="10684041" cy="110481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Spectral unmixing separates pure spectral signatures of constituents and their distribution in mixture measurements/samples. 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Useful in remote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sensing</a:t>
            </a:r>
            <a:r>
              <a:rPr 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chemometrics,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&amp; environmental  data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1E995-9DFF-3F75-8296-283E97182365}"/>
              </a:ext>
            </a:extLst>
          </p:cNvPr>
          <p:cNvSpPr txBox="1"/>
          <p:nvPr/>
        </p:nvSpPr>
        <p:spPr bwMode="auto">
          <a:xfrm>
            <a:off x="259441" y="1883407"/>
            <a:ext cx="233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sensing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3306AD7-1DE6-900E-8BEA-D9BF7E1AD89D}"/>
              </a:ext>
            </a:extLst>
          </p:cNvPr>
          <p:cNvSpPr/>
          <p:nvPr/>
        </p:nvSpPr>
        <p:spPr bwMode="auto">
          <a:xfrm rot="16200000">
            <a:off x="9828649" y="3611022"/>
            <a:ext cx="308146" cy="212588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A32C62-6E11-0D61-59B7-056D6284776E}"/>
              </a:ext>
            </a:extLst>
          </p:cNvPr>
          <p:cNvGrpSpPr/>
          <p:nvPr/>
        </p:nvGrpSpPr>
        <p:grpSpPr>
          <a:xfrm>
            <a:off x="167983" y="1395196"/>
            <a:ext cx="11652846" cy="5034367"/>
            <a:chOff x="167983" y="1395196"/>
            <a:chExt cx="11652846" cy="5034367"/>
          </a:xfrm>
        </p:grpSpPr>
        <p:pic>
          <p:nvPicPr>
            <p:cNvPr id="6" name="Picture 5" descr="A diagram of a cross section of a tree&#10;&#10;Description automatically generated">
              <a:extLst>
                <a:ext uri="{FF2B5EF4-FFF2-40B4-BE49-F238E27FC236}">
                  <a16:creationId xmlns:a16="http://schemas.microsoft.com/office/drawing/2014/main" id="{BDA77931-0172-A5BD-E6E5-5954ED71D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83" y="2395093"/>
              <a:ext cx="4086692" cy="3096049"/>
            </a:xfrm>
            <a:prstGeom prst="rect">
              <a:avLst/>
            </a:prstGeom>
          </p:spPr>
        </p:pic>
        <p:pic>
          <p:nvPicPr>
            <p:cNvPr id="7" name="Picture 6" descr="A aerial view of a landscape&#10;&#10;Description automatically generated">
              <a:extLst>
                <a:ext uri="{FF2B5EF4-FFF2-40B4-BE49-F238E27FC236}">
                  <a16:creationId xmlns:a16="http://schemas.microsoft.com/office/drawing/2014/main" id="{A37407CE-8D66-9BB5-9CEA-D20924772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7007" y="2388225"/>
              <a:ext cx="3211693" cy="3204619"/>
            </a:xfrm>
            <a:prstGeom prst="rect">
              <a:avLst/>
            </a:prstGeom>
          </p:spPr>
        </p:pic>
        <p:pic>
          <p:nvPicPr>
            <p:cNvPr id="8" name="Picture 7" descr="A graph of a tree and a band&#10;&#10;Description automatically generated">
              <a:extLst>
                <a:ext uri="{FF2B5EF4-FFF2-40B4-BE49-F238E27FC236}">
                  <a16:creationId xmlns:a16="http://schemas.microsoft.com/office/drawing/2014/main" id="{098F470B-DFBF-AF2C-BBBB-E0D424515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4616" y="1395196"/>
              <a:ext cx="3676213" cy="2116140"/>
            </a:xfrm>
            <a:prstGeom prst="rect">
              <a:avLst/>
            </a:prstGeom>
          </p:spPr>
        </p:pic>
        <p:pic>
          <p:nvPicPr>
            <p:cNvPr id="10" name="Picture 9" descr="A graph with a line and a purple line&#10;&#10;Description automatically generated">
              <a:extLst>
                <a:ext uri="{FF2B5EF4-FFF2-40B4-BE49-F238E27FC236}">
                  <a16:creationId xmlns:a16="http://schemas.microsoft.com/office/drawing/2014/main" id="{F82341E9-8598-C2DD-CE16-6F3C30500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44616" y="3999524"/>
              <a:ext cx="3676213" cy="24300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F82F4EDB-49A7-B11C-F457-C0F93E109C13}"/>
                </a:ext>
              </a:extLst>
            </p:cNvPr>
            <p:cNvSpPr/>
            <p:nvPr/>
          </p:nvSpPr>
          <p:spPr bwMode="auto">
            <a:xfrm>
              <a:off x="4262207" y="3821568"/>
              <a:ext cx="234797" cy="243097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A03E7F-A6E7-309A-961F-65F7D08AF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294" y="4524866"/>
              <a:ext cx="1037611" cy="36290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579BB3-402C-5536-F490-7B50EA92A45A}"/>
                </a:ext>
              </a:extLst>
            </p:cNvPr>
            <p:cNvSpPr txBox="1"/>
            <p:nvPr/>
          </p:nvSpPr>
          <p:spPr bwMode="auto">
            <a:xfrm>
              <a:off x="8870301" y="3586153"/>
              <a:ext cx="2328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Spectral        unmixing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05A1186-A620-4000-131C-7FE7428954B0}"/>
              </a:ext>
            </a:extLst>
          </p:cNvPr>
          <p:cNvSpPr txBox="1"/>
          <p:nvPr/>
        </p:nvSpPr>
        <p:spPr bwMode="auto">
          <a:xfrm>
            <a:off x="167979" y="5491142"/>
            <a:ext cx="307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terms - synonyms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0F796F9-084F-4835-74E9-F9E05F1F3EC2}"/>
              </a:ext>
            </a:extLst>
          </p:cNvPr>
          <p:cNvSpPr txBox="1">
            <a:spLocks/>
          </p:cNvSpPr>
          <p:nvPr/>
        </p:nvSpPr>
        <p:spPr bwMode="auto">
          <a:xfrm>
            <a:off x="167980" y="5808458"/>
            <a:ext cx="5928020" cy="110481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Pure components/ pure analytes/pure constituents</a:t>
            </a:r>
          </a:p>
          <a:p>
            <a:pPr algn="just">
              <a:lnSpc>
                <a:spcPct val="1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Pure spectral signatures/endmembers/ constituent spectra/ spectra profile</a:t>
            </a:r>
          </a:p>
          <a:p>
            <a:pPr algn="just">
              <a:lnSpc>
                <a:spcPct val="1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Concentration/fractions of endmembers/abundances/ distribution profile</a:t>
            </a: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F01BA7C3-CB23-DCB8-AFDB-DAECA4C0D1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B10E295C-6472-C917-D42F-DFF56DD5DA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4656" y="104921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B518020-0D82-BD09-B03C-3BF8FAF58CF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8797788B-B1EC-1919-21FB-1EA6CCA63B00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Introduction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4594CD7-515E-909C-DC09-875036B2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20832" y="6429563"/>
            <a:ext cx="371168" cy="365125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4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E26FC-EEE4-36ED-0CAB-DA9DF1F7A2C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587990" y="1302118"/>
            <a:ext cx="10684041" cy="2014748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Application in chemometrics includes the use of spectroscopy, &amp; hyperspectral imaging on chemical mixture samples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Applicable on variety of spectroscopies such as infrared, ultraviolet-visible (UV-Vis), near-infrared (NIR), mass spectrometry, etc.</a:t>
            </a:r>
          </a:p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Spectral unmixing decomposes hyperspectral images into distribution maps and spectral profiles associated with all the constituents in the samples </a:t>
            </a:r>
            <a:r>
              <a:rPr 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Badaró</a:t>
            </a:r>
            <a:r>
              <a:rPr 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et al., 2021; </a:t>
            </a:r>
            <a:r>
              <a:rPr lang="da-DK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 Juan et al., 2014).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E1AA1-B5B5-49C7-2B97-F92EEF81361B}"/>
              </a:ext>
            </a:extLst>
          </p:cNvPr>
          <p:cNvSpPr txBox="1"/>
          <p:nvPr/>
        </p:nvSpPr>
        <p:spPr bwMode="auto">
          <a:xfrm>
            <a:off x="587990" y="902135"/>
            <a:ext cx="2331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Chemometrics</a:t>
            </a:r>
          </a:p>
        </p:txBody>
      </p:sp>
      <p:pic>
        <p:nvPicPr>
          <p:cNvPr id="2" name="Picture 1" descr="A close-up of a heat wave&#10;&#10;Description automatically generated">
            <a:extLst>
              <a:ext uri="{FF2B5EF4-FFF2-40B4-BE49-F238E27FC236}">
                <a16:creationId xmlns:a16="http://schemas.microsoft.com/office/drawing/2014/main" id="{D3133759-5EDF-8185-F5F0-F657780EF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8728" y="3775726"/>
            <a:ext cx="2410004" cy="2139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9F9B739-8CB5-F4EF-BBF8-02405A203550}"/>
              </a:ext>
            </a:extLst>
          </p:cNvPr>
          <p:cNvSpPr/>
          <p:nvPr/>
        </p:nvSpPr>
        <p:spPr bwMode="auto">
          <a:xfrm>
            <a:off x="5015932" y="4691862"/>
            <a:ext cx="735291" cy="33265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1E07BCA2-ABC7-8850-A8A9-904A290D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857947" y="2825285"/>
            <a:ext cx="3295123" cy="396940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419395-F5CB-FE6C-FADF-8D2C30735FAF}"/>
              </a:ext>
            </a:extLst>
          </p:cNvPr>
          <p:cNvSpPr txBox="1">
            <a:spLocks/>
          </p:cNvSpPr>
          <p:nvPr/>
        </p:nvSpPr>
        <p:spPr bwMode="auto">
          <a:xfrm>
            <a:off x="447720" y="6462035"/>
            <a:ext cx="6410227" cy="33265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Pure component spectra and distribution maps by spectral unmixing of simulated hyperspectral image</a:t>
            </a:r>
            <a:endParaRPr lang="en-US" sz="12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6" name="Picture 5" descr="A blue logo with leaves&#10;&#10;Description automatically generated">
            <a:extLst>
              <a:ext uri="{FF2B5EF4-FFF2-40B4-BE49-F238E27FC236}">
                <a16:creationId xmlns:a16="http://schemas.microsoft.com/office/drawing/2014/main" id="{D3857924-B2AC-FCAB-6DEE-3CFE60C87D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7" name="Picture 6" descr="A blue logo with leaves&#10;&#10;Description automatically generated">
            <a:extLst>
              <a:ext uri="{FF2B5EF4-FFF2-40B4-BE49-F238E27FC236}">
                <a16:creationId xmlns:a16="http://schemas.microsoft.com/office/drawing/2014/main" id="{73902B11-F420-24E0-BEBA-AACF836C69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76737" y="148304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3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Spectral unmixing technique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1820832" y="6429563"/>
            <a:ext cx="371168" cy="365125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5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4C4AFC-6071-8487-BBD7-AFAC9AC2627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94934" y="1216352"/>
            <a:ext cx="10155645" cy="1705864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just">
              <a:lnSpc>
                <a:spcPct val="15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MCR also known as self-modeling mixture analysis (SMMA) enables spectral unmixing in chemometrics</a:t>
            </a:r>
          </a:p>
          <a:p>
            <a:pPr algn="just">
              <a:lnSpc>
                <a:spcPct val="15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Mathematically, MCR methods are based on a bilinear model</a:t>
            </a:r>
          </a:p>
          <a:p>
            <a:pPr algn="just">
              <a:lnSpc>
                <a:spcPct val="15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Eq. (1) solved using an iterative alternating regression (AR) scheme; fix C, calculate S, and vice versa </a:t>
            </a:r>
          </a:p>
          <a:p>
            <a:pPr algn="just">
              <a:lnSpc>
                <a:spcPct val="15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Regressors include OLS (MCR-ALS), NNLS (MCR-NNLS), Lasso (MCR-Lasso), Ridge (MCR-Ridge), etc. </a:t>
            </a:r>
          </a:p>
          <a:p>
            <a:pPr algn="just">
              <a:lnSpc>
                <a:spcPct val="150000"/>
              </a:lnSpc>
              <a:buClr>
                <a:srgbClr val="CC00CC"/>
              </a:buClr>
              <a:buFont typeface="Wingdings"/>
              <a:buChar char="q"/>
              <a:defRPr/>
            </a:pP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CCAED9-465D-16A1-A00C-C3A4A79639F2}"/>
              </a:ext>
            </a:extLst>
          </p:cNvPr>
          <p:cNvSpPr txBox="1"/>
          <p:nvPr/>
        </p:nvSpPr>
        <p:spPr bwMode="auto">
          <a:xfrm>
            <a:off x="659614" y="835242"/>
            <a:ext cx="913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Algorithm: Multivariate Curve Resolution Alternating Regression(MCR-AR)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8457A7-682C-E123-A40C-C3B4A0142D1D}"/>
                  </a:ext>
                </a:extLst>
              </p:cNvPr>
              <p:cNvSpPr txBox="1"/>
              <p:nvPr/>
            </p:nvSpPr>
            <p:spPr>
              <a:xfrm>
                <a:off x="1372905" y="3031094"/>
                <a:ext cx="397698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𝐃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8457A7-682C-E123-A40C-C3B4A014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905" y="3031094"/>
                <a:ext cx="3976986" cy="281937"/>
              </a:xfrm>
              <a:prstGeom prst="rect">
                <a:avLst/>
              </a:prstGeom>
              <a:blipFill>
                <a:blip r:embed="rId2"/>
                <a:stretch>
                  <a:fillRect l="-459" t="-4348" r="-122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0F09E2C-82A2-399B-A242-4BAA6271CB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921806" y="3994363"/>
                <a:ext cx="5464887" cy="2711422"/>
              </a:xfrm>
              <a:prstGeom prst="rect">
                <a:avLst/>
              </a:prstGeom>
              <a:ln w="38100">
                <a:noFill/>
              </a:ln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noAutofit/>
              </a:bodyPr>
              <a:lstStyle>
                <a:lvl1pPr marL="228600" indent="-228600" algn="l" defTabSz="914400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defRPr/>
                </a:pPr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D : 2D matrix built by unfolding the original hypercube, 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defRPr/>
                </a:pPr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C: concentration matrix, 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: matrix containing pure spectra information, or signatures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defRPr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: matrix expressing noise, error, or variance unexplained by the bilinear model </a:t>
                </a:r>
                <a:r>
                  <a:rPr lang="en-US" sz="1200" b="1" i="1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(Olmos et al., 2017).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defRPr/>
                </a:pPr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 m: number of independent measurements (rows/observations)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defRPr/>
                </a:pPr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 n: number of elements in single measurements (columns/wavelengths)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defRPr/>
                </a:pPr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 p: pure components/analytes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defRPr/>
                </a:pPr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: universal set of numbers (real, imaginary, or complex)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D0F09E2C-82A2-399B-A242-4BAA6271C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1806" y="3994363"/>
                <a:ext cx="5464887" cy="2711422"/>
              </a:xfrm>
              <a:prstGeom prst="rect">
                <a:avLst/>
              </a:prstGeom>
              <a:blipFill>
                <a:blip r:embed="rId3"/>
                <a:stretch>
                  <a:fillRect l="-446" r="-446" b="-202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D5CA7F-9390-FECD-2764-E2ED49FEBA99}"/>
                  </a:ext>
                </a:extLst>
              </p:cNvPr>
              <p:cNvSpPr txBox="1"/>
              <p:nvPr/>
            </p:nvSpPr>
            <p:spPr bwMode="auto">
              <a:xfrm>
                <a:off x="7197357" y="4840701"/>
                <a:ext cx="4043864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− 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𝑪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𝑺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1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𝒌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D5CA7F-9390-FECD-2764-E2ED49FE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7357" y="4840701"/>
                <a:ext cx="4043864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3A5CCBF-6E3D-B69F-1E20-35FC32E4DB2E}"/>
              </a:ext>
            </a:extLst>
          </p:cNvPr>
          <p:cNvGrpSpPr/>
          <p:nvPr/>
        </p:nvGrpSpPr>
        <p:grpSpPr>
          <a:xfrm>
            <a:off x="7317203" y="3036897"/>
            <a:ext cx="3787382" cy="673780"/>
            <a:chOff x="6786723" y="2956797"/>
            <a:chExt cx="4667340" cy="673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568BC37-CC1F-E5A7-DF81-C5BC334A5048}"/>
                    </a:ext>
                  </a:extLst>
                </p:cNvPr>
                <p:cNvSpPr txBox="1"/>
                <p:nvPr/>
              </p:nvSpPr>
              <p:spPr bwMode="auto">
                <a:xfrm>
                  <a:off x="6786723" y="2956797"/>
                  <a:ext cx="4667340" cy="3182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𝒂𝒓𝒈𝒎𝒊𝒏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a14:m>
                  <a:r>
                    <a:rPr lang="en-US" b="1" dirty="0"/>
                    <a:t>                          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568BC37-CC1F-E5A7-DF81-C5BC334A5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6723" y="2956797"/>
                  <a:ext cx="4667340" cy="318229"/>
                </a:xfrm>
                <a:prstGeom prst="rect">
                  <a:avLst/>
                </a:prstGeom>
                <a:blipFill>
                  <a:blip r:embed="rId5"/>
                  <a:stretch>
                    <a:fillRect l="-2090" t="-1923" b="-2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FE0DFC0-FC7F-19AB-E0DB-533E3AA0E708}"/>
                    </a:ext>
                  </a:extLst>
                </p:cNvPr>
                <p:cNvSpPr txBox="1"/>
                <p:nvPr/>
              </p:nvSpPr>
              <p:spPr bwMode="auto">
                <a:xfrm>
                  <a:off x="6786723" y="3334599"/>
                  <a:ext cx="3392880" cy="295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FE0DFC0-FC7F-19AB-E0DB-533E3AA0E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6723" y="3334599"/>
                  <a:ext cx="3392880" cy="295978"/>
                </a:xfrm>
                <a:prstGeom prst="rect">
                  <a:avLst/>
                </a:prstGeom>
                <a:blipFill>
                  <a:blip r:embed="rId6"/>
                  <a:stretch>
                    <a:fillRect t="-4082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C01398-F3FC-101D-2EAA-4574971AE122}"/>
              </a:ext>
            </a:extLst>
          </p:cNvPr>
          <p:cNvGrpSpPr/>
          <p:nvPr/>
        </p:nvGrpSpPr>
        <p:grpSpPr>
          <a:xfrm>
            <a:off x="7197357" y="4009594"/>
            <a:ext cx="4027073" cy="673780"/>
            <a:chOff x="6786723" y="2956797"/>
            <a:chExt cx="4667340" cy="6737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B15666-CE6B-8F04-AB4F-FA0AF32483B8}"/>
                    </a:ext>
                  </a:extLst>
                </p:cNvPr>
                <p:cNvSpPr txBox="1"/>
                <p:nvPr/>
              </p:nvSpPr>
              <p:spPr bwMode="auto">
                <a:xfrm>
                  <a:off x="6786723" y="2956797"/>
                  <a:ext cx="4667340" cy="3182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𝒂𝒓𝒈𝒎𝒊𝒏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a14:m>
                  <a:r>
                    <a:rPr lang="en-US" b="1" dirty="0"/>
                    <a:t>                           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9B15666-CE6B-8F04-AB4F-FA0AF324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6723" y="2956797"/>
                  <a:ext cx="4667340" cy="318229"/>
                </a:xfrm>
                <a:prstGeom prst="rect">
                  <a:avLst/>
                </a:prstGeom>
                <a:blipFill>
                  <a:blip r:embed="rId7"/>
                  <a:stretch>
                    <a:fillRect l="-2121" t="-192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511E837-F64C-3753-3F97-B2925572F5C6}"/>
                    </a:ext>
                  </a:extLst>
                </p:cNvPr>
                <p:cNvSpPr txBox="1"/>
                <p:nvPr/>
              </p:nvSpPr>
              <p:spPr bwMode="auto">
                <a:xfrm>
                  <a:off x="6786723" y="3334599"/>
                  <a:ext cx="3392880" cy="2959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511E837-F64C-3753-3F97-B2925572F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86723" y="3334599"/>
                  <a:ext cx="3392880" cy="295978"/>
                </a:xfrm>
                <a:prstGeom prst="rect">
                  <a:avLst/>
                </a:prstGeom>
                <a:blipFill>
                  <a:blip r:embed="rId8"/>
                  <a:stretch>
                    <a:fillRect t="-4167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186A3D1-A720-25CB-EA7D-D2C710354E5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438936" y="5609600"/>
                <a:ext cx="2943370" cy="1026762"/>
              </a:xfrm>
              <a:prstGeom prst="rect">
                <a:avLst/>
              </a:prstGeom>
              <a:ln w="38100">
                <a:noFill/>
              </a:ln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compatLnSpc="0">
                <a:noAutofit/>
              </a:bodyPr>
              <a:lstStyle>
                <a:lvl1pPr marL="228600" indent="-228600" algn="l" defTabSz="914400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defRPr/>
                </a:pPr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k : iteration number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 : objective function for C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sz="12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</a:rPr>
                  <a:t> : objective function for S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buFont typeface="Arial" panose="020B0604020202020204" pitchFamily="34" charset="0"/>
                  <a:buChar char="•"/>
                  <a:defRPr/>
                </a:pPr>
                <a:endParaRPr lang="en-US" sz="12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Clr>
                    <a:srgbClr val="CC00CC"/>
                  </a:buClr>
                  <a:buNone/>
                  <a:defRPr/>
                </a:pPr>
                <a:endParaRPr lang="en-US" sz="1200" b="1" i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186A3D1-A720-25CB-EA7D-D2C710354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8936" y="5609600"/>
                <a:ext cx="2943370" cy="1026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21E1B4D-591C-47DF-D191-7DCAB79AC29E}"/>
              </a:ext>
            </a:extLst>
          </p:cNvPr>
          <p:cNvGrpSpPr/>
          <p:nvPr/>
        </p:nvGrpSpPr>
        <p:grpSpPr>
          <a:xfrm>
            <a:off x="893865" y="3448439"/>
            <a:ext cx="5287030" cy="354824"/>
            <a:chOff x="152821" y="3584648"/>
            <a:chExt cx="5287030" cy="3548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917563-E284-7CF5-E3CB-DBF74529E5BA}"/>
                    </a:ext>
                  </a:extLst>
                </p:cNvPr>
                <p:cNvSpPr txBox="1"/>
                <p:nvPr/>
              </p:nvSpPr>
              <p:spPr bwMode="auto">
                <a:xfrm>
                  <a:off x="293961" y="3662473"/>
                  <a:ext cx="9521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𝐃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917563-E284-7CF5-E3CB-DBF74529E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3961" y="3662473"/>
                  <a:ext cx="95212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769" r="-64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3807A6-3E51-2DEB-6D90-9342FA7EAEBC}"/>
                    </a:ext>
                  </a:extLst>
                </p:cNvPr>
                <p:cNvSpPr txBox="1"/>
                <p:nvPr/>
              </p:nvSpPr>
              <p:spPr bwMode="auto">
                <a:xfrm>
                  <a:off x="1678851" y="3662473"/>
                  <a:ext cx="9168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3807A6-3E51-2DEB-6D90-9342FA7EA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78851" y="3662473"/>
                  <a:ext cx="91685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000" r="-333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63A5D3B-15A9-3721-708D-4DC8930B8E7B}"/>
                    </a:ext>
                  </a:extLst>
                </p:cNvPr>
                <p:cNvSpPr txBox="1"/>
                <p:nvPr/>
              </p:nvSpPr>
              <p:spPr bwMode="auto">
                <a:xfrm>
                  <a:off x="2937861" y="3641103"/>
                  <a:ext cx="8559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63A5D3B-15A9-3721-708D-4DC8930B8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37861" y="3641103"/>
                  <a:ext cx="85594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674" r="-354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CDBAA2B-1363-A784-A5AC-70101201B191}"/>
                    </a:ext>
                  </a:extLst>
                </p:cNvPr>
                <p:cNvSpPr txBox="1"/>
                <p:nvPr/>
              </p:nvSpPr>
              <p:spPr bwMode="auto">
                <a:xfrm>
                  <a:off x="4290618" y="3591064"/>
                  <a:ext cx="9008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𝛆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𝛜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CDBAA2B-1363-A784-A5AC-70101201B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90618" y="3591064"/>
                  <a:ext cx="90082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378" r="-1351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514193-8886-15C2-BE3C-BA30FF442C47}"/>
                </a:ext>
              </a:extLst>
            </p:cNvPr>
            <p:cNvSpPr txBox="1"/>
            <p:nvPr/>
          </p:nvSpPr>
          <p:spPr bwMode="auto">
            <a:xfrm>
              <a:off x="5330847" y="3584648"/>
              <a:ext cx="10900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/>
                <a:t>|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124DED-CE65-551C-AE18-28C805124CD1}"/>
                </a:ext>
              </a:extLst>
            </p:cNvPr>
            <p:cNvSpPr txBox="1"/>
            <p:nvPr/>
          </p:nvSpPr>
          <p:spPr bwMode="auto">
            <a:xfrm>
              <a:off x="2700541" y="3661710"/>
              <a:ext cx="10900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/>
                <a:t>|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362B39-570A-3027-4A92-48F7F3CAD15B}"/>
                </a:ext>
              </a:extLst>
            </p:cNvPr>
            <p:cNvSpPr txBox="1"/>
            <p:nvPr/>
          </p:nvSpPr>
          <p:spPr bwMode="auto">
            <a:xfrm>
              <a:off x="3987707" y="3618581"/>
              <a:ext cx="10900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/>
                <a:t>|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9122E18-C9B7-0B11-6A0F-C073322FD77C}"/>
                </a:ext>
              </a:extLst>
            </p:cNvPr>
            <p:cNvSpPr txBox="1"/>
            <p:nvPr/>
          </p:nvSpPr>
          <p:spPr bwMode="auto">
            <a:xfrm>
              <a:off x="1385485" y="3653086"/>
              <a:ext cx="10900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/>
                <a:t>|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D820B9-A009-DA24-5741-6C86FE26BB2F}"/>
                </a:ext>
              </a:extLst>
            </p:cNvPr>
            <p:cNvSpPr txBox="1"/>
            <p:nvPr/>
          </p:nvSpPr>
          <p:spPr bwMode="auto">
            <a:xfrm>
              <a:off x="152821" y="3646098"/>
              <a:ext cx="10900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1" dirty="0"/>
                <a:t>|</a:t>
              </a:r>
            </a:p>
          </p:txBody>
        </p:sp>
      </p:grp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8A13ABC7-72C9-6D26-E5A1-8455F193B6F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38D4BB5A-FC78-BADF-BEF3-C0E1835BBE1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44654" y="148304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3FA33F5-D89F-F1F6-926B-C62CE9829D3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ACB2663-75D1-C7E2-0926-64D49526B391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Spectral unmixing technique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4C7EA9-ACCC-5229-6ED0-C64C25AE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20832" y="6429563"/>
            <a:ext cx="371168" cy="365125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6</a:t>
            </a:fld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EF60B-ECEB-1ED0-24E1-9EA555E4E43F}"/>
              </a:ext>
            </a:extLst>
          </p:cNvPr>
          <p:cNvSpPr txBox="1"/>
          <p:nvPr/>
        </p:nvSpPr>
        <p:spPr bwMode="auto">
          <a:xfrm>
            <a:off x="289253" y="884500"/>
            <a:ext cx="913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Algorithm: Multivariate Curve Resolution Alternating Regression(MCR-AR)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AFC6804-533C-5AD3-8B3E-5CA9670717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6"/>
          <a:stretch/>
        </p:blipFill>
        <p:spPr>
          <a:xfrm>
            <a:off x="770021" y="1253832"/>
            <a:ext cx="6977280" cy="53446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1655E7-2585-4FE2-B4E7-105EB9C17D3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8077048" y="1193619"/>
            <a:ext cx="3414035" cy="3704600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marL="0" indent="0" algn="just">
              <a:lnSpc>
                <a:spcPct val="100000"/>
              </a:lnSpc>
              <a:buClr>
                <a:srgbClr val="CC00CC"/>
              </a:buClr>
              <a:buNone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D: input data matrix</a:t>
            </a:r>
          </a:p>
          <a:p>
            <a:pPr marL="0" indent="0" algn="just">
              <a:lnSpc>
                <a:spcPct val="100000"/>
              </a:lnSpc>
              <a:buClr>
                <a:srgbClr val="CC00CC"/>
              </a:buClr>
              <a:buNone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S: pure spectral profile</a:t>
            </a:r>
          </a:p>
          <a:p>
            <a:pPr marL="0" indent="0" algn="just">
              <a:lnSpc>
                <a:spcPct val="100000"/>
              </a:lnSpc>
              <a:buClr>
                <a:srgbClr val="CC00CC"/>
              </a:buClr>
              <a:buNone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C: pure concentration profile</a:t>
            </a:r>
          </a:p>
          <a:p>
            <a:pPr marL="0" indent="0" algn="just">
              <a:lnSpc>
                <a:spcPct val="100000"/>
              </a:lnSpc>
              <a:buClr>
                <a:srgbClr val="CC00CC"/>
              </a:buClr>
              <a:buNone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</a:t>
            </a:r>
            <a:r>
              <a:rPr lang="en-US" sz="14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[0]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initial estimate for S</a:t>
            </a:r>
          </a:p>
          <a:p>
            <a:pPr marL="0" indent="0" algn="just">
              <a:lnSpc>
                <a:spcPct val="100000"/>
              </a:lnSpc>
              <a:buClr>
                <a:srgbClr val="CC00CC"/>
              </a:buClr>
              <a:buNone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</a:t>
            </a:r>
            <a:r>
              <a:rPr lang="en-US" sz="1400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[0]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initial estimate for C</a:t>
            </a:r>
          </a:p>
          <a:p>
            <a:pPr marL="0" indent="0" algn="just">
              <a:lnSpc>
                <a:spcPct val="100000"/>
              </a:lnSpc>
              <a:buClr>
                <a:srgbClr val="CC00CC"/>
              </a:buClr>
              <a:buNone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k: iteration number</a:t>
            </a:r>
          </a:p>
          <a:p>
            <a:pPr marL="0" indent="0" algn="just">
              <a:lnSpc>
                <a:spcPct val="100000"/>
              </a:lnSpc>
              <a:buClr>
                <a:srgbClr val="CC00CC"/>
              </a:buClr>
              <a:buNone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Q: objective function for S &amp; C</a:t>
            </a:r>
          </a:p>
          <a:p>
            <a:pPr marL="0" indent="0" algn="just">
              <a:lnSpc>
                <a:spcPct val="100000"/>
              </a:lnSpc>
              <a:buClr>
                <a:srgbClr val="CC00CC"/>
              </a:buClr>
              <a:buNone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LS: constraint applied to S</a:t>
            </a:r>
          </a:p>
          <a:p>
            <a:pPr marL="0" indent="0" algn="just">
              <a:lnSpc>
                <a:spcPct val="100000"/>
              </a:lnSpc>
              <a:buClr>
                <a:srgbClr val="CC00CC"/>
              </a:buClr>
              <a:buNone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</a:t>
            </a:r>
            <a:r>
              <a:rPr lang="en-US" sz="14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constraint applied to C</a:t>
            </a:r>
          </a:p>
          <a:p>
            <a:pPr marL="0" indent="0" algn="just">
              <a:lnSpc>
                <a:spcPct val="100000"/>
              </a:lnSpc>
              <a:buClr>
                <a:srgbClr val="CC00CC"/>
              </a:buClr>
              <a:buNone/>
              <a:defRPr/>
            </a:pP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</a:t>
            </a:r>
            <a:r>
              <a:rPr lang="en-US" sz="1400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</a:t>
            </a:r>
            <a:r>
              <a:rPr lang="en-US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convergence criterion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05928FC-DA1F-E777-BCFE-760D178F6D18}"/>
              </a:ext>
            </a:extLst>
          </p:cNvPr>
          <p:cNvSpPr txBox="1">
            <a:spLocks/>
          </p:cNvSpPr>
          <p:nvPr/>
        </p:nvSpPr>
        <p:spPr bwMode="auto">
          <a:xfrm>
            <a:off x="8077048" y="5028223"/>
            <a:ext cx="3611448" cy="1766465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CC00CC"/>
              </a:buClr>
              <a:buNone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convergence criterion</a:t>
            </a:r>
          </a:p>
          <a:p>
            <a:pPr algn="just">
              <a:lnSpc>
                <a:spcPct val="1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Number of iterations meets preset maximum</a:t>
            </a:r>
          </a:p>
          <a:p>
            <a:pPr algn="just">
              <a:lnSpc>
                <a:spcPct val="1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Error function (e.g. MSE) exceeds a defined value</a:t>
            </a:r>
          </a:p>
          <a:p>
            <a:pPr algn="just">
              <a:lnSpc>
                <a:spcPct val="1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Relative change of MSE after each iteration</a:t>
            </a:r>
          </a:p>
          <a:p>
            <a:pPr algn="just">
              <a:lnSpc>
                <a:spcPct val="10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Etc.</a:t>
            </a: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FB55306E-7E0F-52F6-115A-4D21ECA8A6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B1BFE30F-C830-BED8-C649-729E818C99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44654" y="104921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048CEFC-648C-02FF-2F02-E5E04A7EA52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A0AD8D5-4EF3-196E-97E3-2B33FB975AD9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Applications of spectral unmixing in chemometrics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1471B76-5AC1-FA1C-F8C8-BB1DA6AD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08003" y="6605514"/>
            <a:ext cx="371168" cy="252486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7</a:t>
            </a:fld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1EFC62-1CDE-1F70-6ADD-A04C2FA19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61104"/>
              </p:ext>
            </p:extLst>
          </p:nvPr>
        </p:nvGraphicFramePr>
        <p:xfrm>
          <a:off x="1184405" y="1012435"/>
          <a:ext cx="9823190" cy="5110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0390">
                  <a:extLst>
                    <a:ext uri="{9D8B030D-6E8A-4147-A177-3AD203B41FA5}">
                      <a16:colId xmlns:a16="http://schemas.microsoft.com/office/drawing/2014/main" val="1360478838"/>
                    </a:ext>
                  </a:extLst>
                </a:gridCol>
                <a:gridCol w="2832800">
                  <a:extLst>
                    <a:ext uri="{9D8B030D-6E8A-4147-A177-3AD203B41FA5}">
                      <a16:colId xmlns:a16="http://schemas.microsoft.com/office/drawing/2014/main" val="1927962280"/>
                    </a:ext>
                  </a:extLst>
                </a:gridCol>
              </a:tblGrid>
              <a:tr h="6366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Purpose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source</a:t>
                      </a:r>
                      <a:endParaRPr lang="en-US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2365918"/>
                  </a:ext>
                </a:extLst>
              </a:tr>
              <a:tr h="4319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Detection of adulterants (starch, urea, and melamine) in milk powder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(</a:t>
                      </a:r>
                      <a:r>
                        <a:rPr lang="en-US" sz="18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Forchetti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&amp; </a:t>
                      </a:r>
                      <a:r>
                        <a:rPr lang="en-US" sz="18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Poppi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, 2017)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7648529"/>
                  </a:ext>
                </a:extLst>
              </a:tr>
              <a:tr h="4319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Fiber distribution in pasta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(</a:t>
                      </a:r>
                      <a:r>
                        <a:rPr lang="en-US" sz="18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Badaró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et al., 2021)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2514998"/>
                  </a:ext>
                </a:extLst>
              </a:tr>
              <a:tr h="722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Study of vegetal tissues (</a:t>
                      </a:r>
                      <a:r>
                        <a:rPr lang="en-US" sz="18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Lignins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, Vesicles, and chlorophylls) in rice leaves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(Gómez-Sánchez et al., 2021)</a:t>
                      </a:r>
                      <a:endParaRPr lang="en-US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7819368"/>
                  </a:ext>
                </a:extLst>
              </a:tr>
              <a:tr h="722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Analysis of the constituents (sucrose, lactose, butter, and whey ) of commercial chocolate samples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(Zhang et al., 2015)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3129852"/>
                  </a:ext>
                </a:extLst>
              </a:tr>
              <a:tr h="722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Evaluate glucosinolate level to detect postharvest senescence in broccoli 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(Guo et al., 2022)</a:t>
                      </a:r>
                      <a:endParaRPr lang="en-US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124415"/>
                  </a:ext>
                </a:extLst>
              </a:tr>
              <a:tr h="722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Detection of blood in fish muscle </a:t>
                      </a:r>
                      <a:endParaRPr lang="en-US" sz="1800" b="1" kern="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(</a:t>
                      </a:r>
                      <a:r>
                        <a:rPr lang="en-US" sz="1800" b="1" kern="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Skjelvareid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 et al., 2017)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512769"/>
                  </a:ext>
                </a:extLst>
              </a:tr>
              <a:tr h="7220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Distribution of tissue cryosections of the zebrafish head, including eyes, brain, and mouth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(Olmos et al., 2017)</a:t>
                      </a:r>
                      <a:endParaRPr lang="en-US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047317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0E1D5C-C277-06C3-5A87-0D4E7186FA2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770021" y="6326909"/>
            <a:ext cx="8396351" cy="467779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just">
              <a:lnSpc>
                <a:spcPct val="160000"/>
              </a:lnSpc>
              <a:buClr>
                <a:srgbClr val="CC00CC"/>
              </a:buClr>
              <a:buFont typeface="Wingdings"/>
              <a:buChar char="q"/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Some studies used spectral unmixing for feature extraction purposes </a:t>
            </a:r>
            <a:r>
              <a:rPr lang="en-US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(Guo et al., 2022).</a:t>
            </a: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77CCA1D4-488C-1549-3C43-3B58F65C6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6856239C-1ABF-5371-C675-1B4A22364A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03862" y="104921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6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52E3AD0-9BE5-1598-FFC4-2A1DFAA95DA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FBD91B89-F395-E385-9FC3-BF44CDC42BEE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Applications of spectral unmixing in chemometrics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E828C6-ACCD-889F-8661-A58A1ADE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08003" y="6605514"/>
            <a:ext cx="371168" cy="252486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8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E4AD8-3D75-F370-0B36-A524F283DD53}"/>
              </a:ext>
            </a:extLst>
          </p:cNvPr>
          <p:cNvSpPr txBox="1"/>
          <p:nvPr/>
        </p:nvSpPr>
        <p:spPr bwMode="auto">
          <a:xfrm>
            <a:off x="245097" y="922836"/>
            <a:ext cx="117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 of adulterants (starch, urea, and melamine) in milk powder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Forchetti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Poppi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2017)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NIR-HSI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71771D-36EB-B55E-D083-6D349622EE49}"/>
              </a:ext>
            </a:extLst>
          </p:cNvPr>
          <p:cNvSpPr txBox="1">
            <a:spLocks/>
          </p:cNvSpPr>
          <p:nvPr/>
        </p:nvSpPr>
        <p:spPr bwMode="auto">
          <a:xfrm>
            <a:off x="1582900" y="6491507"/>
            <a:ext cx="1498018" cy="33914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Distribution maps</a:t>
            </a:r>
            <a:endParaRPr lang="en-US" sz="1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B579B0F-82ED-6E7A-CD96-65A8224FC5B2}"/>
              </a:ext>
            </a:extLst>
          </p:cNvPr>
          <p:cNvSpPr txBox="1">
            <a:spLocks/>
          </p:cNvSpPr>
          <p:nvPr/>
        </p:nvSpPr>
        <p:spPr bwMode="auto">
          <a:xfrm>
            <a:off x="9004004" y="6362425"/>
            <a:ext cx="2988297" cy="369332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Expected and recovered by MCR spectra</a:t>
            </a:r>
            <a:endParaRPr lang="en-US" sz="1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1ED06-98E7-970D-6096-2E7FC1594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94" y="1291652"/>
            <a:ext cx="5482595" cy="55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A717CB1-FBF0-DAA5-26B1-D308E91E5FA0}"/>
              </a:ext>
            </a:extLst>
          </p:cNvPr>
          <p:cNvSpPr txBox="1">
            <a:spLocks/>
          </p:cNvSpPr>
          <p:nvPr/>
        </p:nvSpPr>
        <p:spPr bwMode="auto">
          <a:xfrm>
            <a:off x="1895555" y="3676176"/>
            <a:ext cx="1049824" cy="33914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(b) starch</a:t>
            </a:r>
            <a:endParaRPr lang="en-US" sz="1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3EE6DBF-CDC5-AA7F-70A0-2BD4A96A6C01}"/>
              </a:ext>
            </a:extLst>
          </p:cNvPr>
          <p:cNvSpPr txBox="1">
            <a:spLocks/>
          </p:cNvSpPr>
          <p:nvPr/>
        </p:nvSpPr>
        <p:spPr bwMode="auto">
          <a:xfrm>
            <a:off x="1895555" y="5429806"/>
            <a:ext cx="872708" cy="33914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(c) urea</a:t>
            </a:r>
            <a:endParaRPr lang="en-US" sz="1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831B74-64D6-823B-C64E-30CC70BAA731}"/>
              </a:ext>
            </a:extLst>
          </p:cNvPr>
          <p:cNvSpPr txBox="1">
            <a:spLocks/>
          </p:cNvSpPr>
          <p:nvPr/>
        </p:nvSpPr>
        <p:spPr bwMode="auto">
          <a:xfrm>
            <a:off x="1735376" y="1752974"/>
            <a:ext cx="1498018" cy="33914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(a) milk powder</a:t>
            </a:r>
            <a:endParaRPr lang="en-US" sz="1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F5CFB523-3333-D085-6931-01A24E8496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A22B06E4-5299-7685-8A1D-C69F0812AC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9956" y="84494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8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F21BE7B-42B2-7AE7-A969-AB080044B13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DF75945A-1867-041C-2D32-E4868D22C601}"/>
              </a:ext>
            </a:extLst>
          </p:cNvPr>
          <p:cNvSpPr txBox="1"/>
          <p:nvPr/>
        </p:nvSpPr>
        <p:spPr bwMode="auto">
          <a:xfrm>
            <a:off x="770021" y="1"/>
            <a:ext cx="10684041" cy="808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  <a:latin typeface="+mn-lt"/>
              </a:rPr>
              <a:t>Applications of spectral unmixing in chemometrics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3F8315-73C3-6C10-4C27-6BEE1128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1808003" y="6605514"/>
            <a:ext cx="371168" cy="252486"/>
          </a:xfrm>
        </p:spPr>
        <p:txBody>
          <a:bodyPr/>
          <a:lstStyle/>
          <a:p>
            <a:pPr>
              <a:defRPr/>
            </a:pPr>
            <a:fld id="{2FD3101A-ED35-438F-9568-98E2C79AC3B8}" type="slidenum">
              <a:rPr lang="en-US" b="1">
                <a:solidFill>
                  <a:schemeClr val="tx1"/>
                </a:solidFill>
              </a:rPr>
              <a:t>9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22E8D-D42B-D8EC-B9D5-84C8F1BBDE39}"/>
              </a:ext>
            </a:extLst>
          </p:cNvPr>
          <p:cNvSpPr txBox="1"/>
          <p:nvPr/>
        </p:nvSpPr>
        <p:spPr bwMode="auto">
          <a:xfrm>
            <a:off x="565344" y="922836"/>
            <a:ext cx="9132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Fiber distribution in pasta 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Badaró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al., 2021):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NIR-HSI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BD448B-83AB-8BBD-79A4-7DDE66F9F87F}"/>
              </a:ext>
            </a:extLst>
          </p:cNvPr>
          <p:cNvGrpSpPr/>
          <p:nvPr/>
        </p:nvGrpSpPr>
        <p:grpSpPr>
          <a:xfrm>
            <a:off x="72173" y="1408481"/>
            <a:ext cx="6642672" cy="2513070"/>
            <a:chOff x="72173" y="1408481"/>
            <a:chExt cx="6642672" cy="251307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89BC689-F8B5-DBE5-470B-D75C059D2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73" y="1408481"/>
              <a:ext cx="6633245" cy="33914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DF42D89-CCDB-E73B-F52C-B8092EDEA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00" y="1664268"/>
              <a:ext cx="6633245" cy="2257283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A434083-CAB9-58F4-3BC3-689FA17D2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189" y="4024868"/>
            <a:ext cx="7923477" cy="2706889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D5E16BB-2E80-213A-37FD-34AD03BFC396}"/>
              </a:ext>
            </a:extLst>
          </p:cNvPr>
          <p:cNvSpPr txBox="1">
            <a:spLocks/>
          </p:cNvSpPr>
          <p:nvPr/>
        </p:nvSpPr>
        <p:spPr bwMode="auto">
          <a:xfrm>
            <a:off x="1151756" y="3998840"/>
            <a:ext cx="1704566" cy="33914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Font typeface="Arial"/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Concentration map</a:t>
            </a:r>
            <a:endParaRPr lang="en-US" sz="1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38B37E0-D82D-D9E9-649E-E9C4A06C3970}"/>
              </a:ext>
            </a:extLst>
          </p:cNvPr>
          <p:cNvSpPr txBox="1">
            <a:spLocks/>
          </p:cNvSpPr>
          <p:nvPr/>
        </p:nvSpPr>
        <p:spPr bwMode="auto">
          <a:xfrm>
            <a:off x="7136092" y="3685725"/>
            <a:ext cx="4449450" cy="339143"/>
          </a:xfrm>
          <a:prstGeom prst="rect">
            <a:avLst/>
          </a:prstGeom>
          <a:ln w="381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CC00CC"/>
              </a:buClr>
              <a:buNone/>
              <a:defRPr/>
            </a:pPr>
            <a:r>
              <a:rPr 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Pure and recovered spectra from fiber and flour</a:t>
            </a:r>
            <a:endParaRPr lang="en-US" sz="1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2" name="Picture 1" descr="A blue logo with leaves&#10;&#10;Description automatically generated">
            <a:extLst>
              <a:ext uri="{FF2B5EF4-FFF2-40B4-BE49-F238E27FC236}">
                <a16:creationId xmlns:a16="http://schemas.microsoft.com/office/drawing/2014/main" id="{EC8AD714-FC19-7F87-20DF-3915C93E83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1" y="104921"/>
            <a:ext cx="532345" cy="512222"/>
          </a:xfrm>
          <a:prstGeom prst="rect">
            <a:avLst/>
          </a:prstGeom>
        </p:spPr>
      </p:pic>
      <p:pic>
        <p:nvPicPr>
          <p:cNvPr id="3" name="Picture 2" descr="A blue logo with leaves&#10;&#10;Description automatically generated">
            <a:extLst>
              <a:ext uri="{FF2B5EF4-FFF2-40B4-BE49-F238E27FC236}">
                <a16:creationId xmlns:a16="http://schemas.microsoft.com/office/drawing/2014/main" id="{36524774-CCCF-D2CB-B275-EC50ED6BE9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44654" y="126243"/>
            <a:ext cx="532345" cy="5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0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15746</TotalTime>
  <Words>1579</Words>
  <Application>Microsoft Office PowerPoint</Application>
  <DocSecurity>0</DocSecurity>
  <PresentationFormat>Widescreen</PresentationFormat>
  <Paragraphs>197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Cambria Math</vt:lpstr>
      <vt:lpstr>Wingdings</vt:lpstr>
      <vt:lpstr>Office Theme</vt:lpstr>
      <vt:lpstr>Spectral unmixing in Chemometrics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Spectral Measurement and Analysis System for Bloody Egg Detection</dc:title>
  <dc:subject/>
  <dc:creator>Dennis</dc:creator>
  <cp:keywords/>
  <dc:description/>
  <cp:lastModifiedBy>SEMYALO DENNIS</cp:lastModifiedBy>
  <cp:revision>2725</cp:revision>
  <cp:lastPrinted>2023-08-31T08:18:24Z</cp:lastPrinted>
  <dcterms:created xsi:type="dcterms:W3CDTF">2021-09-16T05:41:29Z</dcterms:created>
  <dcterms:modified xsi:type="dcterms:W3CDTF">2024-12-08T01:46:27Z</dcterms:modified>
  <cp:category/>
  <dc:identifier/>
  <cp:contentStatus/>
  <dc:language/>
  <cp:version/>
</cp:coreProperties>
</file>