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17"/>
  </p:notesMasterIdLst>
  <p:sldIdLst>
    <p:sldId id="362" r:id="rId3"/>
    <p:sldId id="356" r:id="rId4"/>
    <p:sldId id="355" r:id="rId5"/>
    <p:sldId id="361" r:id="rId6"/>
    <p:sldId id="357" r:id="rId7"/>
    <p:sldId id="352" r:id="rId8"/>
    <p:sldId id="363" r:id="rId9"/>
    <p:sldId id="364" r:id="rId10"/>
    <p:sldId id="370" r:id="rId11"/>
    <p:sldId id="365" r:id="rId12"/>
    <p:sldId id="366" r:id="rId13"/>
    <p:sldId id="367" r:id="rId14"/>
    <p:sldId id="369" r:id="rId15"/>
    <p:sldId id="3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7F"/>
    <a:srgbClr val="00800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19" autoAdjust="0"/>
    <p:restoredTop sz="77289" autoAdjust="0"/>
  </p:normalViewPr>
  <p:slideViewPr>
    <p:cSldViewPr>
      <p:cViewPr varScale="1">
        <p:scale>
          <a:sx n="63" d="100"/>
          <a:sy n="63" d="100"/>
        </p:scale>
        <p:origin x="6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7"/>
            <a:ext cx="9601200" cy="2879725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2"/>
            <a:ext cx="9601200" cy="180022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4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18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9" y="5221847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2874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51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3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14298" indent="-214298">
              <a:buFont typeface="Arial" panose="020B0604020202020204" pitchFamily="34" charset="0"/>
              <a:buChar char="•"/>
              <a:defRPr sz="135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>
                <a:hlinkClick r:id="rId2"/>
              </a:rPr>
              <a:t>www.kontur.ru</a:t>
            </a:r>
            <a:endParaRPr lang="ru-RU" sz="135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6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35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9" y="5221847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4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18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9" y="1621385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9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5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18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1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7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1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2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685749" rtl="0" eaLnBrk="1" latinLnBrk="0" hangingPunct="1">
        <a:spcBef>
          <a:spcPct val="0"/>
        </a:spcBef>
        <a:buNone/>
        <a:defRPr sz="33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  <p15:guide id="12" pos="1572" userDrawn="1">
          <p15:clr>
            <a:srgbClr val="FDE53C"/>
          </p15:clr>
        </p15:guide>
        <p15:guide id="13" pos="6108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685749" rtl="0" eaLnBrk="1" latinLnBrk="0" hangingPunct="1">
        <a:spcBef>
          <a:spcPct val="0"/>
        </a:spcBef>
        <a:buNone/>
        <a:defRPr sz="33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foster/DeepEqual" TargetMode="External"/><Relationship Id="rId2" Type="http://schemas.openxmlformats.org/officeDocument/2006/relationships/hyperlink" Target="https://github.com/fluentassertions/fluentassertions/wiki#object-graph-comparis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799410" y="4779169"/>
            <a:ext cx="4897040" cy="329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 smtClean="0"/>
              <a:t>Тест должен быть понятным!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DAMP</a:t>
            </a:r>
            <a:r>
              <a:rPr lang="ru-RU" dirty="0" smtClean="0"/>
              <a:t> — </a:t>
            </a:r>
            <a:r>
              <a:rPr lang="en-US" dirty="0" smtClean="0"/>
              <a:t>descriptive and meaningful phrases.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smtClean="0"/>
              <a:t>Дублирование приводит к хрупкости. Нужно </a:t>
            </a:r>
            <a:r>
              <a:rPr lang="ru-RU" dirty="0" err="1" smtClean="0"/>
              <a:t>рефакторить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в тестах?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3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Arrange: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SetUp</a:t>
            </a:r>
            <a:r>
              <a:rPr lang="en-US" dirty="0" smtClean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 Mother pattern,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 Data Builder pattern</a:t>
            </a:r>
          </a:p>
          <a:p>
            <a:r>
              <a:rPr lang="en-US" dirty="0" smtClean="0"/>
              <a:t>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Изоляция тестируемого интерфейса</a:t>
            </a:r>
          </a:p>
          <a:p>
            <a:r>
              <a:rPr lang="en-US" dirty="0" smtClean="0"/>
              <a:t>Assert: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Свой </a:t>
            </a:r>
            <a:r>
              <a:rPr lang="en-US" dirty="0" smtClean="0"/>
              <a:t>comparer, 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Расширение тестового </a:t>
            </a:r>
            <a:r>
              <a:rPr lang="ru-RU" dirty="0" err="1" smtClean="0"/>
              <a:t>фреймворка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Глубокое сравнение (</a:t>
            </a:r>
            <a:r>
              <a:rPr lang="en-US" dirty="0" smtClean="0"/>
              <a:t>FA: </a:t>
            </a:r>
            <a:r>
              <a:rPr lang="en-US" dirty="0" err="1" smtClean="0">
                <a:hlinkClick r:id="rId2"/>
              </a:rPr>
              <a:t>BeEquivalent</a:t>
            </a:r>
            <a:r>
              <a:rPr lang="en-US" dirty="0" smtClean="0"/>
              <a:t> / </a:t>
            </a:r>
            <a:r>
              <a:rPr lang="en-US" dirty="0" err="1" smtClean="0">
                <a:hlinkClick r:id="rId3"/>
              </a:rPr>
              <a:t>DeepEqual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ru-RU" dirty="0" smtClean="0"/>
              <a:t>Переопределение </a:t>
            </a:r>
            <a:r>
              <a:rPr lang="en-US" dirty="0" smtClean="0"/>
              <a:t>Equals 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]</a:t>
            </a:r>
            <a:endParaRPr lang="ru-RU" dirty="0" smtClean="0"/>
          </a:p>
          <a:p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</a:t>
            </a:r>
            <a:r>
              <a:rPr lang="ru-RU" dirty="0" smtClean="0"/>
              <a:t>в тестах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5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Unit</a:t>
            </a:r>
            <a:r>
              <a:rPr lang="ru-RU" dirty="0" smtClean="0"/>
              <a:t> — инструмент обратной связи при разработке</a:t>
            </a:r>
          </a:p>
          <a:p>
            <a:endParaRPr lang="ru-RU" dirty="0"/>
          </a:p>
          <a:p>
            <a:r>
              <a:rPr lang="en-US" dirty="0" smtClean="0"/>
              <a:t>Integration</a:t>
            </a:r>
            <a:r>
              <a:rPr lang="ru-RU" dirty="0" smtClean="0"/>
              <a:t> — инструмент </a:t>
            </a:r>
            <a:r>
              <a:rPr lang="en-US" dirty="0" smtClean="0"/>
              <a:t>QA</a:t>
            </a:r>
            <a:r>
              <a:rPr lang="ru-RU" dirty="0" smtClean="0"/>
              <a:t>: регрессия, и вотчина тестировщика.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 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8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Баги возникают при разработке и рефакторинге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После — крайне редко.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Тесты, созданные после окончания разработки — почти бесполезны.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 — переоценена!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6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2495550" y="1628780"/>
            <a:ext cx="7848922" cy="467995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Тестеры: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могут писать </a:t>
            </a:r>
            <a:r>
              <a:rPr lang="en-US" dirty="0" smtClean="0"/>
              <a:t>C#</a:t>
            </a:r>
            <a:r>
              <a:rPr lang="ru-RU" dirty="0" smtClean="0"/>
              <a:t>-код по аналогии, хоть и не быстро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 умеют решать проблемы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 умеют тестировать и ответственны за качество</a:t>
            </a:r>
          </a:p>
          <a:p>
            <a:r>
              <a:rPr lang="ru-RU" dirty="0" smtClean="0"/>
              <a:t>Идея: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Первые несколько тестов пишет разработчик, </a:t>
            </a:r>
            <a:r>
              <a:rPr lang="ru-RU" dirty="0" err="1" smtClean="0"/>
              <a:t>зарешивает</a:t>
            </a:r>
            <a:r>
              <a:rPr lang="ru-RU" dirty="0" smtClean="0"/>
              <a:t> все проблемы, задает архитектуру.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Остальное доделывает </a:t>
            </a:r>
            <a:r>
              <a:rPr lang="ru-RU" dirty="0" err="1" smtClean="0"/>
              <a:t>тестировщик</a:t>
            </a:r>
            <a:r>
              <a:rPr lang="ru-RU" dirty="0" smtClean="0"/>
              <a:t> тут же, в этой же итерации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Разработчики должны успеть получить от них бонус при рефакторинге, стабилизации, вливании веток, доработках после код-ревью</a:t>
            </a:r>
            <a:r>
              <a:rPr lang="ru-RU" dirty="0"/>
              <a:t> </a:t>
            </a:r>
            <a:r>
              <a:rPr lang="ru-RU" dirty="0" smtClean="0"/>
              <a:t>и т.п.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 тестером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1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нужно менеджменту?</a:t>
            </a:r>
          </a:p>
          <a:p>
            <a:pPr marL="385763" indent="-385763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385763" indent="-385763">
              <a:buAutoNum type="arabicPeriod"/>
            </a:pPr>
            <a:r>
              <a:rPr lang="ru-RU" dirty="0"/>
              <a:t>Качество</a:t>
            </a:r>
          </a:p>
          <a:p>
            <a:pPr marL="385763" indent="-385763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385763" indent="-385763">
              <a:buAutoNum type="arabicPeriod"/>
            </a:pPr>
            <a:endParaRPr lang="ru-RU" dirty="0"/>
          </a:p>
          <a:p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Менеджер не </a:t>
            </a:r>
            <a:r>
              <a:rPr lang="ru-RU" dirty="0" smtClean="0"/>
              <a:t>разрешит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r>
              <a:rPr lang="ru-RU" dirty="0"/>
              <a:t>+ ощущение блага у разработчиков</a:t>
            </a:r>
          </a:p>
          <a:p>
            <a:endParaRPr lang="ru-RU" sz="1350" dirty="0">
              <a:hlinkClick r:id="rId2"/>
            </a:endParaRPr>
          </a:p>
          <a:p>
            <a:endParaRPr lang="ru-RU" sz="1350" dirty="0">
              <a:hlinkClick r:id="rId2"/>
            </a:endParaRPr>
          </a:p>
          <a:p>
            <a:endParaRPr lang="ru-RU" sz="1350" dirty="0">
              <a:hlinkClick r:id="rId2"/>
            </a:endParaRPr>
          </a:p>
          <a:p>
            <a:r>
              <a:rPr lang="en-US" sz="1350" dirty="0">
                <a:hlinkClick r:id="rId2"/>
              </a:rPr>
              <a:t>http://collaboration.csc.ncsu.edu/laurie/Papers/Unit_testing_cameraReady.pdf</a:t>
            </a:r>
            <a:endParaRPr lang="ru-RU" sz="1350" dirty="0"/>
          </a:p>
          <a:p>
            <a:r>
              <a:rPr lang="en-US" sz="1350" dirty="0">
                <a:hlinkClick r:id="rId3"/>
              </a:rPr>
              <a:t>http://www.msr-waypoint.net/en-us/groups/ese/nagappan_tdd.pdf</a:t>
            </a:r>
            <a:endParaRPr lang="ru-RU" sz="1350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602" y="1269207"/>
            <a:ext cx="7200800" cy="1025666"/>
          </a:xfrm>
        </p:spPr>
        <p:txBody>
          <a:bodyPr/>
          <a:lstStyle/>
          <a:p>
            <a:pPr algn="ctr"/>
            <a:r>
              <a:rPr lang="ru-RU" dirty="0"/>
              <a:t>Качество кода - ответственность разработчика!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17" y="2294874"/>
            <a:ext cx="2924969" cy="32939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Никакой магии!</a:t>
            </a:r>
          </a:p>
          <a:p>
            <a:pPr marL="385763" indent="-385763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385763" indent="-385763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385763" indent="-385763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700" dirty="0"/>
              <a:t>Как сделать так, </a:t>
            </a:r>
            <a:br>
              <a:rPr lang="ru-RU" sz="2700" dirty="0"/>
            </a:br>
            <a:r>
              <a:rPr lang="ru-RU" sz="2700" dirty="0"/>
              <a:t>чтобы все писали тесты?</a:t>
            </a:r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Ping pong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Devil's advocate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1"/>
                </a:solidFill>
              </a:rPr>
              <a:t>Каноничненько</a:t>
            </a:r>
            <a:r>
              <a:rPr lang="ru-RU" dirty="0" smtClean="0"/>
              <a:t>: выделить тестируемое в отдельный класс и протестировать через его публичный интерфейс.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Прагматичненько</a:t>
            </a:r>
            <a:r>
              <a:rPr lang="ru-RU" dirty="0" smtClean="0"/>
              <a:t>: сделать тестируемый метод публичным. В 95% случаев это приемлемо.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Костыльненько</a:t>
            </a:r>
            <a:r>
              <a:rPr lang="ru-RU" dirty="0" smtClean="0"/>
              <a:t>: сделать тестируемый метод </a:t>
            </a:r>
            <a:r>
              <a:rPr lang="en-US" dirty="0" smtClean="0"/>
              <a:t>protected</a:t>
            </a:r>
            <a:r>
              <a:rPr lang="ru-RU" dirty="0" smtClean="0"/>
              <a:t> и создать тестового наследника. Иногда и вовсе можно наследовать тест прямиком от тестируемого класса.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приватное?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Лучше минимизировать: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Тест не самодостаточен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Медленнее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Разное поведение </a:t>
            </a:r>
            <a:r>
              <a:rPr lang="en-US" dirty="0" err="1" smtClean="0"/>
              <a:t>NUnit</a:t>
            </a:r>
            <a:r>
              <a:rPr lang="en-US" dirty="0" smtClean="0"/>
              <a:t> 2 </a:t>
            </a:r>
            <a:r>
              <a:rPr lang="ru-RU" dirty="0" smtClean="0"/>
              <a:t>и </a:t>
            </a:r>
            <a:r>
              <a:rPr lang="en-US" dirty="0" smtClean="0"/>
              <a:t>3</a:t>
            </a:r>
            <a:r>
              <a:rPr lang="ru-RU" dirty="0"/>
              <a:t> </a:t>
            </a:r>
            <a:r>
              <a:rPr lang="ru-RU" dirty="0" smtClean="0"/>
              <a:t>(третий перестал менять </a:t>
            </a:r>
            <a:r>
              <a:rPr lang="en-US" dirty="0" smtClean="0"/>
              <a:t>CWD</a:t>
            </a:r>
            <a:r>
              <a:rPr lang="ru-RU" dirty="0" smtClean="0"/>
              <a:t> перед запуском тестов)</a:t>
            </a:r>
          </a:p>
          <a:p>
            <a:r>
              <a:rPr lang="ru-RU" dirty="0" smtClean="0"/>
              <a:t>Как правильно?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CopyToOutput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en-US" dirty="0" smtClean="0"/>
              <a:t>Embedded resource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Путь относительно исходников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в </a:t>
            </a:r>
            <a:r>
              <a:rPr lang="en-US" dirty="0" smtClean="0"/>
              <a:t>Unit</a:t>
            </a:r>
            <a:r>
              <a:rPr lang="ru-RU" dirty="0" smtClean="0"/>
              <a:t>-тестах — грешно?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49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В том же проекте — удобнее, но:</a:t>
            </a:r>
          </a:p>
          <a:p>
            <a:pPr marL="457200" indent="-457200">
              <a:buAutoNum type="arabicPeriod"/>
            </a:pPr>
            <a:r>
              <a:rPr lang="ru-RU" dirty="0" smtClean="0"/>
              <a:t>Лишние файлы и тестовые данные.</a:t>
            </a:r>
          </a:p>
          <a:p>
            <a:pPr marL="457200" indent="-457200">
              <a:buAutoNum type="arabicPeriod"/>
            </a:pPr>
            <a:r>
              <a:rPr lang="ru-RU" dirty="0" smtClean="0"/>
              <a:t>Лишние зависимости, возможно</a:t>
            </a:r>
            <a:r>
              <a:rPr lang="ru-RU" smtClean="0"/>
              <a:t>, конфликтующие.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том же проекте или в отдельном?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76944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13470</TotalTime>
  <Words>348</Words>
  <Application>Microsoft Office PowerPoint</Application>
  <PresentationFormat>Широкоэкранный</PresentationFormat>
  <Paragraphs>77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Test FAQ</vt:lpstr>
      <vt:lpstr>Менеджер не разрешит</vt:lpstr>
      <vt:lpstr>Эффект от TDD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Как тестировать приватное?</vt:lpstr>
      <vt:lpstr>Файлы в Unit-тестах — грешно?</vt:lpstr>
      <vt:lpstr>В том же проекте или в отдельном?</vt:lpstr>
      <vt:lpstr>DRY в тестах?</vt:lpstr>
      <vt:lpstr>DRY в тестах</vt:lpstr>
      <vt:lpstr>Integration vs Unit</vt:lpstr>
      <vt:lpstr>Регрессия — переоценена!</vt:lpstr>
      <vt:lpstr>Взаимодействие с тестером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181</cp:revision>
  <dcterms:created xsi:type="dcterms:W3CDTF">2013-06-28T10:07:11Z</dcterms:created>
  <dcterms:modified xsi:type="dcterms:W3CDTF">2017-03-12T18:55:33Z</dcterms:modified>
</cp:coreProperties>
</file>