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72" d="100"/>
          <a:sy n="72" d="100"/>
        </p:scale>
        <p:origin x="795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557B-809E-C174-5134-98243D28B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81884-F5D5-C09C-A38C-70E4DC709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9524F-ADC3-5B88-B376-EFDFF5FB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CA02A6-667A-55AF-DB0F-EA6A9E0AF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F9634-5342-CA5E-597B-5616E699F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8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6F81-43B7-3E17-3EE5-520D0F620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AC197-B9EB-78F6-605B-5766BF76B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599C-69A2-5B7A-2E30-D97227A5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9CD64-8FB6-C50E-58B3-044D5E3A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CA453-98FC-C831-5FCC-5B81D15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6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C5FEAB-C035-5103-684D-8FB4F8B8FC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7C1D1-C912-03CE-A12F-AD5FCACB3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5D924-9CF6-4136-FDD0-DB4D43C6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A73A-537A-E052-8E2A-0F1FE4FF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B2485-F156-0D98-46A1-37FB14CE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1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133E1-0349-2A6E-76E7-B11B625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570C8-F0CB-1D96-44FF-BF21A3A0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8DF7D0-1C17-99CF-77C7-6C1991E35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6B5E-D89D-3551-2608-3FDB5776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C711D-BCDF-A5BF-3364-E45D2BC25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5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FFEAD-003C-6D47-84C5-4F3E75D15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0D932-0B0E-E305-660E-736A42761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08D41-7445-AA18-7669-6319EA6E0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62A0C-7907-4687-3034-AC9B35C33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63AE4-3952-D720-657D-A0C9F7476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4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61388-80F9-6026-E36A-150B17EB4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C4A9-BC2C-13A5-D854-E15AFFC55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DAEDB5-B34C-BE39-70E9-86368AFFA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F5866-C9FB-CFA1-F847-1A093D6E6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975AD-DEA7-7D55-704B-C886CFFB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39868-C7CB-A8D0-3D72-072824B1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0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4D2FB-1A38-DA63-7056-AAAD06A1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6C666-3125-D6CA-9547-BCB87C763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6149C-152E-CD93-D4E5-1039464B2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3E785-EBFB-AA3C-8A0E-5BAF36F44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85CBDD-2335-2F71-701E-78AC78A1AC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7A47B-CA86-2A3F-75FE-62FD09E71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C01AF8-EC48-2F37-513C-1E850AC85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A62D6-49A4-4F3C-6BB1-DF90E82E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11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A133-75EA-998D-7F7B-C8C8BD55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FAD16-482D-7EAE-0E58-8B748CDA7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AC988-B25E-F43B-4454-ED3F56AD7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B78F1-F9AA-CCC1-8579-91F98323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1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C57C56-E904-0A52-2B09-AAF88978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63FA0F-34AF-BCDC-5EC2-D03CECF3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18047-9887-C661-5E76-A6B842C44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7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5DF61-03EE-F89B-39DB-B61E8F09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95C8A-3755-4153-D166-AE077E2DC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828D9-50CC-3783-43A9-39BB4173A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D4009-29BC-C058-B28F-5EF2FB678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872D-F970-82F3-0D27-F13061BCA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27382D-BD62-F6E9-568A-3061CA94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7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96E8-418F-A4E2-5A36-915DC12A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B271C5-DF44-3B73-663B-A2E7433BA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570673-73C6-2267-BC81-BC8B461590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544A5-DA7A-25E7-D50B-B8FC090A8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ADEE0-1CCF-A31E-0F7E-EA5FCFA2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170C1-9D58-3F66-E0DA-29E6C170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64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38A588-5143-8D74-0288-985581936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81B3D-2DAA-26D9-AE46-852AFC58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1CB83-20FD-9F60-6DFB-18AA00974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8EFD0-29D0-4BEB-A53E-6C4F6C60BD44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3081F-BE9D-843D-C61C-F1F767884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DF16-1A28-780B-45C4-B0FF2F942F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8F991-6C6B-4B69-ABF6-B62D4E338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706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C8074-A24A-5B4A-CE2A-BE86D30C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/>
              <a:t>Midterm 1 </a:t>
            </a:r>
            <a:r>
              <a:rPr lang="en-US" b="1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F824-BE19-2D4A-8235-44B7A5389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49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We covered Three Modules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What to expect: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26 questions in total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True or False (10 * 2pts)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Multiple Choice/Select/Fill in the Blank (10 * 5pts)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i="1" dirty="0"/>
              <a:t>Short answer (6 * 5pts)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i="1" dirty="0">
                <a:solidFill>
                  <a:srgbClr val="FF0000"/>
                </a:solidFill>
              </a:rPr>
              <a:t>Grades are not Finalized right after the exam.</a:t>
            </a:r>
          </a:p>
        </p:txBody>
      </p:sp>
    </p:spTree>
    <p:extLst>
      <p:ext uri="{BB962C8B-B14F-4D97-AF65-F5344CB8AC3E}">
        <p14:creationId xmlns:p14="http://schemas.microsoft.com/office/powerpoint/2010/main" val="1978724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requirement validation techniques:</a:t>
            </a:r>
          </a:p>
          <a:p>
            <a:pPr lvl="1"/>
            <a:r>
              <a:rPr lang="en-US" dirty="0"/>
              <a:t>Requirement reviews: Verifies that the requirements are captured accurately.</a:t>
            </a:r>
          </a:p>
          <a:p>
            <a:pPr lvl="1"/>
            <a:r>
              <a:rPr lang="en-US" dirty="0"/>
              <a:t>Prototyping: Can be used to find gaps in communication / specification early and demonstrates requirement understanding.  </a:t>
            </a:r>
          </a:p>
          <a:p>
            <a:pPr lvl="1"/>
            <a:r>
              <a:rPr lang="en-US" dirty="0"/>
              <a:t>Test case development: Used to determine if a requirement is testable and reduces ambiguity.</a:t>
            </a:r>
          </a:p>
          <a:p>
            <a:r>
              <a:rPr lang="en-US" dirty="0"/>
              <a:t>Changes in software requirements can ultimately affect:</a:t>
            </a:r>
          </a:p>
          <a:p>
            <a:pPr lvl="1"/>
            <a:r>
              <a:rPr lang="en-US" dirty="0"/>
              <a:t>Design</a:t>
            </a:r>
          </a:p>
          <a:p>
            <a:pPr lvl="1"/>
            <a:r>
              <a:rPr lang="en-US" dirty="0"/>
              <a:t>Type of data collected</a:t>
            </a:r>
          </a:p>
          <a:p>
            <a:pPr lvl="1"/>
            <a:r>
              <a:rPr lang="en-US" dirty="0"/>
              <a:t>Cost and schedule</a:t>
            </a:r>
          </a:p>
          <a:p>
            <a:pPr lvl="1"/>
            <a:r>
              <a:rPr lang="en-US" dirty="0"/>
              <a:t>Configuration baseline</a:t>
            </a:r>
          </a:p>
          <a:p>
            <a:r>
              <a:rPr lang="en-US" i="1" dirty="0"/>
              <a:t>Scope creep: </a:t>
            </a:r>
            <a:r>
              <a:rPr lang="en-US" dirty="0"/>
              <a:t>Allowing customers to change requirements without revisiting development plans and costs.</a:t>
            </a:r>
          </a:p>
          <a:p>
            <a:r>
              <a:rPr lang="en-US" dirty="0"/>
              <a:t>During subsystem integration, we need to ensure integrated component logic is correct.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2761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SDLC:</a:t>
            </a:r>
          </a:p>
          <a:p>
            <a:pPr lvl="1"/>
            <a:r>
              <a:rPr lang="en-US" dirty="0"/>
              <a:t>Software Requirements Analysis: Decompose system level requirements into specific software requirements.</a:t>
            </a:r>
          </a:p>
          <a:p>
            <a:pPr lvl="1"/>
            <a:r>
              <a:rPr lang="en-US" dirty="0"/>
              <a:t>Architecture / Design: Develop models to represent the structure of the software.</a:t>
            </a:r>
          </a:p>
          <a:p>
            <a:pPr lvl="1"/>
            <a:r>
              <a:rPr lang="en-US" dirty="0"/>
              <a:t>Implementation: Develop a code base.</a:t>
            </a:r>
          </a:p>
          <a:p>
            <a:pPr lvl="1"/>
            <a:r>
              <a:rPr lang="en-US" dirty="0"/>
              <a:t>Test: Perform integration and validation of the software against requirements.</a:t>
            </a:r>
          </a:p>
          <a:p>
            <a:pPr lvl="1"/>
            <a:r>
              <a:rPr lang="en-US" dirty="0"/>
              <a:t>Production Support: Maintain rigorous configuration control of all software artifacts applicable to a given software release</a:t>
            </a:r>
          </a:p>
          <a:p>
            <a:r>
              <a:rPr lang="en-US" dirty="0"/>
              <a:t>For software process models:</a:t>
            </a:r>
          </a:p>
          <a:p>
            <a:pPr lvl="1"/>
            <a:r>
              <a:rPr lang="en-US" dirty="0"/>
              <a:t>Waterfall: Cascades from one phase to another, traditionally resulting in an artifact that is signed off and approved before proceeding to the next phase.</a:t>
            </a:r>
          </a:p>
          <a:p>
            <a:pPr lvl="1"/>
            <a:r>
              <a:rPr lang="en-US" dirty="0"/>
              <a:t>V: Each phase closely aligns to a complementary testing phase.  </a:t>
            </a:r>
          </a:p>
          <a:p>
            <a:pPr lvl="1"/>
            <a:r>
              <a:rPr lang="en-US" dirty="0"/>
              <a:t>Iterative: Requirements are broken into multiple standalone software builds/releases wherein each build will repeatedly undergo different phases of the SDLC before moving on to the next capability release/build.</a:t>
            </a:r>
          </a:p>
          <a:p>
            <a:pPr lvl="1"/>
            <a:r>
              <a:rPr lang="en-US" dirty="0"/>
              <a:t>Agile: Breaks the software development activity up into short 2 to 3 weeks sprints in which 1 or more phases of the SDLC may be employed to achieve the goals of the sprint.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55876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a few sentences, </a:t>
            </a:r>
            <a:r>
              <a:rPr lang="en-US" i="1" u="sng" dirty="0">
                <a:effectLst/>
              </a:rPr>
              <a:t>explain</a:t>
            </a:r>
            <a:r>
              <a:rPr lang="en-US" dirty="0"/>
              <a:t> how spending time to develop a robust and sound architecture can limit the amount of time required to refactor a system's design in the future.  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Improves stakeholder communication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Supports more thorough system analysis</a:t>
            </a:r>
          </a:p>
          <a:p>
            <a:pPr lvl="1"/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Supports large </a:t>
            </a:r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scale</a:t>
            </a:r>
            <a:r>
              <a:rPr lang="fr-FR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system </a:t>
            </a:r>
            <a:r>
              <a:rPr lang="fr-FR" b="0" i="0" dirty="0" err="1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reuse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i="1" dirty="0"/>
              <a:t>Explain "how"</a:t>
            </a:r>
            <a:r>
              <a:rPr lang="en-US" dirty="0"/>
              <a:t> each of the "views" in the diagram below captures the software system architecture / design of a software system.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LOGICAL: Shows key abstractions in the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system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DEVELOPMENT: Shows how the software is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decomposed for development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PROCESS VIEW: Shows how at “run time”, the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system is composed of interacting processes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PHYSICAL VIEW: Shows the system hardware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software components are distributed across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processing elements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Explain the primary design stages used in developing a software design? 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Define the context and the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modes the system will be used in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Design the system architecture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Identify the principal software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Develop design models</a:t>
            </a:r>
            <a:endParaRPr lang="en-US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Specify object interfaces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4" name="Picture 3" descr="Diagram of a diagram of a system architecture&#10;&#10;Description automatically generated">
            <a:extLst>
              <a:ext uri="{FF2B5EF4-FFF2-40B4-BE49-F238E27FC236}">
                <a16:creationId xmlns:a16="http://schemas.microsoft.com/office/drawing/2014/main" id="{35F628D9-94E6-2550-FE60-B6AD6CD58F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4156" y="2126974"/>
            <a:ext cx="2722980" cy="20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844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/>
          </a:bodyPr>
          <a:lstStyle/>
          <a:p>
            <a:r>
              <a:rPr lang="en-US" dirty="0"/>
              <a:t>In Object-Oriented (OO) design, what is a </a:t>
            </a:r>
            <a:r>
              <a:rPr lang="en-US" i="1" dirty="0"/>
              <a:t>'class'</a:t>
            </a:r>
            <a:r>
              <a:rPr lang="en-US" dirty="0"/>
              <a:t>?  What is an </a:t>
            </a:r>
            <a:r>
              <a:rPr lang="en-US" i="1" dirty="0"/>
              <a:t>'object'</a:t>
            </a:r>
            <a:r>
              <a:rPr lang="en-US" dirty="0"/>
              <a:t>?  How do the two differ from one another?  How do the two complement each other? 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Class: Code template for creating objects, Defines the variables and</a:t>
            </a:r>
            <a:br>
              <a:rPr lang="en-US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methods, Determines how an object behaves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Objects: Self contained component which consists of properties to make a particular type of data useful, Model real world objects you find in everyday life</a:t>
            </a:r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endParaRPr lang="en-US" i="1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Explain why software reuse is important: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Designs were very unstructured and difficult to maintain in early days</a:t>
            </a: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Costs and schedule pressure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lvl="1"/>
            <a:r>
              <a:rPr lang="en-US" b="0" i="0" dirty="0">
                <a:solidFill>
                  <a:schemeClr val="accent5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Common practice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 now</a:t>
            </a:r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0031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/>
          </a:bodyPr>
          <a:lstStyle/>
          <a:p>
            <a:r>
              <a:rPr lang="en-US" dirty="0"/>
              <a:t>Explain what "open-source' software is, how it can help software engineers develop software more quickly.   Give at least 4 examples of commonly used open-source software.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Open-source software (OSS) is software that is released with a license that allows anyone to use, study, change, and distribute the software and its source code. The copyright holder grants these rights to users. </a:t>
            </a:r>
          </a:p>
          <a:p>
            <a:r>
              <a:rPr lang="en-US" dirty="0"/>
              <a:t>Explain what the term "spaghetti code" means.  Describe at least 3 strategies used to avoid developing spaghetti code.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The phrase spaghetti code dates to the 1970s as a metaphor for sloppy, unmaintainable code.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Spaghetti code derives its meaning from the tangled, disconnected mess of intertwined and /or contiguous code segments symbolized by a bowl of spaghetti.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planning and preparation, modularity, Naming conventions and comments, Less is more</a:t>
            </a:r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0510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Explain what </a:t>
            </a:r>
            <a:r>
              <a:rPr lang="en-US" i="1" dirty="0"/>
              <a:t>"requirements traceability"</a:t>
            </a:r>
            <a:r>
              <a:rPr lang="en-US" dirty="0"/>
              <a:t> means.  Why is it important?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Requirements traceability is the ability to connect requirements to other artifacts, such as software tests or bugs.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It's used to track requirements and prove that they have been fulfilled.</a:t>
            </a:r>
          </a:p>
          <a:p>
            <a:r>
              <a:rPr lang="en-US" dirty="0"/>
              <a:t>Explain the difference between a </a:t>
            </a:r>
            <a:r>
              <a:rPr lang="en-US" i="1" dirty="0"/>
              <a:t>"functional requirement"</a:t>
            </a:r>
            <a:r>
              <a:rPr lang="en-US" dirty="0"/>
              <a:t> and a </a:t>
            </a:r>
            <a:r>
              <a:rPr lang="en-US" i="1" dirty="0"/>
              <a:t>"non-functional requirement". </a:t>
            </a:r>
            <a:r>
              <a:rPr lang="en-US" dirty="0"/>
              <a:t>Give an example of both types of software requirements.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Functional requirements define how the system must work and non functional requirements detail how it should perform.</a:t>
            </a:r>
          </a:p>
          <a:p>
            <a:r>
              <a:rPr lang="en-US" dirty="0"/>
              <a:t>Describe at least 3 checks that can be used to evaluate the "goodness" of a software requirement.  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Validity checks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Consistency checks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Completeness checks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Realism checks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Verifiability checks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664863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Define / describe 3 different principles from the ACM's Software Code of Ethics.  Give an example of each of the 3 principles that you chose to describe.  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Public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Client and Employer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Product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Judgement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Management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Profession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Colleagues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Self</a:t>
            </a:r>
          </a:p>
          <a:p>
            <a:r>
              <a:rPr lang="en-US" dirty="0"/>
              <a:t>Discuss the pros / cons of both </a:t>
            </a:r>
            <a:r>
              <a:rPr lang="en-US" i="1" dirty="0"/>
              <a:t>Agile</a:t>
            </a:r>
            <a:r>
              <a:rPr lang="en-US" dirty="0"/>
              <a:t> software development and </a:t>
            </a:r>
            <a:r>
              <a:rPr lang="en-US" i="1" dirty="0"/>
              <a:t>Waterfall</a:t>
            </a:r>
            <a:r>
              <a:rPr lang="en-US" dirty="0"/>
              <a:t> software development processes.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Waterfall is a better method when a project must meet strict regulations as it requires deliverables for each phase before proceeding to the next one. </a:t>
            </a:r>
          </a:p>
          <a:p>
            <a:pPr lvl="1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Agile is better suited for teams that plan on moving fast, experimenting with direction and don't know how the final project will look before they start.</a:t>
            </a:r>
          </a:p>
          <a:p>
            <a:endParaRPr lang="en-US" dirty="0"/>
          </a:p>
          <a:p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2605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Often times, software requirements are derived from higher level user and system requirements.</a:t>
            </a:r>
          </a:p>
          <a:p>
            <a:r>
              <a:rPr lang="en-US" dirty="0">
                <a:solidFill>
                  <a:srgbClr val="FF0000"/>
                </a:solidFill>
              </a:rPr>
              <a:t>All system requirements </a:t>
            </a:r>
            <a:r>
              <a:rPr lang="en-US" dirty="0"/>
              <a:t>end up getting "flowed down" to the software subsystem.  </a:t>
            </a:r>
          </a:p>
          <a:p>
            <a:r>
              <a:rPr lang="en-US" dirty="0"/>
              <a:t>Functional requirements are statements of service that the system should provide.  They describe what the system should do.  </a:t>
            </a:r>
          </a:p>
          <a:p>
            <a:r>
              <a:rPr lang="en-US" dirty="0"/>
              <a:t>Non-functional requirements are reserved to </a:t>
            </a:r>
            <a:r>
              <a:rPr lang="en-US" dirty="0">
                <a:solidFill>
                  <a:srgbClr val="FF0000"/>
                </a:solidFill>
              </a:rPr>
              <a:t>describe the things the system should not do</a:t>
            </a:r>
            <a:r>
              <a:rPr lang="en-US" dirty="0"/>
              <a:t>.</a:t>
            </a:r>
          </a:p>
          <a:p>
            <a:r>
              <a:rPr lang="en-US" dirty="0"/>
              <a:t>Non-functional requirements could affect the overall architecture of a system.</a:t>
            </a:r>
          </a:p>
          <a:p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very unusual </a:t>
            </a:r>
            <a:r>
              <a:rPr lang="en-US" dirty="0"/>
              <a:t>for software requirements to be refined over time.</a:t>
            </a:r>
          </a:p>
          <a:p>
            <a:r>
              <a:rPr lang="en-US" dirty="0"/>
              <a:t>It can be hard to differentiate a software requirement from a design feature/decision at times(</a:t>
            </a:r>
            <a:r>
              <a:rPr lang="en-US" dirty="0" err="1"/>
              <a:t>Maintainabiliy</a:t>
            </a:r>
            <a:r>
              <a:rPr lang="en-US" dirty="0"/>
              <a:t>, Efficiency,….).  </a:t>
            </a:r>
          </a:p>
        </p:txBody>
      </p:sp>
    </p:spTree>
    <p:extLst>
      <p:ext uri="{BB962C8B-B14F-4D97-AF65-F5344CB8AC3E}">
        <p14:creationId xmlns:p14="http://schemas.microsoft.com/office/powerpoint/2010/main" val="243325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fontScale="92500" lnSpcReduction="10000"/>
          </a:bodyPr>
          <a:lstStyle/>
          <a:p>
            <a:r>
              <a:rPr lang="en-US" i="1" dirty="0"/>
              <a:t>Often times, </a:t>
            </a:r>
            <a:r>
              <a:rPr lang="en-US" i="1" dirty="0">
                <a:solidFill>
                  <a:srgbClr val="FF0000"/>
                </a:solidFill>
              </a:rPr>
              <a:t>it is not helpful to observe what stakeholders need the system to do </a:t>
            </a:r>
            <a:r>
              <a:rPr lang="en-US" i="1" dirty="0"/>
              <a:t>when trying to develop software requirements.</a:t>
            </a:r>
          </a:p>
          <a:p>
            <a:r>
              <a:rPr lang="en-US" i="1" dirty="0"/>
              <a:t>A software requirements specification is informally controlled during the development of the specification, until the requirements have been reviewed and are "baselined".  </a:t>
            </a:r>
          </a:p>
          <a:p>
            <a:r>
              <a:rPr lang="en-US" i="1" dirty="0"/>
              <a:t>Fixing a software requirement error after product delivery could cost significantly more than fixing an implementation error.  </a:t>
            </a:r>
          </a:p>
          <a:p>
            <a:r>
              <a:rPr lang="en-US" i="1" dirty="0"/>
              <a:t>Rework can consume 30%-50% of a software product's total development costs.</a:t>
            </a:r>
          </a:p>
          <a:p>
            <a:r>
              <a:rPr lang="en-US" i="1" dirty="0"/>
              <a:t>Of all of the software process models that we learned about, </a:t>
            </a:r>
            <a:r>
              <a:rPr lang="en-US" i="1" dirty="0">
                <a:solidFill>
                  <a:srgbClr val="FF0000"/>
                </a:solidFill>
              </a:rPr>
              <a:t>Agile is by far one of the oldest</a:t>
            </a:r>
            <a:r>
              <a:rPr lang="en-US" i="1" dirty="0"/>
              <a:t>.</a:t>
            </a:r>
          </a:p>
          <a:p>
            <a:r>
              <a:rPr lang="en-US" i="1" dirty="0"/>
              <a:t>Waterfall and "V" software development models are very similar to one another in many regards because they both traditionally result in a document / artifact of some type that is signed off and approved before proceeding to the next phase of development.  </a:t>
            </a:r>
          </a:p>
        </p:txBody>
      </p:sp>
    </p:spTree>
    <p:extLst>
      <p:ext uri="{BB962C8B-B14F-4D97-AF65-F5344CB8AC3E}">
        <p14:creationId xmlns:p14="http://schemas.microsoft.com/office/powerpoint/2010/main" val="2498303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There are multiple forms of Agile that can be adopted by different software development teams, depending on the nature of the product under development, team size, and discipline formality.</a:t>
            </a:r>
          </a:p>
          <a:p>
            <a:r>
              <a:rPr lang="en-US" i="1" dirty="0"/>
              <a:t>There is a constant demand for developing software cheaper, better and faster.  </a:t>
            </a:r>
          </a:p>
          <a:p>
            <a:r>
              <a:rPr lang="en-US" i="1" dirty="0"/>
              <a:t>"Fast to failure" is one of the features of the </a:t>
            </a:r>
            <a:r>
              <a:rPr lang="en-US" i="1" dirty="0">
                <a:solidFill>
                  <a:srgbClr val="FF0000"/>
                </a:solidFill>
              </a:rPr>
              <a:t>Waterfall software development model</a:t>
            </a:r>
            <a:r>
              <a:rPr lang="en-US" i="1" dirty="0"/>
              <a:t>.  </a:t>
            </a:r>
          </a:p>
          <a:p>
            <a:r>
              <a:rPr lang="en-US" i="1" dirty="0"/>
              <a:t>System modeling is accomplished through many different "views" of the system.</a:t>
            </a:r>
          </a:p>
          <a:p>
            <a:r>
              <a:rPr lang="en-US" i="1" dirty="0"/>
              <a:t>Software quality attributes are qualitative, </a:t>
            </a:r>
            <a:r>
              <a:rPr lang="en-US" i="1" dirty="0">
                <a:solidFill>
                  <a:srgbClr val="FF0000"/>
                </a:solidFill>
              </a:rPr>
              <a:t>but not quantitative</a:t>
            </a:r>
            <a:r>
              <a:rPr lang="en-US" i="1" dirty="0"/>
              <a:t>, measures of the "goodness" of software.</a:t>
            </a:r>
          </a:p>
          <a:p>
            <a:r>
              <a:rPr lang="en-US" i="1" dirty="0"/>
              <a:t>The "Usability" quality attribute evaluates </a:t>
            </a:r>
            <a:r>
              <a:rPr lang="en-US" i="1" dirty="0">
                <a:solidFill>
                  <a:srgbClr val="FF0000"/>
                </a:solidFill>
              </a:rPr>
              <a:t>how easy or how hard it is to configure / reconfigure the software system if changes are made to it</a:t>
            </a:r>
            <a:r>
              <a:rPr lang="en-US" i="1" dirty="0"/>
              <a:t>.  </a:t>
            </a:r>
          </a:p>
        </p:txBody>
      </p:sp>
    </p:spTree>
    <p:extLst>
      <p:ext uri="{BB962C8B-B14F-4D97-AF65-F5344CB8AC3E}">
        <p14:creationId xmlns:p14="http://schemas.microsoft.com/office/powerpoint/2010/main" val="53892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Many software quality attributes can result in direct conflicts with one another.  </a:t>
            </a:r>
          </a:p>
          <a:p>
            <a:r>
              <a:rPr lang="en-US" i="1" dirty="0"/>
              <a:t>Quality attributes </a:t>
            </a:r>
            <a:r>
              <a:rPr lang="en-US" i="1" dirty="0">
                <a:solidFill>
                  <a:srgbClr val="FF0000"/>
                </a:solidFill>
              </a:rPr>
              <a:t>do not affect </a:t>
            </a:r>
            <a:r>
              <a:rPr lang="en-US" i="1" dirty="0"/>
              <a:t>software requirements.  </a:t>
            </a:r>
          </a:p>
          <a:p>
            <a:r>
              <a:rPr lang="en-US" i="1" dirty="0"/>
              <a:t>Architectural patterns are a means of representing, sharing, and reusing knowledge.  </a:t>
            </a:r>
          </a:p>
          <a:p>
            <a:r>
              <a:rPr lang="en-US" i="1" dirty="0"/>
              <a:t>Using object oriented design features are </a:t>
            </a:r>
            <a:r>
              <a:rPr lang="en-US" i="1" dirty="0">
                <a:solidFill>
                  <a:srgbClr val="FF0000"/>
                </a:solidFill>
              </a:rPr>
              <a:t>useful predominately for small, simple, and compact software products that are limited in functionality</a:t>
            </a:r>
            <a:r>
              <a:rPr lang="en-US" i="1" dirty="0"/>
              <a:t>.</a:t>
            </a:r>
          </a:p>
          <a:p>
            <a:r>
              <a:rPr lang="en-US" i="1" dirty="0"/>
              <a:t>In the Unified Modeling Language (UML), structural design models describe the "static" structure of the system, while dynamic models show the </a:t>
            </a:r>
            <a:r>
              <a:rPr lang="en-US" i="1" dirty="0">
                <a:solidFill>
                  <a:srgbClr val="FF0000"/>
                </a:solidFill>
              </a:rPr>
              <a:t>static interactions </a:t>
            </a:r>
            <a:r>
              <a:rPr lang="en-US" i="1" dirty="0"/>
              <a:t>between objects.  </a:t>
            </a:r>
          </a:p>
          <a:p>
            <a:r>
              <a:rPr lang="en-US" i="1" dirty="0"/>
              <a:t>There are multiple levels of potential reuse in a software product, including at the abstraction level and the component level.  </a:t>
            </a:r>
          </a:p>
        </p:txBody>
      </p:sp>
    </p:spTree>
    <p:extLst>
      <p:ext uri="{BB962C8B-B14F-4D97-AF65-F5344CB8AC3E}">
        <p14:creationId xmlns:p14="http://schemas.microsoft.com/office/powerpoint/2010/main" val="296329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5652651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In software architecture modeling, we often consider the following perspectives:</a:t>
            </a:r>
          </a:p>
          <a:p>
            <a:pPr lvl="1"/>
            <a:r>
              <a:rPr lang="en-US" dirty="0"/>
              <a:t>Context or environment the software operates in</a:t>
            </a:r>
          </a:p>
          <a:p>
            <a:pPr lvl="1"/>
            <a:r>
              <a:rPr lang="en-US" dirty="0"/>
              <a:t>Interactions between software and its components or environment</a:t>
            </a:r>
          </a:p>
          <a:p>
            <a:pPr lvl="1"/>
            <a:r>
              <a:rPr lang="en-US" dirty="0"/>
              <a:t>Structure of the data processed by the software</a:t>
            </a:r>
          </a:p>
          <a:p>
            <a:r>
              <a:rPr lang="en-US" dirty="0"/>
              <a:t>For SW Quality Attributes:</a:t>
            </a:r>
          </a:p>
          <a:p>
            <a:pPr lvl="1"/>
            <a:r>
              <a:rPr lang="en-US" dirty="0"/>
              <a:t>Reliability: A product performs specific functions under specific conditions for a given amount of time.</a:t>
            </a:r>
          </a:p>
          <a:p>
            <a:pPr lvl="1"/>
            <a:r>
              <a:rPr lang="en-US" dirty="0"/>
              <a:t>Interoperability: Considers how a system interacts with other systems. </a:t>
            </a:r>
          </a:p>
          <a:p>
            <a:pPr lvl="1"/>
            <a:r>
              <a:rPr lang="en-US" dirty="0"/>
              <a:t>Performance: Evaluates how well the system executes specified / required functions over time.</a:t>
            </a:r>
          </a:p>
          <a:p>
            <a:pPr lvl="1"/>
            <a:r>
              <a:rPr lang="en-US" dirty="0"/>
              <a:t>Availability: Measures the amount of time a system is able to perform its intended functions.</a:t>
            </a:r>
          </a:p>
          <a:p>
            <a:pPr lvl="1"/>
            <a:r>
              <a:rPr lang="en-US" dirty="0"/>
              <a:t>Modifiability: Considers how the system can accommodate anticipated and unanticipated changes. </a:t>
            </a:r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0922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333688"/>
          </a:xfrm>
        </p:spPr>
        <p:txBody>
          <a:bodyPr>
            <a:normAutofit lnSpcReduction="10000"/>
          </a:bodyPr>
          <a:lstStyle/>
          <a:p>
            <a:r>
              <a:rPr lang="en-US" i="1" dirty="0"/>
              <a:t>The following diagram describes the software quality attribute: Performance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For the architecture patterns:</a:t>
            </a:r>
          </a:p>
          <a:p>
            <a:pPr lvl="1"/>
            <a:r>
              <a:rPr lang="en-US" dirty="0"/>
              <a:t>Layered: Organizes the system into layers with related functionality at each layer. </a:t>
            </a:r>
            <a:endParaRPr lang="en-US" i="1" dirty="0"/>
          </a:p>
          <a:p>
            <a:pPr lvl="1"/>
            <a:r>
              <a:rPr lang="en-US" dirty="0"/>
              <a:t>Model-View-Controller: Separates presentation and interactions from the system data.  Structured into logical components that interact together.  </a:t>
            </a:r>
            <a:endParaRPr lang="en-US" i="1" dirty="0"/>
          </a:p>
          <a:p>
            <a:pPr lvl="1"/>
            <a:r>
              <a:rPr lang="en-US" dirty="0"/>
              <a:t>Client-Server: Organizes the system into services, each service delivered from a separate server.  Clients are users of these services and access servers as requested.</a:t>
            </a:r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5" name="Picture 4" descr="A diagram of a system&#10;&#10;Description automatically generated">
            <a:extLst>
              <a:ext uri="{FF2B5EF4-FFF2-40B4-BE49-F238E27FC236}">
                <a16:creationId xmlns:a16="http://schemas.microsoft.com/office/drawing/2014/main" id="{EBCBD3D2-AA94-5E40-3F74-79E56830D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374" y="930805"/>
            <a:ext cx="4661452" cy="254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8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7686"/>
            <a:ext cx="10515600" cy="5652651"/>
          </a:xfrm>
        </p:spPr>
        <p:txBody>
          <a:bodyPr>
            <a:normAutofit/>
          </a:bodyPr>
          <a:lstStyle/>
          <a:p>
            <a:r>
              <a:rPr lang="en-US" i="1" dirty="0"/>
              <a:t>Following is an example of sequence diagram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i="1" dirty="0"/>
              <a:t>Following is an example of status transition diagram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49E3DE42-A2A4-4104-C9E2-6E38BE2C7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707" y="982756"/>
            <a:ext cx="2967137" cy="1951891"/>
          </a:xfrm>
          <a:prstGeom prst="rect">
            <a:avLst/>
          </a:prstGeom>
        </p:spPr>
      </p:pic>
      <p:pic>
        <p:nvPicPr>
          <p:cNvPr id="7" name="Picture 6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5FCEC23B-4660-5E72-8B0E-A9A6F95571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3873094"/>
            <a:ext cx="4179737" cy="2588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248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C1B66-2177-7DD1-794D-4333BA9A2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4312"/>
            <a:ext cx="10515600" cy="6181288"/>
          </a:xfrm>
        </p:spPr>
        <p:txBody>
          <a:bodyPr>
            <a:normAutofit/>
          </a:bodyPr>
          <a:lstStyle/>
          <a:p>
            <a:r>
              <a:rPr lang="en-US" i="1" dirty="0"/>
              <a:t>“Non-functional requirements“ includes:</a:t>
            </a:r>
          </a:p>
          <a:p>
            <a:pPr lvl="1"/>
            <a:r>
              <a:rPr lang="en-US" dirty="0"/>
              <a:t>Security requirements</a:t>
            </a:r>
          </a:p>
          <a:p>
            <a:pPr lvl="1"/>
            <a:r>
              <a:rPr lang="en-US" dirty="0"/>
              <a:t>Efficiency requirements</a:t>
            </a:r>
          </a:p>
          <a:p>
            <a:r>
              <a:rPr lang="en-US" dirty="0"/>
              <a:t>Primary activities performed in requirements engineering include:</a:t>
            </a:r>
          </a:p>
          <a:p>
            <a:pPr lvl="1"/>
            <a:r>
              <a:rPr lang="en-US" dirty="0"/>
              <a:t>Discovering requirements by working with various product stakeholders at multiple levels. </a:t>
            </a:r>
          </a:p>
          <a:p>
            <a:pPr lvl="1"/>
            <a:r>
              <a:rPr lang="en-US" dirty="0"/>
              <a:t>Maintaining the integrity of the requirements baseline by controlling and tracking changes to the requirements over time.</a:t>
            </a:r>
          </a:p>
          <a:p>
            <a:pPr lvl="1"/>
            <a:r>
              <a:rPr lang="en-US" dirty="0"/>
              <a:t>Ensuring the requirements describe / define what the customers and users need the software to do.</a:t>
            </a:r>
          </a:p>
          <a:p>
            <a:r>
              <a:rPr lang="en-US" dirty="0"/>
              <a:t>Software requirements should adhere to the following quality standards as they are being developed:</a:t>
            </a:r>
          </a:p>
          <a:p>
            <a:pPr lvl="1"/>
            <a:r>
              <a:rPr lang="en-US" dirty="0"/>
              <a:t>It can stand on its own.</a:t>
            </a:r>
          </a:p>
          <a:p>
            <a:pPr lvl="1"/>
            <a:r>
              <a:rPr lang="en-US" dirty="0"/>
              <a:t>It can be verified.</a:t>
            </a:r>
          </a:p>
          <a:p>
            <a:pPr lvl="1"/>
            <a:r>
              <a:rPr lang="en-US" dirty="0"/>
              <a:t>Is traceable to higher level system requirements.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i="1" dirty="0"/>
          </a:p>
          <a:p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906895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1774</Words>
  <Application>Microsoft Office PowerPoint</Application>
  <PresentationFormat>Widescreen</PresentationFormat>
  <Paragraphs>199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</vt:lpstr>
      <vt:lpstr>Office Theme</vt:lpstr>
      <vt:lpstr>Midterm 1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</dc:title>
  <dc:creator>He, Sen</dc:creator>
  <cp:lastModifiedBy>He, Sen - (senhe)</cp:lastModifiedBy>
  <cp:revision>75</cp:revision>
  <dcterms:created xsi:type="dcterms:W3CDTF">2022-10-05T18:34:31Z</dcterms:created>
  <dcterms:modified xsi:type="dcterms:W3CDTF">2023-09-20T07:53:11Z</dcterms:modified>
</cp:coreProperties>
</file>