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04" d="100"/>
          <a:sy n="104" d="100"/>
        </p:scale>
        <p:origin x="7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557B-809E-C174-5134-98243D28B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81884-F5D5-C09C-A38C-70E4DC70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9524F-ADC3-5B88-B376-EFDFF5FB4D2C}"/>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5" name="Footer Placeholder 4">
            <a:extLst>
              <a:ext uri="{FF2B5EF4-FFF2-40B4-BE49-F238E27FC236}">
                <a16:creationId xmlns:a16="http://schemas.microsoft.com/office/drawing/2014/main" id="{1FCA02A6-667A-55AF-DB0F-EA6A9E0A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9634-5342-CA5E-597B-5616E699F5E1}"/>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8094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F81-43B7-3E17-3EE5-520D0F620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DAC197-B9EB-78F6-605B-5766BF76B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599C-69A2-5B7A-2E30-D97227A51BA2}"/>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5" name="Footer Placeholder 4">
            <a:extLst>
              <a:ext uri="{FF2B5EF4-FFF2-40B4-BE49-F238E27FC236}">
                <a16:creationId xmlns:a16="http://schemas.microsoft.com/office/drawing/2014/main" id="{66D9CD64-8FB6-C50E-58B3-044D5E3A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CA453-98FC-C831-5FCC-5B81D152E93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58516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5FEAB-C035-5103-684D-8FB4F8B8F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7C1D1-C912-03CE-A12F-AD5FCACB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D924-9CF6-4136-FDD0-DB4D43C6EFCB}"/>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5" name="Footer Placeholder 4">
            <a:extLst>
              <a:ext uri="{FF2B5EF4-FFF2-40B4-BE49-F238E27FC236}">
                <a16:creationId xmlns:a16="http://schemas.microsoft.com/office/drawing/2014/main" id="{EDCBA73A-537A-E052-8E2A-0F1FE4FF9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B2485-F156-0D98-46A1-37FB14CE8AA0}"/>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140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33E1-0349-2A6E-76E7-B11B625D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570C8-F0CB-1D96-44FF-BF21A3A00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DF7D0-1C17-99CF-77C7-6C1991E35DCA}"/>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5" name="Footer Placeholder 4">
            <a:extLst>
              <a:ext uri="{FF2B5EF4-FFF2-40B4-BE49-F238E27FC236}">
                <a16:creationId xmlns:a16="http://schemas.microsoft.com/office/drawing/2014/main" id="{2B236B5E-D89D-3551-2608-3FDB5776E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C711D-BCDF-A5BF-3364-E45D2BC252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07845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EAD-003C-6D47-84C5-4F3E75D1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0D932-0B0E-E305-660E-736A42761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8D41-7445-AA18-7669-6319EA6E0212}"/>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5" name="Footer Placeholder 4">
            <a:extLst>
              <a:ext uri="{FF2B5EF4-FFF2-40B4-BE49-F238E27FC236}">
                <a16:creationId xmlns:a16="http://schemas.microsoft.com/office/drawing/2014/main" id="{34162A0C-7907-4687-3034-AC9B35C33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3AE4-3952-D720-657D-A0C9F74769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2355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388-80F9-6026-E36A-150B17EB4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BC4A9-BC2C-13A5-D854-E15AFFC55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AEDB5-B34C-BE39-70E9-86368AFFA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F5866-C9FB-CFA1-F847-1A093D6E6DA2}"/>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6" name="Footer Placeholder 5">
            <a:extLst>
              <a:ext uri="{FF2B5EF4-FFF2-40B4-BE49-F238E27FC236}">
                <a16:creationId xmlns:a16="http://schemas.microsoft.com/office/drawing/2014/main" id="{C01975AD-DEA7-7D55-704B-C886CFFB6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9868-C7CB-A8D0-3D72-072824B1474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5193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D2FB-1A38-DA63-7056-AAAD06A165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6C666-3125-D6CA-9547-BCB87C76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6149C-152E-CD93-D4E5-1039464B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3E785-EBFB-AA3C-8A0E-5BAF36F44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5CBDD-2335-2F71-701E-78AC78A1A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7A47B-CA86-2A3F-75FE-62FD09E71408}"/>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8" name="Footer Placeholder 7">
            <a:extLst>
              <a:ext uri="{FF2B5EF4-FFF2-40B4-BE49-F238E27FC236}">
                <a16:creationId xmlns:a16="http://schemas.microsoft.com/office/drawing/2014/main" id="{A4C01AF8-EC48-2F37-513C-1E850AC85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EA62D6-49A4-4F3C-6BB1-DF90E82E85EC}"/>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8074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A133-75EA-998D-7F7B-C8C8BD553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FAD16-482D-7EAE-0E58-8B748CDA78F1}"/>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4" name="Footer Placeholder 3">
            <a:extLst>
              <a:ext uri="{FF2B5EF4-FFF2-40B4-BE49-F238E27FC236}">
                <a16:creationId xmlns:a16="http://schemas.microsoft.com/office/drawing/2014/main" id="{9B3AC988-B25E-F43B-4454-ED3F56AD7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B78F1-F9AA-CCC1-8579-91F983239E0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410946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57C56-E904-0A52-2B09-AAF88978B0C0}"/>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3" name="Footer Placeholder 2">
            <a:extLst>
              <a:ext uri="{FF2B5EF4-FFF2-40B4-BE49-F238E27FC236}">
                <a16:creationId xmlns:a16="http://schemas.microsoft.com/office/drawing/2014/main" id="{E763FA0F-34AF-BCDC-5EC2-D03CECF33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18047-9887-C661-5E76-A6B842C44BF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48127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F61-03EE-F89B-39DB-B61E8F09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95C8A-3755-4153-D166-AE077E2DC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828D9-50CC-3783-43A9-39BB4173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4009-29BC-C058-B28F-5EF2FB678521}"/>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6" name="Footer Placeholder 5">
            <a:extLst>
              <a:ext uri="{FF2B5EF4-FFF2-40B4-BE49-F238E27FC236}">
                <a16:creationId xmlns:a16="http://schemas.microsoft.com/office/drawing/2014/main" id="{4134872D-F970-82F3-0D27-F13061BC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7382D-BD62-F6E9-568A-3061CA94FCC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72317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96E8-418F-A4E2-5A36-915DC12A6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271C5-DF44-3B73-663B-A2E7433BA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70673-73C6-2267-BC81-BC8B4615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544A5-DA7A-25E7-D50B-B8FC090A888B}"/>
              </a:ext>
            </a:extLst>
          </p:cNvPr>
          <p:cNvSpPr>
            <a:spLocks noGrp="1"/>
          </p:cNvSpPr>
          <p:nvPr>
            <p:ph type="dt" sz="half" idx="10"/>
          </p:nvPr>
        </p:nvSpPr>
        <p:spPr/>
        <p:txBody>
          <a:bodyPr/>
          <a:lstStyle/>
          <a:p>
            <a:fld id="{70F8EFD0-29D0-4BEB-A53E-6C4F6C60BD44}" type="datetimeFigureOut">
              <a:rPr lang="en-US" smtClean="0"/>
              <a:t>3/1/2023</a:t>
            </a:fld>
            <a:endParaRPr lang="en-US"/>
          </a:p>
        </p:txBody>
      </p:sp>
      <p:sp>
        <p:nvSpPr>
          <p:cNvPr id="6" name="Footer Placeholder 5">
            <a:extLst>
              <a:ext uri="{FF2B5EF4-FFF2-40B4-BE49-F238E27FC236}">
                <a16:creationId xmlns:a16="http://schemas.microsoft.com/office/drawing/2014/main" id="{EF5ADEE0-1CCF-A31E-0F7E-EA5FCFA24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170C1-9D58-3F66-E0DA-29E6C170A5B4}"/>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65286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8A588-5143-8D74-0288-985581936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81B3D-2DAA-26D9-AE46-852AFC58A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1CB83-20FD-9F60-6DFB-18AA00974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EFD0-29D0-4BEB-A53E-6C4F6C60BD44}" type="datetimeFigureOut">
              <a:rPr lang="en-US" smtClean="0"/>
              <a:t>3/1/2023</a:t>
            </a:fld>
            <a:endParaRPr lang="en-US"/>
          </a:p>
        </p:txBody>
      </p:sp>
      <p:sp>
        <p:nvSpPr>
          <p:cNvPr id="5" name="Footer Placeholder 4">
            <a:extLst>
              <a:ext uri="{FF2B5EF4-FFF2-40B4-BE49-F238E27FC236}">
                <a16:creationId xmlns:a16="http://schemas.microsoft.com/office/drawing/2014/main" id="{5143081F-BE9D-843D-C61C-F1F76788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6DF16-1A28-780B-45C4-B0FF2F942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8F991-6C6B-4B69-ABF6-B62D4E338436}" type="slidenum">
              <a:rPr lang="en-US" smtClean="0"/>
              <a:t>‹#›</a:t>
            </a:fld>
            <a:endParaRPr lang="en-US"/>
          </a:p>
        </p:txBody>
      </p:sp>
    </p:spTree>
    <p:extLst>
      <p:ext uri="{BB962C8B-B14F-4D97-AF65-F5344CB8AC3E}">
        <p14:creationId xmlns:p14="http://schemas.microsoft.com/office/powerpoint/2010/main" val="66670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8074-A24A-5B4A-CE2A-BE86D30C1634}"/>
              </a:ext>
            </a:extLst>
          </p:cNvPr>
          <p:cNvSpPr>
            <a:spLocks noGrp="1"/>
          </p:cNvSpPr>
          <p:nvPr>
            <p:ph type="title"/>
          </p:nvPr>
        </p:nvSpPr>
        <p:spPr/>
        <p:txBody>
          <a:bodyPr/>
          <a:lstStyle/>
          <a:p>
            <a:pPr algn="ctr"/>
            <a:r>
              <a:rPr lang="en-US" b="1" dirty="0"/>
              <a:t>Test 2 Review</a:t>
            </a:r>
          </a:p>
        </p:txBody>
      </p:sp>
      <p:sp>
        <p:nvSpPr>
          <p:cNvPr id="3" name="Content Placeholder 2">
            <a:extLst>
              <a:ext uri="{FF2B5EF4-FFF2-40B4-BE49-F238E27FC236}">
                <a16:creationId xmlns:a16="http://schemas.microsoft.com/office/drawing/2014/main" id="{3990F824-BE19-2D4A-8235-44B7A5389268}"/>
              </a:ext>
            </a:extLst>
          </p:cNvPr>
          <p:cNvSpPr>
            <a:spLocks noGrp="1"/>
          </p:cNvSpPr>
          <p:nvPr>
            <p:ph idx="1"/>
          </p:nvPr>
        </p:nvSpPr>
        <p:spPr>
          <a:xfrm>
            <a:off x="838200" y="1825625"/>
            <a:ext cx="10515600" cy="4784900"/>
          </a:xfrm>
        </p:spPr>
        <p:txBody>
          <a:bodyPr/>
          <a:lstStyle/>
          <a:p>
            <a:pPr>
              <a:buFont typeface="Wingdings" panose="05000000000000000000" pitchFamily="2" charset="2"/>
              <a:buChar char="q"/>
            </a:pPr>
            <a:r>
              <a:rPr lang="en-US" dirty="0"/>
              <a:t>We covered 3 Chapters in Module2</a:t>
            </a:r>
          </a:p>
          <a:p>
            <a:pPr>
              <a:buFont typeface="Wingdings" panose="05000000000000000000" pitchFamily="2" charset="2"/>
              <a:buChar char="q"/>
            </a:pPr>
            <a:r>
              <a:rPr lang="en-US" dirty="0"/>
              <a:t>What to expect:</a:t>
            </a:r>
          </a:p>
          <a:p>
            <a:pPr lvl="1">
              <a:buFont typeface="Wingdings" panose="05000000000000000000" pitchFamily="2" charset="2"/>
              <a:buChar char="Ø"/>
            </a:pPr>
            <a:r>
              <a:rPr lang="en-US" dirty="0"/>
              <a:t>50 questions in total</a:t>
            </a:r>
          </a:p>
          <a:p>
            <a:pPr lvl="1">
              <a:buFont typeface="Wingdings" panose="05000000000000000000" pitchFamily="2" charset="2"/>
              <a:buChar char="Ø"/>
            </a:pPr>
            <a:r>
              <a:rPr lang="en-US" dirty="0"/>
              <a:t>True or False</a:t>
            </a:r>
          </a:p>
          <a:p>
            <a:pPr lvl="1">
              <a:buFont typeface="Wingdings" panose="05000000000000000000" pitchFamily="2" charset="2"/>
              <a:buChar char="Ø"/>
            </a:pPr>
            <a:r>
              <a:rPr lang="en-US" dirty="0"/>
              <a:t>Matching </a:t>
            </a:r>
          </a:p>
          <a:p>
            <a:pPr lvl="1">
              <a:buFont typeface="Wingdings" panose="05000000000000000000" pitchFamily="2" charset="2"/>
              <a:buChar char="Ø"/>
            </a:pPr>
            <a:r>
              <a:rPr lang="en-US" i="1" dirty="0"/>
              <a:t>Multiple Choice</a:t>
            </a:r>
          </a:p>
          <a:p>
            <a:pPr lvl="1">
              <a:buFont typeface="Wingdings" panose="05000000000000000000" pitchFamily="2" charset="2"/>
              <a:buChar char="Ø"/>
            </a:pPr>
            <a:r>
              <a:rPr lang="en-US" i="1" dirty="0"/>
              <a:t>Ordering</a:t>
            </a:r>
          </a:p>
          <a:p>
            <a:pPr lvl="1">
              <a:buFont typeface="Wingdings" panose="05000000000000000000" pitchFamily="2" charset="2"/>
              <a:buChar char="Ø"/>
            </a:pPr>
            <a:r>
              <a:rPr lang="en-US" i="1" dirty="0"/>
              <a:t>Short coding (Bonus)</a:t>
            </a:r>
          </a:p>
          <a:p>
            <a:pPr lvl="1">
              <a:buFont typeface="Wingdings" panose="05000000000000000000" pitchFamily="2" charset="2"/>
              <a:buChar char="Ø"/>
            </a:pPr>
            <a:r>
              <a:rPr lang="en-US" b="1" i="1" dirty="0">
                <a:solidFill>
                  <a:srgbClr val="FF0000"/>
                </a:solidFill>
              </a:rPr>
              <a:t>Grades are not Finalized right after the exam.</a:t>
            </a:r>
          </a:p>
        </p:txBody>
      </p:sp>
    </p:spTree>
    <p:extLst>
      <p:ext uri="{BB962C8B-B14F-4D97-AF65-F5344CB8AC3E}">
        <p14:creationId xmlns:p14="http://schemas.microsoft.com/office/powerpoint/2010/main" val="19787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Regular expressions, regexes for short, are a description for a pattern of text.</a:t>
            </a:r>
          </a:p>
          <a:p>
            <a:r>
              <a:rPr lang="en-US" dirty="0"/>
              <a:t>The regex functions in Python are in the re module.</a:t>
            </a:r>
          </a:p>
          <a:p>
            <a:r>
              <a:rPr lang="en-US" dirty="0" err="1"/>
              <a:t>re.search</a:t>
            </a:r>
            <a:r>
              <a:rPr lang="en-US" dirty="0"/>
              <a:t>() passes a pattern object and a text (string). Then it returns a match object.</a:t>
            </a:r>
          </a:p>
          <a:p>
            <a:r>
              <a:rPr lang="en-US" dirty="0"/>
              <a:t>Putting an r before the first quote of the string value marks the string as a raw string.</a:t>
            </a:r>
          </a:p>
          <a:p>
            <a:r>
              <a:rPr lang="en-US" dirty="0"/>
              <a:t>A Regex object’s search() method searches the string it is passed for any matches to the regex. This method will return None if the regex pattern is not found in the string.</a:t>
            </a:r>
          </a:p>
          <a:p>
            <a:r>
              <a:rPr lang="en-US" dirty="0"/>
              <a:t>If a regex pattern match is found, the search() method returns a match object.</a:t>
            </a:r>
          </a:p>
          <a:p>
            <a:r>
              <a:rPr lang="en-US" dirty="0"/>
              <a:t>Steps for using regular expression: 1, import re  2, </a:t>
            </a:r>
            <a:r>
              <a:rPr lang="en-US" dirty="0" err="1"/>
              <a:t>re.compile</a:t>
            </a:r>
            <a:r>
              <a:rPr lang="en-US" dirty="0"/>
              <a:t>() 3, </a:t>
            </a:r>
            <a:r>
              <a:rPr lang="en-US" dirty="0" err="1"/>
              <a:t>re.search</a:t>
            </a:r>
            <a:r>
              <a:rPr lang="en-US" dirty="0"/>
              <a:t>, 4.re.group()</a:t>
            </a:r>
          </a:p>
        </p:txBody>
      </p:sp>
    </p:spTree>
    <p:extLst>
      <p:ext uri="{BB962C8B-B14F-4D97-AF65-F5344CB8AC3E}">
        <p14:creationId xmlns:p14="http://schemas.microsoft.com/office/powerpoint/2010/main" val="243325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fontScale="92500" lnSpcReduction="20000"/>
          </a:bodyPr>
          <a:lstStyle/>
          <a:p>
            <a:r>
              <a:rPr lang="en-US" i="1" dirty="0"/>
              <a:t>The | character is called a pipe. You can use it anywhere you want to match one of many expressions.</a:t>
            </a:r>
          </a:p>
          <a:p>
            <a:r>
              <a:rPr lang="en-US" dirty="0"/>
              <a:t>When working with Python Regular Expressions, the question mark ? allows you to match a pattern only optionally. This character flags the group that precedes it as an optional part of the pattern.</a:t>
            </a:r>
          </a:p>
          <a:p>
            <a:r>
              <a:rPr lang="en-US" dirty="0"/>
              <a:t>The star * means "match zero or more" - the group that precedes this character can occur any number of times in the text.</a:t>
            </a:r>
          </a:p>
          <a:p>
            <a:r>
              <a:rPr lang="en-US" dirty="0"/>
              <a:t> The plus + means "match one or more" - the group that precedes this character must appear at least once in the text. </a:t>
            </a:r>
          </a:p>
          <a:p>
            <a:r>
              <a:rPr lang="en-US" dirty="0"/>
              <a:t>(\d){,5}  , \d numeric digit from 0 to 9. {,5} : 0 to 5</a:t>
            </a:r>
          </a:p>
          <a:p>
            <a:r>
              <a:rPr lang="en-US" dirty="0" err="1"/>
              <a:t>easyRegex</a:t>
            </a:r>
            <a:r>
              <a:rPr lang="en-US" dirty="0"/>
              <a:t> = </a:t>
            </a:r>
            <a:r>
              <a:rPr lang="en-US" dirty="0" err="1"/>
              <a:t>re.compile</a:t>
            </a:r>
            <a:r>
              <a:rPr lang="en-US" dirty="0"/>
              <a:t>(r'(easy){3,5}’)</a:t>
            </a:r>
          </a:p>
          <a:p>
            <a:pPr marL="0" indent="0">
              <a:buNone/>
            </a:pPr>
            <a:r>
              <a:rPr lang="en-US" dirty="0"/>
              <a:t>  </a:t>
            </a:r>
            <a:r>
              <a:rPr lang="en-US" dirty="0" err="1"/>
              <a:t>mo</a:t>
            </a:r>
            <a:r>
              <a:rPr lang="en-US" dirty="0"/>
              <a:t> = </a:t>
            </a:r>
            <a:r>
              <a:rPr lang="en-US" dirty="0" err="1"/>
              <a:t>easyRegex.search</a:t>
            </a:r>
            <a:r>
              <a:rPr lang="en-US" dirty="0"/>
              <a:t>('</a:t>
            </a:r>
            <a:r>
              <a:rPr lang="en-US" dirty="0" err="1"/>
              <a:t>easyeasyeasyeasyeasy</a:t>
            </a:r>
            <a:r>
              <a:rPr lang="en-US" dirty="0"/>
              <a:t>’), This code will return the string '</a:t>
            </a:r>
            <a:r>
              <a:rPr lang="en-US" dirty="0" err="1"/>
              <a:t>easyeasyeasyeasyeasy</a:t>
            </a:r>
            <a:r>
              <a:rPr lang="en-US" dirty="0"/>
              <a:t>' because Python regular expressions are, by default, greedy.</a:t>
            </a:r>
          </a:p>
          <a:p>
            <a:r>
              <a:rPr lang="en-US" dirty="0"/>
              <a:t>Shorthand character includes: \d, \D, \s, \S, \W, \w</a:t>
            </a:r>
          </a:p>
          <a:p>
            <a:r>
              <a:rPr lang="en-US" dirty="0" err="1"/>
              <a:t>myRegex</a:t>
            </a:r>
            <a:r>
              <a:rPr lang="en-US" dirty="0"/>
              <a:t> = </a:t>
            </a:r>
            <a:r>
              <a:rPr lang="en-US" dirty="0" err="1"/>
              <a:t>re.compile</a:t>
            </a:r>
            <a:r>
              <a:rPr lang="en-US" dirty="0"/>
              <a:t>(r’(easy){3,5}?’) This code is nongreedy</a:t>
            </a:r>
          </a:p>
        </p:txBody>
      </p:sp>
    </p:spTree>
    <p:extLst>
      <p:ext uri="{BB962C8B-B14F-4D97-AF65-F5344CB8AC3E}">
        <p14:creationId xmlns:p14="http://schemas.microsoft.com/office/powerpoint/2010/main" val="80594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Regex objects have a </a:t>
            </a:r>
            <a:r>
              <a:rPr lang="en-US" i="1" dirty="0" err="1"/>
              <a:t>findall</a:t>
            </a:r>
            <a:r>
              <a:rPr lang="en-US" i="1" dirty="0"/>
              <a:t>() method that will return a list of strings of every match in the searched string.</a:t>
            </a:r>
          </a:p>
          <a:p>
            <a:r>
              <a:rPr lang="en-US" dirty="0"/>
              <a:t>You can also use the dollar sign ($) at the end of a regex to indicate that a match must occur at the end of the searched text.</a:t>
            </a:r>
          </a:p>
          <a:p>
            <a:r>
              <a:rPr lang="en-US" dirty="0" err="1"/>
              <a:t>Findall</a:t>
            </a:r>
            <a:r>
              <a:rPr lang="en-US" dirty="0"/>
              <a:t>() When called on a regex with groups, the method returns a list of tuples of strings (one string for each group). When called on a regex with no groups, the method returns a list of strings.</a:t>
            </a:r>
          </a:p>
          <a:p>
            <a:r>
              <a:rPr lang="en-US" dirty="0" err="1"/>
              <a:t>re.compile</a:t>
            </a:r>
            <a:r>
              <a:rPr lang="en-US" dirty="0"/>
              <a:t>(), </a:t>
            </a:r>
            <a:r>
              <a:rPr lang="en-US" dirty="0" err="1"/>
              <a:t>re.findall</a:t>
            </a:r>
            <a:r>
              <a:rPr lang="en-US" dirty="0"/>
              <a:t>(), </a:t>
            </a:r>
            <a:r>
              <a:rPr lang="en-US" dirty="0" err="1"/>
              <a:t>re.sub</a:t>
            </a:r>
            <a:r>
              <a:rPr lang="en-US" dirty="0"/>
              <a:t>(), </a:t>
            </a:r>
            <a:r>
              <a:rPr lang="en-US" dirty="0" err="1"/>
              <a:t>re.search</a:t>
            </a:r>
            <a:r>
              <a:rPr lang="en-US" dirty="0"/>
              <a:t>()</a:t>
            </a:r>
          </a:p>
          <a:p>
            <a:r>
              <a:rPr lang="en-US" dirty="0"/>
              <a:t> \d,(Any numeric digit from 0 to 9.) \D,(not \d) \s,(Any space, tab, or newline character.) \S,(not \s) \w,(Any letter, numeric digit, or the underscore character.) \W (non \w) </a:t>
            </a:r>
            <a:r>
              <a:rPr lang="en-US" dirty="0">
                <a:solidFill>
                  <a:srgbClr val="FF0000"/>
                </a:solidFill>
              </a:rPr>
              <a:t>numeric digit, or the underscore character. The problem is incorrect</a:t>
            </a:r>
          </a:p>
          <a:p>
            <a:endParaRPr lang="en-US" dirty="0"/>
          </a:p>
        </p:txBody>
      </p:sp>
    </p:spTree>
    <p:extLst>
      <p:ext uri="{BB962C8B-B14F-4D97-AF65-F5344CB8AC3E}">
        <p14:creationId xmlns:p14="http://schemas.microsoft.com/office/powerpoint/2010/main" val="3322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By placing a caret character (^) just after a character class's opening bracket, you can make a negative character class. A negative character class will match all the characters that are not in the character class.</a:t>
            </a:r>
          </a:p>
          <a:p>
            <a:r>
              <a:rPr lang="en-US" dirty="0"/>
              <a:t>You can use the caret symbol (^) at the start of a regex to indicate that a match must occur at the beginning of the searched text.</a:t>
            </a:r>
          </a:p>
          <a:p>
            <a:r>
              <a:rPr lang="en-US" dirty="0"/>
              <a:t>The </a:t>
            </a:r>
            <a:r>
              <a:rPr lang="en-US" dirty="0" err="1"/>
              <a:t>re.findall</a:t>
            </a:r>
            <a:r>
              <a:rPr lang="en-US" dirty="0"/>
              <a:t>() function returns all the matching instances of a pattern in a given string as a list.</a:t>
            </a:r>
          </a:p>
          <a:p>
            <a:r>
              <a:rPr lang="en-US" dirty="0"/>
              <a:t>The dot character (.) in a regular expression is called a wildcard and will match any character except for a newline.</a:t>
            </a:r>
          </a:p>
          <a:p>
            <a:r>
              <a:rPr lang="en-US" dirty="0"/>
              <a:t>To match anything and everything, you can use the dot-star (.*) . The dot-star will match everything except a newline.</a:t>
            </a:r>
          </a:p>
        </p:txBody>
      </p:sp>
    </p:spTree>
    <p:extLst>
      <p:ext uri="{BB962C8B-B14F-4D97-AF65-F5344CB8AC3E}">
        <p14:creationId xmlns:p14="http://schemas.microsoft.com/office/powerpoint/2010/main" val="291388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The function of the second argument of </a:t>
            </a:r>
            <a:r>
              <a:rPr lang="en-US" i="1" dirty="0" err="1"/>
              <a:t>re.compile</a:t>
            </a:r>
            <a:r>
              <a:rPr lang="en-US" i="1" dirty="0"/>
              <a:t>(), </a:t>
            </a:r>
            <a:r>
              <a:rPr lang="en-US" i="1" dirty="0" err="1"/>
              <a:t>re.VERBOSE</a:t>
            </a:r>
            <a:r>
              <a:rPr lang="en-US" i="1" dirty="0"/>
              <a:t>(Allows for comments and whitespace in a regex.) </a:t>
            </a:r>
            <a:r>
              <a:rPr lang="en-US" i="1" dirty="0" err="1"/>
              <a:t>re.I</a:t>
            </a:r>
            <a:r>
              <a:rPr lang="en-US" i="1" dirty="0"/>
              <a:t>(Allows a regex to be case-insensitive.) </a:t>
            </a:r>
            <a:r>
              <a:rPr lang="en-US" i="1" dirty="0" err="1"/>
              <a:t>re.DOTALL</a:t>
            </a:r>
            <a:r>
              <a:rPr lang="en-US" i="1" dirty="0"/>
              <a:t>(Allows the dot character to match all characters, including the newline character.) </a:t>
            </a:r>
          </a:p>
          <a:p>
            <a:r>
              <a:rPr lang="en-US" dirty="0"/>
              <a:t>import re</a:t>
            </a:r>
          </a:p>
          <a:p>
            <a:r>
              <a:rPr lang="en-US" dirty="0"/>
              <a:t>txt = "</a:t>
            </a:r>
            <a:r>
              <a:rPr lang="en-US" dirty="0" err="1"/>
              <a:t>Catwoman</a:t>
            </a:r>
            <a:r>
              <a:rPr lang="en-US" dirty="0"/>
              <a:t>, </a:t>
            </a:r>
            <a:r>
              <a:rPr lang="en-US" dirty="0" err="1"/>
              <a:t>Wonderwoman</a:t>
            </a:r>
            <a:r>
              <a:rPr lang="en-US" dirty="0"/>
              <a:t>, and Batman“, </a:t>
            </a:r>
            <a:r>
              <a:rPr lang="en-US" dirty="0" err="1"/>
              <a:t>re.compile</a:t>
            </a:r>
            <a:r>
              <a:rPr lang="en-US" dirty="0"/>
              <a:t>(\w*(wo)?man) will give the search results of "</a:t>
            </a:r>
            <a:r>
              <a:rPr lang="en-US" dirty="0" err="1"/>
              <a:t>Catwoman</a:t>
            </a:r>
            <a:r>
              <a:rPr lang="en-US" dirty="0"/>
              <a:t>", "</a:t>
            </a:r>
            <a:r>
              <a:rPr lang="en-US" dirty="0" err="1"/>
              <a:t>Wonderwoman</a:t>
            </a:r>
            <a:r>
              <a:rPr lang="en-US" dirty="0"/>
              <a:t>", "Batman“</a:t>
            </a:r>
          </a:p>
          <a:p>
            <a:r>
              <a:rPr lang="en-US" dirty="0"/>
              <a:t>\d, [0-9] will match digits in a string</a:t>
            </a:r>
          </a:p>
          <a:p>
            <a:r>
              <a:rPr lang="en-US" dirty="0"/>
              <a:t>A file has two key properties: a filename and a path.</a:t>
            </a:r>
          </a:p>
          <a:p>
            <a:r>
              <a:rPr lang="en-US" dirty="0" err="1"/>
              <a:t>os.getcwd</a:t>
            </a:r>
            <a:r>
              <a:rPr lang="en-US" dirty="0"/>
              <a:t>() returns a string value of the current working directory.</a:t>
            </a:r>
          </a:p>
          <a:p>
            <a:r>
              <a:rPr lang="en-US" dirty="0" err="1"/>
              <a:t>os.chdir</a:t>
            </a:r>
            <a:r>
              <a:rPr lang="en-US" dirty="0"/>
              <a:t>() changes the current working directory to the path passed in the argument  to the method.</a:t>
            </a:r>
          </a:p>
        </p:txBody>
      </p:sp>
    </p:spTree>
    <p:extLst>
      <p:ext uri="{BB962C8B-B14F-4D97-AF65-F5344CB8AC3E}">
        <p14:creationId xmlns:p14="http://schemas.microsoft.com/office/powerpoint/2010/main" val="398765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input = 'They have 5 dogs and 5 cats’,  using </a:t>
            </a:r>
            <a:r>
              <a:rPr lang="en-US" i="1" dirty="0" err="1"/>
              <a:t>re.sub</a:t>
            </a:r>
            <a:r>
              <a:rPr lang="en-US" i="1" dirty="0"/>
              <a:t>(r'5', 'five’, input) will change it to 'They have five dogs and five cats’.</a:t>
            </a:r>
          </a:p>
          <a:p>
            <a:r>
              <a:rPr lang="en-US" dirty="0" err="1"/>
              <a:t>os.path.getsize</a:t>
            </a:r>
            <a:r>
              <a:rPr lang="en-US" dirty="0"/>
              <a:t>() returns the size in bytes of the file in the path argument.</a:t>
            </a:r>
          </a:p>
          <a:p>
            <a:r>
              <a:rPr lang="en-US" dirty="0"/>
              <a:t>Know the function of </a:t>
            </a:r>
            <a:r>
              <a:rPr lang="en-US" dirty="0" err="1"/>
              <a:t>os.path.isfile</a:t>
            </a:r>
            <a:r>
              <a:rPr lang="en-US" dirty="0"/>
              <a:t>(), </a:t>
            </a:r>
            <a:r>
              <a:rPr lang="en-US" dirty="0" err="1"/>
              <a:t>os.path.isdir</a:t>
            </a:r>
            <a:r>
              <a:rPr lang="en-US" dirty="0"/>
              <a:t>(), </a:t>
            </a:r>
            <a:r>
              <a:rPr lang="en-US" dirty="0" err="1"/>
              <a:t>os.path.exists</a:t>
            </a:r>
            <a:r>
              <a:rPr lang="en-US" dirty="0"/>
              <a:t>()</a:t>
            </a:r>
          </a:p>
          <a:p>
            <a:r>
              <a:rPr lang="en-US" dirty="0"/>
              <a:t>Plaintext files contain only basic text characters and do not include font, size, or color information.   </a:t>
            </a:r>
          </a:p>
          <a:p>
            <a:r>
              <a:rPr lang="en-US" dirty="0"/>
              <a:t>Steps to operate a file: 1. open() 2.read()/write() 3.close()</a:t>
            </a:r>
          </a:p>
          <a:p>
            <a:r>
              <a:rPr lang="en-US" dirty="0"/>
              <a:t>To open a file with the open() function, you pass it a string path indicating the file you want to open; it can be either an absolute or relative path. The open() function returns a File object.</a:t>
            </a:r>
          </a:p>
          <a:p>
            <a:r>
              <a:rPr lang="en-US" dirty="0" err="1"/>
              <a:t>helloFile</a:t>
            </a:r>
            <a:r>
              <a:rPr lang="en-US" dirty="0"/>
              <a:t> = open('C:\\Users\\</a:t>
            </a:r>
            <a:r>
              <a:rPr lang="en-US" dirty="0" err="1"/>
              <a:t>sweldon</a:t>
            </a:r>
            <a:r>
              <a:rPr lang="en-US" dirty="0"/>
              <a:t>\\Desktop\\story.txt’), name of the file: story.txt</a:t>
            </a:r>
          </a:p>
        </p:txBody>
      </p:sp>
    </p:spTree>
    <p:extLst>
      <p:ext uri="{BB962C8B-B14F-4D97-AF65-F5344CB8AC3E}">
        <p14:creationId xmlns:p14="http://schemas.microsoft.com/office/powerpoint/2010/main" val="59436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Python can handle paths both with backslashes (\) and forward slashes (/).</a:t>
            </a:r>
          </a:p>
          <a:p>
            <a:r>
              <a:rPr lang="en-US" dirty="0"/>
              <a:t>Open() function opens a file</a:t>
            </a:r>
          </a:p>
          <a:p>
            <a:r>
              <a:rPr lang="en-US" dirty="0" err="1"/>
              <a:t>helloFile</a:t>
            </a:r>
            <a:r>
              <a:rPr lang="en-US" dirty="0"/>
              <a:t> = open('C:\\Users\\</a:t>
            </a:r>
            <a:r>
              <a:rPr lang="en-US" dirty="0" err="1"/>
              <a:t>sweldon</a:t>
            </a:r>
            <a:r>
              <a:rPr lang="en-US" dirty="0"/>
              <a:t>\\Desktop\\spam.txt’),  </a:t>
            </a:r>
            <a:r>
              <a:rPr lang="en-US" dirty="0" err="1"/>
              <a:t>helloFile</a:t>
            </a:r>
            <a:r>
              <a:rPr lang="en-US" dirty="0"/>
              <a:t> is the name of the File object created in the process of opening the file.</a:t>
            </a:r>
          </a:p>
          <a:p>
            <a:r>
              <a:rPr lang="en-US" dirty="0" err="1"/>
              <a:t>helloContent</a:t>
            </a:r>
            <a:r>
              <a:rPr lang="en-US" dirty="0"/>
              <a:t> = </a:t>
            </a:r>
            <a:r>
              <a:rPr lang="en-US" dirty="0" err="1"/>
              <a:t>helloFile.read</a:t>
            </a:r>
            <a:r>
              <a:rPr lang="en-US" dirty="0"/>
              <a:t>(), the type of </a:t>
            </a:r>
            <a:r>
              <a:rPr lang="en-US" dirty="0" err="1"/>
              <a:t>helloContent</a:t>
            </a:r>
            <a:r>
              <a:rPr lang="en-US" dirty="0"/>
              <a:t> is a string “”</a:t>
            </a:r>
          </a:p>
          <a:p>
            <a:r>
              <a:rPr lang="en-US" dirty="0" err="1"/>
              <a:t>helloContent</a:t>
            </a:r>
            <a:r>
              <a:rPr lang="en-US" dirty="0"/>
              <a:t> = </a:t>
            </a:r>
            <a:r>
              <a:rPr lang="en-US" dirty="0" err="1"/>
              <a:t>helloFile.read</a:t>
            </a:r>
            <a:r>
              <a:rPr lang="en-US" dirty="0"/>
              <a:t>(), the type of </a:t>
            </a:r>
            <a:r>
              <a:rPr lang="en-US" dirty="0" err="1"/>
              <a:t>helloContent</a:t>
            </a:r>
            <a:r>
              <a:rPr lang="en-US" dirty="0"/>
              <a:t> is a str</a:t>
            </a:r>
          </a:p>
          <a:p>
            <a:r>
              <a:rPr lang="en-US" dirty="0" err="1"/>
              <a:t>baconFile</a:t>
            </a:r>
            <a:r>
              <a:rPr lang="en-US" dirty="0"/>
              <a:t> = open('bacon.txt', 'r’), the file will be opened in read mode</a:t>
            </a:r>
          </a:p>
          <a:p>
            <a:r>
              <a:rPr lang="en-US" dirty="0" err="1"/>
              <a:t>baconFile</a:t>
            </a:r>
            <a:r>
              <a:rPr lang="en-US" dirty="0"/>
              <a:t> = open('bacon.txt', 'w’), the file will be opened in write mode</a:t>
            </a:r>
          </a:p>
        </p:txBody>
      </p:sp>
    </p:spTree>
    <p:extLst>
      <p:ext uri="{BB962C8B-B14F-4D97-AF65-F5344CB8AC3E}">
        <p14:creationId xmlns:p14="http://schemas.microsoft.com/office/powerpoint/2010/main" val="406985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Input validation only checks to determine that values entered by the user are formatted correctly; no other checking is necessary. </a:t>
            </a:r>
            <a:r>
              <a:rPr lang="en-US" i="1" dirty="0">
                <a:solidFill>
                  <a:srgbClr val="FF0000"/>
                </a:solidFill>
              </a:rPr>
              <a:t>(False)</a:t>
            </a:r>
          </a:p>
          <a:p>
            <a:r>
              <a:rPr lang="en-US" i="1" dirty="0"/>
              <a:t>When validating input, do as little as possible to protect against bad data in order to speed code development. </a:t>
            </a:r>
            <a:r>
              <a:rPr lang="en-US" i="1" dirty="0">
                <a:solidFill>
                  <a:srgbClr val="FF0000"/>
                </a:solidFill>
              </a:rPr>
              <a:t>(False)</a:t>
            </a:r>
            <a:endParaRPr lang="en-US" i="1" dirty="0"/>
          </a:p>
          <a:p>
            <a:r>
              <a:rPr lang="en-US" i="1" dirty="0"/>
              <a:t>The statement "import </a:t>
            </a:r>
            <a:r>
              <a:rPr lang="en-US" i="1" dirty="0" err="1"/>
              <a:t>pyinputplus</a:t>
            </a:r>
            <a:r>
              <a:rPr lang="en-US" i="1" dirty="0"/>
              <a:t> as </a:t>
            </a:r>
            <a:r>
              <a:rPr lang="en-US" i="1" dirty="0" err="1"/>
              <a:t>pyip</a:t>
            </a:r>
            <a:r>
              <a:rPr lang="en-US" i="1" dirty="0"/>
              <a:t>" gives </a:t>
            </a:r>
            <a:r>
              <a:rPr lang="en-US" i="1" dirty="0" err="1"/>
              <a:t>PyInputPlus</a:t>
            </a:r>
            <a:r>
              <a:rPr lang="en-US" i="1" dirty="0"/>
              <a:t> the nickname </a:t>
            </a:r>
            <a:r>
              <a:rPr lang="en-US" i="1" dirty="0" err="1"/>
              <a:t>pyip</a:t>
            </a:r>
            <a:r>
              <a:rPr lang="en-US" i="1" dirty="0"/>
              <a:t> for use in the program.</a:t>
            </a:r>
          </a:p>
          <a:p>
            <a:r>
              <a:rPr lang="en-US" i="1" dirty="0"/>
              <a:t>The output of </a:t>
            </a:r>
          </a:p>
          <a:p>
            <a:pPr marL="0" indent="0">
              <a:buNone/>
            </a:pPr>
            <a:r>
              <a:rPr lang="en-US" i="1" dirty="0"/>
              <a:t>    print(</a:t>
            </a:r>
            <a:r>
              <a:rPr lang="en-US" i="1" dirty="0" err="1"/>
              <a:t>re.search</a:t>
            </a:r>
            <a:r>
              <a:rPr lang="en-US" i="1" dirty="0"/>
              <a:t>(</a:t>
            </a:r>
            <a:r>
              <a:rPr lang="en-US" i="1" dirty="0" err="1"/>
              <a:t>re.compile</a:t>
            </a:r>
            <a:r>
              <a:rPr lang="en-US" i="1" dirty="0"/>
              <a:t>(r”[^\d]+”) , “51Test51”).group())</a:t>
            </a:r>
          </a:p>
          <a:p>
            <a:pPr marL="0" indent="0">
              <a:buNone/>
            </a:pPr>
            <a:endParaRPr lang="en-US" i="1" dirty="0"/>
          </a:p>
        </p:txBody>
      </p:sp>
    </p:spTree>
    <p:extLst>
      <p:ext uri="{BB962C8B-B14F-4D97-AF65-F5344CB8AC3E}">
        <p14:creationId xmlns:p14="http://schemas.microsoft.com/office/powerpoint/2010/main" val="2795001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1245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Test 2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He, Sen</dc:creator>
  <cp:lastModifiedBy>He, Sen</cp:lastModifiedBy>
  <cp:revision>54</cp:revision>
  <dcterms:created xsi:type="dcterms:W3CDTF">2022-10-05T18:34:31Z</dcterms:created>
  <dcterms:modified xsi:type="dcterms:W3CDTF">2023-03-02T02:59:38Z</dcterms:modified>
</cp:coreProperties>
</file>