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1" r:id="rId4"/>
    <p:sldId id="292" r:id="rId5"/>
    <p:sldId id="270" r:id="rId6"/>
    <p:sldId id="273" r:id="rId7"/>
    <p:sldId id="274" r:id="rId8"/>
    <p:sldId id="293" r:id="rId9"/>
    <p:sldId id="294" r:id="rId10"/>
    <p:sldId id="304" r:id="rId11"/>
    <p:sldId id="305" r:id="rId12"/>
    <p:sldId id="258" r:id="rId13"/>
    <p:sldId id="275" r:id="rId14"/>
    <p:sldId id="276" r:id="rId15"/>
    <p:sldId id="295" r:id="rId16"/>
    <p:sldId id="306" r:id="rId17"/>
    <p:sldId id="307" r:id="rId18"/>
    <p:sldId id="260" r:id="rId19"/>
    <p:sldId id="277" r:id="rId20"/>
    <p:sldId id="308" r:id="rId21"/>
    <p:sldId id="262" r:id="rId22"/>
    <p:sldId id="278" r:id="rId23"/>
    <p:sldId id="279" r:id="rId24"/>
    <p:sldId id="296" r:id="rId25"/>
    <p:sldId id="297" r:id="rId26"/>
    <p:sldId id="309" r:id="rId27"/>
    <p:sldId id="310" r:id="rId28"/>
    <p:sldId id="264" r:id="rId29"/>
    <p:sldId id="280" r:id="rId30"/>
    <p:sldId id="281" r:id="rId31"/>
    <p:sldId id="302" r:id="rId32"/>
    <p:sldId id="303" r:id="rId33"/>
    <p:sldId id="311" r:id="rId34"/>
    <p:sldId id="265" r:id="rId35"/>
    <p:sldId id="282" r:id="rId36"/>
    <p:sldId id="283" r:id="rId37"/>
    <p:sldId id="298" r:id="rId38"/>
    <p:sldId id="299" r:id="rId39"/>
    <p:sldId id="313" r:id="rId40"/>
    <p:sldId id="312" r:id="rId41"/>
    <p:sldId id="261" r:id="rId42"/>
    <p:sldId id="284" r:id="rId43"/>
    <p:sldId id="285" r:id="rId44"/>
    <p:sldId id="314" r:id="rId45"/>
    <p:sldId id="315" r:id="rId46"/>
    <p:sldId id="263" r:id="rId47"/>
    <p:sldId id="286" r:id="rId48"/>
    <p:sldId id="287" r:id="rId49"/>
    <p:sldId id="316" r:id="rId50"/>
    <p:sldId id="317" r:id="rId51"/>
    <p:sldId id="268" r:id="rId52"/>
    <p:sldId id="288" r:id="rId53"/>
    <p:sldId id="289" r:id="rId54"/>
    <p:sldId id="300" r:id="rId55"/>
    <p:sldId id="318" r:id="rId56"/>
    <p:sldId id="319" r:id="rId57"/>
    <p:sldId id="269" r:id="rId58"/>
    <p:sldId id="290" r:id="rId59"/>
    <p:sldId id="291" r:id="rId60"/>
    <p:sldId id="301" r:id="rId61"/>
    <p:sldId id="32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4" d="100"/>
          <a:sy n="104" d="100"/>
        </p:scale>
        <p:origin x="7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557B-809E-C174-5134-98243D28B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F81884-F5D5-C09C-A38C-70E4DC709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9524F-ADC3-5B88-B376-EFDFF5FB4D2C}"/>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5" name="Footer Placeholder 4">
            <a:extLst>
              <a:ext uri="{FF2B5EF4-FFF2-40B4-BE49-F238E27FC236}">
                <a16:creationId xmlns:a16="http://schemas.microsoft.com/office/drawing/2014/main" id="{1FCA02A6-667A-55AF-DB0F-EA6A9E0AF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F9634-5342-CA5E-597B-5616E699F5E1}"/>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8094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6F81-43B7-3E17-3EE5-520D0F620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DAC197-B9EB-78F6-605B-5766BF76B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6599C-69A2-5B7A-2E30-D97227A51BA2}"/>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5" name="Footer Placeholder 4">
            <a:extLst>
              <a:ext uri="{FF2B5EF4-FFF2-40B4-BE49-F238E27FC236}">
                <a16:creationId xmlns:a16="http://schemas.microsoft.com/office/drawing/2014/main" id="{66D9CD64-8FB6-C50E-58B3-044D5E3A2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CA453-98FC-C831-5FCC-5B81D152E93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58516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5FEAB-C035-5103-684D-8FB4F8B8F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7C1D1-C912-03CE-A12F-AD5FCACB3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5D924-9CF6-4136-FDD0-DB4D43C6EFCB}"/>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5" name="Footer Placeholder 4">
            <a:extLst>
              <a:ext uri="{FF2B5EF4-FFF2-40B4-BE49-F238E27FC236}">
                <a16:creationId xmlns:a16="http://schemas.microsoft.com/office/drawing/2014/main" id="{EDCBA73A-537A-E052-8E2A-0F1FE4FF9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B2485-F156-0D98-46A1-37FB14CE8AA0}"/>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1403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33E1-0349-2A6E-76E7-B11B625DB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570C8-F0CB-1D96-44FF-BF21A3A00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DF7D0-1C17-99CF-77C7-6C1991E35DCA}"/>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5" name="Footer Placeholder 4">
            <a:extLst>
              <a:ext uri="{FF2B5EF4-FFF2-40B4-BE49-F238E27FC236}">
                <a16:creationId xmlns:a16="http://schemas.microsoft.com/office/drawing/2014/main" id="{2B236B5E-D89D-3551-2608-3FDB5776E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C711D-BCDF-A5BF-3364-E45D2BC252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07845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EAD-003C-6D47-84C5-4F3E75D15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0D932-0B0E-E305-660E-736A42761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08D41-7445-AA18-7669-6319EA6E0212}"/>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5" name="Footer Placeholder 4">
            <a:extLst>
              <a:ext uri="{FF2B5EF4-FFF2-40B4-BE49-F238E27FC236}">
                <a16:creationId xmlns:a16="http://schemas.microsoft.com/office/drawing/2014/main" id="{34162A0C-7907-4687-3034-AC9B35C33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63AE4-3952-D720-657D-A0C9F74769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23554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1388-80F9-6026-E36A-150B17EB4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BC4A9-BC2C-13A5-D854-E15AFFC55E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AEDB5-B34C-BE39-70E9-86368AFFA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F5866-C9FB-CFA1-F847-1A093D6E6DA2}"/>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6" name="Footer Placeholder 5">
            <a:extLst>
              <a:ext uri="{FF2B5EF4-FFF2-40B4-BE49-F238E27FC236}">
                <a16:creationId xmlns:a16="http://schemas.microsoft.com/office/drawing/2014/main" id="{C01975AD-DEA7-7D55-704B-C886CFFB6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39868-C7CB-A8D0-3D72-072824B1474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51930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D2FB-1A38-DA63-7056-AAAD06A165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6C666-3125-D6CA-9547-BCB87C763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6149C-152E-CD93-D4E5-1039464B2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3E785-EBFB-AA3C-8A0E-5BAF36F44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5CBDD-2335-2F71-701E-78AC78A1A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7A47B-CA86-2A3F-75FE-62FD09E71408}"/>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8" name="Footer Placeholder 7">
            <a:extLst>
              <a:ext uri="{FF2B5EF4-FFF2-40B4-BE49-F238E27FC236}">
                <a16:creationId xmlns:a16="http://schemas.microsoft.com/office/drawing/2014/main" id="{A4C01AF8-EC48-2F37-513C-1E850AC853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EA62D6-49A4-4F3C-6BB1-DF90E82E85EC}"/>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8074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A133-75EA-998D-7F7B-C8C8BD553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FAD16-482D-7EAE-0E58-8B748CDA78F1}"/>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4" name="Footer Placeholder 3">
            <a:extLst>
              <a:ext uri="{FF2B5EF4-FFF2-40B4-BE49-F238E27FC236}">
                <a16:creationId xmlns:a16="http://schemas.microsoft.com/office/drawing/2014/main" id="{9B3AC988-B25E-F43B-4454-ED3F56AD7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B78F1-F9AA-CCC1-8579-91F983239E0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410946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57C56-E904-0A52-2B09-AAF88978B0C0}"/>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3" name="Footer Placeholder 2">
            <a:extLst>
              <a:ext uri="{FF2B5EF4-FFF2-40B4-BE49-F238E27FC236}">
                <a16:creationId xmlns:a16="http://schemas.microsoft.com/office/drawing/2014/main" id="{E763FA0F-34AF-BCDC-5EC2-D03CECF33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18047-9887-C661-5E76-A6B842C44BF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48127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DF61-03EE-F89B-39DB-B61E8F09B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95C8A-3755-4153-D166-AE077E2DC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B828D9-50CC-3783-43A9-39BB4173A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4009-29BC-C058-B28F-5EF2FB678521}"/>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6" name="Footer Placeholder 5">
            <a:extLst>
              <a:ext uri="{FF2B5EF4-FFF2-40B4-BE49-F238E27FC236}">
                <a16:creationId xmlns:a16="http://schemas.microsoft.com/office/drawing/2014/main" id="{4134872D-F970-82F3-0D27-F13061BCA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7382D-BD62-F6E9-568A-3061CA94FCC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72317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96E8-418F-A4E2-5A36-915DC12A6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271C5-DF44-3B73-663B-A2E7433BA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70673-73C6-2267-BC81-BC8B4615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544A5-DA7A-25E7-D50B-B8FC090A888B}"/>
              </a:ext>
            </a:extLst>
          </p:cNvPr>
          <p:cNvSpPr>
            <a:spLocks noGrp="1"/>
          </p:cNvSpPr>
          <p:nvPr>
            <p:ph type="dt" sz="half" idx="10"/>
          </p:nvPr>
        </p:nvSpPr>
        <p:spPr/>
        <p:txBody>
          <a:bodyPr/>
          <a:lstStyle/>
          <a:p>
            <a:fld id="{70F8EFD0-29D0-4BEB-A53E-6C4F6C60BD44}" type="datetimeFigureOut">
              <a:rPr lang="en-US" smtClean="0"/>
              <a:t>12/5/2022</a:t>
            </a:fld>
            <a:endParaRPr lang="en-US"/>
          </a:p>
        </p:txBody>
      </p:sp>
      <p:sp>
        <p:nvSpPr>
          <p:cNvPr id="6" name="Footer Placeholder 5">
            <a:extLst>
              <a:ext uri="{FF2B5EF4-FFF2-40B4-BE49-F238E27FC236}">
                <a16:creationId xmlns:a16="http://schemas.microsoft.com/office/drawing/2014/main" id="{EF5ADEE0-1CCF-A31E-0F7E-EA5FCFA24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170C1-9D58-3F66-E0DA-29E6C170A5B4}"/>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65286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8A588-5143-8D74-0288-985581936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81B3D-2DAA-26D9-AE46-852AFC58A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1CB83-20FD-9F60-6DFB-18AA00974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8EFD0-29D0-4BEB-A53E-6C4F6C60BD44}" type="datetimeFigureOut">
              <a:rPr lang="en-US" smtClean="0"/>
              <a:t>12/5/2022</a:t>
            </a:fld>
            <a:endParaRPr lang="en-US"/>
          </a:p>
        </p:txBody>
      </p:sp>
      <p:sp>
        <p:nvSpPr>
          <p:cNvPr id="5" name="Footer Placeholder 4">
            <a:extLst>
              <a:ext uri="{FF2B5EF4-FFF2-40B4-BE49-F238E27FC236}">
                <a16:creationId xmlns:a16="http://schemas.microsoft.com/office/drawing/2014/main" id="{5143081F-BE9D-843D-C61C-F1F767884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6DF16-1A28-780B-45C4-B0FF2F942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8F991-6C6B-4B69-ABF6-B62D4E338436}" type="slidenum">
              <a:rPr lang="en-US" smtClean="0"/>
              <a:t>‹#›</a:t>
            </a:fld>
            <a:endParaRPr lang="en-US"/>
          </a:p>
        </p:txBody>
      </p:sp>
    </p:spTree>
    <p:extLst>
      <p:ext uri="{BB962C8B-B14F-4D97-AF65-F5344CB8AC3E}">
        <p14:creationId xmlns:p14="http://schemas.microsoft.com/office/powerpoint/2010/main" val="66670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8074-A24A-5B4A-CE2A-BE86D30C1634}"/>
              </a:ext>
            </a:extLst>
          </p:cNvPr>
          <p:cNvSpPr>
            <a:spLocks noGrp="1"/>
          </p:cNvSpPr>
          <p:nvPr>
            <p:ph type="title"/>
          </p:nvPr>
        </p:nvSpPr>
        <p:spPr/>
        <p:txBody>
          <a:bodyPr/>
          <a:lstStyle/>
          <a:p>
            <a:pPr algn="ctr"/>
            <a:r>
              <a:rPr lang="en-US" b="1" dirty="0"/>
              <a:t>Midterm Review</a:t>
            </a:r>
          </a:p>
        </p:txBody>
      </p:sp>
      <p:sp>
        <p:nvSpPr>
          <p:cNvPr id="3" name="Content Placeholder 2">
            <a:extLst>
              <a:ext uri="{FF2B5EF4-FFF2-40B4-BE49-F238E27FC236}">
                <a16:creationId xmlns:a16="http://schemas.microsoft.com/office/drawing/2014/main" id="{3990F824-BE19-2D4A-8235-44B7A5389268}"/>
              </a:ext>
            </a:extLst>
          </p:cNvPr>
          <p:cNvSpPr>
            <a:spLocks noGrp="1"/>
          </p:cNvSpPr>
          <p:nvPr>
            <p:ph idx="1"/>
          </p:nvPr>
        </p:nvSpPr>
        <p:spPr>
          <a:xfrm>
            <a:off x="838200" y="1825625"/>
            <a:ext cx="10515600" cy="4784900"/>
          </a:xfrm>
        </p:spPr>
        <p:txBody>
          <a:bodyPr>
            <a:normAutofit lnSpcReduction="10000"/>
          </a:bodyPr>
          <a:lstStyle/>
          <a:p>
            <a:pPr>
              <a:buFont typeface="Wingdings" panose="05000000000000000000" pitchFamily="2" charset="2"/>
              <a:buChar char="q"/>
            </a:pPr>
            <a:r>
              <a:rPr lang="en-US" dirty="0"/>
              <a:t>We covered 10 Chapters </a:t>
            </a:r>
            <a:r>
              <a:rPr lang="en-US" altLang="zh-CN" dirty="0"/>
              <a:t>about information security</a:t>
            </a:r>
            <a:endParaRPr lang="en-US" dirty="0"/>
          </a:p>
          <a:p>
            <a:pPr>
              <a:buFont typeface="Wingdings" panose="05000000000000000000" pitchFamily="2" charset="2"/>
              <a:buChar char="q"/>
            </a:pPr>
            <a:r>
              <a:rPr lang="en-US" dirty="0"/>
              <a:t>Before final exam, </a:t>
            </a:r>
            <a:r>
              <a:rPr lang="en-US" dirty="0">
                <a:solidFill>
                  <a:srgbClr val="FF0000"/>
                </a:solidFill>
              </a:rPr>
              <a:t>finish</a:t>
            </a:r>
            <a:r>
              <a:rPr lang="en-US" dirty="0"/>
              <a:t> all covered </a:t>
            </a:r>
            <a:r>
              <a:rPr lang="en-US" b="1" dirty="0"/>
              <a:t>Net chapter quiz, Lab quiz, and module tests (no extension after that)</a:t>
            </a:r>
          </a:p>
          <a:p>
            <a:pPr>
              <a:buFont typeface="Wingdings" panose="05000000000000000000" pitchFamily="2" charset="2"/>
              <a:buChar char="q"/>
            </a:pPr>
            <a:r>
              <a:rPr lang="en-US" dirty="0"/>
              <a:t>What to expect:</a:t>
            </a:r>
          </a:p>
          <a:p>
            <a:pPr lvl="1">
              <a:buFont typeface="Wingdings" panose="05000000000000000000" pitchFamily="2" charset="2"/>
              <a:buChar char="Ø"/>
            </a:pPr>
            <a:r>
              <a:rPr lang="en-US" dirty="0"/>
              <a:t>10 </a:t>
            </a:r>
            <a:r>
              <a:rPr lang="en-US" dirty="0">
                <a:solidFill>
                  <a:srgbClr val="FF0000"/>
                </a:solidFill>
              </a:rPr>
              <a:t>Required</a:t>
            </a:r>
            <a:r>
              <a:rPr lang="en-US" dirty="0"/>
              <a:t> general multiple choice</a:t>
            </a:r>
          </a:p>
          <a:p>
            <a:pPr lvl="1">
              <a:buFont typeface="Wingdings" panose="05000000000000000000" pitchFamily="2" charset="2"/>
              <a:buChar char="Ø"/>
            </a:pPr>
            <a:r>
              <a:rPr lang="en-US" dirty="0"/>
              <a:t>2 short answer questions from each chapter</a:t>
            </a:r>
          </a:p>
          <a:p>
            <a:pPr lvl="1">
              <a:buFont typeface="Wingdings" panose="05000000000000000000" pitchFamily="2" charset="2"/>
              <a:buChar char="Ø"/>
            </a:pPr>
            <a:r>
              <a:rPr lang="en-US" dirty="0"/>
              <a:t>3 multiple choice, match, and T/F questions from each chapter</a:t>
            </a:r>
          </a:p>
          <a:p>
            <a:pPr lvl="1">
              <a:buFont typeface="Wingdings" panose="05000000000000000000" pitchFamily="2" charset="2"/>
              <a:buChar char="Ø"/>
            </a:pPr>
            <a:r>
              <a:rPr lang="en-US" dirty="0"/>
              <a:t>In total 20 short answer questions, 10 required MC, and 30 mixed.</a:t>
            </a:r>
          </a:p>
          <a:p>
            <a:pPr lvl="1">
              <a:buFont typeface="Wingdings" panose="05000000000000000000" pitchFamily="2" charset="2"/>
              <a:buChar char="Ø"/>
            </a:pPr>
            <a:r>
              <a:rPr lang="en-US" i="1" dirty="0"/>
              <a:t>Short answer question does </a:t>
            </a:r>
            <a:r>
              <a:rPr lang="en-US" b="1" i="1" dirty="0"/>
              <a:t>NOT</a:t>
            </a:r>
            <a:r>
              <a:rPr lang="en-US" i="1" dirty="0"/>
              <a:t> require you to describe the full sentence</a:t>
            </a:r>
          </a:p>
          <a:p>
            <a:pPr lvl="1">
              <a:buFont typeface="Wingdings" panose="05000000000000000000" pitchFamily="2" charset="2"/>
              <a:buChar char="Ø"/>
            </a:pPr>
            <a:r>
              <a:rPr lang="en-US" i="1" dirty="0"/>
              <a:t>You are allowed to bring cheat sheet. </a:t>
            </a:r>
            <a:r>
              <a:rPr lang="en-US" b="1" i="1" dirty="0"/>
              <a:t>But textbook, slides, and google are strictly forbidden.</a:t>
            </a:r>
          </a:p>
          <a:p>
            <a:pPr lvl="1">
              <a:buFont typeface="Wingdings" panose="05000000000000000000" pitchFamily="2" charset="2"/>
              <a:buChar char="Ø"/>
            </a:pPr>
            <a:r>
              <a:rPr lang="en-US" b="1" i="1" dirty="0">
                <a:solidFill>
                  <a:srgbClr val="FF0000"/>
                </a:solidFill>
              </a:rPr>
              <a:t>Grades are not Finalized right after the exam.</a:t>
            </a:r>
          </a:p>
        </p:txBody>
      </p:sp>
    </p:spTree>
    <p:extLst>
      <p:ext uri="{BB962C8B-B14F-4D97-AF65-F5344CB8AC3E}">
        <p14:creationId xmlns:p14="http://schemas.microsoft.com/office/powerpoint/2010/main" val="197872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fontScale="92500" lnSpcReduction="20000"/>
          </a:bodyPr>
          <a:lstStyle/>
          <a:p>
            <a:r>
              <a:rPr lang="en-US" dirty="0"/>
              <a:t>ARPANET</a:t>
            </a:r>
          </a:p>
          <a:p>
            <a:r>
              <a:rPr lang="en-US" dirty="0"/>
              <a:t>Vulnerabilities</a:t>
            </a:r>
          </a:p>
          <a:p>
            <a:r>
              <a:rPr lang="en-US" dirty="0"/>
              <a:t>MULTICS</a:t>
            </a:r>
          </a:p>
          <a:p>
            <a:r>
              <a:rPr lang="en-US" dirty="0"/>
              <a:t>Physical Security</a:t>
            </a:r>
          </a:p>
          <a:p>
            <a:r>
              <a:rPr lang="en-US" dirty="0"/>
              <a:t>Direct attack</a:t>
            </a:r>
          </a:p>
          <a:p>
            <a:r>
              <a:rPr lang="en-US" dirty="0"/>
              <a:t>Subject</a:t>
            </a:r>
          </a:p>
          <a:p>
            <a:r>
              <a:rPr lang="en-US" dirty="0"/>
              <a:t>Authenticity of information</a:t>
            </a:r>
          </a:p>
          <a:p>
            <a:r>
              <a:rPr lang="en-US" dirty="0"/>
              <a:t>Hash</a:t>
            </a:r>
          </a:p>
          <a:p>
            <a:r>
              <a:rPr lang="en-US" dirty="0"/>
              <a:t>NSTISSI No. 4011</a:t>
            </a:r>
          </a:p>
          <a:p>
            <a:r>
              <a:rPr lang="en-US" dirty="0"/>
              <a:t>systems development life cycle</a:t>
            </a:r>
          </a:p>
          <a:p>
            <a:r>
              <a:rPr lang="en-US" dirty="0"/>
              <a:t>DevOps</a:t>
            </a:r>
          </a:p>
          <a:p>
            <a:r>
              <a:rPr lang="en-US" dirty="0"/>
              <a:t>waterfall</a:t>
            </a:r>
          </a:p>
        </p:txBody>
      </p:sp>
    </p:spTree>
    <p:extLst>
      <p:ext uri="{BB962C8B-B14F-4D97-AF65-F5344CB8AC3E}">
        <p14:creationId xmlns:p14="http://schemas.microsoft.com/office/powerpoint/2010/main" val="388280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fontScale="92500" lnSpcReduction="20000"/>
          </a:bodyPr>
          <a:lstStyle/>
          <a:p>
            <a:r>
              <a:rPr lang="en-US" dirty="0"/>
              <a:t>physical design phase</a:t>
            </a:r>
          </a:p>
          <a:p>
            <a:r>
              <a:rPr lang="en-US" dirty="0"/>
              <a:t>Most cheap/expensive phase</a:t>
            </a:r>
          </a:p>
          <a:p>
            <a:r>
              <a:rPr lang="en-US" dirty="0"/>
              <a:t>Security focused development</a:t>
            </a:r>
          </a:p>
          <a:p>
            <a:r>
              <a:rPr lang="en-US" dirty="0"/>
              <a:t>Logical design phase</a:t>
            </a:r>
          </a:p>
          <a:p>
            <a:r>
              <a:rPr lang="en-US" dirty="0"/>
              <a:t>CISO</a:t>
            </a:r>
          </a:p>
          <a:p>
            <a:r>
              <a:rPr lang="en-US" dirty="0"/>
              <a:t>Data owner/ custodian/ users</a:t>
            </a:r>
          </a:p>
          <a:p>
            <a:r>
              <a:rPr lang="en-US" dirty="0"/>
              <a:t>System administrators</a:t>
            </a:r>
          </a:p>
          <a:p>
            <a:r>
              <a:rPr lang="en-US" dirty="0"/>
              <a:t>​communications security </a:t>
            </a:r>
          </a:p>
          <a:p>
            <a:r>
              <a:rPr lang="en-US" dirty="0"/>
              <a:t>Information/physical security</a:t>
            </a:r>
          </a:p>
          <a:p>
            <a:r>
              <a:rPr lang="en-US" dirty="0"/>
              <a:t>Access</a:t>
            </a:r>
          </a:p>
          <a:p>
            <a:r>
              <a:rPr lang="en-US" dirty="0"/>
              <a:t>Asset</a:t>
            </a:r>
          </a:p>
          <a:p>
            <a:r>
              <a:rPr lang="en-US" dirty="0"/>
              <a:t>Exploit</a:t>
            </a:r>
          </a:p>
        </p:txBody>
      </p:sp>
    </p:spTree>
    <p:extLst>
      <p:ext uri="{BB962C8B-B14F-4D97-AF65-F5344CB8AC3E}">
        <p14:creationId xmlns:p14="http://schemas.microsoft.com/office/powerpoint/2010/main" val="1419728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2 - The Need for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lnSpcReduction="10000"/>
          </a:bodyPr>
          <a:lstStyle/>
          <a:p>
            <a:r>
              <a:rPr lang="en-US" dirty="0"/>
              <a:t>A threat is a potential risk to an information asset.</a:t>
            </a:r>
          </a:p>
          <a:p>
            <a:r>
              <a:rPr lang="en-US" dirty="0"/>
              <a:t>A vulnerability is a potential weakness in an asset or its defensive control(s).</a:t>
            </a:r>
          </a:p>
          <a:p>
            <a:r>
              <a:rPr lang="en-US" dirty="0"/>
              <a:t>An attack is an act against an asset that could result in a loss.</a:t>
            </a:r>
          </a:p>
          <a:p>
            <a:r>
              <a:rPr lang="en-US" dirty="0"/>
              <a:t>Duplication of software-based intellectual property is more commonly known as software piracy.</a:t>
            </a:r>
          </a:p>
          <a:p>
            <a:r>
              <a:rPr lang="en-US" dirty="0"/>
              <a:t>A momentary low voltage is called a fault.</a:t>
            </a:r>
          </a:p>
          <a:p>
            <a:r>
              <a:rPr lang="en-US" dirty="0"/>
              <a:t>Some information gathering techniques are quite legal—for example, using a Web browser to perform market research. These legal techniques are called, collectively, competitive intelligence.</a:t>
            </a:r>
          </a:p>
        </p:txBody>
      </p:sp>
    </p:spTree>
    <p:extLst>
      <p:ext uri="{BB962C8B-B14F-4D97-AF65-F5344CB8AC3E}">
        <p14:creationId xmlns:p14="http://schemas.microsoft.com/office/powerpoint/2010/main" val="243325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2 - The Need for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lnSpcReduction="10000"/>
          </a:bodyPr>
          <a:lstStyle/>
          <a:p>
            <a:r>
              <a:rPr lang="en-US" dirty="0"/>
              <a:t>When information gatherers employ techniques in a commercial setting that cross the threshold of what is legal or ethical, they are conducting industrial espionage.</a:t>
            </a:r>
          </a:p>
          <a:p>
            <a:r>
              <a:rPr lang="en-US" dirty="0"/>
              <a:t>The expert hacker sometimes is called an elite hacker.</a:t>
            </a:r>
          </a:p>
          <a:p>
            <a:r>
              <a:rPr lang="en-US" dirty="0"/>
              <a:t>Script kiddies are hackers of limited skill who use expertly written software to attack a system.</a:t>
            </a:r>
          </a:p>
          <a:p>
            <a:r>
              <a:rPr lang="en-US" dirty="0"/>
              <a:t>A phreaker hacks the public telephone network to make free calls or disrupt services.</a:t>
            </a:r>
          </a:p>
          <a:p>
            <a:r>
              <a:rPr lang="en-US" dirty="0"/>
              <a:t>Attempting to reverse-calculate a password is called cracking.</a:t>
            </a:r>
          </a:p>
          <a:p>
            <a:r>
              <a:rPr lang="en-US" dirty="0"/>
              <a:t>ESD is the acronym for electrostatic discharge.</a:t>
            </a:r>
          </a:p>
        </p:txBody>
      </p:sp>
    </p:spTree>
    <p:extLst>
      <p:ext uri="{BB962C8B-B14F-4D97-AF65-F5344CB8AC3E}">
        <p14:creationId xmlns:p14="http://schemas.microsoft.com/office/powerpoint/2010/main" val="60548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2 - The Need for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23764"/>
            <a:ext cx="10515600" cy="4753199"/>
          </a:xfrm>
        </p:spPr>
        <p:txBody>
          <a:bodyPr>
            <a:normAutofit fontScale="92500" lnSpcReduction="20000"/>
          </a:bodyPr>
          <a:lstStyle/>
          <a:p>
            <a:r>
              <a:rPr lang="en-US" dirty="0"/>
              <a:t>In the context of information security, social engineering is the process of using social skills to convince people to reveal access credentials or other valuable information to the attacker.</a:t>
            </a:r>
          </a:p>
          <a:p>
            <a:r>
              <a:rPr lang="en-US" dirty="0"/>
              <a:t>The advance-fee (advance fee) fraud is a social engineering attack that involves convincing the victim to participate in a seeming money-making venture while getting the victim to pay fees or bribes or to refund uncleared international payments.</a:t>
            </a:r>
          </a:p>
          <a:p>
            <a:r>
              <a:rPr lang="en-US" dirty="0"/>
              <a:t>A computer virus consists of segments of code that perform malicious actions.</a:t>
            </a:r>
          </a:p>
          <a:p>
            <a:r>
              <a:rPr lang="en-US" dirty="0"/>
              <a:t>A worm is a malicious program that replicates itself constantly without requiring another program environment.</a:t>
            </a:r>
          </a:p>
          <a:p>
            <a:r>
              <a:rPr lang="en-US" dirty="0"/>
              <a:t>A virus or worm can have a payload that installs a back door or trap door component in a system, which allows the attacker to access the system at will with special privileges.</a:t>
            </a:r>
          </a:p>
        </p:txBody>
      </p:sp>
    </p:spTree>
    <p:extLst>
      <p:ext uri="{BB962C8B-B14F-4D97-AF65-F5344CB8AC3E}">
        <p14:creationId xmlns:p14="http://schemas.microsoft.com/office/powerpoint/2010/main" val="128995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2 - The Need for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fontScale="92500" lnSpcReduction="10000"/>
          </a:bodyPr>
          <a:lstStyle/>
          <a:p>
            <a:r>
              <a:rPr lang="en-US" dirty="0"/>
              <a:t>Spam is unsolicited commercial e-mail.</a:t>
            </a:r>
          </a:p>
          <a:p>
            <a:r>
              <a:rPr lang="en-US" dirty="0"/>
              <a:t>Spoofing is a technique used to gain unauthorized access to computers, wherein the intruder sends messages with a source IP address that has been forged to indicate that the messages are coming from a trusted host.</a:t>
            </a:r>
          </a:p>
          <a:p>
            <a:r>
              <a:rPr lang="en-US" dirty="0"/>
              <a:t>A buffer overrun(buffer overflow) is an application error that occurs when more data is sent to a program than it is designed to handle.</a:t>
            </a:r>
          </a:p>
          <a:p>
            <a:r>
              <a:rPr lang="en-US" dirty="0"/>
              <a:t>Uptime(up-time / up time) is the percentage of time a particular service is available.</a:t>
            </a:r>
          </a:p>
          <a:p>
            <a:r>
              <a:rPr lang="en-US" dirty="0"/>
              <a:t>cross-site scripting(XSS) occurs when an application running on a Web server inserts commands into a user’s browser session and causes information to be sent to a hostile server.</a:t>
            </a:r>
          </a:p>
        </p:txBody>
      </p:sp>
    </p:spTree>
    <p:extLst>
      <p:ext uri="{BB962C8B-B14F-4D97-AF65-F5344CB8AC3E}">
        <p14:creationId xmlns:p14="http://schemas.microsoft.com/office/powerpoint/2010/main" val="151155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2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fontScale="85000" lnSpcReduction="20000"/>
          </a:bodyPr>
          <a:lstStyle/>
          <a:p>
            <a:r>
              <a:rPr lang="en-US" dirty="0"/>
              <a:t>Information security functions within an organization</a:t>
            </a:r>
          </a:p>
          <a:p>
            <a:r>
              <a:rPr lang="en-US" dirty="0"/>
              <a:t>SLA</a:t>
            </a:r>
          </a:p>
          <a:p>
            <a:r>
              <a:rPr lang="en-US" dirty="0"/>
              <a:t>Power fault</a:t>
            </a:r>
          </a:p>
          <a:p>
            <a:r>
              <a:rPr lang="en-US" dirty="0"/>
              <a:t>Novice hacker</a:t>
            </a:r>
          </a:p>
          <a:p>
            <a:r>
              <a:rPr lang="en-US" dirty="0" err="1"/>
              <a:t>Trepass</a:t>
            </a:r>
            <a:endParaRPr lang="en-US" dirty="0"/>
          </a:p>
          <a:p>
            <a:r>
              <a:rPr lang="en-US" dirty="0"/>
              <a:t>SAM</a:t>
            </a:r>
          </a:p>
          <a:p>
            <a:r>
              <a:rPr lang="en-US" dirty="0"/>
              <a:t>Training, Education</a:t>
            </a:r>
          </a:p>
          <a:p>
            <a:r>
              <a:rPr lang="en-US" dirty="0"/>
              <a:t>Social Engineering attack</a:t>
            </a:r>
          </a:p>
          <a:p>
            <a:r>
              <a:rPr lang="en-US" dirty="0"/>
              <a:t>Hacktivist</a:t>
            </a:r>
          </a:p>
          <a:p>
            <a:r>
              <a:rPr lang="en-US" dirty="0"/>
              <a:t>Cyberterrorism</a:t>
            </a:r>
          </a:p>
          <a:p>
            <a:r>
              <a:rPr lang="en-US" dirty="0"/>
              <a:t>Spyware</a:t>
            </a:r>
          </a:p>
          <a:p>
            <a:r>
              <a:rPr lang="en-US" dirty="0"/>
              <a:t>Trojan horses</a:t>
            </a:r>
          </a:p>
          <a:p>
            <a:r>
              <a:rPr lang="en-US" dirty="0"/>
              <a:t>Hoaxes</a:t>
            </a:r>
          </a:p>
        </p:txBody>
      </p:sp>
    </p:spTree>
    <p:extLst>
      <p:ext uri="{BB962C8B-B14F-4D97-AF65-F5344CB8AC3E}">
        <p14:creationId xmlns:p14="http://schemas.microsoft.com/office/powerpoint/2010/main" val="184314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2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fontScale="85000" lnSpcReduction="20000"/>
          </a:bodyPr>
          <a:lstStyle/>
          <a:p>
            <a:r>
              <a:rPr lang="en-US" dirty="0"/>
              <a:t>DoS, DDoS</a:t>
            </a:r>
          </a:p>
          <a:p>
            <a:r>
              <a:rPr lang="en-US" dirty="0"/>
              <a:t>Zombies</a:t>
            </a:r>
          </a:p>
          <a:p>
            <a:r>
              <a:rPr lang="en-US" dirty="0"/>
              <a:t>Man in the middle</a:t>
            </a:r>
          </a:p>
          <a:p>
            <a:r>
              <a:rPr lang="en-US" dirty="0"/>
              <a:t>TCP hijacking</a:t>
            </a:r>
          </a:p>
          <a:p>
            <a:r>
              <a:rPr lang="en-US" dirty="0"/>
              <a:t>IE4.0 256 char</a:t>
            </a:r>
          </a:p>
          <a:p>
            <a:r>
              <a:rPr lang="en-US" dirty="0"/>
              <a:t>industrial espionage</a:t>
            </a:r>
          </a:p>
          <a:p>
            <a:r>
              <a:rPr lang="en-US" dirty="0"/>
              <a:t>Database security</a:t>
            </a:r>
          </a:p>
          <a:p>
            <a:r>
              <a:rPr lang="en-US" dirty="0"/>
              <a:t>Blackout</a:t>
            </a:r>
          </a:p>
          <a:p>
            <a:r>
              <a:rPr lang="en-US" dirty="0"/>
              <a:t>Sag</a:t>
            </a:r>
          </a:p>
          <a:p>
            <a:r>
              <a:rPr lang="en-US" dirty="0"/>
              <a:t>Rainbow table</a:t>
            </a:r>
          </a:p>
          <a:p>
            <a:r>
              <a:rPr lang="en-US" dirty="0"/>
              <a:t>Pharming</a:t>
            </a:r>
          </a:p>
          <a:p>
            <a:r>
              <a:rPr lang="en-US" dirty="0"/>
              <a:t>MTBF</a:t>
            </a:r>
          </a:p>
          <a:p>
            <a:r>
              <a:rPr lang="en-US" dirty="0"/>
              <a:t>MTTF</a:t>
            </a:r>
          </a:p>
          <a:p>
            <a:endParaRPr lang="en-US" dirty="0"/>
          </a:p>
        </p:txBody>
      </p:sp>
    </p:spTree>
    <p:extLst>
      <p:ext uri="{BB962C8B-B14F-4D97-AF65-F5344CB8AC3E}">
        <p14:creationId xmlns:p14="http://schemas.microsoft.com/office/powerpoint/2010/main" val="36072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3 – Legal, Ethical, and Professional Issues in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825625"/>
            <a:ext cx="10515600" cy="4457730"/>
          </a:xfrm>
        </p:spPr>
        <p:txBody>
          <a:bodyPr>
            <a:normAutofit lnSpcReduction="10000"/>
          </a:bodyPr>
          <a:lstStyle/>
          <a:p>
            <a:r>
              <a:rPr lang="en-US" dirty="0"/>
              <a:t>Law are rules that mandate or prohibit certain behavior and are enforced by the government.</a:t>
            </a:r>
          </a:p>
          <a:p>
            <a:r>
              <a:rPr lang="en-US" dirty="0"/>
              <a:t>Liability is the legal obligation of an entity that extends beyond criminal or contract law.</a:t>
            </a:r>
          </a:p>
          <a:p>
            <a:r>
              <a:rPr lang="en-US" dirty="0"/>
              <a:t>“Long arm jurisdiction” refers to the long arm of the law reaching across the country or around the world to draw an accused individual into its court systems whenever it can establish jurisdiction.</a:t>
            </a:r>
          </a:p>
          <a:p>
            <a:r>
              <a:rPr lang="en-US" dirty="0"/>
              <a:t>Guidelines that dictate certain behavior within an organization are known as policies.</a:t>
            </a:r>
          </a:p>
          <a:p>
            <a:r>
              <a:rPr lang="en-US" dirty="0"/>
              <a:t>The USA PATRIOT Act of 2001 provides law enforcement agencies with broader latitude in order to combat terrorism-related activities.</a:t>
            </a:r>
          </a:p>
        </p:txBody>
      </p:sp>
    </p:spTree>
    <p:extLst>
      <p:ext uri="{BB962C8B-B14F-4D97-AF65-F5344CB8AC3E}">
        <p14:creationId xmlns:p14="http://schemas.microsoft.com/office/powerpoint/2010/main" val="184551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3 – Legal, Ethical, and Professional Issues in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825625"/>
            <a:ext cx="10515600" cy="4457730"/>
          </a:xfrm>
        </p:spPr>
        <p:txBody>
          <a:bodyPr>
            <a:normAutofit fontScale="92500" lnSpcReduction="10000"/>
          </a:bodyPr>
          <a:lstStyle/>
          <a:p>
            <a:r>
              <a:rPr lang="en-US" dirty="0"/>
              <a:t>The Freedom of Information(FOI / FOIA) Act of 1966 allows any person to request access to federal agency records or information not determined to be a matter of national security.</a:t>
            </a:r>
          </a:p>
          <a:p>
            <a:r>
              <a:rPr lang="en-US" dirty="0"/>
              <a:t>Software license infringement is also often called software piracy.</a:t>
            </a:r>
          </a:p>
          <a:p>
            <a:r>
              <a:rPr lang="en-US" dirty="0"/>
              <a:t>Key studies reveal that the overriding factor in leveling the ethical perceptions within a small population is education.</a:t>
            </a:r>
          </a:p>
          <a:p>
            <a:r>
              <a:rPr lang="en-US" dirty="0"/>
              <a:t>The Association of Computing Machinery (ACM) is a respected professional society that was established in 1947 as “the world’s first educational and scientific computing society.”</a:t>
            </a:r>
          </a:p>
          <a:p>
            <a:r>
              <a:rPr lang="en-US" dirty="0"/>
              <a:t>Identity theft (ID theft) is the unauthorized taking of personally identifiable information with the intent of committing fraud or another illegal or unethical purpose.</a:t>
            </a:r>
          </a:p>
        </p:txBody>
      </p:sp>
    </p:spTree>
    <p:extLst>
      <p:ext uri="{BB962C8B-B14F-4D97-AF65-F5344CB8AC3E}">
        <p14:creationId xmlns:p14="http://schemas.microsoft.com/office/powerpoint/2010/main" val="236162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solidFill>
                  <a:srgbClr val="FF0000"/>
                </a:solidFill>
              </a:rPr>
              <a:t>Required Questions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To determine whether an attack has occurred or is underway, NIDPSs compare measured activity to known signatures in their knowledge base.</a:t>
            </a:r>
          </a:p>
          <a:p>
            <a:r>
              <a:rPr lang="en-US" dirty="0"/>
              <a:t>Network behavior analysis system inline sensors are typically intended for network perimeter use, so they are deployed in close proximity to the perimeter firewalls, often between the firewall and the Internet border router to limit incoming attacks that could overwhelm the firewall.</a:t>
            </a:r>
          </a:p>
          <a:p>
            <a:r>
              <a:rPr lang="en-US" dirty="0"/>
              <a:t>To use a packet sniffer legally, the administrator must be on a network that the organization owns, be under direct authorization of the network’s owners, have knowledge and consent of the content’s creators.</a:t>
            </a:r>
          </a:p>
        </p:txBody>
      </p:sp>
    </p:spTree>
    <p:extLst>
      <p:ext uri="{BB962C8B-B14F-4D97-AF65-F5344CB8AC3E}">
        <p14:creationId xmlns:p14="http://schemas.microsoft.com/office/powerpoint/2010/main" val="1623290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3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Fraud</a:t>
            </a:r>
          </a:p>
          <a:p>
            <a:r>
              <a:rPr lang="en-US" dirty="0"/>
              <a:t>Harass</a:t>
            </a:r>
          </a:p>
          <a:p>
            <a:r>
              <a:rPr lang="en-US" dirty="0"/>
              <a:t>Privacy</a:t>
            </a:r>
          </a:p>
          <a:p>
            <a:r>
              <a:rPr lang="en-US" dirty="0"/>
              <a:t>Electronic Communications Privacy Act</a:t>
            </a:r>
          </a:p>
          <a:p>
            <a:r>
              <a:rPr lang="en-US" dirty="0"/>
              <a:t>USA PATRIOT Act</a:t>
            </a:r>
          </a:p>
          <a:p>
            <a:r>
              <a:rPr lang="en-US" dirty="0"/>
              <a:t>Economic Espionage Act</a:t>
            </a:r>
          </a:p>
          <a:p>
            <a:r>
              <a:rPr lang="en-US" dirty="0"/>
              <a:t>Sarbanes-Oxley Act</a:t>
            </a:r>
          </a:p>
          <a:p>
            <a:r>
              <a:rPr lang="en-US" dirty="0"/>
              <a:t>Damage</a:t>
            </a:r>
          </a:p>
          <a:p>
            <a:r>
              <a:rPr lang="en-US" dirty="0"/>
              <a:t>Laws, policies, and their associated penalties deter when</a:t>
            </a:r>
          </a:p>
        </p:txBody>
      </p:sp>
    </p:spTree>
    <p:extLst>
      <p:ext uri="{BB962C8B-B14F-4D97-AF65-F5344CB8AC3E}">
        <p14:creationId xmlns:p14="http://schemas.microsoft.com/office/powerpoint/2010/main" val="3598203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4 - Planning for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825625"/>
            <a:ext cx="10515600" cy="4923318"/>
          </a:xfrm>
        </p:spPr>
        <p:txBody>
          <a:bodyPr>
            <a:normAutofit lnSpcReduction="10000"/>
          </a:bodyPr>
          <a:lstStyle/>
          <a:p>
            <a:r>
              <a:rPr lang="en-US" dirty="0"/>
              <a:t>The objectives of an organization are the intermediate states obtained to achieve progress toward a goal or goals.</a:t>
            </a:r>
          </a:p>
          <a:p>
            <a:r>
              <a:rPr lang="en-US" dirty="0"/>
              <a:t>A policy directs members of an organization as to how issues should be addressed and how technologies should be used.</a:t>
            </a:r>
          </a:p>
          <a:p>
            <a:r>
              <a:rPr lang="en-US" dirty="0"/>
              <a:t>Systems specific security policies often function as standards or procedures to be used when configuring or maintaining systems.</a:t>
            </a:r>
          </a:p>
          <a:p>
            <a:r>
              <a:rPr lang="en-US" dirty="0"/>
              <a:t>It is good practice for the policy administrator to solicit input both from technically adept information security experts and from business-focused managers in each community of interest when making revisions to security policies.</a:t>
            </a:r>
          </a:p>
          <a:p>
            <a:r>
              <a:rPr lang="en-US" dirty="0"/>
              <a:t>Some policies may need a sunset clause indicating their expiration date.</a:t>
            </a:r>
          </a:p>
        </p:txBody>
      </p:sp>
    </p:spTree>
    <p:extLst>
      <p:ext uri="{BB962C8B-B14F-4D97-AF65-F5344CB8AC3E}">
        <p14:creationId xmlns:p14="http://schemas.microsoft.com/office/powerpoint/2010/main" val="3878728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4 - Planning for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825625"/>
            <a:ext cx="10515600" cy="4923318"/>
          </a:xfrm>
        </p:spPr>
        <p:txBody>
          <a:bodyPr>
            <a:normAutofit fontScale="85000" lnSpcReduction="10000"/>
          </a:bodyPr>
          <a:lstStyle/>
          <a:p>
            <a:r>
              <a:rPr lang="en-US" dirty="0"/>
              <a:t>The security framework is an outline or structure of the organization’s overall information security strategy that is used as a road map for planned changes to its information security environment.</a:t>
            </a:r>
          </a:p>
          <a:p>
            <a:r>
              <a:rPr lang="en-US" dirty="0"/>
              <a:t>Implementing multiple types of technology and thereby precluding that the failure of one system will compromise the security of information is referred to as redundancy(defense in depth).</a:t>
            </a:r>
          </a:p>
          <a:p>
            <a:r>
              <a:rPr lang="en-US" dirty="0"/>
              <a:t>Operational controls are information security safeguards focusing on lower-level planning that deals with the functionality of the organization’s security. These safeguards include disaster recovery and incident response planning.</a:t>
            </a:r>
          </a:p>
          <a:p>
            <a:r>
              <a:rPr lang="en-US" dirty="0"/>
              <a:t>Technical controls are information security safeguards that focus on the application of modern technologies, systems, and processes to protect information assets.</a:t>
            </a:r>
          </a:p>
          <a:p>
            <a:r>
              <a:rPr lang="en-US" dirty="0"/>
              <a:t>Managerial controls are security processes that are designed by strategic planners and implemented by the security administration of the organization.</a:t>
            </a:r>
          </a:p>
          <a:p>
            <a:endParaRPr lang="en-US" dirty="0"/>
          </a:p>
        </p:txBody>
      </p:sp>
    </p:spTree>
    <p:extLst>
      <p:ext uri="{BB962C8B-B14F-4D97-AF65-F5344CB8AC3E}">
        <p14:creationId xmlns:p14="http://schemas.microsoft.com/office/powerpoint/2010/main" val="364025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4 - Planning for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825625"/>
            <a:ext cx="10515600" cy="4923318"/>
          </a:xfrm>
        </p:spPr>
        <p:txBody>
          <a:bodyPr>
            <a:normAutofit lnSpcReduction="10000"/>
          </a:bodyPr>
          <a:lstStyle/>
          <a:p>
            <a:r>
              <a:rPr lang="en-US" dirty="0"/>
              <a:t>A security perimeter defines the boundary between the outer limit of an organization’s security and the beginning of the outside world.</a:t>
            </a:r>
          </a:p>
          <a:p>
            <a:r>
              <a:rPr lang="en-US" dirty="0"/>
              <a:t>An incident is an adverse event that could result in loss of an information asset or assets, but does not currently threaten the viability of the entire organization.</a:t>
            </a:r>
          </a:p>
          <a:p>
            <a:r>
              <a:rPr lang="en-US" dirty="0"/>
              <a:t>A business continuity(BC) plan ensures that critical business functions continue if a catastrophic incident or disaster occurs.</a:t>
            </a:r>
          </a:p>
          <a:p>
            <a:r>
              <a:rPr lang="en-US" dirty="0"/>
              <a:t>Incident response is the set of activities taken to plan for, detect, and correct the impact of an incident on information assets.</a:t>
            </a:r>
          </a:p>
          <a:p>
            <a:r>
              <a:rPr lang="en-US" dirty="0"/>
              <a:t>Incident classification is the process of examining a potential incident, or incident candidate, and determining whether the candidate constitutes an actual incident.</a:t>
            </a:r>
          </a:p>
          <a:p>
            <a:endParaRPr lang="en-US" dirty="0"/>
          </a:p>
        </p:txBody>
      </p:sp>
    </p:spTree>
    <p:extLst>
      <p:ext uri="{BB962C8B-B14F-4D97-AF65-F5344CB8AC3E}">
        <p14:creationId xmlns:p14="http://schemas.microsoft.com/office/powerpoint/2010/main" val="351152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4 - Planning for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199" y="1825625"/>
            <a:ext cx="11122644" cy="4923318"/>
          </a:xfrm>
        </p:spPr>
        <p:txBody>
          <a:bodyPr/>
          <a:lstStyle/>
          <a:p>
            <a:r>
              <a:rPr lang="en-US" dirty="0"/>
              <a:t>Many organizations have policies that prohibit the installation of hacker(hacking) tools without the written permission of the CISO.</a:t>
            </a:r>
          </a:p>
          <a:p>
            <a:r>
              <a:rPr lang="en-US" dirty="0"/>
              <a:t>An alert message is a scripted description of an incident—usually just enough information so that each individual knows what portion of the IRP to implement, and not enough to slow down the notification process.</a:t>
            </a:r>
          </a:p>
          <a:p>
            <a:r>
              <a:rPr lang="en-US" dirty="0"/>
              <a:t>Computer forensics is the process of collecting, analyzing, and preserving computer-related evidence.</a:t>
            </a:r>
          </a:p>
          <a:p>
            <a:r>
              <a:rPr lang="en-US" dirty="0"/>
              <a:t>An after-action review(AAR) is a detailed examination of the events that occurred from first detection to final recovery.</a:t>
            </a:r>
          </a:p>
          <a:p>
            <a:r>
              <a:rPr lang="en-US" dirty="0"/>
              <a:t>A differential backup is the storage of all files that have changed or been added since the last full backup.</a:t>
            </a:r>
          </a:p>
        </p:txBody>
      </p:sp>
    </p:spTree>
    <p:extLst>
      <p:ext uri="{BB962C8B-B14F-4D97-AF65-F5344CB8AC3E}">
        <p14:creationId xmlns:p14="http://schemas.microsoft.com/office/powerpoint/2010/main" val="2691370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4 - Planning for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825625"/>
            <a:ext cx="10515600" cy="4923318"/>
          </a:xfrm>
        </p:spPr>
        <p:txBody>
          <a:bodyPr>
            <a:normAutofit fontScale="92500" lnSpcReduction="10000"/>
          </a:bodyPr>
          <a:lstStyle/>
          <a:p>
            <a:r>
              <a:rPr lang="en-US" dirty="0"/>
              <a:t>RAID Level 1 is commonly called disk mirroring.</a:t>
            </a:r>
          </a:p>
          <a:p>
            <a:r>
              <a:rPr lang="en-US" dirty="0"/>
              <a:t>A hot site is a fully configured computer facility with all services, communications links, and physical plant operations provided, including heating and air conditioning.</a:t>
            </a:r>
          </a:p>
          <a:p>
            <a:r>
              <a:rPr lang="en-US" dirty="0"/>
              <a:t>A mutual agreement is a contract between two or more organizations that specifies how each will assist the other in the event of a disaster.</a:t>
            </a:r>
          </a:p>
          <a:p>
            <a:r>
              <a:rPr lang="en-US" dirty="0"/>
              <a:t>The transfer of live transactions in real time to an off-site facility is called remote journaling</a:t>
            </a:r>
          </a:p>
          <a:p>
            <a:r>
              <a:rPr lang="en-US" dirty="0"/>
              <a:t>Crisis management is an organization’s set of planning and preparation efforts for dealing with potential human injury, emotional trauma, or loss of life as a result of a disaster.</a:t>
            </a:r>
          </a:p>
          <a:p>
            <a:r>
              <a:rPr lang="en-US" dirty="0"/>
              <a:t>Law enforcement agencies may be much more capable of processing evidence than an organization that has been victimized.</a:t>
            </a:r>
          </a:p>
          <a:p>
            <a:endParaRPr lang="en-US" dirty="0"/>
          </a:p>
        </p:txBody>
      </p:sp>
    </p:spTree>
    <p:extLst>
      <p:ext uri="{BB962C8B-B14F-4D97-AF65-F5344CB8AC3E}">
        <p14:creationId xmlns:p14="http://schemas.microsoft.com/office/powerpoint/2010/main" val="243072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4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fontScale="77500" lnSpcReduction="20000"/>
          </a:bodyPr>
          <a:lstStyle/>
          <a:p>
            <a:r>
              <a:rPr lang="en-US" dirty="0"/>
              <a:t>Strategic plan</a:t>
            </a:r>
          </a:p>
          <a:p>
            <a:r>
              <a:rPr lang="en-US" dirty="0"/>
              <a:t>goals of information security governance</a:t>
            </a:r>
          </a:p>
          <a:p>
            <a:r>
              <a:rPr lang="en-US" dirty="0"/>
              <a:t>de jure standards</a:t>
            </a:r>
          </a:p>
          <a:p>
            <a:r>
              <a:rPr lang="en-US" dirty="0"/>
              <a:t>EISP</a:t>
            </a:r>
          </a:p>
          <a:p>
            <a:r>
              <a:rPr lang="en-US" dirty="0" err="1"/>
              <a:t>SysSPs</a:t>
            </a:r>
            <a:endParaRPr lang="en-US" dirty="0"/>
          </a:p>
          <a:p>
            <a:r>
              <a:rPr lang="en-US" dirty="0"/>
              <a:t>Information Security </a:t>
            </a:r>
            <a:r>
              <a:rPr lang="en-US" dirty="0" err="1"/>
              <a:t>fromawork</a:t>
            </a:r>
            <a:endParaRPr lang="en-US" dirty="0"/>
          </a:p>
          <a:p>
            <a:r>
              <a:rPr lang="en-US" dirty="0"/>
              <a:t>ISO/IEC 27002</a:t>
            </a:r>
          </a:p>
          <a:p>
            <a:r>
              <a:rPr lang="en-US" dirty="0"/>
              <a:t>BS 7799</a:t>
            </a:r>
          </a:p>
          <a:p>
            <a:r>
              <a:rPr lang="en-US" dirty="0"/>
              <a:t>SP 800-14</a:t>
            </a:r>
          </a:p>
          <a:p>
            <a:r>
              <a:rPr lang="en-US" dirty="0"/>
              <a:t>NIST SP 800-14</a:t>
            </a:r>
          </a:p>
          <a:p>
            <a:r>
              <a:rPr lang="en-US" dirty="0"/>
              <a:t>Executive Order 13636, NIST Framework</a:t>
            </a:r>
          </a:p>
          <a:p>
            <a:r>
              <a:rPr lang="en-US" dirty="0"/>
              <a:t>spheres of security</a:t>
            </a:r>
          </a:p>
          <a:p>
            <a:r>
              <a:rPr lang="en-US" dirty="0"/>
              <a:t>Defense in depth</a:t>
            </a:r>
          </a:p>
          <a:p>
            <a:r>
              <a:rPr lang="en-US" dirty="0"/>
              <a:t>	Redundancy</a:t>
            </a:r>
          </a:p>
        </p:txBody>
      </p:sp>
    </p:spTree>
    <p:extLst>
      <p:ext uri="{BB962C8B-B14F-4D97-AF65-F5344CB8AC3E}">
        <p14:creationId xmlns:p14="http://schemas.microsoft.com/office/powerpoint/2010/main" val="316003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4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lnSpcReduction="10000"/>
          </a:bodyPr>
          <a:lstStyle/>
          <a:p>
            <a:r>
              <a:rPr lang="en-US" dirty="0"/>
              <a:t>Redundancy location</a:t>
            </a:r>
          </a:p>
          <a:p>
            <a:r>
              <a:rPr lang="en-US" dirty="0"/>
              <a:t>Managerial control</a:t>
            </a:r>
          </a:p>
          <a:p>
            <a:r>
              <a:rPr lang="en-US" dirty="0"/>
              <a:t>Security domains</a:t>
            </a:r>
          </a:p>
          <a:p>
            <a:r>
              <a:rPr lang="en-US" dirty="0"/>
              <a:t>SETA program</a:t>
            </a:r>
          </a:p>
          <a:p>
            <a:r>
              <a:rPr lang="en-US" dirty="0"/>
              <a:t>CPMT, BIA, Three stage</a:t>
            </a:r>
          </a:p>
          <a:p>
            <a:r>
              <a:rPr lang="en-US" dirty="0"/>
              <a:t>alert roster</a:t>
            </a:r>
          </a:p>
          <a:p>
            <a:r>
              <a:rPr lang="en-US" dirty="0"/>
              <a:t>Damage assessment</a:t>
            </a:r>
          </a:p>
          <a:p>
            <a:r>
              <a:rPr lang="en-US" dirty="0"/>
              <a:t>RAID</a:t>
            </a:r>
          </a:p>
          <a:p>
            <a:r>
              <a:rPr lang="en-US" dirty="0"/>
              <a:t>Cold site</a:t>
            </a:r>
          </a:p>
          <a:p>
            <a:r>
              <a:rPr lang="en-US" dirty="0"/>
              <a:t>electronic vaulting</a:t>
            </a:r>
          </a:p>
          <a:p>
            <a:r>
              <a:rPr lang="en-US" dirty="0"/>
              <a:t>remote journaling</a:t>
            </a:r>
          </a:p>
        </p:txBody>
      </p:sp>
    </p:spTree>
    <p:extLst>
      <p:ext uri="{BB962C8B-B14F-4D97-AF65-F5344CB8AC3E}">
        <p14:creationId xmlns:p14="http://schemas.microsoft.com/office/powerpoint/2010/main" val="3030626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5 – Risk Management</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199" y="1825625"/>
            <a:ext cx="11055137" cy="4351338"/>
          </a:xfrm>
        </p:spPr>
        <p:txBody>
          <a:bodyPr>
            <a:normAutofit fontScale="92500" lnSpcReduction="10000"/>
          </a:bodyPr>
          <a:lstStyle/>
          <a:p>
            <a:r>
              <a:rPr lang="en-US" dirty="0"/>
              <a:t>Risk management involves three major undertakings: risk identification, risk assessment, and risk control.</a:t>
            </a:r>
          </a:p>
          <a:p>
            <a:r>
              <a:rPr lang="en-US" dirty="0"/>
              <a:t>Risk management is the process of identifying risk, as represented by vulnerabilities, to an organization’s information assets and infrastructure, and taking steps to reduce this risk to an acceptable level.</a:t>
            </a:r>
          </a:p>
          <a:p>
            <a:r>
              <a:rPr lang="en-US" dirty="0"/>
              <a:t>Information assets include information and the systems that use, store, and transmit information.</a:t>
            </a:r>
          </a:p>
          <a:p>
            <a:r>
              <a:rPr lang="en-US" dirty="0"/>
              <a:t>When deciding which information assets to track, consider the following asset attributes: people, procedures, data, software, and hardware.</a:t>
            </a:r>
          </a:p>
          <a:p>
            <a:r>
              <a:rPr lang="en-US" dirty="0"/>
              <a:t>Data(Information) components account for the management of information in all its states: transmission, processing, and storage.</a:t>
            </a:r>
          </a:p>
        </p:txBody>
      </p:sp>
    </p:spTree>
    <p:extLst>
      <p:ext uri="{BB962C8B-B14F-4D97-AF65-F5344CB8AC3E}">
        <p14:creationId xmlns:p14="http://schemas.microsoft.com/office/powerpoint/2010/main" val="1885897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5 – Risk Management</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fontScale="92500" lnSpcReduction="20000"/>
          </a:bodyPr>
          <a:lstStyle/>
          <a:p>
            <a:r>
              <a:rPr lang="en-US" dirty="0"/>
              <a:t>Using the simplified information classification scheme outlined in the text, all information that has been approved by management for public release has an external classification.</a:t>
            </a:r>
          </a:p>
          <a:p>
            <a:r>
              <a:rPr lang="en-US" dirty="0"/>
              <a:t>Overriding an employee’s security clearance requires that the employee meet the need-to-know(need to know) standard.</a:t>
            </a:r>
          </a:p>
          <a:p>
            <a:r>
              <a:rPr lang="en-US" dirty="0"/>
              <a:t>A clean desk policy requires that employees secure all information in appropriate storage containers at the end of each day.</a:t>
            </a:r>
          </a:p>
          <a:p>
            <a:r>
              <a:rPr lang="en-US" dirty="0"/>
              <a:t>Asset valuation(Information asset valuation) is the process of assigning financial value or worth to each information asset.</a:t>
            </a:r>
          </a:p>
          <a:p>
            <a:r>
              <a:rPr lang="en-US" dirty="0"/>
              <a:t>After identifying and performing the preliminary classification of an organization’s information assets, the analysis phase moves on to an examination of the threats facing the organization.</a:t>
            </a:r>
          </a:p>
        </p:txBody>
      </p:sp>
    </p:spTree>
    <p:extLst>
      <p:ext uri="{BB962C8B-B14F-4D97-AF65-F5344CB8AC3E}">
        <p14:creationId xmlns:p14="http://schemas.microsoft.com/office/powerpoint/2010/main" val="90873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solidFill>
                  <a:srgbClr val="FF0000"/>
                </a:solidFill>
              </a:rPr>
              <a:t>Required Questions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A SPAN port, also known as a monitoring port, is a specially configured connection on a network device that is capable of viewing all of the traffic that moves through the entire device.</a:t>
            </a:r>
          </a:p>
          <a:p>
            <a:r>
              <a:rPr lang="en-US" dirty="0"/>
              <a:t>HIDPSs benchmark and monitor the status of key system files and detect when an intruder creates, modifies, or deletes monitored files.</a:t>
            </a:r>
          </a:p>
          <a:p>
            <a:r>
              <a:rPr lang="en-US" dirty="0"/>
              <a:t>Risk Appetite defines the quantity and nature of risk that organizations are willing to accept as they evaluate the trade-offs between perfect security and unlimited accessibility.</a:t>
            </a:r>
          </a:p>
          <a:p>
            <a:r>
              <a:rPr lang="en-US" dirty="0"/>
              <a:t>A data classification scheme is a formal access control methodology used to assign a level of confidentiality to an information asset and thus restrict the number of people who can access it.</a:t>
            </a:r>
          </a:p>
        </p:txBody>
      </p:sp>
    </p:spTree>
    <p:extLst>
      <p:ext uri="{BB962C8B-B14F-4D97-AF65-F5344CB8AC3E}">
        <p14:creationId xmlns:p14="http://schemas.microsoft.com/office/powerpoint/2010/main" val="2517474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5 – Risk Management</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fontScale="92500" lnSpcReduction="20000"/>
          </a:bodyPr>
          <a:lstStyle/>
          <a:p>
            <a:r>
              <a:rPr lang="en-US" dirty="0"/>
              <a:t>Once the inventory and value assessment are complete, you can prioritize each asset using a straightforward process known as weighted factor(weighted table) analysis.</a:t>
            </a:r>
          </a:p>
          <a:p>
            <a:r>
              <a:rPr lang="en-US" dirty="0"/>
              <a:t>You can determine the relative risk for each of the organization's information assets using a process called risk assessment.</a:t>
            </a:r>
          </a:p>
          <a:p>
            <a:r>
              <a:rPr lang="en-US" dirty="0"/>
              <a:t>Likelihood is the probability that a specific vulnerability within an organization's assets will be successfully attacked.</a:t>
            </a:r>
          </a:p>
          <a:p>
            <a:r>
              <a:rPr lang="en-US" dirty="0"/>
              <a:t>The combination of an asset’s value and the percentage of the asset that might be lost in an attack is known as the loss magnitude.</a:t>
            </a:r>
          </a:p>
          <a:p>
            <a:r>
              <a:rPr lang="en-US" dirty="0"/>
              <a:t>The defense risk control strategy attempts to eliminate or reduce any remaining uncontrolled risk through the application of additional controls and safeguards.</a:t>
            </a:r>
          </a:p>
        </p:txBody>
      </p:sp>
    </p:spTree>
    <p:extLst>
      <p:ext uri="{BB962C8B-B14F-4D97-AF65-F5344CB8AC3E}">
        <p14:creationId xmlns:p14="http://schemas.microsoft.com/office/powerpoint/2010/main" val="228558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5 – Risk Management</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fontScale="92500" lnSpcReduction="20000"/>
          </a:bodyPr>
          <a:lstStyle/>
          <a:p>
            <a:r>
              <a:rPr lang="en-US" dirty="0"/>
              <a:t>The mitigation control strategy attempts to reduce the impact caused by the exploitation of vulnerability through planning and preparation.</a:t>
            </a:r>
          </a:p>
          <a:p>
            <a:r>
              <a:rPr lang="en-US" dirty="0"/>
              <a:t>Of the three types of mitigation plans, the Business Continuity(BC) plan is the most strategic and long-term, as it focuses on the steps to ensure the continuation of the organization.</a:t>
            </a:r>
          </a:p>
          <a:p>
            <a:r>
              <a:rPr lang="en-US" dirty="0"/>
              <a:t>Cost avoidance is the process of preventing the financial impact of an incident by implementing a control.</a:t>
            </a:r>
          </a:p>
          <a:p>
            <a:r>
              <a:rPr lang="en-US" dirty="0"/>
              <a:t>A single loss expectancy is the calculation of the value associated with the most likely loss from an attack.</a:t>
            </a:r>
          </a:p>
          <a:p>
            <a:r>
              <a:rPr lang="en-US" dirty="0"/>
              <a:t>Benchmarking is the process of comparing other organizations’ activities against the practices used in one’s own organization to produce results it would like to duplicate.</a:t>
            </a:r>
          </a:p>
        </p:txBody>
      </p:sp>
    </p:spTree>
    <p:extLst>
      <p:ext uri="{BB962C8B-B14F-4D97-AF65-F5344CB8AC3E}">
        <p14:creationId xmlns:p14="http://schemas.microsoft.com/office/powerpoint/2010/main" val="248326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5 – Risk Management</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lnSpcReduction="10000"/>
          </a:bodyPr>
          <a:lstStyle/>
          <a:p>
            <a:r>
              <a:rPr lang="en-US" dirty="0"/>
              <a:t>The difference between an organization’s observed and desired performance is often referred to as a performance gap.</a:t>
            </a:r>
          </a:p>
          <a:p>
            <a:r>
              <a:rPr lang="en-US" dirty="0"/>
              <a:t>Process-based measures are generally less focused on numbers and are more strategic than metrics-based measures.</a:t>
            </a:r>
          </a:p>
          <a:p>
            <a:r>
              <a:rPr lang="en-US" dirty="0"/>
              <a:t>A baseline is a performance value or metric used to compare changes in the object being measured.</a:t>
            </a:r>
          </a:p>
          <a:p>
            <a:r>
              <a:rPr lang="en-US" dirty="0"/>
              <a:t>Political feasibility analysis is an assessment of which controls can and cannot occur based on the consensus and relationships among communities of interest.</a:t>
            </a:r>
          </a:p>
          <a:p>
            <a:r>
              <a:rPr lang="en-US" dirty="0"/>
              <a:t>Behavioral feasibility is also known as operational feasibility.</a:t>
            </a:r>
          </a:p>
        </p:txBody>
      </p:sp>
    </p:spTree>
    <p:extLst>
      <p:ext uri="{BB962C8B-B14F-4D97-AF65-F5344CB8AC3E}">
        <p14:creationId xmlns:p14="http://schemas.microsoft.com/office/powerpoint/2010/main" val="478068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5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fontScale="55000" lnSpcReduction="20000"/>
          </a:bodyPr>
          <a:lstStyle/>
          <a:p>
            <a:r>
              <a:rPr lang="en-US" dirty="0"/>
              <a:t>Competitive disadvantage</a:t>
            </a:r>
          </a:p>
          <a:p>
            <a:r>
              <a:rPr lang="en-US" dirty="0"/>
              <a:t>Risk control</a:t>
            </a:r>
          </a:p>
          <a:p>
            <a:r>
              <a:rPr lang="en-US" dirty="0"/>
              <a:t>Risk management phases</a:t>
            </a:r>
          </a:p>
          <a:p>
            <a:r>
              <a:rPr lang="en-US" dirty="0"/>
              <a:t>MAC</a:t>
            </a:r>
          </a:p>
          <a:p>
            <a:r>
              <a:rPr lang="en-US" dirty="0"/>
              <a:t>FCO</a:t>
            </a:r>
          </a:p>
          <a:p>
            <a:r>
              <a:rPr lang="en-US" dirty="0"/>
              <a:t>Unclassified data</a:t>
            </a:r>
          </a:p>
          <a:p>
            <a:r>
              <a:rPr lang="en-US" dirty="0"/>
              <a:t>security clearance scheme</a:t>
            </a:r>
          </a:p>
          <a:p>
            <a:r>
              <a:rPr lang="en-US" dirty="0"/>
              <a:t>Management of classified data</a:t>
            </a:r>
          </a:p>
          <a:p>
            <a:r>
              <a:rPr lang="en-US" dirty="0"/>
              <a:t>dumpster diving</a:t>
            </a:r>
          </a:p>
          <a:p>
            <a:r>
              <a:rPr lang="en-US" dirty="0"/>
              <a:t>Risk</a:t>
            </a:r>
          </a:p>
          <a:p>
            <a:r>
              <a:rPr lang="en-US" dirty="0"/>
              <a:t>Transference</a:t>
            </a:r>
          </a:p>
          <a:p>
            <a:r>
              <a:rPr lang="en-US" dirty="0"/>
              <a:t>IR, DR plan</a:t>
            </a:r>
          </a:p>
          <a:p>
            <a:r>
              <a:rPr lang="en-US" dirty="0"/>
              <a:t>Acceptance strategy</a:t>
            </a:r>
          </a:p>
          <a:p>
            <a:r>
              <a:rPr lang="en-US" dirty="0"/>
              <a:t>CBA</a:t>
            </a:r>
          </a:p>
          <a:p>
            <a:r>
              <a:rPr lang="en-US" dirty="0"/>
              <a:t>ARO</a:t>
            </a:r>
          </a:p>
          <a:p>
            <a:r>
              <a:rPr lang="en-US" dirty="0"/>
              <a:t>Performance gap</a:t>
            </a:r>
          </a:p>
          <a:p>
            <a:r>
              <a:rPr lang="en-US" dirty="0"/>
              <a:t>Qualitative assessment</a:t>
            </a:r>
          </a:p>
        </p:txBody>
      </p:sp>
    </p:spTree>
    <p:extLst>
      <p:ext uri="{BB962C8B-B14F-4D97-AF65-F5344CB8AC3E}">
        <p14:creationId xmlns:p14="http://schemas.microsoft.com/office/powerpoint/2010/main" val="1175301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6 – Security Technology: Access Controls, Firewalls, and VPNs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199" y="1825625"/>
            <a:ext cx="11214697" cy="4351338"/>
          </a:xfrm>
        </p:spPr>
        <p:txBody>
          <a:bodyPr>
            <a:normAutofit fontScale="85000" lnSpcReduction="10000"/>
          </a:bodyPr>
          <a:lstStyle/>
          <a:p>
            <a:r>
              <a:rPr lang="en-US" dirty="0"/>
              <a:t>A smart card contains a computer chip that can verify and validate several pieces of information instead of just a PIN.</a:t>
            </a:r>
          </a:p>
          <a:p>
            <a:r>
              <a:rPr lang="en-US" dirty="0"/>
              <a:t>The false reject rate describes the number of legitimate users who are denied access because of a failure in the biometric device. This failure is known as a Type I error.</a:t>
            </a:r>
          </a:p>
          <a:p>
            <a:r>
              <a:rPr lang="en-US" dirty="0"/>
              <a:t>A firewall is a combination of hardware and software that filters or prevents specific information from moving between the outside world and the inside world.</a:t>
            </a:r>
          </a:p>
          <a:p>
            <a:r>
              <a:rPr lang="en-US" dirty="0"/>
              <a:t>A packet-filtering firewall installed on a TCP/IP-based network typically functions at the IP level and determines whether to drop a packet (deny) or forward it to the next network connection (allow) based on the rules programmed into the firewall.</a:t>
            </a:r>
          </a:p>
          <a:p>
            <a:r>
              <a:rPr lang="en-US" dirty="0"/>
              <a:t>Stateful packet inspection (SPI) is a firewall type that keeps track of each network connection between internal and external systems using a table and that expedites the processing of those communications.</a:t>
            </a:r>
          </a:p>
        </p:txBody>
      </p:sp>
    </p:spTree>
    <p:extLst>
      <p:ext uri="{BB962C8B-B14F-4D97-AF65-F5344CB8AC3E}">
        <p14:creationId xmlns:p14="http://schemas.microsoft.com/office/powerpoint/2010/main" val="3814523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6 – Security Technology: Access Controls, Firewalls, and VPNs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a:bodyPr>
          <a:lstStyle/>
          <a:p>
            <a:r>
              <a:rPr lang="en-US" dirty="0"/>
              <a:t>The dynamic packet-filtering firewall can react to an emergent event and update or create rules to deal with that event.</a:t>
            </a:r>
          </a:p>
          <a:p>
            <a:r>
              <a:rPr lang="en-US" dirty="0"/>
              <a:t>The application firewall is also known as a proxy server.</a:t>
            </a:r>
          </a:p>
          <a:p>
            <a:r>
              <a:rPr lang="en-US" dirty="0"/>
              <a:t>Hybrid firewalls combine the elements of other types of firewalls—that is, the elements of packet filtering and proxy services, or of packet filtering and circuit gateways.</a:t>
            </a:r>
          </a:p>
          <a:p>
            <a:r>
              <a:rPr lang="en-US" dirty="0"/>
              <a:t>Because the bastion host stands as a sole defender on the network perimeter, it is commonly referred to as the sacrificial host.</a:t>
            </a:r>
          </a:p>
          <a:p>
            <a:r>
              <a:rPr lang="en-US" dirty="0"/>
              <a:t>The architecture of a screened subnet firewall provides a DMZ.</a:t>
            </a:r>
          </a:p>
        </p:txBody>
      </p:sp>
    </p:spTree>
    <p:extLst>
      <p:ext uri="{BB962C8B-B14F-4D97-AF65-F5344CB8AC3E}">
        <p14:creationId xmlns:p14="http://schemas.microsoft.com/office/powerpoint/2010/main" val="3122251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6 – Security Technology: Access Controls, Firewalls, and VPNs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fontScale="92500" lnSpcReduction="10000"/>
          </a:bodyPr>
          <a:lstStyle/>
          <a:p>
            <a:r>
              <a:rPr lang="en-US" dirty="0"/>
              <a:t>As organizations implement cloud-based IT solutions, bring your own device (BYOD) options for employees, and other emerging network solutions, the network perimeter may be dissolving /disappearing /vanishing for them.</a:t>
            </a:r>
          </a:p>
          <a:p>
            <a:r>
              <a:rPr lang="en-US" dirty="0"/>
              <a:t>Terminal emulation, especially the unprotected telnet protocol, should be blocked from any access to all internal servers from the public network.</a:t>
            </a:r>
          </a:p>
          <a:p>
            <a:r>
              <a:rPr lang="en-US" dirty="0"/>
              <a:t>The firewall device must never be accessible directly from the public/untrusted/unprotected network.</a:t>
            </a:r>
          </a:p>
          <a:p>
            <a:r>
              <a:rPr lang="en-US" dirty="0"/>
              <a:t>A content filter is a software filter—technically not a firewall—that allows administrators to restrict access to content from within a network.</a:t>
            </a:r>
          </a:p>
          <a:p>
            <a:r>
              <a:rPr lang="en-US" dirty="0"/>
              <a:t>Content filters are often called reverse firewalls.</a:t>
            </a:r>
          </a:p>
        </p:txBody>
      </p:sp>
    </p:spTree>
    <p:extLst>
      <p:ext uri="{BB962C8B-B14F-4D97-AF65-F5344CB8AC3E}">
        <p14:creationId xmlns:p14="http://schemas.microsoft.com/office/powerpoint/2010/main" val="1767191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6 – Security Technology: Access Controls, Firewalls, and VPNs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825625"/>
            <a:ext cx="10686922" cy="4351338"/>
          </a:xfrm>
        </p:spPr>
        <p:txBody>
          <a:bodyPr>
            <a:normAutofit fontScale="85000" lnSpcReduction="20000"/>
          </a:bodyPr>
          <a:lstStyle/>
          <a:p>
            <a:r>
              <a:rPr lang="en-US" dirty="0"/>
              <a:t>A war dialer is an automatic phone-dialing program that dials every number in a configured range and checks to see if a person, answering machine, or modem picks up.</a:t>
            </a:r>
          </a:p>
          <a:p>
            <a:r>
              <a:rPr lang="en-US" dirty="0"/>
              <a:t>The Remote Authentication Dial-In User Service system centralizes the management of user authentication by placing the responsibility for authenticating each user in the central RADIUS server.</a:t>
            </a:r>
          </a:p>
          <a:p>
            <a:r>
              <a:rPr lang="en-US" dirty="0"/>
              <a:t>The Terminal Access Controller Access Control System contains a centralized database, and it validates the user’s credentials at the TACACS server.</a:t>
            </a:r>
          </a:p>
          <a:p>
            <a:r>
              <a:rPr lang="en-US" dirty="0"/>
              <a:t>The Kerberos authentication system is named after the three-headed dog of Greek mythology that guards the gates to the underworld.</a:t>
            </a:r>
          </a:p>
          <a:p>
            <a:r>
              <a:rPr lang="en-US" dirty="0"/>
              <a:t>In Kerberos, a(n) ticket is an identification card for a particular client that verifies to the server that the client is requesting services and that the client is a valid member of the Kerberos system and therefore authorized to receive services.</a:t>
            </a:r>
          </a:p>
        </p:txBody>
      </p:sp>
    </p:spTree>
    <p:extLst>
      <p:ext uri="{BB962C8B-B14F-4D97-AF65-F5344CB8AC3E}">
        <p14:creationId xmlns:p14="http://schemas.microsoft.com/office/powerpoint/2010/main" val="3385747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6 – Security Technology: Access Controls, Firewalls, and VPNs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fontScale="92500" lnSpcReduction="20000"/>
          </a:bodyPr>
          <a:lstStyle/>
          <a:p>
            <a:r>
              <a:rPr lang="en-US" dirty="0"/>
              <a:t>Kerberos is based on the principle that the Key Distribution Center (KDC) knows the secret keys of all clients and servers on the network.</a:t>
            </a:r>
          </a:p>
          <a:p>
            <a:r>
              <a:rPr lang="en-US" dirty="0"/>
              <a:t>SESAME uses public key encryption to distribute secret keys.</a:t>
            </a:r>
          </a:p>
          <a:p>
            <a:r>
              <a:rPr lang="en-US" dirty="0"/>
              <a:t>A virtual private network is a secure network connection between systems that uses the data communication capability of an unsecured and public network.</a:t>
            </a:r>
          </a:p>
          <a:p>
            <a:r>
              <a:rPr lang="en-US" dirty="0"/>
              <a:t>A trusted VPN uses leased circuits from a service provider who gives contractual assurance that no one else is allowed to use these circuits and that they are properly maintained and protected.</a:t>
            </a:r>
          </a:p>
          <a:p>
            <a:r>
              <a:rPr lang="en-US" dirty="0"/>
              <a:t>A tunnel mode VPN establishes two perimeter tunnel servers to encrypt all traffic that will traverse an unsecured network. The entire client packet is encrypted and added as the data portion of a packet addressed from one tunneling server to another.</a:t>
            </a:r>
          </a:p>
        </p:txBody>
      </p:sp>
    </p:spTree>
    <p:extLst>
      <p:ext uri="{BB962C8B-B14F-4D97-AF65-F5344CB8AC3E}">
        <p14:creationId xmlns:p14="http://schemas.microsoft.com/office/powerpoint/2010/main" val="1140366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6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fontScale="92500" lnSpcReduction="20000"/>
          </a:bodyPr>
          <a:lstStyle/>
          <a:p>
            <a:r>
              <a:rPr lang="en-US" dirty="0"/>
              <a:t>lattice-based access control</a:t>
            </a:r>
          </a:p>
          <a:p>
            <a:r>
              <a:rPr lang="en-US" dirty="0"/>
              <a:t>Router </a:t>
            </a:r>
            <a:r>
              <a:rPr lang="en-US" dirty="0" err="1"/>
              <a:t>passthru</a:t>
            </a:r>
            <a:endParaRPr lang="en-US" dirty="0"/>
          </a:p>
          <a:p>
            <a:r>
              <a:rPr lang="en-US" dirty="0"/>
              <a:t>Packet-filtering</a:t>
            </a:r>
          </a:p>
          <a:p>
            <a:r>
              <a:rPr lang="en-US" dirty="0"/>
              <a:t> packet-filtering firewalls</a:t>
            </a:r>
          </a:p>
          <a:p>
            <a:r>
              <a:rPr lang="en-US" dirty="0"/>
              <a:t>Static/dynamic filtering</a:t>
            </a:r>
          </a:p>
          <a:p>
            <a:r>
              <a:rPr lang="en-US" dirty="0"/>
              <a:t>Stateful inspection firewall</a:t>
            </a:r>
          </a:p>
          <a:p>
            <a:r>
              <a:rPr lang="en-US" dirty="0"/>
              <a:t>application firewall</a:t>
            </a:r>
          </a:p>
          <a:p>
            <a:r>
              <a:rPr lang="en-US" dirty="0"/>
              <a:t>Demilitarized zone</a:t>
            </a:r>
          </a:p>
          <a:p>
            <a:r>
              <a:rPr lang="en-US" dirty="0"/>
              <a:t>MAC layer </a:t>
            </a:r>
            <a:r>
              <a:rPr lang="en-US" dirty="0" err="1"/>
              <a:t>fireware</a:t>
            </a:r>
            <a:endParaRPr lang="en-US" dirty="0"/>
          </a:p>
          <a:p>
            <a:r>
              <a:rPr lang="en-US" dirty="0"/>
              <a:t>Sacrificial host</a:t>
            </a:r>
          </a:p>
          <a:p>
            <a:r>
              <a:rPr lang="en-US" dirty="0"/>
              <a:t>screened subnet firewall</a:t>
            </a:r>
          </a:p>
          <a:p>
            <a:r>
              <a:rPr lang="en-US" dirty="0"/>
              <a:t>Art / science</a:t>
            </a:r>
          </a:p>
          <a:p>
            <a:r>
              <a:rPr lang="en-US" dirty="0"/>
              <a:t>Port of Telnet, SMTP</a:t>
            </a:r>
          </a:p>
          <a:p>
            <a:endParaRPr lang="en-US" dirty="0"/>
          </a:p>
        </p:txBody>
      </p:sp>
    </p:spTree>
    <p:extLst>
      <p:ext uri="{BB962C8B-B14F-4D97-AF65-F5344CB8AC3E}">
        <p14:creationId xmlns:p14="http://schemas.microsoft.com/office/powerpoint/2010/main" val="299597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solidFill>
                  <a:srgbClr val="FF0000"/>
                </a:solidFill>
              </a:rPr>
              <a:t>Required Questions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In a weighted factor analysis, assets or threats can be prioritized by identifying criteria with differing levels of importance, assigning a score for each of the criteria, and then summing and ranking those scores.</a:t>
            </a:r>
          </a:p>
          <a:p>
            <a:r>
              <a:rPr lang="en-US" dirty="0"/>
              <a:t>The calculation of the likelihood of an attack coupled with the attack frequency to determine the expected number of losses within a specified time range is called the loss frequency.</a:t>
            </a:r>
          </a:p>
          <a:p>
            <a:r>
              <a:rPr lang="en-US" dirty="0"/>
              <a:t>The defense control strategy attempts to eliminate or reduce any remaining uncontrolled risk through the application of additional controls and safeguards.</a:t>
            </a:r>
          </a:p>
        </p:txBody>
      </p:sp>
    </p:spTree>
    <p:extLst>
      <p:ext uri="{BB962C8B-B14F-4D97-AF65-F5344CB8AC3E}">
        <p14:creationId xmlns:p14="http://schemas.microsoft.com/office/powerpoint/2010/main" val="3628534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6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ICMP</a:t>
            </a:r>
          </a:p>
          <a:p>
            <a:r>
              <a:rPr lang="en-US" dirty="0"/>
              <a:t>content filter components</a:t>
            </a:r>
          </a:p>
          <a:p>
            <a:r>
              <a:rPr lang="en-US" dirty="0"/>
              <a:t>RADIUS, TACACS, TACACS+</a:t>
            </a:r>
          </a:p>
          <a:p>
            <a:r>
              <a:rPr lang="en-US" dirty="0"/>
              <a:t>KDC</a:t>
            </a:r>
          </a:p>
          <a:p>
            <a:r>
              <a:rPr lang="en-US" dirty="0"/>
              <a:t>TGS</a:t>
            </a:r>
          </a:p>
          <a:p>
            <a:r>
              <a:rPr lang="en-US" dirty="0"/>
              <a:t>PAC</a:t>
            </a:r>
          </a:p>
          <a:p>
            <a:r>
              <a:rPr lang="en-US" dirty="0"/>
              <a:t>VPN</a:t>
            </a:r>
          </a:p>
          <a:p>
            <a:r>
              <a:rPr lang="en-US" dirty="0"/>
              <a:t>Transport mode, tunnel mode</a:t>
            </a:r>
          </a:p>
          <a:p>
            <a:endParaRPr lang="en-US" dirty="0"/>
          </a:p>
          <a:p>
            <a:endParaRPr lang="en-US" dirty="0"/>
          </a:p>
        </p:txBody>
      </p:sp>
    </p:spTree>
    <p:extLst>
      <p:ext uri="{BB962C8B-B14F-4D97-AF65-F5344CB8AC3E}">
        <p14:creationId xmlns:p14="http://schemas.microsoft.com/office/powerpoint/2010/main" val="2287824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normAutofit fontScale="90000"/>
          </a:bodyPr>
          <a:lstStyle/>
          <a:p>
            <a:pPr algn="ctr"/>
            <a:r>
              <a:rPr lang="en-US" b="1" dirty="0"/>
              <a:t>Chapter 7 –Security Technology: </a:t>
            </a:r>
            <a:r>
              <a:rPr lang="en-US" b="1" dirty="0" err="1"/>
              <a:t>Intrustion</a:t>
            </a:r>
            <a:r>
              <a:rPr lang="en-US" b="1" dirty="0"/>
              <a:t> Detection and Prevention Systems, and Other Security Tools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fontScale="85000" lnSpcReduction="10000"/>
          </a:bodyPr>
          <a:lstStyle/>
          <a:p>
            <a:r>
              <a:rPr lang="en-US" dirty="0"/>
              <a:t>An intrusion occurs when an attacker attempts to gain entry or disrupt the normal operations of an information system, almost always with the intent to do harm.</a:t>
            </a:r>
          </a:p>
          <a:p>
            <a:r>
              <a:rPr lang="en-US" dirty="0"/>
              <a:t>The ongoing activity from alarm events that are accurate and noteworthy but not necessarily significant as potentially successful attacks is called noise.</a:t>
            </a:r>
          </a:p>
          <a:p>
            <a:r>
              <a:rPr lang="en-US" dirty="0"/>
              <a:t>Alarm Clustering and compaction is a consolidation of almost identical alarms that happen at close to the same time into a single higher-level alarm.</a:t>
            </a:r>
          </a:p>
          <a:p>
            <a:r>
              <a:rPr lang="en-US" dirty="0"/>
              <a:t>The Monitoring port is also known as a switched port analysis (SPAN) port or mirror port.</a:t>
            </a:r>
          </a:p>
          <a:p>
            <a:r>
              <a:rPr lang="en-US" dirty="0"/>
              <a:t>HIDPSs are also known as system Integrity verifiers.</a:t>
            </a:r>
          </a:p>
          <a:p>
            <a:r>
              <a:rPr lang="en-US" dirty="0"/>
              <a:t>A Host-based IDPS resides on a particular computer or server and monitors activity only on that system.</a:t>
            </a:r>
          </a:p>
        </p:txBody>
      </p:sp>
    </p:spTree>
    <p:extLst>
      <p:ext uri="{BB962C8B-B14F-4D97-AF65-F5344CB8AC3E}">
        <p14:creationId xmlns:p14="http://schemas.microsoft.com/office/powerpoint/2010/main" val="789265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normAutofit fontScale="90000"/>
          </a:bodyPr>
          <a:lstStyle/>
          <a:p>
            <a:pPr algn="ctr"/>
            <a:r>
              <a:rPr lang="en-US" b="1" dirty="0"/>
              <a:t>Chapter 7 –Security Technology: </a:t>
            </a:r>
            <a:r>
              <a:rPr lang="en-US" b="1" dirty="0" err="1"/>
              <a:t>Intrustion</a:t>
            </a:r>
            <a:r>
              <a:rPr lang="en-US" b="1" dirty="0"/>
              <a:t> Detection and Prevention Systems, and Other Security Tools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199" y="1825625"/>
            <a:ext cx="10760565" cy="4351338"/>
          </a:xfrm>
        </p:spPr>
        <p:txBody>
          <a:bodyPr>
            <a:normAutofit fontScale="92500" lnSpcReduction="20000"/>
          </a:bodyPr>
          <a:lstStyle/>
          <a:p>
            <a:r>
              <a:rPr lang="en-US" dirty="0"/>
              <a:t>Three methods dominate IDPS detection methods: the Signature-based approach, the statistical anomaly-based approach, and the stateful packet inspection approach.</a:t>
            </a:r>
          </a:p>
          <a:p>
            <a:r>
              <a:rPr lang="en-US" dirty="0"/>
              <a:t>With a Centralized IDPS control strategy, all IDPS control functions are implemented and managed in a central location.</a:t>
            </a:r>
          </a:p>
          <a:p>
            <a:r>
              <a:rPr lang="en-US" dirty="0"/>
              <a:t>A Honeypot system contains pseudo-services that emulate well-known services, but is configured in ways that make it look vulnerable to attacks.</a:t>
            </a:r>
          </a:p>
          <a:p>
            <a:r>
              <a:rPr lang="en-US" dirty="0"/>
              <a:t>When a collection of honeypots connects several honeypot systems on a subnet, it may be called a Honeynet.</a:t>
            </a:r>
          </a:p>
          <a:p>
            <a:r>
              <a:rPr lang="en-US" dirty="0"/>
              <a:t>Under the guise of justice, some less scrupulous administrators may be tempted to hack back(back hack), or hack into a hacker's system to find out as much as possible about the hacker.</a:t>
            </a:r>
          </a:p>
        </p:txBody>
      </p:sp>
    </p:spTree>
    <p:extLst>
      <p:ext uri="{BB962C8B-B14F-4D97-AF65-F5344CB8AC3E}">
        <p14:creationId xmlns:p14="http://schemas.microsoft.com/office/powerpoint/2010/main" val="1678896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normAutofit fontScale="90000"/>
          </a:bodyPr>
          <a:lstStyle/>
          <a:p>
            <a:pPr algn="ctr"/>
            <a:r>
              <a:rPr lang="en-US" b="1" dirty="0"/>
              <a:t>Chapter 7 –Security Technology: </a:t>
            </a:r>
            <a:r>
              <a:rPr lang="en-US" b="1" dirty="0" err="1"/>
              <a:t>Intrustion</a:t>
            </a:r>
            <a:r>
              <a:rPr lang="en-US" b="1" dirty="0"/>
              <a:t> Detection and Prevention Systems, and Other Security Tools</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p:txBody>
          <a:bodyPr>
            <a:normAutofit fontScale="92500" lnSpcReduction="20000"/>
          </a:bodyPr>
          <a:lstStyle/>
          <a:p>
            <a:r>
              <a:rPr lang="en-US" dirty="0"/>
              <a:t>Enticement is the process of attracting attention to a system by placing tantalizing bits of information in key locations.</a:t>
            </a:r>
          </a:p>
          <a:p>
            <a:r>
              <a:rPr lang="en-US" dirty="0"/>
              <a:t>Fingerprinting is a systematic survey of all of the target organization's Internet addresses.</a:t>
            </a:r>
          </a:p>
          <a:p>
            <a:r>
              <a:rPr lang="en-US" dirty="0"/>
              <a:t>An active vulnerability scanner is one that initiates traffic on the network in order to determine security holes.</a:t>
            </a:r>
          </a:p>
          <a:p>
            <a:r>
              <a:rPr lang="en-US" dirty="0"/>
              <a:t>A Passive vulnerability scanner listens in on the network and identifies vulnerable versions of both server and client software.</a:t>
            </a:r>
          </a:p>
          <a:p>
            <a:r>
              <a:rPr lang="en-US" dirty="0"/>
              <a:t>A packet Sniffer is a software program or hardware appliance that can intercept, copy, and interpret network traffic.</a:t>
            </a:r>
          </a:p>
          <a:p>
            <a:r>
              <a:rPr lang="en-US" dirty="0"/>
              <a:t>To secure data in transit across any network, organizations must use encryption/cryptography to be assured of content privacy.</a:t>
            </a:r>
          </a:p>
        </p:txBody>
      </p:sp>
    </p:spTree>
    <p:extLst>
      <p:ext uri="{BB962C8B-B14F-4D97-AF65-F5344CB8AC3E}">
        <p14:creationId xmlns:p14="http://schemas.microsoft.com/office/powerpoint/2010/main" val="3388624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7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IDPS</a:t>
            </a:r>
          </a:p>
          <a:p>
            <a:r>
              <a:rPr lang="en-US" dirty="0"/>
              <a:t>Intrusion correction</a:t>
            </a:r>
          </a:p>
          <a:p>
            <a:r>
              <a:rPr lang="en-US" dirty="0"/>
              <a:t>false attack stimulus</a:t>
            </a:r>
          </a:p>
          <a:p>
            <a:r>
              <a:rPr lang="en-US" dirty="0"/>
              <a:t>Alarm filtering</a:t>
            </a:r>
          </a:p>
          <a:p>
            <a:r>
              <a:rPr lang="en-US" dirty="0"/>
              <a:t>Fingerprinting</a:t>
            </a:r>
          </a:p>
          <a:p>
            <a:r>
              <a:rPr lang="en-US" dirty="0"/>
              <a:t>network-based IDPS, NIDPS</a:t>
            </a:r>
          </a:p>
          <a:p>
            <a:r>
              <a:rPr lang="en-US" dirty="0"/>
              <a:t>Passive mode</a:t>
            </a:r>
          </a:p>
          <a:p>
            <a:r>
              <a:rPr lang="en-US" dirty="0"/>
              <a:t>LFM</a:t>
            </a:r>
          </a:p>
          <a:p>
            <a:r>
              <a:rPr lang="en-US" dirty="0"/>
              <a:t>decentralized</a:t>
            </a:r>
          </a:p>
          <a:p>
            <a:endParaRPr lang="en-US" dirty="0"/>
          </a:p>
        </p:txBody>
      </p:sp>
    </p:spTree>
    <p:extLst>
      <p:ext uri="{BB962C8B-B14F-4D97-AF65-F5344CB8AC3E}">
        <p14:creationId xmlns:p14="http://schemas.microsoft.com/office/powerpoint/2010/main" val="3772270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7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Honeypots</a:t>
            </a:r>
          </a:p>
          <a:p>
            <a:r>
              <a:rPr lang="en-US" dirty="0"/>
              <a:t>Trap-and-trace</a:t>
            </a:r>
          </a:p>
          <a:p>
            <a:r>
              <a:rPr lang="en-US" dirty="0"/>
              <a:t>Entrapment</a:t>
            </a:r>
          </a:p>
          <a:p>
            <a:r>
              <a:rPr lang="en-US" dirty="0"/>
              <a:t>Port 0</a:t>
            </a:r>
          </a:p>
          <a:p>
            <a:r>
              <a:rPr lang="en-US" dirty="0"/>
              <a:t>HTTP port</a:t>
            </a:r>
          </a:p>
          <a:p>
            <a:r>
              <a:rPr lang="en-US" dirty="0"/>
              <a:t>Fuzz</a:t>
            </a:r>
          </a:p>
          <a:p>
            <a:r>
              <a:rPr lang="en-US" dirty="0"/>
              <a:t>Destructive</a:t>
            </a:r>
          </a:p>
          <a:p>
            <a:r>
              <a:rPr lang="en-US" dirty="0"/>
              <a:t>Passive vulnerability scanner</a:t>
            </a:r>
          </a:p>
          <a:p>
            <a:r>
              <a:rPr lang="en-US" dirty="0"/>
              <a:t>packet sniffer</a:t>
            </a:r>
          </a:p>
        </p:txBody>
      </p:sp>
    </p:spTree>
    <p:extLst>
      <p:ext uri="{BB962C8B-B14F-4D97-AF65-F5344CB8AC3E}">
        <p14:creationId xmlns:p14="http://schemas.microsoft.com/office/powerpoint/2010/main" val="2761244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8 – Cryptography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a:bodyPr>
          <a:lstStyle/>
          <a:p>
            <a:r>
              <a:rPr lang="en-US" dirty="0"/>
              <a:t>The process of obtaining the plaintext message from a ciphertext message without knowing the keys used to perform the encryption is called cryptanalysis.</a:t>
            </a:r>
          </a:p>
          <a:p>
            <a:r>
              <a:rPr lang="en-US" dirty="0"/>
              <a:t>Cryptography is the process of making and using codes to secure the transmission of information.</a:t>
            </a:r>
          </a:p>
          <a:p>
            <a:r>
              <a:rPr lang="en-US" dirty="0"/>
              <a:t>To Encipher means to encrypt, encode, or convert plaintext into the equivalent ciphertext.</a:t>
            </a:r>
          </a:p>
          <a:p>
            <a:r>
              <a:rPr lang="en-US" dirty="0"/>
              <a:t>The process of hiding messages within the digital encoding of a picture or graphic is called Steganography.</a:t>
            </a:r>
          </a:p>
          <a:p>
            <a:r>
              <a:rPr lang="en-US" dirty="0"/>
              <a:t>To use a substitution cipher, you substitute one value for another.</a:t>
            </a:r>
          </a:p>
          <a:p>
            <a:r>
              <a:rPr lang="en-US" dirty="0"/>
              <a:t>A monoalphabetic substitution uses one alphabet.</a:t>
            </a:r>
          </a:p>
        </p:txBody>
      </p:sp>
    </p:spTree>
    <p:extLst>
      <p:ext uri="{BB962C8B-B14F-4D97-AF65-F5344CB8AC3E}">
        <p14:creationId xmlns:p14="http://schemas.microsoft.com/office/powerpoint/2010/main" val="1476621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8 – Cryptography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a:bodyPr>
          <a:lstStyle/>
          <a:p>
            <a:r>
              <a:rPr lang="en-US" dirty="0"/>
              <a:t>The transposition/permutation cipher simply rearranges the values within a block to create the ciphertext.</a:t>
            </a:r>
          </a:p>
          <a:p>
            <a:r>
              <a:rPr lang="en-US" dirty="0"/>
              <a:t>The exclusive OR(XOR) operation is a function of Boolean algebra in which two bits are compared, and if the two bits are identical, the result is a binary 0.</a:t>
            </a:r>
          </a:p>
          <a:p>
            <a:r>
              <a:rPr lang="en-US" dirty="0"/>
              <a:t>A message Digest is a fingerprint of the author's message that is compared with the recipient's locally calculated hash of the same message.</a:t>
            </a:r>
          </a:p>
          <a:p>
            <a:r>
              <a:rPr lang="en-US" dirty="0"/>
              <a:t>The successor to 3DES is the Advanced Encryption Standard.</a:t>
            </a:r>
          </a:p>
          <a:p>
            <a:r>
              <a:rPr lang="en-US" dirty="0"/>
              <a:t>The more common name for asymmetric encryption is public-key encryption.</a:t>
            </a:r>
          </a:p>
        </p:txBody>
      </p:sp>
    </p:spTree>
    <p:extLst>
      <p:ext uri="{BB962C8B-B14F-4D97-AF65-F5344CB8AC3E}">
        <p14:creationId xmlns:p14="http://schemas.microsoft.com/office/powerpoint/2010/main" val="329333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8 – Cryptography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lnSpcReduction="10000"/>
          </a:bodyPr>
          <a:lstStyle/>
          <a:p>
            <a:r>
              <a:rPr lang="en-US" dirty="0"/>
              <a:t>Digital Certificates are public-key container files that allow computer programs to validate the key and identify to whom it belongs.</a:t>
            </a:r>
          </a:p>
          <a:p>
            <a:r>
              <a:rPr lang="en-US" dirty="0"/>
              <a:t>Digital Signatures are encrypted messages that can be mathematically proven to be authentic.</a:t>
            </a:r>
          </a:p>
          <a:p>
            <a:r>
              <a:rPr lang="en-US" dirty="0"/>
              <a:t>A digital Certificate is an electronic document or container file that contains a key value and identifying information about the entity that controls the key.</a:t>
            </a:r>
          </a:p>
          <a:p>
            <a:r>
              <a:rPr lang="en-US" dirty="0"/>
              <a:t>In </a:t>
            </a:r>
            <a:r>
              <a:rPr lang="en-US" dirty="0" err="1"/>
              <a:t>IPSec</a:t>
            </a:r>
            <a:r>
              <a:rPr lang="en-US" dirty="0"/>
              <a:t> Transport mode, only the IP data is encrypted, not the IP headers.</a:t>
            </a:r>
          </a:p>
          <a:p>
            <a:r>
              <a:rPr lang="en-US" dirty="0"/>
              <a:t>Originally released as freeware, Pretty Good Privacy(PGP) is a hybrid cryptosystem that combines some of the best available cryptographic algorithms as an open-source de facto standard for encryption and authentication of e-mail and file storage.</a:t>
            </a:r>
          </a:p>
        </p:txBody>
      </p:sp>
    </p:spTree>
    <p:extLst>
      <p:ext uri="{BB962C8B-B14F-4D97-AF65-F5344CB8AC3E}">
        <p14:creationId xmlns:p14="http://schemas.microsoft.com/office/powerpoint/2010/main" val="1875254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8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Encryption</a:t>
            </a:r>
          </a:p>
          <a:p>
            <a:r>
              <a:rPr lang="en-US" dirty="0" err="1"/>
              <a:t>Keyspace</a:t>
            </a:r>
            <a:endParaRPr lang="en-US" dirty="0"/>
          </a:p>
          <a:p>
            <a:r>
              <a:rPr lang="en-US" dirty="0"/>
              <a:t>Work factor</a:t>
            </a:r>
          </a:p>
          <a:p>
            <a:r>
              <a:rPr lang="en-US" dirty="0"/>
              <a:t>Key</a:t>
            </a:r>
          </a:p>
          <a:p>
            <a:r>
              <a:rPr lang="en-US" dirty="0"/>
              <a:t>XOR</a:t>
            </a:r>
          </a:p>
          <a:p>
            <a:r>
              <a:rPr lang="en-US" dirty="0"/>
              <a:t>Polyalphabetic</a:t>
            </a:r>
          </a:p>
          <a:p>
            <a:r>
              <a:rPr lang="en-US" dirty="0"/>
              <a:t>Hash</a:t>
            </a:r>
          </a:p>
          <a:p>
            <a:r>
              <a:rPr lang="en-US" dirty="0"/>
              <a:t>MAC</a:t>
            </a:r>
          </a:p>
          <a:p>
            <a:r>
              <a:rPr lang="en-US" dirty="0"/>
              <a:t>rainbow table</a:t>
            </a:r>
          </a:p>
          <a:p>
            <a:r>
              <a:rPr lang="en-US" dirty="0"/>
              <a:t>Symmetric encryption</a:t>
            </a:r>
          </a:p>
        </p:txBody>
      </p:sp>
    </p:spTree>
    <p:extLst>
      <p:ext uri="{BB962C8B-B14F-4D97-AF65-F5344CB8AC3E}">
        <p14:creationId xmlns:p14="http://schemas.microsoft.com/office/powerpoint/2010/main" val="399452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1 - Intro to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fontScale="92500" lnSpcReduction="10000"/>
          </a:bodyPr>
          <a:lstStyle/>
          <a:p>
            <a:r>
              <a:rPr lang="en-US" dirty="0"/>
              <a:t>The history of information security begins with the concept of computer security.</a:t>
            </a:r>
          </a:p>
          <a:p>
            <a:r>
              <a:rPr lang="en-US" dirty="0"/>
              <a:t>During the early years, information security was a straightforward process composed predominantly of physical security and simple document classification schemes.</a:t>
            </a:r>
          </a:p>
          <a:p>
            <a:r>
              <a:rPr lang="en-US" dirty="0"/>
              <a:t>During the cold War, many mainframes were brought online to accomplish more complex and sophisticated tasks, so it became necessary to enable the mainframes to communicate via a less cumbersome process than mailing magnetic tapes between computer centers.</a:t>
            </a:r>
          </a:p>
          <a:p>
            <a:r>
              <a:rPr lang="en-US" dirty="0"/>
              <a:t>The Internet brought connectivity to virtually all computers that could reach a phone line or an Internet-connected local area network.</a:t>
            </a:r>
          </a:p>
          <a:p>
            <a:r>
              <a:rPr lang="en-US" dirty="0"/>
              <a:t>The CNSS model of information security evolved from a concept developed by the computer security industry known as the CIA /  C.I.A. Confidentiality, Integrity, and Availability triad.</a:t>
            </a:r>
          </a:p>
        </p:txBody>
      </p:sp>
    </p:spTree>
    <p:extLst>
      <p:ext uri="{BB962C8B-B14F-4D97-AF65-F5344CB8AC3E}">
        <p14:creationId xmlns:p14="http://schemas.microsoft.com/office/powerpoint/2010/main" val="2308984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8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AES</a:t>
            </a:r>
          </a:p>
          <a:p>
            <a:r>
              <a:rPr lang="en-US" dirty="0"/>
              <a:t>DES block size</a:t>
            </a:r>
          </a:p>
          <a:p>
            <a:r>
              <a:rPr lang="en-US" dirty="0"/>
              <a:t>RSA</a:t>
            </a:r>
          </a:p>
          <a:p>
            <a:r>
              <a:rPr lang="en-US" dirty="0"/>
              <a:t>PKI</a:t>
            </a:r>
          </a:p>
          <a:p>
            <a:r>
              <a:rPr lang="en-US" dirty="0"/>
              <a:t>CRL</a:t>
            </a:r>
          </a:p>
          <a:p>
            <a:r>
              <a:rPr lang="en-US" dirty="0"/>
              <a:t>DSS</a:t>
            </a:r>
          </a:p>
          <a:p>
            <a:r>
              <a:rPr lang="en-US" dirty="0" err="1"/>
              <a:t>IPSec</a:t>
            </a:r>
            <a:endParaRPr lang="en-US" dirty="0"/>
          </a:p>
          <a:p>
            <a:r>
              <a:rPr lang="en-US" dirty="0"/>
              <a:t>PGP</a:t>
            </a:r>
          </a:p>
          <a:p>
            <a:endParaRPr lang="en-US" dirty="0"/>
          </a:p>
        </p:txBody>
      </p:sp>
    </p:spTree>
    <p:extLst>
      <p:ext uri="{BB962C8B-B14F-4D97-AF65-F5344CB8AC3E}">
        <p14:creationId xmlns:p14="http://schemas.microsoft.com/office/powerpoint/2010/main" val="1999974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9 – Physical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a:bodyPr>
          <a:lstStyle/>
          <a:p>
            <a:r>
              <a:rPr lang="en-US" dirty="0"/>
              <a:t>A physical security plan requires that every building have clearly marked fire exits and maps posted throughout the facility.</a:t>
            </a:r>
          </a:p>
          <a:p>
            <a:r>
              <a:rPr lang="en-US" dirty="0"/>
              <a:t>A secure facility is a physical location that has controls in place to minimize the risk of attacks from physical threats.</a:t>
            </a:r>
          </a:p>
          <a:p>
            <a:r>
              <a:rPr lang="en-US" dirty="0"/>
              <a:t>A mantrap is a small room or enclosure with separate entry and exit points.</a:t>
            </a:r>
          </a:p>
          <a:p>
            <a:r>
              <a:rPr lang="en-US" dirty="0"/>
              <a:t>An identification card (ID card) is typically carried concealed.</a:t>
            </a:r>
          </a:p>
          <a:p>
            <a:r>
              <a:rPr lang="en-US" dirty="0"/>
              <a:t>The mechanical lock may rely on a key that is a carefully shaped piece of metal and is rotated to turn tumblers that release secured loops of steel, aluminum, or brass.</a:t>
            </a:r>
          </a:p>
        </p:txBody>
      </p:sp>
    </p:spTree>
    <p:extLst>
      <p:ext uri="{BB962C8B-B14F-4D97-AF65-F5344CB8AC3E}">
        <p14:creationId xmlns:p14="http://schemas.microsoft.com/office/powerpoint/2010/main" val="2622381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9 – Physical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a:bodyPr>
          <a:lstStyle/>
          <a:p>
            <a:r>
              <a:rPr lang="en-US" dirty="0"/>
              <a:t>Electromechanical locks can be integrated into alarm systems and combined with other building management systems.</a:t>
            </a:r>
          </a:p>
          <a:p>
            <a:r>
              <a:rPr lang="en-US" dirty="0"/>
              <a:t>A specialized type of keycard reader is the proximity reader, which allows people to simply place their cards within the reader’s range.</a:t>
            </a:r>
          </a:p>
          <a:p>
            <a:r>
              <a:rPr lang="en-US" dirty="0"/>
              <a:t>Motion detectors detect movement within a confined space and are either active or passive.</a:t>
            </a:r>
          </a:p>
          <a:p>
            <a:r>
              <a:rPr lang="en-US" dirty="0"/>
              <a:t>Building codes require that each floor have a number of firewalls, or walls that limit the spread of damage should a fire break out in an office.</a:t>
            </a:r>
          </a:p>
          <a:p>
            <a:r>
              <a:rPr lang="en-US" dirty="0"/>
              <a:t>The temperature of ignition is called the flame point of a material.</a:t>
            </a:r>
          </a:p>
        </p:txBody>
      </p:sp>
    </p:spTree>
    <p:extLst>
      <p:ext uri="{BB962C8B-B14F-4D97-AF65-F5344CB8AC3E}">
        <p14:creationId xmlns:p14="http://schemas.microsoft.com/office/powerpoint/2010/main" val="3835424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9 – Physical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a:bodyPr>
          <a:lstStyle/>
          <a:p>
            <a:r>
              <a:rPr lang="en-US" dirty="0"/>
              <a:t>Thermal detection systems contain a sophisticated heat sensor.</a:t>
            </a:r>
          </a:p>
          <a:p>
            <a:r>
              <a:rPr lang="en-US" dirty="0"/>
              <a:t>A flame detector is a sensor that detects the infrared or ultraviolet light produced by an open flame.</a:t>
            </a:r>
          </a:p>
          <a:p>
            <a:r>
              <a:rPr lang="en-US" dirty="0"/>
              <a:t>Class A fires are extinguished by agents that interrupt the ability of the fuel to be ignited.</a:t>
            </a:r>
          </a:p>
          <a:p>
            <a:r>
              <a:rPr lang="en-US" dirty="0"/>
              <a:t>A wet-pipe system has pressurized water in all pipes and has some form of valve in each protected area.</a:t>
            </a:r>
          </a:p>
          <a:p>
            <a:r>
              <a:rPr lang="en-US" dirty="0"/>
              <a:t>Some sprinkler systems, called deluge systems, keep all individual sprinkler heads open; as soon as the system is activated, water is immediately applied to all areas.</a:t>
            </a:r>
          </a:p>
        </p:txBody>
      </p:sp>
    </p:spTree>
    <p:extLst>
      <p:ext uri="{BB962C8B-B14F-4D97-AF65-F5344CB8AC3E}">
        <p14:creationId xmlns:p14="http://schemas.microsoft.com/office/powerpoint/2010/main" val="4137118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9 – Physical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a:bodyPr>
          <a:lstStyle/>
          <a:p>
            <a:r>
              <a:rPr lang="en-US" dirty="0"/>
              <a:t>Halon is one of a few chemicals designated as a(n) clean agent, which means that it does not leave any residue after use, nor does it interfere with the operation of electrical or electronic equipment.</a:t>
            </a:r>
          </a:p>
          <a:p>
            <a:r>
              <a:rPr lang="en-US" dirty="0"/>
              <a:t>Humidity is the amount of moisture in the air.</a:t>
            </a:r>
          </a:p>
          <a:p>
            <a:r>
              <a:rPr lang="en-US" dirty="0"/>
              <a:t>The presence of additional and disruptive signals in network communications or electrical power delivery is referred to as noise.</a:t>
            </a:r>
          </a:p>
          <a:p>
            <a:r>
              <a:rPr lang="en-US" dirty="0"/>
              <a:t>A standby or offline UPS is an offline battery backup that detects the interruption of power to the power equipment.</a:t>
            </a:r>
          </a:p>
        </p:txBody>
      </p:sp>
    </p:spTree>
    <p:extLst>
      <p:ext uri="{BB962C8B-B14F-4D97-AF65-F5344CB8AC3E}">
        <p14:creationId xmlns:p14="http://schemas.microsoft.com/office/powerpoint/2010/main" val="33283658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9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SOPs</a:t>
            </a:r>
          </a:p>
          <a:p>
            <a:r>
              <a:rPr lang="en-US" dirty="0"/>
              <a:t>Tailgating</a:t>
            </a:r>
          </a:p>
          <a:p>
            <a:r>
              <a:rPr lang="en-US" dirty="0"/>
              <a:t>Programmable locks</a:t>
            </a:r>
          </a:p>
          <a:p>
            <a:r>
              <a:rPr lang="en-US" dirty="0"/>
              <a:t>Biometric locks</a:t>
            </a:r>
          </a:p>
          <a:p>
            <a:r>
              <a:rPr lang="en-US" dirty="0"/>
              <a:t>closed-circuit television</a:t>
            </a:r>
          </a:p>
          <a:p>
            <a:r>
              <a:rPr lang="en-US" dirty="0"/>
              <a:t>Sensors</a:t>
            </a:r>
          </a:p>
          <a:p>
            <a:r>
              <a:rPr lang="en-US" dirty="0"/>
              <a:t>Fire suppression system</a:t>
            </a:r>
          </a:p>
          <a:p>
            <a:r>
              <a:rPr lang="en-US" dirty="0"/>
              <a:t>rate-of-rise approaches</a:t>
            </a:r>
          </a:p>
          <a:p>
            <a:r>
              <a:rPr lang="en-US" dirty="0"/>
              <a:t>Photoelectric sensors</a:t>
            </a:r>
          </a:p>
          <a:p>
            <a:r>
              <a:rPr lang="en-US" dirty="0"/>
              <a:t>Class A B C K</a:t>
            </a:r>
          </a:p>
        </p:txBody>
      </p:sp>
    </p:spTree>
    <p:extLst>
      <p:ext uri="{BB962C8B-B14F-4D97-AF65-F5344CB8AC3E}">
        <p14:creationId xmlns:p14="http://schemas.microsoft.com/office/powerpoint/2010/main" val="3831996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9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dry-pipe system</a:t>
            </a:r>
          </a:p>
          <a:p>
            <a:r>
              <a:rPr lang="en-US" dirty="0"/>
              <a:t>Water mist sprinklers </a:t>
            </a:r>
          </a:p>
          <a:p>
            <a:r>
              <a:rPr lang="en-US" dirty="0"/>
              <a:t>ESD</a:t>
            </a:r>
          </a:p>
          <a:p>
            <a:r>
              <a:rPr lang="en-US" dirty="0"/>
              <a:t>UPS</a:t>
            </a:r>
          </a:p>
          <a:p>
            <a:r>
              <a:rPr lang="en-US" dirty="0"/>
              <a:t>line-interactive UPS</a:t>
            </a:r>
          </a:p>
          <a:p>
            <a:r>
              <a:rPr lang="en-US" dirty="0"/>
              <a:t>GFCI</a:t>
            </a:r>
          </a:p>
          <a:p>
            <a:r>
              <a:rPr lang="en-US" dirty="0"/>
              <a:t>Remote site computing</a:t>
            </a:r>
          </a:p>
        </p:txBody>
      </p:sp>
    </p:spTree>
    <p:extLst>
      <p:ext uri="{BB962C8B-B14F-4D97-AF65-F5344CB8AC3E}">
        <p14:creationId xmlns:p14="http://schemas.microsoft.com/office/powerpoint/2010/main" val="3061312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10 – Implementing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fontScale="92500" lnSpcReduction="10000"/>
          </a:bodyPr>
          <a:lstStyle/>
          <a:p>
            <a:r>
              <a:rPr lang="en-US" dirty="0"/>
              <a:t>During the implementation phase, the organization translates its blueprint for information security into a project plan.</a:t>
            </a:r>
          </a:p>
          <a:p>
            <a:r>
              <a:rPr lang="en-US" dirty="0"/>
              <a:t>Management should coordinate the organization’s information security vision and objectives with the communities of interest involved in the execution of the plan.</a:t>
            </a:r>
          </a:p>
          <a:p>
            <a:r>
              <a:rPr lang="en-US" dirty="0"/>
              <a:t>A deliverable is a completed document or program module that can either serve as the beginning point for a later task or become an element in the finished project.</a:t>
            </a:r>
          </a:p>
          <a:p>
            <a:r>
              <a:rPr lang="en-US" dirty="0" err="1"/>
              <a:t>Projectitis</a:t>
            </a:r>
            <a:r>
              <a:rPr lang="en-US" dirty="0"/>
              <a:t> is a phenomenon in which the project manager spends more time documenting project tasks, collecting performance measurements, recording project task information, and updating project completion forecasts than accomplishing meaningful project work.</a:t>
            </a:r>
          </a:p>
          <a:p>
            <a:r>
              <a:rPr lang="en-US" dirty="0"/>
              <a:t>A milestone is a specific point in the project plan when a task that has a noticeable impact on the plan's progress is complete.</a:t>
            </a:r>
          </a:p>
        </p:txBody>
      </p:sp>
    </p:spTree>
    <p:extLst>
      <p:ext uri="{BB962C8B-B14F-4D97-AF65-F5344CB8AC3E}">
        <p14:creationId xmlns:p14="http://schemas.microsoft.com/office/powerpoint/2010/main" val="1881055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10 – Implementing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a:bodyPr>
          <a:lstStyle/>
          <a:p>
            <a:r>
              <a:rPr lang="en-US" dirty="0"/>
              <a:t>The tasks or action steps that come before the specific task at hand are called predecessors.</a:t>
            </a:r>
          </a:p>
          <a:p>
            <a:r>
              <a:rPr lang="en-US" dirty="0"/>
              <a:t>Tasks or action steps that come after the task at hand are called successors.</a:t>
            </a:r>
          </a:p>
          <a:p>
            <a:r>
              <a:rPr lang="en-US" dirty="0"/>
              <a:t>The project planner should describe the skills or personnel needed for a task, often referred to as a resource.</a:t>
            </a:r>
          </a:p>
          <a:p>
            <a:r>
              <a:rPr lang="en-US" dirty="0"/>
              <a:t>Project scope is a description of a project’s features, capabilities, functions, and quality level, and is used as the basis of a project plan.</a:t>
            </a:r>
          </a:p>
          <a:p>
            <a:r>
              <a:rPr lang="en-US" dirty="0"/>
              <a:t>Once a project is underway, it is managed to completion using a process known as a negative feedback loop.</a:t>
            </a:r>
          </a:p>
        </p:txBody>
      </p:sp>
    </p:spTree>
    <p:extLst>
      <p:ext uri="{BB962C8B-B14F-4D97-AF65-F5344CB8AC3E}">
        <p14:creationId xmlns:p14="http://schemas.microsoft.com/office/powerpoint/2010/main" val="3682336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10 – Implementing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lnSpcReduction="10000"/>
          </a:bodyPr>
          <a:lstStyle/>
          <a:p>
            <a:r>
              <a:rPr lang="en-US" dirty="0"/>
              <a:t>A direct changeover involves stopping the old system and starting the new one without any overlap.</a:t>
            </a:r>
          </a:p>
          <a:p>
            <a:r>
              <a:rPr lang="en-US" dirty="0"/>
              <a:t>A phased implementation is the most common conversion strategy and involves a measured rollout of the planned system with a part of the system being brought out and disseminated across an organization before the next piece is implemented.</a:t>
            </a:r>
          </a:p>
          <a:p>
            <a:r>
              <a:rPr lang="en-US" dirty="0"/>
              <a:t>The parallel operations strategy involves running the new system concurrently with the old system.</a:t>
            </a:r>
          </a:p>
          <a:p>
            <a:r>
              <a:rPr lang="en-US" dirty="0"/>
              <a:t>At the center of the bull's-eye model are the applications used by the organization to accomplish its work.</a:t>
            </a:r>
          </a:p>
          <a:p>
            <a:r>
              <a:rPr lang="en-US" dirty="0"/>
              <a:t>Technology governance is a complex process that organizations use to manage the impact and costs of technology implementation, innovation, and obsolescence.</a:t>
            </a:r>
          </a:p>
        </p:txBody>
      </p:sp>
    </p:spTree>
    <p:extLst>
      <p:ext uri="{BB962C8B-B14F-4D97-AF65-F5344CB8AC3E}">
        <p14:creationId xmlns:p14="http://schemas.microsoft.com/office/powerpoint/2010/main" val="331212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1 - Intro to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A computer is the object of an attack when it is the entity being targeted.</a:t>
            </a:r>
          </a:p>
          <a:p>
            <a:r>
              <a:rPr lang="en-US" dirty="0"/>
              <a:t>Availability enables authorized users—people or computer systems—to access information without interference or obstruction and to receive it in the required format.</a:t>
            </a:r>
          </a:p>
          <a:p>
            <a:r>
              <a:rPr lang="en-US" dirty="0"/>
              <a:t>Authenticity of information is the quality or state of being genuine or original, rather than a reproduction or fabrication.</a:t>
            </a:r>
          </a:p>
          <a:p>
            <a:r>
              <a:rPr lang="en-US" dirty="0"/>
              <a:t>Information has integrity when it is whole, complete, and uncorrupted.</a:t>
            </a:r>
          </a:p>
          <a:p>
            <a:r>
              <a:rPr lang="en-US" dirty="0"/>
              <a:t>In an organization, the value of confidentiality of information is especially high when it involves personal information about employees, customers, or patients.</a:t>
            </a:r>
          </a:p>
        </p:txBody>
      </p:sp>
    </p:spTree>
    <p:extLst>
      <p:ext uri="{BB962C8B-B14F-4D97-AF65-F5344CB8AC3E}">
        <p14:creationId xmlns:p14="http://schemas.microsoft.com/office/powerpoint/2010/main" val="22680992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10 – Implementing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510018"/>
            <a:ext cx="10515600" cy="5071145"/>
          </a:xfrm>
        </p:spPr>
        <p:txBody>
          <a:bodyPr>
            <a:normAutofit/>
          </a:bodyPr>
          <a:lstStyle/>
          <a:p>
            <a:r>
              <a:rPr lang="en-US" dirty="0"/>
              <a:t>Medium- and large-sized organizations deal with the impact of technical change on the organization's operation through a(n) change control process.</a:t>
            </a:r>
          </a:p>
          <a:p>
            <a:r>
              <a:rPr lang="en-US" dirty="0"/>
              <a:t>One of the oldest models of change is the Lewin change model, which consists of three stages: unfreezing, moving, and refreezing.</a:t>
            </a:r>
          </a:p>
          <a:p>
            <a:r>
              <a:rPr lang="en-US" dirty="0"/>
              <a:t>The level of resistance to change impacts the ease with which an organization is able to implement procedural and managerial changes.</a:t>
            </a:r>
          </a:p>
          <a:p>
            <a:r>
              <a:rPr lang="en-US" dirty="0"/>
              <a:t>In systems development, JAD (joint application development) means getting key representatives of user groups to serve as members of the development process.</a:t>
            </a:r>
          </a:p>
        </p:txBody>
      </p:sp>
    </p:spTree>
    <p:extLst>
      <p:ext uri="{BB962C8B-B14F-4D97-AF65-F5344CB8AC3E}">
        <p14:creationId xmlns:p14="http://schemas.microsoft.com/office/powerpoint/2010/main" val="40575034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a:xfrm>
            <a:off x="838200" y="346714"/>
            <a:ext cx="10515600" cy="1325563"/>
          </a:xfrm>
        </p:spPr>
        <p:txBody>
          <a:bodyPr/>
          <a:lstStyle/>
          <a:p>
            <a:pPr algn="ctr"/>
            <a:r>
              <a:rPr lang="en-US" b="1" dirty="0"/>
              <a:t>Chapter 10 – MC Review</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fontScale="85000" lnSpcReduction="20000"/>
          </a:bodyPr>
          <a:lstStyle/>
          <a:p>
            <a:r>
              <a:rPr lang="en-US" dirty="0"/>
              <a:t>Effective planning for information security</a:t>
            </a:r>
          </a:p>
          <a:p>
            <a:r>
              <a:rPr lang="en-US" dirty="0"/>
              <a:t>Successors</a:t>
            </a:r>
          </a:p>
          <a:p>
            <a:r>
              <a:rPr lang="en-US" dirty="0"/>
              <a:t>WBS</a:t>
            </a:r>
          </a:p>
          <a:p>
            <a:r>
              <a:rPr lang="en-US" dirty="0"/>
              <a:t>CBA</a:t>
            </a:r>
          </a:p>
          <a:p>
            <a:r>
              <a:rPr lang="en-US" dirty="0"/>
              <a:t>negative feedback loop</a:t>
            </a:r>
          </a:p>
          <a:p>
            <a:r>
              <a:rPr lang="en-US" dirty="0"/>
              <a:t>wrap-up</a:t>
            </a:r>
          </a:p>
          <a:p>
            <a:r>
              <a:rPr lang="en-US" dirty="0"/>
              <a:t>direct changeover</a:t>
            </a:r>
          </a:p>
          <a:p>
            <a:r>
              <a:rPr lang="en-US" dirty="0"/>
              <a:t>phased implementation</a:t>
            </a:r>
          </a:p>
          <a:p>
            <a:r>
              <a:rPr lang="en-US" dirty="0"/>
              <a:t>Pilot implementation</a:t>
            </a:r>
          </a:p>
          <a:p>
            <a:r>
              <a:rPr lang="en-US" dirty="0"/>
              <a:t>bull’s-eye methodology</a:t>
            </a:r>
          </a:p>
          <a:p>
            <a:r>
              <a:rPr lang="en-US" dirty="0"/>
              <a:t>Technology governance</a:t>
            </a:r>
          </a:p>
          <a:p>
            <a:r>
              <a:rPr lang="en-US" dirty="0"/>
              <a:t>Manage process of change</a:t>
            </a:r>
          </a:p>
          <a:p>
            <a:r>
              <a:rPr lang="en-US"/>
              <a:t>JAD</a:t>
            </a:r>
            <a:endParaRPr lang="en-US" dirty="0"/>
          </a:p>
        </p:txBody>
      </p:sp>
    </p:spTree>
    <p:extLst>
      <p:ext uri="{BB962C8B-B14F-4D97-AF65-F5344CB8AC3E}">
        <p14:creationId xmlns:p14="http://schemas.microsoft.com/office/powerpoint/2010/main" val="354473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1 - Intro to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lnSpcReduction="10000"/>
          </a:bodyPr>
          <a:lstStyle/>
          <a:p>
            <a:r>
              <a:rPr lang="en-US" dirty="0"/>
              <a:t>The possession of information is the quality or state of ownership or control of some object or item.</a:t>
            </a:r>
          </a:p>
          <a:p>
            <a:r>
              <a:rPr lang="en-US" dirty="0"/>
              <a:t>The software component of an information system comprises applications, operating systems, and assorted command utilities.</a:t>
            </a:r>
          </a:p>
          <a:p>
            <a:r>
              <a:rPr lang="en-US" dirty="0"/>
              <a:t>Software is often created under the constraints of project management, placing limits on time, cost, and manpower.</a:t>
            </a:r>
          </a:p>
          <a:p>
            <a:r>
              <a:rPr lang="en-US" dirty="0"/>
              <a:t>A frequently overlooked component of an information system, procedures are the written instructions for accomplishing a specific task.</a:t>
            </a:r>
          </a:p>
          <a:p>
            <a:r>
              <a:rPr lang="en-US" dirty="0"/>
              <a:t>In the top-down approach, the project is initiated by upper-level managers who issue policy, procedures, and processes, dictate the goals and expected outcomes, and determine accountability for each required action.</a:t>
            </a:r>
          </a:p>
        </p:txBody>
      </p:sp>
    </p:spTree>
    <p:extLst>
      <p:ext uri="{BB962C8B-B14F-4D97-AF65-F5344CB8AC3E}">
        <p14:creationId xmlns:p14="http://schemas.microsoft.com/office/powerpoint/2010/main" val="42089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1 - Intro to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lnSpcReduction="10000"/>
          </a:bodyPr>
          <a:lstStyle/>
          <a:p>
            <a:r>
              <a:rPr lang="en-US" dirty="0"/>
              <a:t>A methodology is a formal approach to solving a problem by means of a structured sequence of procedures.</a:t>
            </a:r>
          </a:p>
          <a:p>
            <a:r>
              <a:rPr lang="en-US" dirty="0"/>
              <a:t>The analysis phase consists primarily of assessments of the organization, its current systems, and its capability to support the proposed systems.</a:t>
            </a:r>
          </a:p>
          <a:p>
            <a:r>
              <a:rPr lang="en-US" dirty="0"/>
              <a:t>During the investigation phase of the systems life cycle, the process begins by examining the event or plan that initiated the process. During this phase, the objectives, constraints, and scope of the project are specified.</a:t>
            </a:r>
          </a:p>
          <a:p>
            <a:r>
              <a:rPr lang="en-US" dirty="0"/>
              <a:t>The senior technology officer is typically the chief information officer.</a:t>
            </a:r>
          </a:p>
          <a:p>
            <a:r>
              <a:rPr lang="en-US" dirty="0"/>
              <a:t>A community of interest is a group of individuals who are united by similar interests or values within an organization and who share a common goal of helping the organization to meet its objectives.</a:t>
            </a:r>
          </a:p>
        </p:txBody>
      </p:sp>
    </p:spTree>
    <p:extLst>
      <p:ext uri="{BB962C8B-B14F-4D97-AF65-F5344CB8AC3E}">
        <p14:creationId xmlns:p14="http://schemas.microsoft.com/office/powerpoint/2010/main" val="161629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8042-7839-350A-E825-6BAF8E828E5D}"/>
              </a:ext>
            </a:extLst>
          </p:cNvPr>
          <p:cNvSpPr>
            <a:spLocks noGrp="1"/>
          </p:cNvSpPr>
          <p:nvPr>
            <p:ph type="title"/>
          </p:nvPr>
        </p:nvSpPr>
        <p:spPr/>
        <p:txBody>
          <a:bodyPr/>
          <a:lstStyle/>
          <a:p>
            <a:pPr algn="ctr"/>
            <a:r>
              <a:rPr lang="en-US" b="1" dirty="0"/>
              <a:t>Chapter 1 - Intro to Information Security</a:t>
            </a:r>
          </a:p>
        </p:txBody>
      </p:sp>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1472268"/>
            <a:ext cx="10515600" cy="5226341"/>
          </a:xfrm>
        </p:spPr>
        <p:txBody>
          <a:bodyPr>
            <a:normAutofit/>
          </a:bodyPr>
          <a:lstStyle/>
          <a:p>
            <a:r>
              <a:rPr lang="en-US" dirty="0"/>
              <a:t>A potential weakness in an asset or its defensive control system(s) is known as a ​vulnerability.</a:t>
            </a:r>
          </a:p>
          <a:p>
            <a:r>
              <a:rPr lang="en-US" dirty="0"/>
              <a:t>Any event or circumstance that has the potential to adversely affect operations and assets is known as a ​threat.</a:t>
            </a:r>
          </a:p>
          <a:p>
            <a:r>
              <a:rPr lang="en-US" dirty="0"/>
              <a:t>The probability of an unwanted occurrence, such as an adverse event or loss, is known as a threat.</a:t>
            </a:r>
          </a:p>
        </p:txBody>
      </p:sp>
    </p:spTree>
    <p:extLst>
      <p:ext uri="{BB962C8B-B14F-4D97-AF65-F5344CB8AC3E}">
        <p14:creationId xmlns:p14="http://schemas.microsoft.com/office/powerpoint/2010/main" val="298590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5761</Words>
  <Application>Microsoft Office PowerPoint</Application>
  <PresentationFormat>Widescreen</PresentationFormat>
  <Paragraphs>471</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Wingdings</vt:lpstr>
      <vt:lpstr>Office Theme</vt:lpstr>
      <vt:lpstr>Midterm Review</vt:lpstr>
      <vt:lpstr>Required Questions</vt:lpstr>
      <vt:lpstr>Required Questions</vt:lpstr>
      <vt:lpstr>Required Questions</vt:lpstr>
      <vt:lpstr>Chapter 1 - Intro to Information Security</vt:lpstr>
      <vt:lpstr>Chapter 1 - Intro to Information Security</vt:lpstr>
      <vt:lpstr>Chapter 1 - Intro to Information Security</vt:lpstr>
      <vt:lpstr>Chapter 1 - Intro to Information Security</vt:lpstr>
      <vt:lpstr>Chapter 1 - Intro to Information Security</vt:lpstr>
      <vt:lpstr>Chapter 1 – MC Review</vt:lpstr>
      <vt:lpstr>Chapter 1 – MC Review</vt:lpstr>
      <vt:lpstr>Chapter 2 - The Need for Security</vt:lpstr>
      <vt:lpstr>Chapter 2 - The Need for Security</vt:lpstr>
      <vt:lpstr>Chapter 2 - The Need for Security</vt:lpstr>
      <vt:lpstr>Chapter 2 - The Need for Security</vt:lpstr>
      <vt:lpstr>Chapter 2 – MC Review</vt:lpstr>
      <vt:lpstr>Chapter 2 – MC Review</vt:lpstr>
      <vt:lpstr>Chapter 3 – Legal, Ethical, and Professional Issues in Information Security</vt:lpstr>
      <vt:lpstr>Chapter 3 – Legal, Ethical, and Professional Issues in Information Security</vt:lpstr>
      <vt:lpstr>Chapter 3 – MC Review</vt:lpstr>
      <vt:lpstr>Chapter 4 - Planning for Security</vt:lpstr>
      <vt:lpstr>Chapter 4 - Planning for Security</vt:lpstr>
      <vt:lpstr>Chapter 4 - Planning for Security</vt:lpstr>
      <vt:lpstr>Chapter 4 - Planning for Security</vt:lpstr>
      <vt:lpstr>Chapter 4 - Planning for Security</vt:lpstr>
      <vt:lpstr>Chapter 4 – MC Review</vt:lpstr>
      <vt:lpstr>Chapter 4 – MC Review</vt:lpstr>
      <vt:lpstr>Chapter 5 – Risk Management</vt:lpstr>
      <vt:lpstr>Chapter 5 – Risk Management</vt:lpstr>
      <vt:lpstr>Chapter 5 – Risk Management</vt:lpstr>
      <vt:lpstr>Chapter 5 – Risk Management</vt:lpstr>
      <vt:lpstr>Chapter 5 – Risk Management</vt:lpstr>
      <vt:lpstr>Chapter 5 – MC Review</vt:lpstr>
      <vt:lpstr>Chapter 6 – Security Technology: Access Controls, Firewalls, and VPNs</vt:lpstr>
      <vt:lpstr>Chapter 6 – Security Technology: Access Controls, Firewalls, and VPNs</vt:lpstr>
      <vt:lpstr>Chapter 6 – Security Technology: Access Controls, Firewalls, and VPNs</vt:lpstr>
      <vt:lpstr>Chapter 6 – Security Technology: Access Controls, Firewalls, and VPNs</vt:lpstr>
      <vt:lpstr>Chapter 6 – Security Technology: Access Controls, Firewalls, and VPNs</vt:lpstr>
      <vt:lpstr>Chapter 6 – MC Review</vt:lpstr>
      <vt:lpstr>Chapter 6 – MC Review</vt:lpstr>
      <vt:lpstr>Chapter 7 –Security Technology: Intrustion Detection and Prevention Systems, and Other Security Tools</vt:lpstr>
      <vt:lpstr>Chapter 7 –Security Technology: Intrustion Detection and Prevention Systems, and Other Security Tools</vt:lpstr>
      <vt:lpstr>Chapter 7 –Security Technology: Intrustion Detection and Prevention Systems, and Other Security Tools</vt:lpstr>
      <vt:lpstr>Chapter 7 – MC Review</vt:lpstr>
      <vt:lpstr>Chapter 7 – MC Review</vt:lpstr>
      <vt:lpstr>Chapter 8 – Cryptography</vt:lpstr>
      <vt:lpstr>Chapter 8 – Cryptography</vt:lpstr>
      <vt:lpstr>Chapter 8 – Cryptography</vt:lpstr>
      <vt:lpstr>Chapter 8 – MC Review</vt:lpstr>
      <vt:lpstr>Chapter 8 – MC Review</vt:lpstr>
      <vt:lpstr>Chapter 9 – Physical Security</vt:lpstr>
      <vt:lpstr>Chapter 9 – Physical Security</vt:lpstr>
      <vt:lpstr>Chapter 9 – Physical Security</vt:lpstr>
      <vt:lpstr>Chapter 9 – Physical Security</vt:lpstr>
      <vt:lpstr>Chapter 9 – MC Review</vt:lpstr>
      <vt:lpstr>Chapter 9 – MC Review</vt:lpstr>
      <vt:lpstr>Chapter 10 – Implementing Information Security</vt:lpstr>
      <vt:lpstr>Chapter 10 – Implementing Information Security</vt:lpstr>
      <vt:lpstr>Chapter 10 – Implementing Information Security</vt:lpstr>
      <vt:lpstr>Chapter 10 – Implementing Information Security</vt:lpstr>
      <vt:lpstr>Chapter 10 – MC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dc:title>
  <dc:creator>He, Sen</dc:creator>
  <cp:lastModifiedBy>He, Sen</cp:lastModifiedBy>
  <cp:revision>75</cp:revision>
  <dcterms:created xsi:type="dcterms:W3CDTF">2022-10-05T18:34:31Z</dcterms:created>
  <dcterms:modified xsi:type="dcterms:W3CDTF">2022-12-05T09:47:43Z</dcterms:modified>
</cp:coreProperties>
</file>