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52" d="100"/>
          <a:sy n="152" d="100"/>
        </p:scale>
        <p:origin x="604"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3557B-809E-C174-5134-98243D28B5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F81884-F5D5-C09C-A38C-70E4DC7097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49524F-ADC3-5B88-B376-EFDFF5FB4D2C}"/>
              </a:ext>
            </a:extLst>
          </p:cNvPr>
          <p:cNvSpPr>
            <a:spLocks noGrp="1"/>
          </p:cNvSpPr>
          <p:nvPr>
            <p:ph type="dt" sz="half" idx="10"/>
          </p:nvPr>
        </p:nvSpPr>
        <p:spPr/>
        <p:txBody>
          <a:bodyPr/>
          <a:lstStyle/>
          <a:p>
            <a:fld id="{70F8EFD0-29D0-4BEB-A53E-6C4F6C60BD44}" type="datetimeFigureOut">
              <a:rPr lang="en-US" smtClean="0"/>
              <a:t>3/27/2023</a:t>
            </a:fld>
            <a:endParaRPr lang="en-US"/>
          </a:p>
        </p:txBody>
      </p:sp>
      <p:sp>
        <p:nvSpPr>
          <p:cNvPr id="5" name="Footer Placeholder 4">
            <a:extLst>
              <a:ext uri="{FF2B5EF4-FFF2-40B4-BE49-F238E27FC236}">
                <a16:creationId xmlns:a16="http://schemas.microsoft.com/office/drawing/2014/main" id="{1FCA02A6-667A-55AF-DB0F-EA6A9E0AF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F9634-5342-CA5E-597B-5616E699F5E1}"/>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180948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6F81-43B7-3E17-3EE5-520D0F620D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DAC197-B9EB-78F6-605B-5766BF76B7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6599C-69A2-5B7A-2E30-D97227A51BA2}"/>
              </a:ext>
            </a:extLst>
          </p:cNvPr>
          <p:cNvSpPr>
            <a:spLocks noGrp="1"/>
          </p:cNvSpPr>
          <p:nvPr>
            <p:ph type="dt" sz="half" idx="10"/>
          </p:nvPr>
        </p:nvSpPr>
        <p:spPr/>
        <p:txBody>
          <a:bodyPr/>
          <a:lstStyle/>
          <a:p>
            <a:fld id="{70F8EFD0-29D0-4BEB-A53E-6C4F6C60BD44}" type="datetimeFigureOut">
              <a:rPr lang="en-US" smtClean="0"/>
              <a:t>3/27/2023</a:t>
            </a:fld>
            <a:endParaRPr lang="en-US"/>
          </a:p>
        </p:txBody>
      </p:sp>
      <p:sp>
        <p:nvSpPr>
          <p:cNvPr id="5" name="Footer Placeholder 4">
            <a:extLst>
              <a:ext uri="{FF2B5EF4-FFF2-40B4-BE49-F238E27FC236}">
                <a16:creationId xmlns:a16="http://schemas.microsoft.com/office/drawing/2014/main" id="{66D9CD64-8FB6-C50E-58B3-044D5E3A2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7CA453-98FC-C831-5FCC-5B81D152E938}"/>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1585169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C5FEAB-C035-5103-684D-8FB4F8B8FC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E7C1D1-C912-03CE-A12F-AD5FCACB39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5D924-9CF6-4136-FDD0-DB4D43C6EFCB}"/>
              </a:ext>
            </a:extLst>
          </p:cNvPr>
          <p:cNvSpPr>
            <a:spLocks noGrp="1"/>
          </p:cNvSpPr>
          <p:nvPr>
            <p:ph type="dt" sz="half" idx="10"/>
          </p:nvPr>
        </p:nvSpPr>
        <p:spPr/>
        <p:txBody>
          <a:bodyPr/>
          <a:lstStyle/>
          <a:p>
            <a:fld id="{70F8EFD0-29D0-4BEB-A53E-6C4F6C60BD44}" type="datetimeFigureOut">
              <a:rPr lang="en-US" smtClean="0"/>
              <a:t>3/27/2023</a:t>
            </a:fld>
            <a:endParaRPr lang="en-US"/>
          </a:p>
        </p:txBody>
      </p:sp>
      <p:sp>
        <p:nvSpPr>
          <p:cNvPr id="5" name="Footer Placeholder 4">
            <a:extLst>
              <a:ext uri="{FF2B5EF4-FFF2-40B4-BE49-F238E27FC236}">
                <a16:creationId xmlns:a16="http://schemas.microsoft.com/office/drawing/2014/main" id="{EDCBA73A-537A-E052-8E2A-0F1FE4FF9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B2485-F156-0D98-46A1-37FB14CE8AA0}"/>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11403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133E1-0349-2A6E-76E7-B11B625DB8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B570C8-F0CB-1D96-44FF-BF21A3A00D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8DF7D0-1C17-99CF-77C7-6C1991E35DCA}"/>
              </a:ext>
            </a:extLst>
          </p:cNvPr>
          <p:cNvSpPr>
            <a:spLocks noGrp="1"/>
          </p:cNvSpPr>
          <p:nvPr>
            <p:ph type="dt" sz="half" idx="10"/>
          </p:nvPr>
        </p:nvSpPr>
        <p:spPr/>
        <p:txBody>
          <a:bodyPr/>
          <a:lstStyle/>
          <a:p>
            <a:fld id="{70F8EFD0-29D0-4BEB-A53E-6C4F6C60BD44}" type="datetimeFigureOut">
              <a:rPr lang="en-US" smtClean="0"/>
              <a:t>3/27/2023</a:t>
            </a:fld>
            <a:endParaRPr lang="en-US"/>
          </a:p>
        </p:txBody>
      </p:sp>
      <p:sp>
        <p:nvSpPr>
          <p:cNvPr id="5" name="Footer Placeholder 4">
            <a:extLst>
              <a:ext uri="{FF2B5EF4-FFF2-40B4-BE49-F238E27FC236}">
                <a16:creationId xmlns:a16="http://schemas.microsoft.com/office/drawing/2014/main" id="{2B236B5E-D89D-3551-2608-3FDB5776E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0C711D-BCDF-A5BF-3364-E45D2BC25216}"/>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2078451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FEAD-003C-6D47-84C5-4F3E75D153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90D932-0B0E-E305-660E-736A42761E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408D41-7445-AA18-7669-6319EA6E0212}"/>
              </a:ext>
            </a:extLst>
          </p:cNvPr>
          <p:cNvSpPr>
            <a:spLocks noGrp="1"/>
          </p:cNvSpPr>
          <p:nvPr>
            <p:ph type="dt" sz="half" idx="10"/>
          </p:nvPr>
        </p:nvSpPr>
        <p:spPr/>
        <p:txBody>
          <a:bodyPr/>
          <a:lstStyle/>
          <a:p>
            <a:fld id="{70F8EFD0-29D0-4BEB-A53E-6C4F6C60BD44}" type="datetimeFigureOut">
              <a:rPr lang="en-US" smtClean="0"/>
              <a:t>3/27/2023</a:t>
            </a:fld>
            <a:endParaRPr lang="en-US"/>
          </a:p>
        </p:txBody>
      </p:sp>
      <p:sp>
        <p:nvSpPr>
          <p:cNvPr id="5" name="Footer Placeholder 4">
            <a:extLst>
              <a:ext uri="{FF2B5EF4-FFF2-40B4-BE49-F238E27FC236}">
                <a16:creationId xmlns:a16="http://schemas.microsoft.com/office/drawing/2014/main" id="{34162A0C-7907-4687-3034-AC9B35C33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A63AE4-3952-D720-657D-A0C9F7476916}"/>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3235542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1388-80F9-6026-E36A-150B17EB4D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6BC4A9-BC2C-13A5-D854-E15AFFC55E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DAEDB5-B34C-BE39-70E9-86368AFFA9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8F5866-C9FB-CFA1-F847-1A093D6E6DA2}"/>
              </a:ext>
            </a:extLst>
          </p:cNvPr>
          <p:cNvSpPr>
            <a:spLocks noGrp="1"/>
          </p:cNvSpPr>
          <p:nvPr>
            <p:ph type="dt" sz="half" idx="10"/>
          </p:nvPr>
        </p:nvSpPr>
        <p:spPr/>
        <p:txBody>
          <a:bodyPr/>
          <a:lstStyle/>
          <a:p>
            <a:fld id="{70F8EFD0-29D0-4BEB-A53E-6C4F6C60BD44}" type="datetimeFigureOut">
              <a:rPr lang="en-US" smtClean="0"/>
              <a:t>3/27/2023</a:t>
            </a:fld>
            <a:endParaRPr lang="en-US"/>
          </a:p>
        </p:txBody>
      </p:sp>
      <p:sp>
        <p:nvSpPr>
          <p:cNvPr id="6" name="Footer Placeholder 5">
            <a:extLst>
              <a:ext uri="{FF2B5EF4-FFF2-40B4-BE49-F238E27FC236}">
                <a16:creationId xmlns:a16="http://schemas.microsoft.com/office/drawing/2014/main" id="{C01975AD-DEA7-7D55-704B-C886CFFB67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939868-C7CB-A8D0-3D72-072824B14748}"/>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351930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D2FB-1A38-DA63-7056-AAAD06A165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66C666-3125-D6CA-9547-BCB87C7639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06149C-152E-CD93-D4E5-1039464B2D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83E785-EBFB-AA3C-8A0E-5BAF36F44A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85CBDD-2335-2F71-701E-78AC78A1AC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07A47B-CA86-2A3F-75FE-62FD09E71408}"/>
              </a:ext>
            </a:extLst>
          </p:cNvPr>
          <p:cNvSpPr>
            <a:spLocks noGrp="1"/>
          </p:cNvSpPr>
          <p:nvPr>
            <p:ph type="dt" sz="half" idx="10"/>
          </p:nvPr>
        </p:nvSpPr>
        <p:spPr/>
        <p:txBody>
          <a:bodyPr/>
          <a:lstStyle/>
          <a:p>
            <a:fld id="{70F8EFD0-29D0-4BEB-A53E-6C4F6C60BD44}" type="datetimeFigureOut">
              <a:rPr lang="en-US" smtClean="0"/>
              <a:t>3/27/2023</a:t>
            </a:fld>
            <a:endParaRPr lang="en-US"/>
          </a:p>
        </p:txBody>
      </p:sp>
      <p:sp>
        <p:nvSpPr>
          <p:cNvPr id="8" name="Footer Placeholder 7">
            <a:extLst>
              <a:ext uri="{FF2B5EF4-FFF2-40B4-BE49-F238E27FC236}">
                <a16:creationId xmlns:a16="http://schemas.microsoft.com/office/drawing/2014/main" id="{A4C01AF8-EC48-2F37-513C-1E850AC853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EA62D6-49A4-4F3C-6BB1-DF90E82E85EC}"/>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807411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CA133-75EA-998D-7F7B-C8C8BD553F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3FAD16-482D-7EAE-0E58-8B748CDA78F1}"/>
              </a:ext>
            </a:extLst>
          </p:cNvPr>
          <p:cNvSpPr>
            <a:spLocks noGrp="1"/>
          </p:cNvSpPr>
          <p:nvPr>
            <p:ph type="dt" sz="half" idx="10"/>
          </p:nvPr>
        </p:nvSpPr>
        <p:spPr/>
        <p:txBody>
          <a:bodyPr/>
          <a:lstStyle/>
          <a:p>
            <a:fld id="{70F8EFD0-29D0-4BEB-A53E-6C4F6C60BD44}" type="datetimeFigureOut">
              <a:rPr lang="en-US" smtClean="0"/>
              <a:t>3/27/2023</a:t>
            </a:fld>
            <a:endParaRPr lang="en-US"/>
          </a:p>
        </p:txBody>
      </p:sp>
      <p:sp>
        <p:nvSpPr>
          <p:cNvPr id="4" name="Footer Placeholder 3">
            <a:extLst>
              <a:ext uri="{FF2B5EF4-FFF2-40B4-BE49-F238E27FC236}">
                <a16:creationId xmlns:a16="http://schemas.microsoft.com/office/drawing/2014/main" id="{9B3AC988-B25E-F43B-4454-ED3F56AD78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4B78F1-F9AA-CCC1-8579-91F983239E0D}"/>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4109461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C57C56-E904-0A52-2B09-AAF88978B0C0}"/>
              </a:ext>
            </a:extLst>
          </p:cNvPr>
          <p:cNvSpPr>
            <a:spLocks noGrp="1"/>
          </p:cNvSpPr>
          <p:nvPr>
            <p:ph type="dt" sz="half" idx="10"/>
          </p:nvPr>
        </p:nvSpPr>
        <p:spPr/>
        <p:txBody>
          <a:bodyPr/>
          <a:lstStyle/>
          <a:p>
            <a:fld id="{70F8EFD0-29D0-4BEB-A53E-6C4F6C60BD44}" type="datetimeFigureOut">
              <a:rPr lang="en-US" smtClean="0"/>
              <a:t>3/27/2023</a:t>
            </a:fld>
            <a:endParaRPr lang="en-US"/>
          </a:p>
        </p:txBody>
      </p:sp>
      <p:sp>
        <p:nvSpPr>
          <p:cNvPr id="3" name="Footer Placeholder 2">
            <a:extLst>
              <a:ext uri="{FF2B5EF4-FFF2-40B4-BE49-F238E27FC236}">
                <a16:creationId xmlns:a16="http://schemas.microsoft.com/office/drawing/2014/main" id="{E763FA0F-34AF-BCDC-5EC2-D03CECF336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618047-9887-C661-5E76-A6B842C44BFD}"/>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248127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5DF61-03EE-F89B-39DB-B61E8F09B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595C8A-3755-4153-D166-AE077E2DC4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B828D9-50CC-3783-43A9-39BB4173A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0D4009-29BC-C058-B28F-5EF2FB678521}"/>
              </a:ext>
            </a:extLst>
          </p:cNvPr>
          <p:cNvSpPr>
            <a:spLocks noGrp="1"/>
          </p:cNvSpPr>
          <p:nvPr>
            <p:ph type="dt" sz="half" idx="10"/>
          </p:nvPr>
        </p:nvSpPr>
        <p:spPr/>
        <p:txBody>
          <a:bodyPr/>
          <a:lstStyle/>
          <a:p>
            <a:fld id="{70F8EFD0-29D0-4BEB-A53E-6C4F6C60BD44}" type="datetimeFigureOut">
              <a:rPr lang="en-US" smtClean="0"/>
              <a:t>3/27/2023</a:t>
            </a:fld>
            <a:endParaRPr lang="en-US"/>
          </a:p>
        </p:txBody>
      </p:sp>
      <p:sp>
        <p:nvSpPr>
          <p:cNvPr id="6" name="Footer Placeholder 5">
            <a:extLst>
              <a:ext uri="{FF2B5EF4-FFF2-40B4-BE49-F238E27FC236}">
                <a16:creationId xmlns:a16="http://schemas.microsoft.com/office/drawing/2014/main" id="{4134872D-F970-82F3-0D27-F13061BCA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27382D-BD62-F6E9-568A-3061CA94FCC8}"/>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272317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396E8-418F-A4E2-5A36-915DC12A6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B271C5-DF44-3B73-663B-A2E7433BA2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570673-73C6-2267-BC81-BC8B46159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4544A5-DA7A-25E7-D50B-B8FC090A888B}"/>
              </a:ext>
            </a:extLst>
          </p:cNvPr>
          <p:cNvSpPr>
            <a:spLocks noGrp="1"/>
          </p:cNvSpPr>
          <p:nvPr>
            <p:ph type="dt" sz="half" idx="10"/>
          </p:nvPr>
        </p:nvSpPr>
        <p:spPr/>
        <p:txBody>
          <a:bodyPr/>
          <a:lstStyle/>
          <a:p>
            <a:fld id="{70F8EFD0-29D0-4BEB-A53E-6C4F6C60BD44}" type="datetimeFigureOut">
              <a:rPr lang="en-US" smtClean="0"/>
              <a:t>3/27/2023</a:t>
            </a:fld>
            <a:endParaRPr lang="en-US"/>
          </a:p>
        </p:txBody>
      </p:sp>
      <p:sp>
        <p:nvSpPr>
          <p:cNvPr id="6" name="Footer Placeholder 5">
            <a:extLst>
              <a:ext uri="{FF2B5EF4-FFF2-40B4-BE49-F238E27FC236}">
                <a16:creationId xmlns:a16="http://schemas.microsoft.com/office/drawing/2014/main" id="{EF5ADEE0-1CCF-A31E-0F7E-EA5FCFA24F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5170C1-9D58-3F66-E0DA-29E6C170A5B4}"/>
              </a:ext>
            </a:extLst>
          </p:cNvPr>
          <p:cNvSpPr>
            <a:spLocks noGrp="1"/>
          </p:cNvSpPr>
          <p:nvPr>
            <p:ph type="sldNum" sz="quarter" idx="12"/>
          </p:nvPr>
        </p:nvSpPr>
        <p:spPr/>
        <p:txBody>
          <a:bodyPr/>
          <a:lstStyle/>
          <a:p>
            <a:fld id="{6F08F991-6C6B-4B69-ABF6-B62D4E338436}" type="slidenum">
              <a:rPr lang="en-US" smtClean="0"/>
              <a:t>‹#›</a:t>
            </a:fld>
            <a:endParaRPr lang="en-US"/>
          </a:p>
        </p:txBody>
      </p:sp>
    </p:spTree>
    <p:extLst>
      <p:ext uri="{BB962C8B-B14F-4D97-AF65-F5344CB8AC3E}">
        <p14:creationId xmlns:p14="http://schemas.microsoft.com/office/powerpoint/2010/main" val="2652864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38A588-5143-8D74-0288-985581936E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B81B3D-2DAA-26D9-AE46-852AFC58A5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F1CB83-20FD-9F60-6DFB-18AA009743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8EFD0-29D0-4BEB-A53E-6C4F6C60BD44}" type="datetimeFigureOut">
              <a:rPr lang="en-US" smtClean="0"/>
              <a:t>3/27/2023</a:t>
            </a:fld>
            <a:endParaRPr lang="en-US"/>
          </a:p>
        </p:txBody>
      </p:sp>
      <p:sp>
        <p:nvSpPr>
          <p:cNvPr id="5" name="Footer Placeholder 4">
            <a:extLst>
              <a:ext uri="{FF2B5EF4-FFF2-40B4-BE49-F238E27FC236}">
                <a16:creationId xmlns:a16="http://schemas.microsoft.com/office/drawing/2014/main" id="{5143081F-BE9D-843D-C61C-F1F767884E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56DF16-1A28-780B-45C4-B0FF2F942F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08F991-6C6B-4B69-ABF6-B62D4E338436}" type="slidenum">
              <a:rPr lang="en-US" smtClean="0"/>
              <a:t>‹#›</a:t>
            </a:fld>
            <a:endParaRPr lang="en-US"/>
          </a:p>
        </p:txBody>
      </p:sp>
    </p:spTree>
    <p:extLst>
      <p:ext uri="{BB962C8B-B14F-4D97-AF65-F5344CB8AC3E}">
        <p14:creationId xmlns:p14="http://schemas.microsoft.com/office/powerpoint/2010/main" val="666706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C8074-A24A-5B4A-CE2A-BE86D30C1634}"/>
              </a:ext>
            </a:extLst>
          </p:cNvPr>
          <p:cNvSpPr>
            <a:spLocks noGrp="1"/>
          </p:cNvSpPr>
          <p:nvPr>
            <p:ph type="title"/>
          </p:nvPr>
        </p:nvSpPr>
        <p:spPr/>
        <p:txBody>
          <a:bodyPr/>
          <a:lstStyle/>
          <a:p>
            <a:pPr algn="ctr"/>
            <a:r>
              <a:rPr lang="en-US" b="1" dirty="0"/>
              <a:t>Test 3 Review</a:t>
            </a:r>
          </a:p>
        </p:txBody>
      </p:sp>
      <p:sp>
        <p:nvSpPr>
          <p:cNvPr id="3" name="Content Placeholder 2">
            <a:extLst>
              <a:ext uri="{FF2B5EF4-FFF2-40B4-BE49-F238E27FC236}">
                <a16:creationId xmlns:a16="http://schemas.microsoft.com/office/drawing/2014/main" id="{3990F824-BE19-2D4A-8235-44B7A5389268}"/>
              </a:ext>
            </a:extLst>
          </p:cNvPr>
          <p:cNvSpPr>
            <a:spLocks noGrp="1"/>
          </p:cNvSpPr>
          <p:nvPr>
            <p:ph idx="1"/>
          </p:nvPr>
        </p:nvSpPr>
        <p:spPr>
          <a:xfrm>
            <a:off x="838200" y="1825625"/>
            <a:ext cx="10515600" cy="4784900"/>
          </a:xfrm>
        </p:spPr>
        <p:txBody>
          <a:bodyPr/>
          <a:lstStyle/>
          <a:p>
            <a:pPr>
              <a:buFont typeface="Wingdings" panose="05000000000000000000" pitchFamily="2" charset="2"/>
              <a:buChar char="q"/>
            </a:pPr>
            <a:r>
              <a:rPr lang="en-US" dirty="0"/>
              <a:t>We covered 3 Chapters in Module3</a:t>
            </a:r>
          </a:p>
          <a:p>
            <a:pPr>
              <a:buFont typeface="Wingdings" panose="05000000000000000000" pitchFamily="2" charset="2"/>
              <a:buChar char="q"/>
            </a:pPr>
            <a:r>
              <a:rPr lang="en-US" dirty="0"/>
              <a:t>What to expect:</a:t>
            </a:r>
          </a:p>
          <a:p>
            <a:pPr lvl="1">
              <a:buFont typeface="Wingdings" panose="05000000000000000000" pitchFamily="2" charset="2"/>
              <a:buChar char="Ø"/>
            </a:pPr>
            <a:r>
              <a:rPr lang="en-US" dirty="0"/>
              <a:t>50 questions in total</a:t>
            </a:r>
          </a:p>
          <a:p>
            <a:pPr lvl="1">
              <a:buFont typeface="Wingdings" panose="05000000000000000000" pitchFamily="2" charset="2"/>
              <a:buChar char="Ø"/>
            </a:pPr>
            <a:r>
              <a:rPr lang="en-US" dirty="0"/>
              <a:t>True or False</a:t>
            </a:r>
          </a:p>
          <a:p>
            <a:pPr lvl="1">
              <a:buFont typeface="Wingdings" panose="05000000000000000000" pitchFamily="2" charset="2"/>
              <a:buChar char="Ø"/>
            </a:pPr>
            <a:r>
              <a:rPr lang="en-US" dirty="0"/>
              <a:t>Matching </a:t>
            </a:r>
          </a:p>
          <a:p>
            <a:pPr lvl="1">
              <a:buFont typeface="Wingdings" panose="05000000000000000000" pitchFamily="2" charset="2"/>
              <a:buChar char="Ø"/>
            </a:pPr>
            <a:r>
              <a:rPr lang="en-US" i="1" dirty="0"/>
              <a:t>Multiple Choice</a:t>
            </a:r>
          </a:p>
          <a:p>
            <a:pPr lvl="1">
              <a:buFont typeface="Wingdings" panose="05000000000000000000" pitchFamily="2" charset="2"/>
              <a:buChar char="Ø"/>
            </a:pPr>
            <a:r>
              <a:rPr lang="en-US" i="1" dirty="0"/>
              <a:t>Ordering</a:t>
            </a:r>
          </a:p>
          <a:p>
            <a:pPr lvl="1">
              <a:buFont typeface="Wingdings" panose="05000000000000000000" pitchFamily="2" charset="2"/>
              <a:buChar char="Ø"/>
            </a:pPr>
            <a:r>
              <a:rPr lang="en-US" i="1" dirty="0"/>
              <a:t>No Bonus this time</a:t>
            </a:r>
          </a:p>
          <a:p>
            <a:pPr lvl="1">
              <a:buFont typeface="Wingdings" panose="05000000000000000000" pitchFamily="2" charset="2"/>
              <a:buChar char="Ø"/>
            </a:pPr>
            <a:r>
              <a:rPr lang="en-US" b="1" i="1" dirty="0">
                <a:solidFill>
                  <a:srgbClr val="FF0000"/>
                </a:solidFill>
              </a:rPr>
              <a:t>Grades are Finalized right after the exam for </a:t>
            </a:r>
            <a:r>
              <a:rPr lang="en-US" b="1" i="1">
                <a:solidFill>
                  <a:srgbClr val="FF0000"/>
                </a:solidFill>
              </a:rPr>
              <a:t>this test.</a:t>
            </a:r>
            <a:endParaRPr lang="en-US" b="1" i="1" dirty="0">
              <a:solidFill>
                <a:srgbClr val="FF0000"/>
              </a:solidFill>
            </a:endParaRPr>
          </a:p>
        </p:txBody>
      </p:sp>
    </p:spTree>
    <p:extLst>
      <p:ext uri="{BB962C8B-B14F-4D97-AF65-F5344CB8AC3E}">
        <p14:creationId xmlns:p14="http://schemas.microsoft.com/office/powerpoint/2010/main" val="1978724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5652651"/>
          </a:xfrm>
        </p:spPr>
        <p:txBody>
          <a:bodyPr>
            <a:normAutofit lnSpcReduction="10000"/>
          </a:bodyPr>
          <a:lstStyle/>
          <a:p>
            <a:r>
              <a:rPr lang="en-US" i="1" dirty="0"/>
              <a:t>Matching:</a:t>
            </a:r>
          </a:p>
          <a:p>
            <a:pPr lvl="1"/>
            <a:r>
              <a:rPr lang="en-US" i="1" dirty="0" err="1"/>
              <a:t>shutil.copytree</a:t>
            </a:r>
            <a:r>
              <a:rPr lang="en-US" i="1" dirty="0"/>
              <a:t>(), Will copy the folder at the path source, along with all of its files and subfolders, to the folder at the path destination</a:t>
            </a:r>
          </a:p>
          <a:p>
            <a:pPr lvl="1"/>
            <a:r>
              <a:rPr lang="en-US" i="1" dirty="0" err="1"/>
              <a:t>shutil.move</a:t>
            </a:r>
            <a:r>
              <a:rPr lang="en-US" i="1" dirty="0"/>
              <a:t>(), Will move the file or folder at the path source to the path destination and will return a string of the absolute path of the new location.</a:t>
            </a:r>
          </a:p>
          <a:p>
            <a:pPr lvl="1"/>
            <a:r>
              <a:rPr lang="en-US" i="1" dirty="0" err="1"/>
              <a:t>shutil.copy</a:t>
            </a:r>
            <a:r>
              <a:rPr lang="en-US" i="1" dirty="0"/>
              <a:t>(), Will copy the file at the path source to the folder at the path destination.</a:t>
            </a:r>
          </a:p>
          <a:p>
            <a:r>
              <a:rPr lang="en-US" i="1" dirty="0"/>
              <a:t>Matching:</a:t>
            </a:r>
          </a:p>
          <a:p>
            <a:pPr lvl="1"/>
            <a:r>
              <a:rPr lang="en-US" i="1" dirty="0" err="1"/>
              <a:t>shutil.rmtree</a:t>
            </a:r>
            <a:r>
              <a:rPr lang="en-US" i="1" dirty="0"/>
              <a:t>(), Will remove the folder at path; all files and folders it contains will also be deleted.</a:t>
            </a:r>
          </a:p>
          <a:p>
            <a:pPr lvl="1"/>
            <a:r>
              <a:rPr lang="en-US" i="1" dirty="0" err="1"/>
              <a:t>os.rmdir</a:t>
            </a:r>
            <a:r>
              <a:rPr lang="en-US" i="1" dirty="0"/>
              <a:t>(), Will delete the folder at path.  This folder must be empty of any files or folders.</a:t>
            </a:r>
          </a:p>
          <a:p>
            <a:pPr lvl="1"/>
            <a:r>
              <a:rPr lang="en-US" i="1" dirty="0" err="1"/>
              <a:t>os.unlink</a:t>
            </a:r>
            <a:r>
              <a:rPr lang="en-US" i="1" dirty="0"/>
              <a:t>(), Will delete the file at path.</a:t>
            </a:r>
          </a:p>
          <a:p>
            <a:r>
              <a:rPr lang="en-US" i="1" dirty="0"/>
              <a:t>To walk through a directory tree and touch every file, including subfolders, a useful function is </a:t>
            </a:r>
            <a:r>
              <a:rPr lang="en-US" i="1" dirty="0" err="1"/>
              <a:t>os.walk</a:t>
            </a:r>
            <a:r>
              <a:rPr lang="en-US" i="1" dirty="0"/>
              <a:t>().</a:t>
            </a:r>
          </a:p>
          <a:p>
            <a:endParaRPr lang="en-US" i="1" dirty="0"/>
          </a:p>
          <a:p>
            <a:endParaRPr lang="en-US" i="1" dirty="0"/>
          </a:p>
        </p:txBody>
      </p:sp>
    </p:spTree>
    <p:extLst>
      <p:ext uri="{BB962C8B-B14F-4D97-AF65-F5344CB8AC3E}">
        <p14:creationId xmlns:p14="http://schemas.microsoft.com/office/powerpoint/2010/main" val="314431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5652651"/>
          </a:xfrm>
        </p:spPr>
        <p:txBody>
          <a:bodyPr>
            <a:normAutofit lnSpcReduction="10000"/>
          </a:bodyPr>
          <a:lstStyle/>
          <a:p>
            <a:r>
              <a:rPr lang="en-US" i="1" dirty="0"/>
              <a:t>Python raises an exception whenever it tries to execute invalid code.</a:t>
            </a:r>
          </a:p>
          <a:p>
            <a:r>
              <a:rPr lang="en-US" i="1" dirty="0"/>
              <a:t>Steps to raise an Exception: a. raise keyword, b. A call to Exception() function, c. A string with an error message passed to the Exception()</a:t>
            </a:r>
          </a:p>
          <a:p>
            <a:r>
              <a:rPr lang="en-US" i="1" dirty="0"/>
              <a:t>We can use try and except statements to handle errors gracefully instead of letting the entire program crash.</a:t>
            </a:r>
          </a:p>
          <a:p>
            <a:r>
              <a:rPr lang="en-US" i="1" dirty="0"/>
              <a:t>The following code, errorInfo.txt written to CWD (The current working directory)</a:t>
            </a:r>
          </a:p>
          <a:p>
            <a:pPr lvl="1"/>
            <a:r>
              <a:rPr lang="en-US" i="1" dirty="0"/>
              <a:t>except:</a:t>
            </a:r>
          </a:p>
          <a:p>
            <a:pPr lvl="1"/>
            <a:r>
              <a:rPr lang="en-US" i="1" dirty="0"/>
              <a:t>   </a:t>
            </a:r>
            <a:r>
              <a:rPr lang="en-US" i="1" dirty="0" err="1"/>
              <a:t>errorFile</a:t>
            </a:r>
            <a:r>
              <a:rPr lang="en-US" i="1" dirty="0"/>
              <a:t> = open('errorInfo.txt', 'w')  </a:t>
            </a:r>
          </a:p>
          <a:p>
            <a:pPr lvl="1"/>
            <a:r>
              <a:rPr lang="en-US" i="1" dirty="0"/>
              <a:t>   </a:t>
            </a:r>
            <a:r>
              <a:rPr lang="en-US" i="1" dirty="0" err="1"/>
              <a:t>errorFile.write</a:t>
            </a:r>
            <a:r>
              <a:rPr lang="en-US" i="1" dirty="0"/>
              <a:t>(</a:t>
            </a:r>
            <a:r>
              <a:rPr lang="en-US" i="1" dirty="0" err="1"/>
              <a:t>traceback.format_exc</a:t>
            </a:r>
            <a:r>
              <a:rPr lang="en-US" i="1" dirty="0"/>
              <a:t>()) </a:t>
            </a:r>
          </a:p>
          <a:p>
            <a:pPr lvl="1"/>
            <a:r>
              <a:rPr lang="en-US" i="1" dirty="0"/>
              <a:t>   </a:t>
            </a:r>
            <a:r>
              <a:rPr lang="en-US" i="1" dirty="0" err="1"/>
              <a:t>errorFile.close</a:t>
            </a:r>
            <a:r>
              <a:rPr lang="en-US" i="1" dirty="0"/>
              <a:t>()</a:t>
            </a:r>
          </a:p>
          <a:p>
            <a:r>
              <a:rPr lang="en-US" i="1" dirty="0"/>
              <a:t>The sequence of function calls that lead to a traceback is called a call stack</a:t>
            </a:r>
          </a:p>
          <a:p>
            <a:r>
              <a:rPr lang="en-US" i="1" dirty="0"/>
              <a:t>The point of debugging is to ensure the software runs properly</a:t>
            </a:r>
          </a:p>
        </p:txBody>
      </p:sp>
    </p:spTree>
    <p:extLst>
      <p:ext uri="{BB962C8B-B14F-4D97-AF65-F5344CB8AC3E}">
        <p14:creationId xmlns:p14="http://schemas.microsoft.com/office/powerpoint/2010/main" val="2433256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5652651"/>
          </a:xfrm>
        </p:spPr>
        <p:txBody>
          <a:bodyPr>
            <a:normAutofit/>
          </a:bodyPr>
          <a:lstStyle/>
          <a:p>
            <a:r>
              <a:rPr lang="en-US" i="1" dirty="0"/>
              <a:t>Writing code accounts for 90% of programming; debugging accounts for the other 90%.</a:t>
            </a:r>
          </a:p>
          <a:p>
            <a:r>
              <a:rPr lang="en-US" i="1" dirty="0"/>
              <a:t>Python traceback report contains: a. Error Message, b. Line number of the code where the error happened, c. Call stack</a:t>
            </a:r>
          </a:p>
          <a:p>
            <a:r>
              <a:rPr lang="en-US" i="1" dirty="0"/>
              <a:t>An assertion is a sanity check to make sure your code isn't doing something obviously wrong; one can think of it as a 'no duh' test.</a:t>
            </a:r>
          </a:p>
          <a:p>
            <a:r>
              <a:rPr lang="en-US" i="1" dirty="0"/>
              <a:t>A traceback is a report that Python shows when your program crashes and details where your code went wrong.</a:t>
            </a:r>
          </a:p>
          <a:p>
            <a:r>
              <a:rPr lang="en-US" i="1" dirty="0"/>
              <a:t>assert </a:t>
            </a:r>
            <a:r>
              <a:rPr lang="en-US" i="1" dirty="0" err="1"/>
              <a:t>campusStatus</a:t>
            </a:r>
            <a:r>
              <a:rPr lang="en-US" i="1" dirty="0"/>
              <a:t> == 'open', 'The campus is closed today.’ when the assertion evaluates as false, The message "The campus is closed today." will be written to the screen.</a:t>
            </a:r>
          </a:p>
          <a:p>
            <a:r>
              <a:rPr lang="en-US" i="1" dirty="0" err="1"/>
              <a:t>os.makedirs</a:t>
            </a:r>
            <a:r>
              <a:rPr lang="en-US" i="1" dirty="0"/>
              <a:t>() function can be used to create a new folder</a:t>
            </a:r>
          </a:p>
        </p:txBody>
      </p:sp>
    </p:spTree>
    <p:extLst>
      <p:ext uri="{BB962C8B-B14F-4D97-AF65-F5344CB8AC3E}">
        <p14:creationId xmlns:p14="http://schemas.microsoft.com/office/powerpoint/2010/main" val="777544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5652651"/>
          </a:xfrm>
        </p:spPr>
        <p:txBody>
          <a:bodyPr>
            <a:normAutofit lnSpcReduction="10000"/>
          </a:bodyPr>
          <a:lstStyle/>
          <a:p>
            <a:r>
              <a:rPr lang="en-US" i="1" dirty="0"/>
              <a:t>Logging is a great way to understand what's happening in your program and in what order its happening.</a:t>
            </a:r>
          </a:p>
          <a:p>
            <a:r>
              <a:rPr lang="en-US" i="1" dirty="0"/>
              <a:t>Logging levels provide a way to categorize your log messages by importance. (Debug, Info, Warning, Error, Critical)</a:t>
            </a:r>
          </a:p>
          <a:p>
            <a:r>
              <a:rPr lang="en-US" i="1" dirty="0"/>
              <a:t>Order the logging levels: Debug(lease), Info, Warning, Error, Critical(most)</a:t>
            </a:r>
          </a:p>
          <a:p>
            <a:r>
              <a:rPr lang="en-US" i="1" dirty="0"/>
              <a:t>Python's logging module provides 5 importance levels and messages can be logged at each level using a different logging function</a:t>
            </a:r>
          </a:p>
          <a:p>
            <a:r>
              <a:rPr lang="en-US" i="1" dirty="0"/>
              <a:t>Match the logging function calls to their descriptions: </a:t>
            </a:r>
            <a:r>
              <a:rPr lang="en-US" i="1" dirty="0" err="1"/>
              <a:t>logging.debug</a:t>
            </a:r>
            <a:r>
              <a:rPr lang="en-US" i="1" dirty="0"/>
              <a:t>(), </a:t>
            </a:r>
            <a:r>
              <a:rPr lang="en-US" i="1" dirty="0" err="1"/>
              <a:t>logging.debug</a:t>
            </a:r>
            <a:r>
              <a:rPr lang="en-US" i="1" dirty="0"/>
              <a:t>(), </a:t>
            </a:r>
            <a:r>
              <a:rPr lang="en-US" i="1" dirty="0" err="1"/>
              <a:t>logging.warning</a:t>
            </a:r>
            <a:r>
              <a:rPr lang="en-US" i="1" dirty="0"/>
              <a:t>(), </a:t>
            </a:r>
            <a:r>
              <a:rPr lang="en-US" i="1" dirty="0" err="1"/>
              <a:t>logging.error</a:t>
            </a:r>
            <a:r>
              <a:rPr lang="en-US" i="1" dirty="0"/>
              <a:t>(), </a:t>
            </a:r>
            <a:r>
              <a:rPr lang="en-US" i="1" dirty="0" err="1"/>
              <a:t>logging.error</a:t>
            </a:r>
            <a:r>
              <a:rPr lang="en-US" i="1" dirty="0"/>
              <a:t>()</a:t>
            </a:r>
          </a:p>
          <a:p>
            <a:r>
              <a:rPr lang="en-US" i="1" dirty="0" err="1"/>
              <a:t>logging.disable</a:t>
            </a:r>
            <a:r>
              <a:rPr lang="en-US" i="1" dirty="0"/>
              <a:t>(logging.INFO), DEBUG and INFO logging levels will be disabled.</a:t>
            </a:r>
          </a:p>
        </p:txBody>
      </p:sp>
    </p:spTree>
    <p:extLst>
      <p:ext uri="{BB962C8B-B14F-4D97-AF65-F5344CB8AC3E}">
        <p14:creationId xmlns:p14="http://schemas.microsoft.com/office/powerpoint/2010/main" val="412773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5652651"/>
          </a:xfrm>
        </p:spPr>
        <p:txBody>
          <a:bodyPr>
            <a:normAutofit fontScale="92500" lnSpcReduction="10000"/>
          </a:bodyPr>
          <a:lstStyle/>
          <a:p>
            <a:r>
              <a:rPr lang="en-US" i="1" dirty="0"/>
              <a:t>The author says the logging warning level indicates a potential problem that doesn't prevent the program from working, but might do so in the future.  In reality, if the problem could prevent the program from running in the future, it's not a potential problem;  IT'S A PROBLEM!</a:t>
            </a:r>
          </a:p>
          <a:p>
            <a:r>
              <a:rPr lang="en-US" i="1" dirty="0"/>
              <a:t>Python exceptions can be anticipated and handled using ignore statements. (False, should use try except)  </a:t>
            </a:r>
          </a:p>
          <a:p>
            <a:r>
              <a:rPr lang="en-US" i="1" dirty="0" err="1"/>
              <a:t>os.listdir</a:t>
            </a:r>
            <a:r>
              <a:rPr lang="en-US" i="1" dirty="0"/>
              <a:t>() can be used to generate the file names in a directory tree by walking the tree either top-down or bottom-up. (False, use open)</a:t>
            </a:r>
          </a:p>
          <a:p>
            <a:r>
              <a:rPr lang="en-US" i="1" dirty="0"/>
              <a:t>The code   (Remember: </a:t>
            </a:r>
            <a:r>
              <a:rPr lang="en-US" i="1" dirty="0" err="1"/>
              <a:t>dirPath</a:t>
            </a:r>
            <a:r>
              <a:rPr lang="en-US" i="1" dirty="0"/>
              <a:t>, </a:t>
            </a:r>
            <a:r>
              <a:rPr lang="en-US" i="1" dirty="0" err="1"/>
              <a:t>dirNames</a:t>
            </a:r>
            <a:r>
              <a:rPr lang="en-US" i="1" dirty="0"/>
              <a:t>, </a:t>
            </a:r>
            <a:r>
              <a:rPr lang="en-US" i="1" dirty="0" err="1"/>
              <a:t>fileNames</a:t>
            </a:r>
            <a:r>
              <a:rPr lang="en-US" i="1" dirty="0"/>
              <a:t>)</a:t>
            </a:r>
          </a:p>
          <a:p>
            <a:pPr lvl="1"/>
            <a:r>
              <a:rPr lang="en-US" i="1" dirty="0"/>
              <a:t>for </a:t>
            </a:r>
            <a:r>
              <a:rPr lang="en-US" i="1" dirty="0" err="1"/>
              <a:t>i</a:t>
            </a:r>
            <a:r>
              <a:rPr lang="en-US" i="1" dirty="0"/>
              <a:t> in </a:t>
            </a:r>
            <a:r>
              <a:rPr lang="en-US" i="1" dirty="0" err="1"/>
              <a:t>os.walk</a:t>
            </a:r>
            <a:r>
              <a:rPr lang="en-US" i="1" dirty="0"/>
              <a:t>('.'):</a:t>
            </a:r>
          </a:p>
          <a:p>
            <a:pPr lvl="1"/>
            <a:r>
              <a:rPr lang="en-US" i="1" dirty="0"/>
              <a:t>    print(</a:t>
            </a:r>
            <a:r>
              <a:rPr lang="en-US" i="1" dirty="0" err="1"/>
              <a:t>i</a:t>
            </a:r>
            <a:r>
              <a:rPr lang="en-US" i="1" dirty="0"/>
              <a:t>) </a:t>
            </a:r>
          </a:p>
          <a:p>
            <a:pPr lvl="1"/>
            <a:r>
              <a:rPr lang="en-US" i="1" dirty="0" err="1"/>
              <a:t>i</a:t>
            </a:r>
            <a:r>
              <a:rPr lang="en-US" i="1" dirty="0"/>
              <a:t>[0]:All the paths that exist under the current working directory</a:t>
            </a:r>
          </a:p>
          <a:p>
            <a:pPr lvl="1"/>
            <a:r>
              <a:rPr lang="en-US" i="1" dirty="0" err="1"/>
              <a:t>i</a:t>
            </a:r>
            <a:r>
              <a:rPr lang="en-US" i="1" dirty="0"/>
              <a:t>[1]:All the directories that exist under the current working directory. </a:t>
            </a:r>
          </a:p>
          <a:p>
            <a:pPr lvl="1"/>
            <a:r>
              <a:rPr lang="en-US" i="1" dirty="0" err="1"/>
              <a:t>i</a:t>
            </a:r>
            <a:r>
              <a:rPr lang="en-US" i="1" dirty="0"/>
              <a:t>[2]:All the files that exist under the current working directory.</a:t>
            </a:r>
          </a:p>
          <a:p>
            <a:pPr lvl="1"/>
            <a:r>
              <a:rPr lang="en-US" i="1" dirty="0" err="1"/>
              <a:t>i</a:t>
            </a:r>
            <a:r>
              <a:rPr lang="en-US" i="1" dirty="0"/>
              <a:t>[3]:list index out of range.</a:t>
            </a:r>
          </a:p>
        </p:txBody>
      </p:sp>
    </p:spTree>
    <p:extLst>
      <p:ext uri="{BB962C8B-B14F-4D97-AF65-F5344CB8AC3E}">
        <p14:creationId xmlns:p14="http://schemas.microsoft.com/office/powerpoint/2010/main" val="886951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5652651"/>
          </a:xfrm>
        </p:spPr>
        <p:txBody>
          <a:bodyPr>
            <a:normAutofit fontScale="92500" lnSpcReduction="20000"/>
          </a:bodyPr>
          <a:lstStyle/>
          <a:p>
            <a:r>
              <a:rPr lang="en-US" i="1" dirty="0"/>
              <a:t>To find a list of all HTML elements that match a certain criteria using </a:t>
            </a:r>
            <a:r>
              <a:rPr lang="en-US" i="1" dirty="0" err="1"/>
              <a:t>BeautifulSoup</a:t>
            </a:r>
            <a:r>
              <a:rPr lang="en-US" i="1" dirty="0"/>
              <a:t>, .</a:t>
            </a:r>
            <a:r>
              <a:rPr lang="en-US" i="1" dirty="0" err="1"/>
              <a:t>find_all</a:t>
            </a:r>
            <a:r>
              <a:rPr lang="en-US" i="1" dirty="0"/>
              <a:t>()method must be used.</a:t>
            </a:r>
          </a:p>
          <a:p>
            <a:r>
              <a:rPr lang="en-US" i="1" dirty="0"/>
              <a:t>Web scraping is the term for using a program to download and process content from the web.</a:t>
            </a:r>
          </a:p>
          <a:p>
            <a:r>
              <a:rPr lang="en-US" i="1" dirty="0"/>
              <a:t>Matching the following modules :</a:t>
            </a:r>
          </a:p>
          <a:p>
            <a:pPr lvl="1"/>
            <a:r>
              <a:rPr lang="en-US" i="1" dirty="0"/>
              <a:t>Beautiful Soup: Parses HTML. </a:t>
            </a:r>
          </a:p>
          <a:p>
            <a:pPr lvl="1"/>
            <a:r>
              <a:rPr lang="en-US" i="1" dirty="0"/>
              <a:t>Requests: Downloads files and web pages from the Internet.</a:t>
            </a:r>
          </a:p>
          <a:p>
            <a:pPr lvl="1"/>
            <a:r>
              <a:rPr lang="en-US" i="1" dirty="0" err="1"/>
              <a:t>Webbrowser</a:t>
            </a:r>
            <a:r>
              <a:rPr lang="en-US" i="1" dirty="0"/>
              <a:t>: Opens a browser to a specific page. Comes with Python.	</a:t>
            </a:r>
          </a:p>
          <a:p>
            <a:pPr lvl="1"/>
            <a:r>
              <a:rPr lang="en-US" i="1" dirty="0"/>
              <a:t>Selenium: Launches and controls a web browser, including the ability to fill in forms and simulate mouse clicks in the browser.</a:t>
            </a:r>
          </a:p>
          <a:p>
            <a:r>
              <a:rPr lang="en-US" i="1" dirty="0"/>
              <a:t>The </a:t>
            </a:r>
            <a:r>
              <a:rPr lang="en-US" i="1" dirty="0" err="1"/>
              <a:t>webbrowser</a:t>
            </a:r>
            <a:r>
              <a:rPr lang="en-US" i="1" dirty="0"/>
              <a:t> module's open() method can launch a new browser to a specified URL.</a:t>
            </a:r>
          </a:p>
          <a:p>
            <a:r>
              <a:rPr lang="en-US" i="1" dirty="0"/>
              <a:t>The requests module lets you easily download files from the Web without having to worry about complicated issues such as network errors, connection problems, and data compression.</a:t>
            </a:r>
          </a:p>
          <a:p>
            <a:r>
              <a:rPr lang="en-US" i="1" dirty="0"/>
              <a:t>resp = </a:t>
            </a:r>
            <a:r>
              <a:rPr lang="en-US" i="1" dirty="0" err="1"/>
              <a:t>requests.get</a:t>
            </a:r>
            <a:r>
              <a:rPr lang="en-US" i="1" dirty="0"/>
              <a:t>('https://augusta.edu’), the value of the Response object is &lt;Response [200]&gt;</a:t>
            </a:r>
          </a:p>
        </p:txBody>
      </p:sp>
    </p:spTree>
    <p:extLst>
      <p:ext uri="{BB962C8B-B14F-4D97-AF65-F5344CB8AC3E}">
        <p14:creationId xmlns:p14="http://schemas.microsoft.com/office/powerpoint/2010/main" val="3133775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5652651"/>
          </a:xfrm>
        </p:spPr>
        <p:txBody>
          <a:bodyPr>
            <a:normAutofit lnSpcReduction="10000"/>
          </a:bodyPr>
          <a:lstStyle/>
          <a:p>
            <a:r>
              <a:rPr lang="en-US" i="1" dirty="0" err="1"/>
              <a:t>myFile</a:t>
            </a:r>
            <a:r>
              <a:rPr lang="en-US" i="1" dirty="0"/>
              <a:t> = open('InputFile.txt', '</a:t>
            </a:r>
            <a:r>
              <a:rPr lang="en-US" i="1" dirty="0" err="1"/>
              <a:t>wb</a:t>
            </a:r>
            <a:r>
              <a:rPr lang="en-US" i="1" dirty="0"/>
              <a:t>’), </a:t>
            </a:r>
            <a:r>
              <a:rPr lang="en-US" i="1" dirty="0" err="1"/>
              <a:t>wb</a:t>
            </a:r>
            <a:r>
              <a:rPr lang="en-US" i="1" dirty="0"/>
              <a:t> means it will open in write binary mode.</a:t>
            </a:r>
          </a:p>
          <a:p>
            <a:r>
              <a:rPr lang="en-US" i="1" dirty="0"/>
              <a:t>Hypertext Markup Language (HTML) is the format in which web pages are written.</a:t>
            </a:r>
          </a:p>
          <a:p>
            <a:r>
              <a:rPr lang="en-US" i="1" dirty="0"/>
              <a:t>Consider the code, (how to use bs4):</a:t>
            </a:r>
          </a:p>
          <a:p>
            <a:pPr lvl="1"/>
            <a:r>
              <a:rPr lang="en-US" i="1" dirty="0"/>
              <a:t>import requests, bs4</a:t>
            </a:r>
          </a:p>
          <a:p>
            <a:pPr lvl="1"/>
            <a:r>
              <a:rPr lang="en-US" i="1" dirty="0"/>
              <a:t>resp = </a:t>
            </a:r>
            <a:r>
              <a:rPr lang="en-US" i="1" dirty="0" err="1"/>
              <a:t>requests.get</a:t>
            </a:r>
            <a:r>
              <a:rPr lang="en-US" i="1" dirty="0"/>
              <a:t>('https://augusta.edu’)</a:t>
            </a:r>
          </a:p>
          <a:p>
            <a:pPr lvl="1"/>
            <a:r>
              <a:rPr lang="fr-FR" i="1" dirty="0"/>
              <a:t>bs4.BeautifulSoup(</a:t>
            </a:r>
            <a:r>
              <a:rPr lang="fr-FR" i="1" dirty="0" err="1"/>
              <a:t>resp.content</a:t>
            </a:r>
            <a:r>
              <a:rPr lang="fr-FR" i="1" dirty="0"/>
              <a:t>, '</a:t>
            </a:r>
            <a:r>
              <a:rPr lang="fr-FR" i="1" dirty="0" err="1"/>
              <a:t>lxml</a:t>
            </a:r>
            <a:r>
              <a:rPr lang="fr-FR" i="1" dirty="0"/>
              <a:t>’)</a:t>
            </a:r>
          </a:p>
          <a:p>
            <a:r>
              <a:rPr lang="en-US" i="1" dirty="0"/>
              <a:t>Beautiful Soup is a module for extracting information from an HTML page.</a:t>
            </a:r>
          </a:p>
          <a:p>
            <a:r>
              <a:rPr lang="en-US" i="1" dirty="0"/>
              <a:t>The bs4.BeautifulSoup() function needs to be called with a string containing the HTML it will parse.</a:t>
            </a:r>
          </a:p>
          <a:p>
            <a:r>
              <a:rPr lang="en-US" i="1" dirty="0"/>
              <a:t>You can retrieve a web page element from a </a:t>
            </a:r>
            <a:r>
              <a:rPr lang="en-US" i="1" dirty="0" err="1"/>
              <a:t>BeautifulSoup</a:t>
            </a:r>
            <a:r>
              <a:rPr lang="en-US" i="1" dirty="0"/>
              <a:t> object by calling the find() method.</a:t>
            </a:r>
          </a:p>
          <a:p>
            <a:endParaRPr lang="en-US" i="1" dirty="0"/>
          </a:p>
        </p:txBody>
      </p:sp>
    </p:spTree>
    <p:extLst>
      <p:ext uri="{BB962C8B-B14F-4D97-AF65-F5344CB8AC3E}">
        <p14:creationId xmlns:p14="http://schemas.microsoft.com/office/powerpoint/2010/main" val="3204506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5652651"/>
          </a:xfrm>
        </p:spPr>
        <p:txBody>
          <a:bodyPr>
            <a:normAutofit fontScale="92500" lnSpcReduction="10000"/>
          </a:bodyPr>
          <a:lstStyle/>
          <a:p>
            <a:r>
              <a:rPr lang="en-US" i="1" dirty="0"/>
              <a:t>Parsing HTML with Regexes is discouraged due to potential complexity; </a:t>
            </a:r>
            <a:r>
              <a:rPr lang="en-US" i="1" dirty="0" err="1"/>
              <a:t>BeautifulSoup</a:t>
            </a:r>
            <a:r>
              <a:rPr lang="en-US" i="1" dirty="0"/>
              <a:t> is better designed for that.</a:t>
            </a:r>
          </a:p>
          <a:p>
            <a:r>
              <a:rPr lang="en-US" i="1" dirty="0"/>
              <a:t>Which is the correct bs4 syntax for getting the text of the element below:</a:t>
            </a:r>
          </a:p>
          <a:p>
            <a:pPr lvl="1"/>
            <a:r>
              <a:rPr lang="en-US" i="1" dirty="0"/>
              <a:t>&lt;a class="</a:t>
            </a:r>
            <a:r>
              <a:rPr lang="en-US" i="1" dirty="0" err="1"/>
              <a:t>sr</a:t>
            </a:r>
            <a:r>
              <a:rPr lang="en-US" i="1" dirty="0"/>
              <a:t>-only" </a:t>
            </a:r>
            <a:r>
              <a:rPr lang="en-US" i="1" dirty="0" err="1"/>
              <a:t>href</a:t>
            </a:r>
            <a:r>
              <a:rPr lang="en-US" i="1" dirty="0"/>
              <a:t>="#main" </a:t>
            </a:r>
            <a:r>
              <a:rPr lang="en-US" i="1" dirty="0" err="1"/>
              <a:t>tabindex</a:t>
            </a:r>
            <a:r>
              <a:rPr lang="en-US" i="1" dirty="0"/>
              <a:t>="0"&gt;Skip to main content&lt;/a&gt;</a:t>
            </a:r>
          </a:p>
          <a:p>
            <a:pPr lvl="1"/>
            <a:r>
              <a:rPr lang="en-US" i="1" dirty="0" err="1"/>
              <a:t>soup.find</a:t>
            </a:r>
            <a:r>
              <a:rPr lang="en-US" i="1" dirty="0"/>
              <a:t>('a', {class="</a:t>
            </a:r>
            <a:r>
              <a:rPr lang="en-US" i="1" dirty="0" err="1"/>
              <a:t>sr</a:t>
            </a:r>
            <a:r>
              <a:rPr lang="en-US" i="1" dirty="0"/>
              <a:t>-only"}).text</a:t>
            </a:r>
          </a:p>
          <a:p>
            <a:r>
              <a:rPr lang="en-US" i="1" dirty="0"/>
              <a:t>The selenium module lets Python directly control the browser by programmatically clicking links and filling in the login information.</a:t>
            </a:r>
          </a:p>
          <a:p>
            <a:r>
              <a:rPr lang="en-US" i="1" dirty="0"/>
              <a:t>In Selenium, </a:t>
            </a:r>
            <a:r>
              <a:rPr lang="en-US" i="1" dirty="0" err="1"/>
              <a:t>find_elements</a:t>
            </a:r>
            <a:r>
              <a:rPr lang="en-US" i="1" dirty="0"/>
              <a:t>_* method returns In Selenium, </a:t>
            </a:r>
            <a:r>
              <a:rPr lang="en-US" i="1" dirty="0" err="1"/>
              <a:t>find_elements</a:t>
            </a:r>
            <a:r>
              <a:rPr lang="en-US" i="1" dirty="0"/>
              <a:t>_* method returns</a:t>
            </a:r>
          </a:p>
          <a:p>
            <a:r>
              <a:rPr lang="en-US" i="1" dirty="0"/>
              <a:t>Compressing a file reduces its size, which is useful when transferring it over the Internet.</a:t>
            </a:r>
          </a:p>
          <a:p>
            <a:r>
              <a:rPr lang="en-US" i="1" dirty="0"/>
              <a:t>Using send2trash is much safer than Python's regular delete functions because it will send files and folders to your computer's trash or recycle bin instead of permanently deleting.</a:t>
            </a:r>
          </a:p>
        </p:txBody>
      </p:sp>
    </p:spTree>
    <p:extLst>
      <p:ext uri="{BB962C8B-B14F-4D97-AF65-F5344CB8AC3E}">
        <p14:creationId xmlns:p14="http://schemas.microsoft.com/office/powerpoint/2010/main" val="345681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C1B66-2177-7DD1-794D-4333BA9A21C4}"/>
              </a:ext>
            </a:extLst>
          </p:cNvPr>
          <p:cNvSpPr>
            <a:spLocks noGrp="1"/>
          </p:cNvSpPr>
          <p:nvPr>
            <p:ph idx="1"/>
          </p:nvPr>
        </p:nvSpPr>
        <p:spPr>
          <a:xfrm>
            <a:off x="838200" y="524312"/>
            <a:ext cx="10515600" cy="5652651"/>
          </a:xfrm>
        </p:spPr>
        <p:txBody>
          <a:bodyPr>
            <a:normAutofit fontScale="92500"/>
          </a:bodyPr>
          <a:lstStyle/>
          <a:p>
            <a:r>
              <a:rPr lang="en-US" i="1" dirty="0"/>
              <a:t>Zip file:</a:t>
            </a:r>
          </a:p>
          <a:p>
            <a:pPr lvl="1"/>
            <a:r>
              <a:rPr lang="en-US" i="1" dirty="0"/>
              <a:t>Hold the compressed contents of many other files</a:t>
            </a:r>
          </a:p>
          <a:p>
            <a:pPr lvl="1"/>
            <a:r>
              <a:rPr lang="en-US" i="1" dirty="0"/>
              <a:t>Useful for Internet transfers by reducing the size of files for transmission</a:t>
            </a:r>
          </a:p>
          <a:p>
            <a:pPr lvl="1"/>
            <a:r>
              <a:rPr lang="en-US" i="1" dirty="0"/>
              <a:t>Handy way to package multiple files into one, sometimes known as an archive file</a:t>
            </a:r>
          </a:p>
          <a:p>
            <a:r>
              <a:rPr lang="en-US" i="1" dirty="0"/>
              <a:t>To read the contents of a ZIP file, one must first create a </a:t>
            </a:r>
            <a:r>
              <a:rPr lang="en-US" i="1" dirty="0" err="1"/>
              <a:t>ZipFile</a:t>
            </a:r>
            <a:r>
              <a:rPr lang="en-US" i="1" dirty="0"/>
              <a:t> object.</a:t>
            </a:r>
          </a:p>
          <a:p>
            <a:r>
              <a:rPr lang="en-US" i="1" dirty="0" err="1"/>
              <a:t>extractall</a:t>
            </a:r>
            <a:r>
              <a:rPr lang="en-US" i="1" dirty="0"/>
              <a:t>() method extracts all the files and folders from a ZIP file object.</a:t>
            </a:r>
          </a:p>
          <a:p>
            <a:r>
              <a:rPr lang="en-US" i="1" dirty="0"/>
              <a:t>extract() method extracts a single file from a ZIP file object.</a:t>
            </a:r>
          </a:p>
          <a:p>
            <a:r>
              <a:rPr lang="en-US" i="1" dirty="0"/>
              <a:t>A </a:t>
            </a:r>
            <a:r>
              <a:rPr lang="en-US" i="1" dirty="0" err="1"/>
              <a:t>ZipFile</a:t>
            </a:r>
            <a:r>
              <a:rPr lang="en-US" i="1" dirty="0"/>
              <a:t> object has a </a:t>
            </a:r>
            <a:r>
              <a:rPr lang="en-US" i="1" dirty="0" err="1"/>
              <a:t>namelist</a:t>
            </a:r>
            <a:r>
              <a:rPr lang="en-US" i="1" dirty="0"/>
              <a:t>() method that returns a list of strings for all the files and folders contained in the ZIP file.</a:t>
            </a:r>
          </a:p>
          <a:p>
            <a:r>
              <a:rPr lang="en-US" i="1" dirty="0"/>
              <a:t>A </a:t>
            </a:r>
            <a:r>
              <a:rPr lang="en-US" i="1" dirty="0" err="1"/>
              <a:t>ZipFile</a:t>
            </a:r>
            <a:r>
              <a:rPr lang="en-US" i="1" dirty="0"/>
              <a:t> object represents an entire archive; a </a:t>
            </a:r>
            <a:r>
              <a:rPr lang="en-US" i="1" dirty="0" err="1"/>
              <a:t>ZipInfo</a:t>
            </a:r>
            <a:r>
              <a:rPr lang="en-US" i="1" dirty="0"/>
              <a:t> object holds useful information about a single file in the archive.</a:t>
            </a:r>
          </a:p>
          <a:p>
            <a:r>
              <a:rPr lang="en-US" i="1" dirty="0" err="1"/>
              <a:t>ZipInfo</a:t>
            </a:r>
            <a:r>
              <a:rPr lang="en-US" i="1" dirty="0"/>
              <a:t> objects have their own attributes, such as </a:t>
            </a:r>
            <a:r>
              <a:rPr lang="en-US" i="1" dirty="0" err="1"/>
              <a:t>file_size</a:t>
            </a:r>
            <a:r>
              <a:rPr lang="en-US" i="1" dirty="0"/>
              <a:t> and </a:t>
            </a:r>
            <a:r>
              <a:rPr lang="en-US" i="1" dirty="0" err="1"/>
              <a:t>compress_size</a:t>
            </a:r>
            <a:r>
              <a:rPr lang="en-US" i="1" dirty="0"/>
              <a:t>.</a:t>
            </a:r>
          </a:p>
          <a:p>
            <a:endParaRPr lang="en-US" i="1" dirty="0"/>
          </a:p>
          <a:p>
            <a:endParaRPr lang="en-US" i="1" dirty="0"/>
          </a:p>
        </p:txBody>
      </p:sp>
    </p:spTree>
    <p:extLst>
      <p:ext uri="{BB962C8B-B14F-4D97-AF65-F5344CB8AC3E}">
        <p14:creationId xmlns:p14="http://schemas.microsoft.com/office/powerpoint/2010/main" val="156448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TotalTime>
  <Words>1378</Words>
  <Application>Microsoft Office PowerPoint</Application>
  <PresentationFormat>Widescreen</PresentationFormat>
  <Paragraphs>88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Test 3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dc:title>
  <dc:creator>He, Sen</dc:creator>
  <cp:lastModifiedBy>He, Sen</cp:lastModifiedBy>
  <cp:revision>86</cp:revision>
  <dcterms:created xsi:type="dcterms:W3CDTF">2022-10-05T18:34:31Z</dcterms:created>
  <dcterms:modified xsi:type="dcterms:W3CDTF">2023-03-28T07:09:54Z</dcterms:modified>
</cp:coreProperties>
</file>