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19" r:id="rId3"/>
    <p:sldId id="320" r:id="rId4"/>
    <p:sldId id="381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6" r:id="rId17"/>
    <p:sldId id="395" r:id="rId18"/>
    <p:sldId id="402" r:id="rId19"/>
    <p:sldId id="394" r:id="rId20"/>
    <p:sldId id="399" r:id="rId21"/>
    <p:sldId id="400" r:id="rId22"/>
    <p:sldId id="401" r:id="rId23"/>
    <p:sldId id="378" r:id="rId24"/>
    <p:sldId id="377" r:id="rId25"/>
    <p:sldId id="3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ldon, Steven" initials="WS" lastIdx="1" clrIdx="0">
    <p:extLst>
      <p:ext uri="{19B8F6BF-5375-455C-9EA6-DF929625EA0E}">
        <p15:presenceInfo xmlns:p15="http://schemas.microsoft.com/office/powerpoint/2012/main" userId="S-1-5-21-26053870-378490464-1358123277-1157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2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D332E-DAC8-4A48-871C-0625C01F3AB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5188A-97D6-4BF9-BBDC-7C3EB712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43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5188A-97D6-4BF9-BBDC-7C3EB71227F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7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CSCI</a:t>
            </a:r>
            <a:r>
              <a:rPr lang="en-US" dirty="0"/>
              <a:t> 1200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667" y="23813"/>
            <a:ext cx="2768455" cy="73798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4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2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9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7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9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0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9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3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7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6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F4B29-713D-419B-9FB6-1A44B011F8E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122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err="1"/>
              <a:t>AIST</a:t>
            </a:r>
            <a:r>
              <a:rPr lang="en-US" dirty="0"/>
              <a:t> 2120</a:t>
            </a:r>
            <a:br>
              <a:rPr lang="en-US" dirty="0"/>
            </a:br>
            <a:r>
              <a:rPr lang="en-US" sz="4000" dirty="0"/>
              <a:t>Principles of Scripting and 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07586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i="1" dirty="0"/>
              <a:t>Module 1</a:t>
            </a:r>
          </a:p>
          <a:p>
            <a:r>
              <a:rPr lang="en-US" sz="3600" b="1" i="1" dirty="0"/>
              <a:t>Chapter 3</a:t>
            </a:r>
          </a:p>
          <a:p>
            <a:r>
              <a:rPr lang="en-US" sz="3600" b="1" i="1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188460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About None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Python adds </a:t>
            </a:r>
            <a:r>
              <a:rPr lang="en-US" i="1" dirty="0"/>
              <a:t>None</a:t>
            </a:r>
            <a:r>
              <a:rPr lang="en-US" dirty="0"/>
              <a:t> to the end of any function definition with no return statement</a:t>
            </a:r>
          </a:p>
          <a:p>
            <a:r>
              <a:rPr lang="en-US" dirty="0"/>
              <a:t>Similar to the way </a:t>
            </a:r>
            <a:r>
              <a:rPr lang="en-US" i="1" dirty="0"/>
              <a:t>while</a:t>
            </a:r>
            <a:r>
              <a:rPr lang="en-US" dirty="0"/>
              <a:t> or </a:t>
            </a:r>
            <a:r>
              <a:rPr lang="en-US" i="1" dirty="0"/>
              <a:t>for</a:t>
            </a:r>
            <a:r>
              <a:rPr lang="en-US" dirty="0"/>
              <a:t> loops implicitly end with a </a:t>
            </a:r>
            <a:r>
              <a:rPr lang="en-US" i="1" dirty="0"/>
              <a:t>continue</a:t>
            </a:r>
            <a:r>
              <a:rPr lang="en-US" dirty="0"/>
              <a:t> statement</a:t>
            </a:r>
          </a:p>
          <a:p>
            <a:r>
              <a:rPr lang="en-US" i="1" dirty="0"/>
              <a:t>None</a:t>
            </a:r>
            <a:r>
              <a:rPr lang="en-US" dirty="0"/>
              <a:t> is also returned from a function with a </a:t>
            </a:r>
            <a:r>
              <a:rPr lang="en-US" i="1" dirty="0"/>
              <a:t>return</a:t>
            </a:r>
            <a:r>
              <a:rPr lang="en-US" dirty="0"/>
              <a:t> statement without a value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&gt;&gt;&gt; spam = print(‘Hello’)</a:t>
            </a:r>
          </a:p>
          <a:p>
            <a:pPr marL="0" indent="0">
              <a:buNone/>
            </a:pPr>
            <a:r>
              <a:rPr lang="en-US" dirty="0"/>
              <a:t>Hello</a:t>
            </a:r>
          </a:p>
          <a:p>
            <a:pPr marL="0" indent="0">
              <a:buNone/>
            </a:pPr>
            <a:r>
              <a:rPr lang="en-US" dirty="0"/>
              <a:t>&gt;&gt;&gt; print(spam)</a:t>
            </a:r>
          </a:p>
          <a:p>
            <a:pPr marL="0" indent="0">
              <a:buNone/>
            </a:pPr>
            <a:r>
              <a:rPr lang="en-US" dirty="0"/>
              <a:t>None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9465129" y="4759036"/>
            <a:ext cx="1888671" cy="922391"/>
          </a:xfrm>
          <a:prstGeom prst="wedgeRectCallout">
            <a:avLst>
              <a:gd name="adj1" fmla="val -87612"/>
              <a:gd name="adj2" fmla="val -279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We’re looking under the hood a bit here…</a:t>
            </a:r>
          </a:p>
        </p:txBody>
      </p:sp>
    </p:spTree>
    <p:extLst>
      <p:ext uri="{BB962C8B-B14F-4D97-AF65-F5344CB8AC3E}">
        <p14:creationId xmlns:p14="http://schemas.microsoft.com/office/powerpoint/2010/main" val="214774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Keyword Arguments and print()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i="1" dirty="0"/>
              <a:t>Keyword Arguments </a:t>
            </a:r>
            <a:r>
              <a:rPr lang="en-US" dirty="0"/>
              <a:t>are identified by the keyword put before them in the function call</a:t>
            </a:r>
          </a:p>
          <a:p>
            <a:r>
              <a:rPr lang="en-US" dirty="0"/>
              <a:t>Often used for </a:t>
            </a:r>
            <a:r>
              <a:rPr lang="en-US" i="1" dirty="0"/>
              <a:t>optional parameters</a:t>
            </a:r>
          </a:p>
          <a:p>
            <a:r>
              <a:rPr lang="en-US" dirty="0"/>
              <a:t>The </a:t>
            </a:r>
            <a:r>
              <a:rPr lang="en-US" b="1" dirty="0"/>
              <a:t>print()</a:t>
            </a:r>
            <a:r>
              <a:rPr lang="en-US" dirty="0"/>
              <a:t> function has the optional parameters </a:t>
            </a:r>
            <a:r>
              <a:rPr lang="en-US" b="1" dirty="0"/>
              <a:t>end</a:t>
            </a:r>
            <a:r>
              <a:rPr lang="en-US" dirty="0"/>
              <a:t> and </a:t>
            </a:r>
            <a:r>
              <a:rPr lang="en-US" b="1" dirty="0" err="1"/>
              <a:t>sep</a:t>
            </a:r>
            <a:endParaRPr lang="en-US" b="1" dirty="0"/>
          </a:p>
          <a:p>
            <a:pPr lvl="1"/>
            <a:r>
              <a:rPr lang="en-US" b="1" dirty="0"/>
              <a:t>end</a:t>
            </a:r>
            <a:r>
              <a:rPr lang="en-US" dirty="0"/>
              <a:t> determines what will be printed at the end of its arguments</a:t>
            </a:r>
          </a:p>
          <a:p>
            <a:pPr lvl="1"/>
            <a:r>
              <a:rPr lang="en-US" b="1" dirty="0" err="1"/>
              <a:t>sep</a:t>
            </a:r>
            <a:r>
              <a:rPr lang="en-US" dirty="0"/>
              <a:t> determines what will be printed to separate its arguments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9225643" y="4595750"/>
            <a:ext cx="2128157" cy="1717964"/>
          </a:xfrm>
          <a:prstGeom prst="wedgeRectCallout">
            <a:avLst>
              <a:gd name="adj1" fmla="val -84543"/>
              <a:gd name="adj2" fmla="val -400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We’ll learn more about keyword arguments and optional parameters later on….</a:t>
            </a:r>
          </a:p>
        </p:txBody>
      </p:sp>
    </p:spTree>
    <p:extLst>
      <p:ext uri="{BB962C8B-B14F-4D97-AF65-F5344CB8AC3E}">
        <p14:creationId xmlns:p14="http://schemas.microsoft.com/office/powerpoint/2010/main" val="3902424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Keyword Argument </a:t>
            </a:r>
            <a:r>
              <a:rPr lang="en-US" b="1" dirty="0"/>
              <a:t>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Here’s what we’re used to…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print(‘Hello’)</a:t>
            </a:r>
          </a:p>
          <a:p>
            <a:pPr marL="0" indent="0">
              <a:buNone/>
            </a:pPr>
            <a:r>
              <a:rPr lang="en-US" dirty="0"/>
              <a:t>print(‘World’)</a:t>
            </a:r>
            <a:br>
              <a:rPr lang="en-US" dirty="0"/>
            </a:b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Hello</a:t>
            </a:r>
          </a:p>
          <a:p>
            <a:pPr marL="0" indent="0">
              <a:buNone/>
            </a:pPr>
            <a:r>
              <a:rPr lang="en-US" dirty="0"/>
              <a:t>World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---------------------------------------------------------------------------------</a:t>
            </a:r>
          </a:p>
          <a:p>
            <a:r>
              <a:rPr lang="en-US" dirty="0"/>
              <a:t>print() automatically adds a newline to the end of the string 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9835243" y="2603664"/>
            <a:ext cx="1888671" cy="922391"/>
          </a:xfrm>
          <a:prstGeom prst="wedgeRectCallout">
            <a:avLst>
              <a:gd name="adj1" fmla="val -87612"/>
              <a:gd name="adj2" fmla="val -279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We’re looking under the hood a bit here…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9835243" y="4780807"/>
            <a:ext cx="1888671" cy="922391"/>
          </a:xfrm>
          <a:prstGeom prst="wedgeRectCallout">
            <a:avLst>
              <a:gd name="adj1" fmla="val -77237"/>
              <a:gd name="adj2" fmla="val 699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does this behavior remind you of?</a:t>
            </a:r>
          </a:p>
        </p:txBody>
      </p:sp>
    </p:spTree>
    <p:extLst>
      <p:ext uri="{BB962C8B-B14F-4D97-AF65-F5344CB8AC3E}">
        <p14:creationId xmlns:p14="http://schemas.microsoft.com/office/powerpoint/2010/main" val="1555973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Keyword Argument </a:t>
            </a:r>
            <a:r>
              <a:rPr lang="en-US" b="1" dirty="0"/>
              <a:t>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Let’s alter the function call…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print(‘Hello’, end=‘’)</a:t>
            </a:r>
          </a:p>
          <a:p>
            <a:pPr marL="0" indent="0">
              <a:buNone/>
            </a:pPr>
            <a:r>
              <a:rPr lang="en-US" dirty="0"/>
              <a:t>print(‘World’)</a:t>
            </a:r>
            <a:br>
              <a:rPr lang="en-US" dirty="0"/>
            </a:b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HelloWorld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---------------------------------------------------------------------------------</a:t>
            </a:r>
          </a:p>
          <a:p>
            <a:r>
              <a:rPr lang="en-US" dirty="0"/>
              <a:t>Useful when you want to disable print()’s newline 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9835243" y="2603664"/>
            <a:ext cx="1888671" cy="922391"/>
          </a:xfrm>
          <a:prstGeom prst="wedgeRectCallout">
            <a:avLst>
              <a:gd name="adj1" fmla="val -87612"/>
              <a:gd name="adj2" fmla="val -279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Notice the syntax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9835243" y="4780807"/>
            <a:ext cx="1888671" cy="922391"/>
          </a:xfrm>
          <a:prstGeom prst="wedgeRectCallout">
            <a:avLst>
              <a:gd name="adj1" fmla="val -78390"/>
              <a:gd name="adj2" fmla="val 369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does this behavior remind you of?</a:t>
            </a:r>
          </a:p>
        </p:txBody>
      </p:sp>
    </p:spTree>
    <p:extLst>
      <p:ext uri="{BB962C8B-B14F-4D97-AF65-F5344CB8AC3E}">
        <p14:creationId xmlns:p14="http://schemas.microsoft.com/office/powerpoint/2010/main" val="146333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Keyword Argument </a:t>
            </a:r>
            <a:r>
              <a:rPr lang="en-US" b="1" dirty="0" err="1"/>
              <a:t>sep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Here’s what we’re used to…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print(‘Alice’, ‘Bob’, ‘Eve’)</a:t>
            </a:r>
            <a:br>
              <a:rPr lang="en-US" dirty="0"/>
            </a:b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Alice Bob Eve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---------------------------------------------------------------------------------</a:t>
            </a:r>
          </a:p>
          <a:p>
            <a:r>
              <a:rPr lang="en-US" dirty="0"/>
              <a:t>print() automatically separates our arguments with a single space </a:t>
            </a:r>
          </a:p>
        </p:txBody>
      </p:sp>
    </p:spTree>
    <p:extLst>
      <p:ext uri="{BB962C8B-B14F-4D97-AF65-F5344CB8AC3E}">
        <p14:creationId xmlns:p14="http://schemas.microsoft.com/office/powerpoint/2010/main" val="1394355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Keyword Argument </a:t>
            </a:r>
            <a:r>
              <a:rPr lang="en-US" b="1" dirty="0" err="1"/>
              <a:t>sep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Let’s alter the function call…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print(‘Alice’, ‘Bob’, ‘Eve’, </a:t>
            </a:r>
            <a:r>
              <a:rPr lang="en-US" dirty="0" err="1"/>
              <a:t>sep</a:t>
            </a:r>
            <a:r>
              <a:rPr lang="en-US" dirty="0"/>
              <a:t>=‘,’)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 err="1"/>
              <a:t>Alice,Bob,Eve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---------------------------------------------------------------------------------</a:t>
            </a:r>
          </a:p>
          <a:p>
            <a:r>
              <a:rPr lang="en-US" dirty="0"/>
              <a:t>Useful when you want to alter print()’s string separation</a:t>
            </a:r>
          </a:p>
          <a:p>
            <a:r>
              <a:rPr lang="en-US" dirty="0"/>
              <a:t>Note: </a:t>
            </a:r>
            <a:r>
              <a:rPr lang="en-US" b="1" dirty="0" err="1"/>
              <a:t>sep</a:t>
            </a:r>
            <a:r>
              <a:rPr lang="en-US" dirty="0"/>
              <a:t> comes after the ‘Alice’, ‘Bob’, ‘Eve’ arguments 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9835243" y="2603664"/>
            <a:ext cx="1888671" cy="922391"/>
          </a:xfrm>
          <a:prstGeom prst="wedgeRectCallout">
            <a:avLst>
              <a:gd name="adj1" fmla="val -87612"/>
              <a:gd name="adj2" fmla="val -279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Notice the syntax</a:t>
            </a:r>
          </a:p>
        </p:txBody>
      </p:sp>
    </p:spTree>
    <p:extLst>
      <p:ext uri="{BB962C8B-B14F-4D97-AF65-F5344CB8AC3E}">
        <p14:creationId xmlns:p14="http://schemas.microsoft.com/office/powerpoint/2010/main" val="1540900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Local and Global Scope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Parameters and variables assigned in a called function exist in that function’s </a:t>
            </a:r>
            <a:r>
              <a:rPr lang="en-US" b="1" dirty="0"/>
              <a:t>local scope</a:t>
            </a:r>
          </a:p>
          <a:p>
            <a:pPr lvl="1"/>
            <a:r>
              <a:rPr lang="en-US" dirty="0"/>
              <a:t>A local variable…</a:t>
            </a:r>
          </a:p>
          <a:p>
            <a:r>
              <a:rPr lang="en-US" dirty="0"/>
              <a:t>Variables assigned outside all functions exist in the </a:t>
            </a:r>
            <a:r>
              <a:rPr lang="en-US" b="1" dirty="0"/>
              <a:t>global scope</a:t>
            </a:r>
          </a:p>
          <a:p>
            <a:pPr lvl="1"/>
            <a:r>
              <a:rPr lang="en-US" dirty="0"/>
              <a:t>A global variable…</a:t>
            </a:r>
          </a:p>
          <a:p>
            <a:r>
              <a:rPr lang="en-US" dirty="0"/>
              <a:t>A variable must be one or the other</a:t>
            </a:r>
          </a:p>
          <a:p>
            <a:pPr lvl="1"/>
            <a:r>
              <a:rPr lang="en-US" dirty="0"/>
              <a:t>Can’t be both local and global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12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Local and Global 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Walk through this code thinking about scope…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spam():</a:t>
            </a:r>
            <a:br>
              <a:rPr lang="en-US" dirty="0"/>
            </a:br>
            <a:r>
              <a:rPr lang="en-US" dirty="0"/>
              <a:t>   eggs = ‘spam local’</a:t>
            </a:r>
            <a:br>
              <a:rPr lang="en-US" dirty="0"/>
            </a:br>
            <a:r>
              <a:rPr lang="en-US" dirty="0"/>
              <a:t>   print(eggs)</a:t>
            </a:r>
            <a:br>
              <a:rPr lang="en-US" dirty="0"/>
            </a:br>
            <a:r>
              <a:rPr lang="en-US" dirty="0"/>
              <a:t>   </a:t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bacon():</a:t>
            </a:r>
            <a:br>
              <a:rPr lang="en-US" dirty="0"/>
            </a:br>
            <a:r>
              <a:rPr lang="en-US" dirty="0"/>
              <a:t>   eggs = ‘bacon local’</a:t>
            </a:r>
            <a:br>
              <a:rPr lang="en-US" dirty="0"/>
            </a:br>
            <a:r>
              <a:rPr lang="en-US" dirty="0"/>
              <a:t>   print(eggs)</a:t>
            </a:r>
            <a:br>
              <a:rPr lang="en-US" dirty="0"/>
            </a:br>
            <a:r>
              <a:rPr lang="en-US" dirty="0"/>
              <a:t>   spam()</a:t>
            </a:r>
            <a:br>
              <a:rPr lang="en-US" dirty="0"/>
            </a:br>
            <a:r>
              <a:rPr lang="en-US" dirty="0"/>
              <a:t>   print(eggs)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#main</a:t>
            </a:r>
            <a:br>
              <a:rPr lang="en-US" dirty="0"/>
            </a:br>
            <a:r>
              <a:rPr lang="en-US" dirty="0"/>
              <a:t>eggs = ‘global’</a:t>
            </a:r>
            <a:br>
              <a:rPr lang="en-US" dirty="0"/>
            </a:br>
            <a:r>
              <a:rPr lang="en-US" dirty="0"/>
              <a:t>bacon()</a:t>
            </a:r>
            <a:br>
              <a:rPr lang="en-US" dirty="0"/>
            </a:br>
            <a:r>
              <a:rPr lang="en-US" dirty="0"/>
              <a:t>print(eggs)</a:t>
            </a:r>
          </a:p>
          <a:p>
            <a:pPr marL="0" indent="0">
              <a:buNone/>
            </a:pPr>
            <a:r>
              <a:rPr lang="en-US" dirty="0"/>
              <a:t>__________________________________________________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26340" y="3119680"/>
            <a:ext cx="7165725" cy="2308324"/>
            <a:chOff x="4326340" y="3119680"/>
            <a:chExt cx="7165725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5777065" y="3119680"/>
              <a:ext cx="5715000" cy="2308324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-----------------------------------------------------------</a:t>
              </a:r>
            </a:p>
            <a:p>
              <a:r>
                <a:rPr lang="en-US" sz="2400" dirty="0"/>
                <a:t>bacon local</a:t>
              </a:r>
            </a:p>
            <a:p>
              <a:r>
                <a:rPr lang="en-US" sz="2400" dirty="0"/>
                <a:t>spam local</a:t>
              </a:r>
            </a:p>
            <a:p>
              <a:r>
                <a:rPr lang="en-US" sz="2400" dirty="0"/>
                <a:t>bacon local</a:t>
              </a:r>
            </a:p>
            <a:p>
              <a:r>
                <a:rPr lang="en-US" sz="2400" dirty="0"/>
                <a:t>global</a:t>
              </a:r>
            </a:p>
            <a:p>
              <a:r>
                <a:rPr lang="en-US" sz="2400" dirty="0"/>
                <a:t>-----------------------------------------------------------</a:t>
              </a:r>
            </a:p>
          </p:txBody>
        </p:sp>
        <p:sp>
          <p:nvSpPr>
            <p:cNvPr id="5" name="Striped Right Arrow 4"/>
            <p:cNvSpPr/>
            <p:nvPr/>
          </p:nvSpPr>
          <p:spPr>
            <a:xfrm>
              <a:off x="4326340" y="3807725"/>
              <a:ext cx="928048" cy="696036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145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Global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you want to modify the value stored in a global variable from in a function, must use the global statement on that variable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spam():</a:t>
            </a:r>
            <a:br>
              <a:rPr lang="en-US" dirty="0"/>
            </a:br>
            <a:r>
              <a:rPr lang="en-US" dirty="0"/>
              <a:t>   global eggs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eggs</a:t>
            </a:r>
            <a:r>
              <a:rPr lang="en-US" dirty="0"/>
              <a:t> = ‘spam local’</a:t>
            </a:r>
            <a:br>
              <a:rPr lang="en-US" dirty="0"/>
            </a:br>
            <a:r>
              <a:rPr lang="en-US" dirty="0"/>
              <a:t>   print(eggs)</a:t>
            </a:r>
            <a:br>
              <a:rPr lang="en-US" dirty="0"/>
            </a:br>
            <a:r>
              <a:rPr lang="en-US" dirty="0"/>
              <a:t>   </a:t>
            </a:r>
            <a:br>
              <a:rPr lang="en-US" dirty="0"/>
            </a:br>
            <a:r>
              <a:rPr lang="en-US" dirty="0"/>
              <a:t>#main</a:t>
            </a:r>
            <a:br>
              <a:rPr lang="en-US" dirty="0"/>
            </a:br>
            <a:r>
              <a:rPr lang="en-US" dirty="0"/>
              <a:t>eggs = ‘global’</a:t>
            </a:r>
            <a:br>
              <a:rPr lang="en-US" dirty="0"/>
            </a:br>
            <a:r>
              <a:rPr lang="en-US" dirty="0"/>
              <a:t>spam()</a:t>
            </a:r>
            <a:br>
              <a:rPr lang="en-US" dirty="0"/>
            </a:br>
            <a:r>
              <a:rPr lang="en-US" dirty="0"/>
              <a:t>print(eggs)</a:t>
            </a:r>
          </a:p>
          <a:p>
            <a:pPr marL="0" indent="0">
              <a:buNone/>
            </a:pPr>
            <a:r>
              <a:rPr lang="en-US" dirty="0"/>
              <a:t>__________________________________________________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26340" y="3555578"/>
            <a:ext cx="7273688" cy="1569660"/>
            <a:chOff x="4326340" y="3555578"/>
            <a:chExt cx="7273688" cy="1569660"/>
          </a:xfrm>
        </p:grpSpPr>
        <p:sp>
          <p:nvSpPr>
            <p:cNvPr id="4" name="TextBox 3"/>
            <p:cNvSpPr txBox="1"/>
            <p:nvPr/>
          </p:nvSpPr>
          <p:spPr>
            <a:xfrm>
              <a:off x="5885028" y="3555578"/>
              <a:ext cx="5715000" cy="1569660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-----------------------------------------------------------</a:t>
              </a:r>
            </a:p>
            <a:p>
              <a:r>
                <a:rPr lang="en-US" sz="2400" dirty="0"/>
                <a:t>spam local</a:t>
              </a:r>
            </a:p>
            <a:p>
              <a:r>
                <a:rPr lang="en-US" sz="2400" dirty="0"/>
                <a:t>spam local</a:t>
              </a:r>
            </a:p>
            <a:p>
              <a:r>
                <a:rPr lang="en-US" sz="2400" dirty="0"/>
                <a:t>-----------------------------------------------------------</a:t>
              </a:r>
            </a:p>
          </p:txBody>
        </p:sp>
        <p:sp>
          <p:nvSpPr>
            <p:cNvPr id="5" name="Striped Right Arrow 4"/>
            <p:cNvSpPr/>
            <p:nvPr/>
          </p:nvSpPr>
          <p:spPr>
            <a:xfrm>
              <a:off x="4326340" y="3807725"/>
              <a:ext cx="928048" cy="696036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7177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Exception Handling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 fontScale="92500" lnSpcReduction="20000"/>
          </a:bodyPr>
          <a:lstStyle/>
          <a:p>
            <a:r>
              <a:rPr lang="en-US" sz="3300" dirty="0"/>
              <a:t>Let’s look at a divide-by-zero program…</a:t>
            </a:r>
          </a:p>
          <a:p>
            <a:pPr marL="0" indent="0">
              <a:buNone/>
            </a:pPr>
            <a:r>
              <a:rPr lang="en-US" sz="3300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sz="3300" dirty="0" err="1"/>
              <a:t>def</a:t>
            </a:r>
            <a:r>
              <a:rPr lang="en-US" sz="3300" dirty="0"/>
              <a:t> spam(</a:t>
            </a:r>
            <a:r>
              <a:rPr lang="en-US" sz="3300" dirty="0" err="1"/>
              <a:t>divideBy</a:t>
            </a:r>
            <a:r>
              <a:rPr lang="en-US" sz="3300" dirty="0"/>
              <a:t>):</a:t>
            </a:r>
            <a:br>
              <a:rPr lang="en-US" sz="3300" dirty="0"/>
            </a:br>
            <a:r>
              <a:rPr lang="en-US" sz="3300" dirty="0"/>
              <a:t>   return 42 / </a:t>
            </a:r>
            <a:r>
              <a:rPr lang="en-US" sz="3300" dirty="0" err="1"/>
              <a:t>divideBy</a:t>
            </a:r>
            <a:br>
              <a:rPr lang="en-US" sz="3300" dirty="0"/>
            </a:br>
            <a:r>
              <a:rPr lang="en-US" sz="3300" dirty="0"/>
              <a:t>   </a:t>
            </a:r>
          </a:p>
          <a:p>
            <a:pPr marL="0" indent="0">
              <a:buNone/>
            </a:pPr>
            <a:r>
              <a:rPr lang="en-US" sz="3300" dirty="0"/>
              <a:t>#main</a:t>
            </a:r>
            <a:br>
              <a:rPr lang="en-US" sz="3300" dirty="0"/>
            </a:br>
            <a:r>
              <a:rPr lang="en-US" sz="3300" dirty="0"/>
              <a:t>print(spam(2))</a:t>
            </a:r>
            <a:br>
              <a:rPr lang="en-US" sz="3300" dirty="0"/>
            </a:br>
            <a:r>
              <a:rPr lang="en-US" sz="3300" dirty="0"/>
              <a:t>print(spam(12))</a:t>
            </a:r>
            <a:br>
              <a:rPr lang="en-US" sz="3300" dirty="0"/>
            </a:br>
            <a:r>
              <a:rPr lang="en-US" sz="3300" dirty="0"/>
              <a:t>print(spam(0))</a:t>
            </a:r>
            <a:br>
              <a:rPr lang="en-US" sz="3300" dirty="0"/>
            </a:br>
            <a:r>
              <a:rPr lang="en-US" sz="3300" dirty="0"/>
              <a:t>print(spam(1))</a:t>
            </a:r>
          </a:p>
          <a:p>
            <a:pPr marL="0" indent="0">
              <a:buNone/>
            </a:pPr>
            <a:r>
              <a:rPr lang="en-US" sz="3300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9465129" y="3882167"/>
            <a:ext cx="1888671" cy="922391"/>
          </a:xfrm>
          <a:prstGeom prst="wedgeRectCallout">
            <a:avLst>
              <a:gd name="adj1" fmla="val -110736"/>
              <a:gd name="adj2" fmla="val 25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spam(0) is going to leave a mark!</a:t>
            </a:r>
          </a:p>
        </p:txBody>
      </p:sp>
    </p:spTree>
    <p:extLst>
      <p:ext uri="{BB962C8B-B14F-4D97-AF65-F5344CB8AC3E}">
        <p14:creationId xmlns:p14="http://schemas.microsoft.com/office/powerpoint/2010/main" val="341935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Chapter 3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Function</a:t>
            </a:r>
            <a:r>
              <a:rPr lang="en-US" dirty="0"/>
              <a:t>. A mini-program within a program.</a:t>
            </a:r>
            <a:endParaRPr lang="en-US" u="sng" dirty="0"/>
          </a:p>
          <a:p>
            <a:r>
              <a:rPr lang="en-US" u="sng" dirty="0"/>
              <a:t>Return Value</a:t>
            </a:r>
            <a:r>
              <a:rPr lang="en-US" dirty="0"/>
              <a:t>. The value a function call evaluates to.</a:t>
            </a:r>
          </a:p>
          <a:p>
            <a:r>
              <a:rPr lang="en-US" u="sng" dirty="0"/>
              <a:t>Exception</a:t>
            </a:r>
            <a:r>
              <a:rPr lang="en-US" dirty="0"/>
              <a:t>. Throwing an error.</a:t>
            </a:r>
            <a:endParaRPr lang="en-US" u="sn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36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Exception Handling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926170" cy="512064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When we run the divide-by-zero program…</a:t>
            </a:r>
          </a:p>
          <a:p>
            <a:pPr marL="0" indent="0">
              <a:buNone/>
            </a:pPr>
            <a:r>
              <a:rPr lang="en-US" sz="3000" dirty="0"/>
              <a:t>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3000" dirty="0"/>
              <a:t>21.0</a:t>
            </a:r>
          </a:p>
          <a:p>
            <a:pPr marL="0" indent="0">
              <a:buNone/>
            </a:pPr>
            <a:r>
              <a:rPr lang="en-US" sz="3000" dirty="0"/>
              <a:t>3.5</a:t>
            </a:r>
          </a:p>
          <a:p>
            <a:pPr marL="0" indent="0">
              <a:buNone/>
            </a:pPr>
            <a:r>
              <a:rPr lang="en-US" sz="3000" dirty="0" err="1"/>
              <a:t>Traceback</a:t>
            </a:r>
            <a:r>
              <a:rPr lang="en-US" sz="3000" dirty="0"/>
              <a:t> (most recent call last):</a:t>
            </a:r>
            <a:br>
              <a:rPr lang="en-US" sz="3000" dirty="0"/>
            </a:br>
            <a:r>
              <a:rPr lang="en-US" sz="3000" dirty="0"/>
              <a:t>   File "C:/Users/sweldon/Desktop/divideBy.py", line 7, in &lt;module&gt;</a:t>
            </a:r>
            <a:br>
              <a:rPr lang="en-US" sz="3000" dirty="0"/>
            </a:br>
            <a:r>
              <a:rPr lang="en-US" sz="3000" dirty="0"/>
              <a:t>     print(spam(0))</a:t>
            </a:r>
            <a:br>
              <a:rPr lang="en-US" sz="3000" dirty="0"/>
            </a:br>
            <a:r>
              <a:rPr lang="en-US" sz="3000" dirty="0"/>
              <a:t>  File "C:/Users/sweldon/Desktop/divideBy.py", line 2, in spam</a:t>
            </a:r>
            <a:br>
              <a:rPr lang="en-US" sz="3000" dirty="0"/>
            </a:br>
            <a:r>
              <a:rPr lang="en-US" sz="3000" dirty="0"/>
              <a:t>    return 42 / </a:t>
            </a:r>
            <a:r>
              <a:rPr lang="en-US" sz="3000" dirty="0" err="1"/>
              <a:t>divideBy</a:t>
            </a:r>
            <a:br>
              <a:rPr lang="en-US" sz="3000" dirty="0"/>
            </a:br>
            <a:r>
              <a:rPr lang="en-US" sz="3000" dirty="0" err="1"/>
              <a:t>ZeroDivisionError</a:t>
            </a:r>
            <a:r>
              <a:rPr lang="en-US" sz="3000" dirty="0"/>
              <a:t>: division by zero</a:t>
            </a:r>
            <a:br>
              <a:rPr lang="en-US" sz="3000" dirty="0"/>
            </a:br>
            <a:r>
              <a:rPr lang="en-US" sz="3000" dirty="0"/>
              <a:t>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9875699" y="4958461"/>
            <a:ext cx="1888671" cy="922391"/>
          </a:xfrm>
          <a:prstGeom prst="wedgeRectCallout">
            <a:avLst>
              <a:gd name="adj1" fmla="val -97006"/>
              <a:gd name="adj2" fmla="val -264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first </a:t>
            </a:r>
            <a:r>
              <a:rPr lang="en-US" dirty="0" err="1"/>
              <a:t>Traceback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65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Exception Handling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 fontScale="77500" lnSpcReduction="20000"/>
          </a:bodyPr>
          <a:lstStyle/>
          <a:p>
            <a:r>
              <a:rPr lang="en-US" sz="3300" dirty="0"/>
              <a:t>How do we handle this?</a:t>
            </a:r>
          </a:p>
          <a:p>
            <a:pPr marL="0" indent="0">
              <a:buNone/>
            </a:pPr>
            <a:r>
              <a:rPr lang="en-US" sz="3300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sz="3300" dirty="0" err="1"/>
              <a:t>def</a:t>
            </a:r>
            <a:r>
              <a:rPr lang="en-US" sz="3300" dirty="0"/>
              <a:t> spam(</a:t>
            </a:r>
            <a:r>
              <a:rPr lang="en-US" sz="3300" dirty="0" err="1"/>
              <a:t>divideBy</a:t>
            </a:r>
            <a:r>
              <a:rPr lang="en-US" sz="3300" dirty="0"/>
              <a:t>):</a:t>
            </a:r>
            <a:br>
              <a:rPr lang="en-US" sz="3300" dirty="0"/>
            </a:br>
            <a:r>
              <a:rPr lang="en-US" sz="3300" dirty="0"/>
              <a:t>   try:</a:t>
            </a:r>
            <a:br>
              <a:rPr lang="en-US" sz="3300" dirty="0"/>
            </a:br>
            <a:r>
              <a:rPr lang="en-US" sz="3300" dirty="0"/>
              <a:t>      return 42 / </a:t>
            </a:r>
            <a:r>
              <a:rPr lang="en-US" sz="3300" dirty="0" err="1"/>
              <a:t>divideBy</a:t>
            </a:r>
            <a:br>
              <a:rPr lang="en-US" sz="3300" dirty="0"/>
            </a:br>
            <a:r>
              <a:rPr lang="en-US" sz="3300" dirty="0"/>
              <a:t>   except </a:t>
            </a:r>
            <a:r>
              <a:rPr lang="en-US" sz="3300" dirty="0" err="1"/>
              <a:t>ZeroDivisionError</a:t>
            </a:r>
            <a:r>
              <a:rPr lang="en-US" sz="3300" dirty="0"/>
              <a:t>:</a:t>
            </a:r>
            <a:br>
              <a:rPr lang="en-US" sz="3300" dirty="0"/>
            </a:br>
            <a:r>
              <a:rPr lang="en-US" sz="3300" dirty="0"/>
              <a:t>      print(‘Error: Invalid Argument.’)</a:t>
            </a:r>
            <a:br>
              <a:rPr lang="en-US" sz="3300" dirty="0"/>
            </a:br>
            <a:r>
              <a:rPr lang="en-US" sz="3300" dirty="0"/>
              <a:t>   </a:t>
            </a:r>
          </a:p>
          <a:p>
            <a:pPr marL="0" indent="0">
              <a:buNone/>
            </a:pPr>
            <a:r>
              <a:rPr lang="en-US" sz="3300" dirty="0"/>
              <a:t>#main</a:t>
            </a:r>
            <a:br>
              <a:rPr lang="en-US" sz="3300" dirty="0"/>
            </a:br>
            <a:r>
              <a:rPr lang="en-US" sz="3300" dirty="0"/>
              <a:t>print(spam(2))</a:t>
            </a:r>
            <a:br>
              <a:rPr lang="en-US" sz="3300" dirty="0"/>
            </a:br>
            <a:r>
              <a:rPr lang="en-US" sz="3300" dirty="0"/>
              <a:t>print(spam(12))</a:t>
            </a:r>
            <a:br>
              <a:rPr lang="en-US" sz="3300" dirty="0"/>
            </a:br>
            <a:r>
              <a:rPr lang="en-US" sz="3300" dirty="0"/>
              <a:t>print(spam(0))</a:t>
            </a:r>
            <a:br>
              <a:rPr lang="en-US" sz="3300" dirty="0"/>
            </a:br>
            <a:r>
              <a:rPr lang="en-US" sz="3300" dirty="0"/>
              <a:t>print(spam(1))</a:t>
            </a:r>
          </a:p>
          <a:p>
            <a:pPr marL="0" indent="0">
              <a:buNone/>
            </a:pPr>
            <a:r>
              <a:rPr lang="en-US" sz="3300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9465129" y="2503744"/>
            <a:ext cx="1888671" cy="922391"/>
          </a:xfrm>
          <a:prstGeom prst="wedgeRectCallout">
            <a:avLst>
              <a:gd name="adj1" fmla="val -110736"/>
              <a:gd name="adj2" fmla="val 25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try-except block handles the exception</a:t>
            </a:r>
          </a:p>
        </p:txBody>
      </p:sp>
    </p:spTree>
    <p:extLst>
      <p:ext uri="{BB962C8B-B14F-4D97-AF65-F5344CB8AC3E}">
        <p14:creationId xmlns:p14="http://schemas.microsoft.com/office/powerpoint/2010/main" val="3474098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Exception Handling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926170" cy="5120640"/>
          </a:xfrm>
        </p:spPr>
        <p:txBody>
          <a:bodyPr>
            <a:normAutofit/>
          </a:bodyPr>
          <a:lstStyle/>
          <a:p>
            <a:r>
              <a:rPr lang="en-US" dirty="0"/>
              <a:t>Now when we run the modified divide-by-zero program…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21.0</a:t>
            </a:r>
          </a:p>
          <a:p>
            <a:pPr marL="0" indent="0">
              <a:buNone/>
            </a:pPr>
            <a:r>
              <a:rPr lang="en-US" dirty="0"/>
              <a:t>3.5</a:t>
            </a:r>
          </a:p>
          <a:p>
            <a:pPr marL="0" indent="0">
              <a:buNone/>
            </a:pPr>
            <a:r>
              <a:rPr lang="en-US" dirty="0"/>
              <a:t>Error: Invalid Argument.</a:t>
            </a:r>
            <a:br>
              <a:rPr lang="en-US" dirty="0"/>
            </a:br>
            <a:r>
              <a:rPr lang="en-US" dirty="0"/>
              <a:t>None</a:t>
            </a:r>
            <a:br>
              <a:rPr lang="en-US" dirty="0"/>
            </a:br>
            <a:r>
              <a:rPr lang="en-US" dirty="0"/>
              <a:t>42.0</a:t>
            </a:r>
            <a:br>
              <a:rPr lang="en-US" dirty="0"/>
            </a:br>
            <a:r>
              <a:rPr lang="en-US" dirty="0"/>
              <a:t>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9875699" y="3511798"/>
            <a:ext cx="1888671" cy="1360453"/>
          </a:xfrm>
          <a:prstGeom prst="wedgeRectCallout">
            <a:avLst>
              <a:gd name="adj1" fmla="val -97006"/>
              <a:gd name="adj2" fmla="val -264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 the exception message and the None</a:t>
            </a:r>
          </a:p>
        </p:txBody>
      </p:sp>
    </p:spTree>
    <p:extLst>
      <p:ext uri="{BB962C8B-B14F-4D97-AF65-F5344CB8AC3E}">
        <p14:creationId xmlns:p14="http://schemas.microsoft.com/office/powerpoint/2010/main" val="3075742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Chapter 3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3199"/>
            <a:ext cx="10515600" cy="5440109"/>
          </a:xfrm>
        </p:spPr>
        <p:txBody>
          <a:bodyPr>
            <a:noAutofit/>
          </a:bodyPr>
          <a:lstStyle/>
          <a:p>
            <a:r>
              <a:rPr lang="en-US" dirty="0"/>
              <a:t>We’ve looked at</a:t>
            </a:r>
          </a:p>
          <a:p>
            <a:pPr lvl="1"/>
            <a:r>
              <a:rPr lang="en-US" sz="2800" dirty="0"/>
              <a:t>Functions</a:t>
            </a:r>
          </a:p>
          <a:p>
            <a:pPr lvl="2"/>
            <a:r>
              <a:rPr lang="en-US" sz="2400" b="1" dirty="0" err="1"/>
              <a:t>def</a:t>
            </a:r>
            <a:r>
              <a:rPr lang="en-US" sz="2400" dirty="0"/>
              <a:t> statements w/o and w/ parameters</a:t>
            </a:r>
          </a:p>
          <a:p>
            <a:pPr lvl="2"/>
            <a:r>
              <a:rPr lang="en-US" sz="2400" b="1" dirty="0"/>
              <a:t>return</a:t>
            </a:r>
            <a:r>
              <a:rPr lang="en-US" sz="2400" dirty="0"/>
              <a:t> statements</a:t>
            </a:r>
          </a:p>
          <a:p>
            <a:pPr lvl="1"/>
            <a:r>
              <a:rPr lang="en-US" sz="2800" dirty="0"/>
              <a:t>The </a:t>
            </a:r>
            <a:r>
              <a:rPr lang="en-US" sz="2800" b="1" dirty="0"/>
              <a:t>None</a:t>
            </a:r>
            <a:r>
              <a:rPr lang="en-US" sz="2800" dirty="0"/>
              <a:t> value</a:t>
            </a:r>
          </a:p>
          <a:p>
            <a:pPr lvl="1"/>
            <a:r>
              <a:rPr lang="en-US" sz="2800" dirty="0"/>
              <a:t>print() using keywords </a:t>
            </a:r>
            <a:r>
              <a:rPr lang="en-US" sz="2800" b="1" dirty="0"/>
              <a:t>end</a:t>
            </a:r>
            <a:r>
              <a:rPr lang="en-US" sz="2800" dirty="0"/>
              <a:t> and </a:t>
            </a:r>
            <a:r>
              <a:rPr lang="en-US" sz="2800" b="1" dirty="0" err="1"/>
              <a:t>sep</a:t>
            </a:r>
            <a:endParaRPr lang="en-US" sz="2800" b="1" dirty="0"/>
          </a:p>
          <a:p>
            <a:pPr lvl="1"/>
            <a:r>
              <a:rPr lang="en-US" sz="2800" dirty="0"/>
              <a:t>Scope: Local and Global</a:t>
            </a:r>
          </a:p>
          <a:p>
            <a:pPr lvl="2"/>
            <a:r>
              <a:rPr lang="en-US" sz="2400" b="1" dirty="0"/>
              <a:t>global</a:t>
            </a:r>
            <a:r>
              <a:rPr lang="en-US" sz="2400" dirty="0"/>
              <a:t> statement</a:t>
            </a:r>
            <a:endParaRPr lang="en-US" sz="2400" b="1" dirty="0"/>
          </a:p>
          <a:p>
            <a:pPr lvl="1"/>
            <a:r>
              <a:rPr lang="en-US" sz="2800" dirty="0"/>
              <a:t>Exception Handling</a:t>
            </a:r>
          </a:p>
          <a:p>
            <a:pPr lvl="2"/>
            <a:r>
              <a:rPr lang="en-US" sz="2400" b="1" dirty="0"/>
              <a:t>try-except </a:t>
            </a:r>
            <a:r>
              <a:rPr lang="en-US" sz="2400" dirty="0"/>
              <a:t>blocks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48926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EoCPF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Autofit/>
          </a:bodyPr>
          <a:lstStyle/>
          <a:p>
            <a:r>
              <a:rPr lang="en-US" sz="2400" b="1" dirty="0"/>
              <a:t>E</a:t>
            </a:r>
            <a:r>
              <a:rPr lang="en-US" sz="2400" dirty="0"/>
              <a:t>nd </a:t>
            </a:r>
            <a:r>
              <a:rPr lang="en-US" sz="2400" b="1" dirty="0"/>
              <a:t>o</a:t>
            </a:r>
            <a:r>
              <a:rPr lang="en-US" sz="2400" dirty="0"/>
              <a:t>f </a:t>
            </a:r>
            <a:r>
              <a:rPr lang="en-US" sz="2400" b="1" dirty="0"/>
              <a:t>C</a:t>
            </a:r>
            <a:r>
              <a:rPr lang="en-US" sz="2400" dirty="0"/>
              <a:t>lass </a:t>
            </a:r>
            <a:r>
              <a:rPr lang="en-US" sz="2400" b="1" dirty="0"/>
              <a:t>P</a:t>
            </a:r>
            <a:r>
              <a:rPr lang="en-US" sz="2400" dirty="0"/>
              <a:t>ython </a:t>
            </a:r>
            <a:r>
              <a:rPr lang="en-US" sz="2400" b="1" dirty="0"/>
              <a:t>F</a:t>
            </a:r>
            <a:r>
              <a:rPr lang="en-US" sz="2400" dirty="0"/>
              <a:t>un</a:t>
            </a:r>
          </a:p>
          <a:p>
            <a:r>
              <a:rPr lang="en-US" sz="2400" dirty="0"/>
              <a:t>Run the following in the IDLE Interactive Shell</a:t>
            </a:r>
          </a:p>
          <a:p>
            <a:pPr lvl="1"/>
            <a:r>
              <a:rPr lang="en-US" sz="2000" dirty="0"/>
              <a:t>Note: Won’t work in the CI Lab. Try on your personal machine…</a:t>
            </a:r>
          </a:p>
          <a:p>
            <a:pPr marL="0" indent="0">
              <a:buNone/>
            </a:pPr>
            <a:r>
              <a:rPr lang="en-US" sz="2400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sz="2400" dirty="0"/>
              <a:t>&gt;&gt;&gt; import antigravity</a:t>
            </a:r>
          </a:p>
          <a:p>
            <a:pPr marL="0" indent="0">
              <a:buNone/>
            </a:pPr>
            <a:r>
              <a:rPr lang="en-US" sz="2400" dirty="0"/>
              <a:t>__________________________________________________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Wasn’t that fun?</a:t>
            </a:r>
          </a:p>
        </p:txBody>
      </p:sp>
    </p:spTree>
    <p:extLst>
      <p:ext uri="{BB962C8B-B14F-4D97-AF65-F5344CB8AC3E}">
        <p14:creationId xmlns:p14="http://schemas.microsoft.com/office/powerpoint/2010/main" val="623945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122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err="1"/>
              <a:t>AIST</a:t>
            </a:r>
            <a:r>
              <a:rPr lang="en-US" dirty="0"/>
              <a:t> 2120</a:t>
            </a:r>
            <a:br>
              <a:rPr lang="en-US" dirty="0"/>
            </a:br>
            <a:r>
              <a:rPr lang="en-US" sz="4000" dirty="0"/>
              <a:t>Principles of Scripting and 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07586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i="1" dirty="0"/>
              <a:t>Module 1</a:t>
            </a:r>
          </a:p>
          <a:p>
            <a:r>
              <a:rPr lang="en-US" sz="3600" b="1" i="1" dirty="0"/>
              <a:t>Chapter 3</a:t>
            </a:r>
          </a:p>
          <a:p>
            <a:r>
              <a:rPr lang="en-US" sz="3600" b="1" i="1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81398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Simple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We’re familiar with functions; print(), input(), </a:t>
            </a:r>
            <a:r>
              <a:rPr lang="en-US" dirty="0" err="1"/>
              <a:t>len</a:t>
            </a:r>
            <a:r>
              <a:rPr lang="en-US" dirty="0"/>
              <a:t>(), </a:t>
            </a:r>
            <a:r>
              <a:rPr lang="en-US" dirty="0" err="1"/>
              <a:t>str</a:t>
            </a:r>
            <a:r>
              <a:rPr lang="en-US" dirty="0"/>
              <a:t>(), etc…</a:t>
            </a:r>
          </a:p>
          <a:p>
            <a:r>
              <a:rPr lang="en-US" dirty="0"/>
              <a:t>We can write our own functions! 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hello():</a:t>
            </a:r>
          </a:p>
          <a:p>
            <a:pPr marL="0" indent="0">
              <a:buNone/>
            </a:pPr>
            <a:r>
              <a:rPr lang="en-US" dirty="0"/>
              <a:t>   print(‘Hello’)</a:t>
            </a:r>
          </a:p>
          <a:p>
            <a:pPr marL="0" indent="0">
              <a:buNone/>
            </a:pPr>
            <a:r>
              <a:rPr lang="en-US" dirty="0"/>
              <a:t>   print(‘</a:t>
            </a:r>
            <a:r>
              <a:rPr lang="en-US" dirty="0" err="1"/>
              <a:t>Hola</a:t>
            </a:r>
            <a:r>
              <a:rPr lang="en-US" dirty="0"/>
              <a:t>’)</a:t>
            </a:r>
          </a:p>
          <a:p>
            <a:pPr marL="0" indent="0">
              <a:buNone/>
            </a:pPr>
            <a:r>
              <a:rPr lang="en-US" dirty="0"/>
              <a:t>   print(‘</a:t>
            </a:r>
            <a:r>
              <a:rPr lang="en-US" dirty="0" err="1"/>
              <a:t>nuqneH</a:t>
            </a:r>
            <a:r>
              <a:rPr lang="en-US" dirty="0"/>
              <a:t>’) #Klingon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#main</a:t>
            </a:r>
          </a:p>
          <a:p>
            <a:pPr marL="0" indent="0">
              <a:buNone/>
            </a:pPr>
            <a:r>
              <a:rPr lang="en-US" dirty="0"/>
              <a:t>hello()</a:t>
            </a:r>
          </a:p>
          <a:p>
            <a:pPr marL="0" indent="0">
              <a:buNone/>
            </a:pPr>
            <a:r>
              <a:rPr lang="en-US" dirty="0"/>
              <a:t>hello()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9744074" y="2838479"/>
            <a:ext cx="2121355" cy="1163824"/>
          </a:xfrm>
          <a:prstGeom prst="wedgeRectCallout">
            <a:avLst>
              <a:gd name="adj1" fmla="val -90494"/>
              <a:gd name="adj2" fmla="val -173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</a:t>
            </a:r>
            <a:r>
              <a:rPr lang="en-US" dirty="0" err="1"/>
              <a:t>def</a:t>
            </a:r>
            <a:r>
              <a:rPr lang="en-US" dirty="0"/>
              <a:t> we define the function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9744074" y="4568182"/>
            <a:ext cx="2121355" cy="1163824"/>
          </a:xfrm>
          <a:prstGeom prst="wedgeRectCallout">
            <a:avLst>
              <a:gd name="adj1" fmla="val -90494"/>
              <a:gd name="adj2" fmla="val -173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Then we can call the hello() as many times as we want…</a:t>
            </a:r>
          </a:p>
        </p:txBody>
      </p:sp>
    </p:spTree>
    <p:extLst>
      <p:ext uri="{BB962C8B-B14F-4D97-AF65-F5344CB8AC3E}">
        <p14:creationId xmlns:p14="http://schemas.microsoft.com/office/powerpoint/2010/main" val="257903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Simple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Now to run the hello() function… 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hello():</a:t>
            </a:r>
          </a:p>
          <a:p>
            <a:pPr marL="0" indent="0">
              <a:buNone/>
            </a:pPr>
            <a:r>
              <a:rPr lang="en-US" dirty="0"/>
              <a:t>   --- snip ---</a:t>
            </a:r>
          </a:p>
          <a:p>
            <a:pPr marL="0" indent="0">
              <a:buNone/>
            </a:pPr>
            <a:r>
              <a:rPr lang="en-US" dirty="0"/>
              <a:t>#main</a:t>
            </a:r>
          </a:p>
          <a:p>
            <a:pPr marL="0" indent="0">
              <a:buNone/>
            </a:pPr>
            <a:r>
              <a:rPr lang="en-US" dirty="0"/>
              <a:t>hello()</a:t>
            </a:r>
          </a:p>
          <a:p>
            <a:pPr marL="0" indent="0">
              <a:buNone/>
            </a:pPr>
            <a:r>
              <a:rPr lang="en-US" dirty="0"/>
              <a:t>hello()</a:t>
            </a:r>
            <a:br>
              <a:rPr lang="en-US" dirty="0"/>
            </a:b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Hello</a:t>
            </a:r>
          </a:p>
          <a:p>
            <a:pPr marL="0" indent="0">
              <a:buNone/>
            </a:pPr>
            <a:r>
              <a:rPr lang="en-US" dirty="0" err="1"/>
              <a:t>Hola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nuqneH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Hello</a:t>
            </a:r>
          </a:p>
          <a:p>
            <a:pPr marL="0" indent="0">
              <a:buNone/>
            </a:pPr>
            <a:r>
              <a:rPr lang="en-US" dirty="0" err="1"/>
              <a:t>Hola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nuqneH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221913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Simple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Let’s define hello() with parameters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hello(name):</a:t>
            </a:r>
          </a:p>
          <a:p>
            <a:pPr marL="0" indent="0">
              <a:buNone/>
            </a:pPr>
            <a:r>
              <a:rPr lang="en-US" dirty="0"/>
              <a:t>   print(‘Hello, ’ + name + ‘!’)</a:t>
            </a:r>
          </a:p>
          <a:p>
            <a:pPr marL="0" indent="0">
              <a:buNone/>
            </a:pPr>
            <a:r>
              <a:rPr lang="en-US" dirty="0"/>
              <a:t>#main</a:t>
            </a:r>
          </a:p>
          <a:p>
            <a:pPr marL="0" indent="0">
              <a:buNone/>
            </a:pPr>
            <a:r>
              <a:rPr lang="en-US" dirty="0"/>
              <a:t>hello(‘Alice’)</a:t>
            </a:r>
          </a:p>
          <a:p>
            <a:pPr marL="0" indent="0">
              <a:buNone/>
            </a:pPr>
            <a:r>
              <a:rPr lang="en-US" dirty="0"/>
              <a:t>hello(‘Bob’)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Hello, Alice!</a:t>
            </a:r>
          </a:p>
          <a:p>
            <a:pPr marL="0" indent="0">
              <a:buNone/>
            </a:pPr>
            <a:r>
              <a:rPr lang="en-US" dirty="0"/>
              <a:t>Hello, Bob!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---------------------------------------------------------------------------------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9938657" y="2680780"/>
            <a:ext cx="1888671" cy="922391"/>
          </a:xfrm>
          <a:prstGeom prst="wedgeRectCallout">
            <a:avLst>
              <a:gd name="adj1" fmla="val -88188"/>
              <a:gd name="adj2" fmla="val -39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hello() now has one parameter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9938657" y="4073236"/>
            <a:ext cx="1888671" cy="922391"/>
          </a:xfrm>
          <a:prstGeom prst="wedgeRectCallout">
            <a:avLst>
              <a:gd name="adj1" fmla="val -83577"/>
              <a:gd name="adj2" fmla="val -362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call hello(), we now send an argument</a:t>
            </a:r>
          </a:p>
        </p:txBody>
      </p:sp>
    </p:spTree>
    <p:extLst>
      <p:ext uri="{BB962C8B-B14F-4D97-AF65-F5344CB8AC3E}">
        <p14:creationId xmlns:p14="http://schemas.microsoft.com/office/powerpoint/2010/main" val="134729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The value a function call evaluates to is the </a:t>
            </a:r>
            <a:r>
              <a:rPr lang="en-US" i="1" dirty="0"/>
              <a:t>return value </a:t>
            </a:r>
            <a:r>
              <a:rPr lang="en-US" dirty="0"/>
              <a:t>of the function</a:t>
            </a:r>
          </a:p>
          <a:p>
            <a:r>
              <a:rPr lang="en-US" dirty="0"/>
              <a:t>When we create a function, using the </a:t>
            </a:r>
            <a:r>
              <a:rPr lang="en-US" i="1" dirty="0" err="1"/>
              <a:t>def</a:t>
            </a:r>
            <a:r>
              <a:rPr lang="en-US" dirty="0"/>
              <a:t> statement, we can specify the return value using a </a:t>
            </a:r>
            <a:r>
              <a:rPr lang="en-US" i="1" dirty="0"/>
              <a:t>return</a:t>
            </a:r>
            <a:r>
              <a:rPr lang="en-US" dirty="0"/>
              <a:t> statement</a:t>
            </a:r>
          </a:p>
          <a:p>
            <a:r>
              <a:rPr lang="en-US" dirty="0"/>
              <a:t>Return</a:t>
            </a:r>
            <a:r>
              <a:rPr lang="en-US" b="1" dirty="0"/>
              <a:t> </a:t>
            </a:r>
            <a:r>
              <a:rPr lang="en-US" dirty="0"/>
              <a:t>statements have: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return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The value or expression the function will return</a:t>
            </a:r>
          </a:p>
        </p:txBody>
      </p:sp>
    </p:spTree>
    <p:extLst>
      <p:ext uri="{BB962C8B-B14F-4D97-AF65-F5344CB8AC3E}">
        <p14:creationId xmlns:p14="http://schemas.microsoft.com/office/powerpoint/2010/main" val="1330440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magic8Ball.py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Check out this fun program on page 64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import random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getAnswer</a:t>
            </a:r>
            <a:r>
              <a:rPr lang="en-US" dirty="0"/>
              <a:t>(</a:t>
            </a:r>
            <a:r>
              <a:rPr lang="en-US" dirty="0" err="1"/>
              <a:t>answerNumber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if </a:t>
            </a:r>
            <a:r>
              <a:rPr lang="en-US" dirty="0" err="1"/>
              <a:t>answerNumber</a:t>
            </a:r>
            <a:r>
              <a:rPr lang="en-US" dirty="0"/>
              <a:t> == 1:</a:t>
            </a:r>
            <a:br>
              <a:rPr lang="en-US" dirty="0"/>
            </a:br>
            <a:r>
              <a:rPr lang="en-US" dirty="0"/>
              <a:t>      return ‘It is certain’</a:t>
            </a:r>
          </a:p>
          <a:p>
            <a:pPr marL="0" indent="0">
              <a:buNone/>
            </a:pPr>
            <a:r>
              <a:rPr lang="en-US" dirty="0"/>
              <a:t>   -- snip --- </a:t>
            </a:r>
          </a:p>
          <a:p>
            <a:pPr marL="0" indent="0">
              <a:buNone/>
            </a:pPr>
            <a:r>
              <a:rPr lang="en-US" dirty="0"/>
              <a:t>   if </a:t>
            </a:r>
            <a:r>
              <a:rPr lang="en-US" dirty="0" err="1"/>
              <a:t>answerNumber</a:t>
            </a:r>
            <a:r>
              <a:rPr lang="en-US" dirty="0"/>
              <a:t> == 9:</a:t>
            </a:r>
            <a:br>
              <a:rPr lang="en-US" dirty="0"/>
            </a:br>
            <a:r>
              <a:rPr lang="en-US" dirty="0"/>
              <a:t>      return ‘Very doubtful’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#main</a:t>
            </a:r>
            <a:br>
              <a:rPr lang="en-US" dirty="0"/>
            </a:br>
            <a:r>
              <a:rPr lang="en-US" dirty="0"/>
              <a:t>r = </a:t>
            </a:r>
            <a:r>
              <a:rPr lang="en-US" dirty="0" err="1"/>
              <a:t>random.randint</a:t>
            </a:r>
            <a:r>
              <a:rPr lang="en-US" dirty="0"/>
              <a:t>(1, 9)</a:t>
            </a:r>
            <a:br>
              <a:rPr lang="en-US" dirty="0"/>
            </a:br>
            <a:r>
              <a:rPr lang="en-US" dirty="0"/>
              <a:t>fortune = </a:t>
            </a:r>
            <a:r>
              <a:rPr lang="en-US" dirty="0" err="1"/>
              <a:t>getAnswer</a:t>
            </a:r>
            <a:r>
              <a:rPr lang="en-US" dirty="0"/>
              <a:t>(r)</a:t>
            </a:r>
            <a:br>
              <a:rPr lang="en-US" dirty="0"/>
            </a:br>
            <a:r>
              <a:rPr lang="en-US" dirty="0"/>
              <a:t>print(fortune)</a:t>
            </a:r>
            <a:br>
              <a:rPr lang="en-US" dirty="0"/>
            </a:b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9465129" y="3442224"/>
            <a:ext cx="1888671" cy="922391"/>
          </a:xfrm>
          <a:prstGeom prst="wedgeRectCallout">
            <a:avLst>
              <a:gd name="adj1" fmla="val -83577"/>
              <a:gd name="adj2" fmla="val -22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 the return statements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9467850" y="5270665"/>
            <a:ext cx="1888671" cy="922391"/>
          </a:xfrm>
          <a:prstGeom prst="wedgeRectCallout">
            <a:avLst>
              <a:gd name="adj1" fmla="val -84730"/>
              <a:gd name="adj2" fmla="val -197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Notice how the return values are used</a:t>
            </a:r>
          </a:p>
        </p:txBody>
      </p:sp>
    </p:spTree>
    <p:extLst>
      <p:ext uri="{BB962C8B-B14F-4D97-AF65-F5344CB8AC3E}">
        <p14:creationId xmlns:p14="http://schemas.microsoft.com/office/powerpoint/2010/main" val="2494825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magic8Ball.py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Let’s shorten our main()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import random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getAnswer</a:t>
            </a:r>
            <a:r>
              <a:rPr lang="en-US" dirty="0"/>
              <a:t>(</a:t>
            </a:r>
            <a:r>
              <a:rPr lang="en-US" dirty="0" err="1"/>
              <a:t>answerNumber</a:t>
            </a:r>
            <a:r>
              <a:rPr lang="en-US" dirty="0"/>
              <a:t>):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-- snip ---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main now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getAnswer</a:t>
            </a:r>
            <a:r>
              <a:rPr lang="en-US" dirty="0"/>
              <a:t>(</a:t>
            </a:r>
            <a:r>
              <a:rPr lang="en-US" dirty="0" err="1"/>
              <a:t>random.randint</a:t>
            </a:r>
            <a:r>
              <a:rPr lang="en-US" dirty="0"/>
              <a:t>(1, 9)))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main was…</a:t>
            </a:r>
            <a:br>
              <a:rPr lang="en-US" dirty="0"/>
            </a:br>
            <a:r>
              <a:rPr lang="en-US" dirty="0"/>
              <a:t># r = </a:t>
            </a:r>
            <a:r>
              <a:rPr lang="en-US" dirty="0" err="1"/>
              <a:t>random.randint</a:t>
            </a:r>
            <a:r>
              <a:rPr lang="en-US" dirty="0"/>
              <a:t>(1, 9)</a:t>
            </a:r>
            <a:br>
              <a:rPr lang="en-US" dirty="0"/>
            </a:br>
            <a:r>
              <a:rPr lang="en-US" dirty="0"/>
              <a:t># fortune = </a:t>
            </a:r>
            <a:r>
              <a:rPr lang="en-US" dirty="0" err="1"/>
              <a:t>getAnswer</a:t>
            </a:r>
            <a:r>
              <a:rPr lang="en-US" dirty="0"/>
              <a:t>(r)</a:t>
            </a:r>
            <a:br>
              <a:rPr lang="en-US" dirty="0"/>
            </a:br>
            <a:r>
              <a:rPr lang="en-US" dirty="0"/>
              <a:t># print(fortune)</a:t>
            </a:r>
            <a:br>
              <a:rPr lang="en-US" dirty="0"/>
            </a:b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9465129" y="4885603"/>
            <a:ext cx="1888671" cy="922391"/>
          </a:xfrm>
          <a:prstGeom prst="wedgeRectCallout">
            <a:avLst>
              <a:gd name="adj1" fmla="val -84730"/>
              <a:gd name="adj2" fmla="val -197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these two versions of main equivalent?</a:t>
            </a:r>
          </a:p>
        </p:txBody>
      </p:sp>
    </p:spTree>
    <p:extLst>
      <p:ext uri="{BB962C8B-B14F-4D97-AF65-F5344CB8AC3E}">
        <p14:creationId xmlns:p14="http://schemas.microsoft.com/office/powerpoint/2010/main" val="2163693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None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In Python, there is a value – </a:t>
            </a:r>
            <a:r>
              <a:rPr lang="en-US" b="1" dirty="0"/>
              <a:t>None</a:t>
            </a:r>
            <a:r>
              <a:rPr lang="en-US" dirty="0"/>
              <a:t> – that represents the absence of a value…</a:t>
            </a:r>
          </a:p>
          <a:p>
            <a:r>
              <a:rPr lang="en-US" b="1" dirty="0"/>
              <a:t>None</a:t>
            </a:r>
            <a:r>
              <a:rPr lang="en-US" dirty="0"/>
              <a:t> is the only value of the </a:t>
            </a:r>
            <a:r>
              <a:rPr lang="en-US" b="1" dirty="0" err="1"/>
              <a:t>NoneType</a:t>
            </a:r>
            <a:r>
              <a:rPr lang="en-US" dirty="0"/>
              <a:t> data type</a:t>
            </a:r>
          </a:p>
          <a:p>
            <a:r>
              <a:rPr lang="en-US" dirty="0"/>
              <a:t>Same as </a:t>
            </a:r>
            <a:r>
              <a:rPr lang="en-US" i="1" dirty="0"/>
              <a:t>null</a:t>
            </a:r>
            <a:r>
              <a:rPr lang="en-US" dirty="0"/>
              <a:t>, </a:t>
            </a:r>
            <a:r>
              <a:rPr lang="en-US" i="1" dirty="0"/>
              <a:t>nil</a:t>
            </a:r>
            <a:r>
              <a:rPr lang="en-US" dirty="0"/>
              <a:t> or </a:t>
            </a:r>
            <a:r>
              <a:rPr lang="en-US" i="1" dirty="0"/>
              <a:t>undefined</a:t>
            </a:r>
            <a:r>
              <a:rPr lang="en-US" dirty="0"/>
              <a:t> in other programming languages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&gt;&gt;&gt; spam = None</a:t>
            </a:r>
          </a:p>
          <a:p>
            <a:pPr marL="0" indent="0">
              <a:buNone/>
            </a:pPr>
            <a:r>
              <a:rPr lang="en-US" dirty="0"/>
              <a:t>&gt;&gt;&gt; print(spam)</a:t>
            </a:r>
          </a:p>
          <a:p>
            <a:pPr marL="0" indent="0">
              <a:buNone/>
            </a:pPr>
            <a:r>
              <a:rPr lang="en-US" dirty="0"/>
              <a:t>None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9465129" y="5368637"/>
            <a:ext cx="1888671" cy="922391"/>
          </a:xfrm>
          <a:prstGeom prst="wedgeRectCallout">
            <a:avLst>
              <a:gd name="adj1" fmla="val -85883"/>
              <a:gd name="adj2" fmla="val -45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the value of None?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9465129" y="4073236"/>
            <a:ext cx="1888671" cy="922391"/>
          </a:xfrm>
          <a:prstGeom prst="wedgeRectCallout">
            <a:avLst>
              <a:gd name="adj1" fmla="val -87612"/>
              <a:gd name="adj2" fmla="val -279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None must start with upper case N</a:t>
            </a:r>
          </a:p>
        </p:txBody>
      </p:sp>
    </p:spTree>
    <p:extLst>
      <p:ext uri="{BB962C8B-B14F-4D97-AF65-F5344CB8AC3E}">
        <p14:creationId xmlns:p14="http://schemas.microsoft.com/office/powerpoint/2010/main" val="130271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</TotalTime>
  <Words>1409</Words>
  <Application>Microsoft Office PowerPoint</Application>
  <PresentationFormat>Widescreen</PresentationFormat>
  <Paragraphs>235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AIST 2120 Principles of Scripting and Automation</vt:lpstr>
      <vt:lpstr>Chapter 3 Terms</vt:lpstr>
      <vt:lpstr>A Simple Function</vt:lpstr>
      <vt:lpstr>A Simple Function</vt:lpstr>
      <vt:lpstr>A Simple Function</vt:lpstr>
      <vt:lpstr>Return Values</vt:lpstr>
      <vt:lpstr>magic8Ball.py</vt:lpstr>
      <vt:lpstr>magic8Ball.py</vt:lpstr>
      <vt:lpstr>The None Value</vt:lpstr>
      <vt:lpstr>More About None</vt:lpstr>
      <vt:lpstr>Keyword Arguments and print()</vt:lpstr>
      <vt:lpstr>Keyword Argument end</vt:lpstr>
      <vt:lpstr>Keyword Argument end</vt:lpstr>
      <vt:lpstr>Keyword Argument sep</vt:lpstr>
      <vt:lpstr>Keyword Argument sep</vt:lpstr>
      <vt:lpstr>Local and Global Scope</vt:lpstr>
      <vt:lpstr>Local and Global Variables</vt:lpstr>
      <vt:lpstr>The Global Statement</vt:lpstr>
      <vt:lpstr>Exception Handling</vt:lpstr>
      <vt:lpstr>Exception Handling</vt:lpstr>
      <vt:lpstr>Exception Handling</vt:lpstr>
      <vt:lpstr>Exception Handling</vt:lpstr>
      <vt:lpstr>Chapter 3 Summary</vt:lpstr>
      <vt:lpstr>EoCPF</vt:lpstr>
      <vt:lpstr>AIST 2120 Principles of Scripting and Automation</vt:lpstr>
    </vt:vector>
  </TitlesOfParts>
  <Company>Augusta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1200</dc:title>
  <dc:creator>Weldon, Steven</dc:creator>
  <cp:lastModifiedBy>He Sen</cp:lastModifiedBy>
  <cp:revision>222</cp:revision>
  <dcterms:created xsi:type="dcterms:W3CDTF">2018-05-15T16:14:30Z</dcterms:created>
  <dcterms:modified xsi:type="dcterms:W3CDTF">2023-10-16T08:13:27Z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