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70" d="100"/>
          <a:sy n="70" d="100"/>
        </p:scale>
        <p:origin x="873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557B-809E-C174-5134-98243D28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1884-F5D5-C09C-A38C-70E4DC70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24F-ADC3-5B88-B376-EFDFF5FB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2A6-667A-55AF-DB0F-EA6A9E0A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9634-5342-CA5E-597B-5616E69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F81-43B7-3E17-3EE5-520D0F62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AC197-B9EB-78F6-605B-5766BF76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599C-69A2-5B7A-2E30-D97227A5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CD64-8FB6-C50E-58B3-044D5E3A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A453-98FC-C831-5FCC-5B81D15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5FEAB-C035-5103-684D-8FB4F8B8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C1D1-C912-03CE-A12F-AD5FCACB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D924-9CF6-4136-FDD0-DB4D43C6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A73A-537A-E052-8E2A-0F1FE4F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2485-F156-0D98-46A1-37FB14CE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33E1-0349-2A6E-76E7-B11B625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70C8-F0CB-1D96-44FF-BF21A3A0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F7D0-1C17-99CF-77C7-6C1991E3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6B5E-D89D-3551-2608-3FDB5776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711D-BCDF-A5BF-3364-E45D2BC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AD-003C-6D47-84C5-4F3E75D1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D932-0B0E-E305-660E-736A4276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8D41-7445-AA18-7669-6319EA6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2A0C-7907-4687-3034-AC9B35C3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AE4-3952-D720-657D-A0C9F74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1388-80F9-6026-E36A-150B17EB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C4A9-BC2C-13A5-D854-E15AFFC5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EDB5-B34C-BE39-70E9-86368AFF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5866-C9FB-CFA1-F847-1A093D6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75AD-DEA7-7D55-704B-C886CFFB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9868-C7CB-A8D0-3D72-072824B1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D2FB-1A38-DA63-7056-AAAD06A1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C666-3125-D6CA-9547-BCB87C76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149C-152E-CD93-D4E5-1039464B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E785-EBFB-AA3C-8A0E-5BAF36F4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CBDD-2335-2F71-701E-78AC78A1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A47B-CA86-2A3F-75FE-62FD09E7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01AF8-EC48-2F37-513C-1E850AC8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A62D6-49A4-4F3C-6BB1-DF90E82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133-75EA-998D-7F7B-C8C8BD55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AD16-482D-7EAE-0E58-8B748CDA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C988-B25E-F43B-4454-ED3F56A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78F1-F9AA-CCC1-8579-91F9832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57C56-E904-0A52-2B09-AAF88978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3FA0F-34AF-BCDC-5EC2-D03CECF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18047-9887-C661-5E76-A6B842C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F61-03EE-F89B-39DB-B61E8F09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5C8A-3755-4153-D166-AE077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28D9-50CC-3783-43A9-39BB4173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4009-29BC-C058-B28F-5EF2FB67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872D-F970-82F3-0D27-F13061B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382D-BD62-F6E9-568A-3061CA94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96E8-418F-A4E2-5A36-915DC12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271C5-DF44-3B73-663B-A2E7433BA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0673-73C6-2267-BC81-BC8B4615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544A5-DA7A-25E7-D50B-B8FC090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DEE0-1CCF-A31E-0F7E-EA5FCFA2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70C1-9D58-3F66-E0DA-29E6C17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8A588-5143-8D74-0288-98558193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1B3D-2DAA-26D9-AE46-852AFC58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CB83-20FD-9F60-6DFB-18AA00974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EFD0-29D0-4BEB-A53E-6C4F6C60BD44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081F-BE9D-843D-C61C-F1F767884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DF16-1A28-780B-45C4-B0FF2F942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8074-A24A-5B4A-CE2A-BE86D30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Midterm 2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824-BE19-2D4A-8235-44B7A538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covered Two Modules – All about python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to expect: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40 Multiple choice (out of 53 testing bank) 2.5/each</a:t>
            </a:r>
            <a:endParaRPr lang="en-US" i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Grades are Finalized right after the exam.</a:t>
            </a:r>
          </a:p>
        </p:txBody>
      </p:sp>
    </p:spTree>
    <p:extLst>
      <p:ext uri="{BB962C8B-B14F-4D97-AF65-F5344CB8AC3E}">
        <p14:creationId xmlns:p14="http://schemas.microsoft.com/office/powerpoint/2010/main" val="197872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Which print statement displays: 'Tokyo had 9.273000 million people in 2015’? print(f'{"</a:t>
            </a:r>
            <a:r>
              <a:rPr lang="en-US" dirty="0" err="1"/>
              <a:t>Tokyo":s</a:t>
            </a:r>
            <a:r>
              <a:rPr lang="en-US" dirty="0"/>
              <a:t>} had {9.273:f} million people in {2015:d}’)</a:t>
            </a:r>
          </a:p>
          <a:p>
            <a:r>
              <a:rPr lang="en-US" dirty="0"/>
              <a:t>What is output? </a:t>
            </a:r>
            <a:r>
              <a:rPr lang="en-US" dirty="0" err="1"/>
              <a:t>Pyt</a:t>
            </a:r>
            <a:r>
              <a:rPr lang="en-US" dirty="0"/>
              <a:t>,  </a:t>
            </a:r>
            <a:r>
              <a:rPr lang="en-US" dirty="0" err="1"/>
              <a:t>yt</a:t>
            </a:r>
            <a:r>
              <a:rPr lang="en-US" dirty="0"/>
              <a:t>, t</a:t>
            </a:r>
          </a:p>
          <a:p>
            <a:pPr lvl="1"/>
            <a:r>
              <a:rPr lang="en-US" dirty="0" err="1"/>
              <a:t>new_string</a:t>
            </a:r>
            <a:r>
              <a:rPr lang="en-US" dirty="0"/>
              <a:t> = 'Python’</a:t>
            </a:r>
          </a:p>
          <a:p>
            <a:pPr lvl="1"/>
            <a:r>
              <a:rPr lang="en-US" dirty="0" err="1"/>
              <a:t>my_index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while </a:t>
            </a:r>
            <a:r>
              <a:rPr lang="en-US" dirty="0" err="1"/>
              <a:t>my_index</a:t>
            </a:r>
            <a:r>
              <a:rPr lang="en-US" dirty="0"/>
              <a:t> !=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new_string</a:t>
            </a:r>
            <a:r>
              <a:rPr lang="en-US" dirty="0"/>
              <a:t>)/2:</a:t>
            </a:r>
          </a:p>
          <a:p>
            <a:pPr lvl="1"/>
            <a:r>
              <a:rPr lang="en-US" dirty="0"/>
              <a:t>        print(</a:t>
            </a:r>
            <a:r>
              <a:rPr lang="en-US" dirty="0" err="1"/>
              <a:t>new_string</a:t>
            </a:r>
            <a:r>
              <a:rPr lang="en-US" dirty="0"/>
              <a:t>[</a:t>
            </a:r>
            <a:r>
              <a:rPr lang="en-US" dirty="0" err="1"/>
              <a:t>my_index:int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new_string</a:t>
            </a:r>
            <a:r>
              <a:rPr lang="en-US" dirty="0"/>
              <a:t>)/2)])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my_index</a:t>
            </a:r>
            <a:r>
              <a:rPr lang="en-US" dirty="0"/>
              <a:t> += 1</a:t>
            </a:r>
          </a:p>
          <a:p>
            <a:r>
              <a:rPr lang="en-US" dirty="0"/>
              <a:t>When was Jen unemployed?    2015 &lt; time &lt; 2017, and before 2010</a:t>
            </a:r>
          </a:p>
          <a:p>
            <a:pPr lvl="1"/>
            <a:r>
              <a:rPr lang="en-US" dirty="0"/>
              <a:t>if (year &gt;= 2010 and year &lt;= 2014):</a:t>
            </a:r>
          </a:p>
          <a:p>
            <a:pPr lvl="1"/>
            <a:r>
              <a:rPr lang="en-US" dirty="0"/>
              <a:t>    print('Jen employed at Regal Cinemas’)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(year &gt;= 2018):</a:t>
            </a:r>
          </a:p>
          <a:p>
            <a:pPr lvl="1"/>
            <a:r>
              <a:rPr lang="en-US" dirty="0"/>
              <a:t>    print('Jen employed at  AMC Cinemas’)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    print('Unemployed')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539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conditions have to be true to make the following code display "B"? color is 'red' and style is 4</a:t>
            </a:r>
          </a:p>
          <a:p>
            <a:pPr lvl="1"/>
            <a:r>
              <a:rPr lang="en-US" dirty="0"/>
              <a:t>if color == 'red’:</a:t>
            </a:r>
          </a:p>
          <a:p>
            <a:pPr lvl="1"/>
            <a:r>
              <a:rPr lang="en-US" dirty="0"/>
              <a:t>    if style &lt; 3:</a:t>
            </a:r>
          </a:p>
          <a:p>
            <a:pPr lvl="1"/>
            <a:r>
              <a:rPr lang="en-US" dirty="0"/>
              <a:t>        print('A’)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style &lt; 5:</a:t>
            </a:r>
          </a:p>
          <a:p>
            <a:pPr lvl="1"/>
            <a:r>
              <a:rPr lang="en-US" dirty="0"/>
              <a:t>        print('B’)</a:t>
            </a:r>
          </a:p>
          <a:p>
            <a:pPr lvl="1"/>
            <a:r>
              <a:rPr lang="en-US" dirty="0"/>
              <a:t>    else:</a:t>
            </a:r>
          </a:p>
          <a:p>
            <a:pPr lvl="1"/>
            <a:r>
              <a:rPr lang="en-US" dirty="0"/>
              <a:t>        print('C’)</a:t>
            </a:r>
          </a:p>
          <a:p>
            <a:pPr lvl="1"/>
            <a:r>
              <a:rPr lang="en-US" dirty="0" err="1"/>
              <a:t>elif</a:t>
            </a:r>
            <a:r>
              <a:rPr lang="en-US" dirty="0"/>
              <a:t> color == 'blue’:</a:t>
            </a:r>
          </a:p>
          <a:p>
            <a:pPr lvl="1"/>
            <a:r>
              <a:rPr lang="en-US" dirty="0"/>
              <a:t>    print('D’)</a:t>
            </a:r>
          </a:p>
          <a:p>
            <a:r>
              <a:rPr lang="en-US" dirty="0"/>
              <a:t>Which expressions for YYY and ZZZ will output "Young" when </a:t>
            </a:r>
            <a:r>
              <a:rPr lang="en-US" dirty="0" err="1"/>
              <a:t>user_age</a:t>
            </a:r>
            <a:r>
              <a:rPr lang="en-US" dirty="0"/>
              <a:t> is less than 20 and "Young but not too young" when </a:t>
            </a:r>
            <a:r>
              <a:rPr lang="en-US" dirty="0" err="1"/>
              <a:t>user_age</a:t>
            </a:r>
            <a:r>
              <a:rPr lang="en-US" dirty="0"/>
              <a:t> is between 10 and 20? YYY: </a:t>
            </a:r>
            <a:r>
              <a:rPr lang="en-US" dirty="0" err="1"/>
              <a:t>user_age</a:t>
            </a:r>
            <a:r>
              <a:rPr lang="en-US" dirty="0"/>
              <a:t> &lt; 20 ZZZ: </a:t>
            </a:r>
            <a:r>
              <a:rPr lang="en-US" dirty="0" err="1"/>
              <a:t>user_age</a:t>
            </a:r>
            <a:r>
              <a:rPr lang="en-US" dirty="0"/>
              <a:t> &gt; 10</a:t>
            </a:r>
          </a:p>
          <a:p>
            <a:pPr lvl="1"/>
            <a:r>
              <a:rPr lang="en-US" dirty="0" err="1"/>
              <a:t>age_type</a:t>
            </a:r>
            <a:r>
              <a:rPr lang="en-US" dirty="0"/>
              <a:t> = ‘’</a:t>
            </a:r>
          </a:p>
          <a:p>
            <a:pPr lvl="1"/>
            <a:r>
              <a:rPr lang="en-US" dirty="0"/>
              <a:t>if YYY: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age_type</a:t>
            </a:r>
            <a:r>
              <a:rPr lang="en-US" dirty="0"/>
              <a:t> = </a:t>
            </a:r>
            <a:r>
              <a:rPr lang="en-US" dirty="0" err="1"/>
              <a:t>age_type</a:t>
            </a:r>
            <a:r>
              <a:rPr lang="en-US" dirty="0"/>
              <a:t> + "Young“</a:t>
            </a:r>
          </a:p>
          <a:p>
            <a:pPr lvl="1"/>
            <a:r>
              <a:rPr lang="en-US" dirty="0"/>
              <a:t>    if ZZZ:</a:t>
            </a:r>
          </a:p>
          <a:p>
            <a:pPr lvl="1"/>
            <a:r>
              <a:rPr lang="en-US" dirty="0"/>
              <a:t>        </a:t>
            </a:r>
            <a:r>
              <a:rPr lang="en-US" dirty="0" err="1"/>
              <a:t>age_type</a:t>
            </a:r>
            <a:r>
              <a:rPr lang="en-US" dirty="0"/>
              <a:t> = </a:t>
            </a:r>
            <a:r>
              <a:rPr lang="en-US" dirty="0" err="1"/>
              <a:t>age_type</a:t>
            </a:r>
            <a:r>
              <a:rPr lang="en-US" dirty="0"/>
              <a:t> + " but not too young“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age_type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0492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the final value of z?    21</a:t>
            </a:r>
          </a:p>
          <a:p>
            <a:pPr lvl="1"/>
            <a:r>
              <a:rPr lang="en-US" dirty="0"/>
              <a:t>grades = { 'A': 90, 'B': 80, 'C': 70, 'D': 60 }</a:t>
            </a:r>
          </a:p>
          <a:p>
            <a:pPr lvl="1"/>
            <a:r>
              <a:rPr lang="en-US" dirty="0" err="1"/>
              <a:t>my_grade</a:t>
            </a:r>
            <a:r>
              <a:rPr lang="en-US" dirty="0"/>
              <a:t> = 70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my_grade</a:t>
            </a:r>
            <a:r>
              <a:rPr lang="en-US" dirty="0"/>
              <a:t> not in grades:</a:t>
            </a:r>
          </a:p>
          <a:p>
            <a:pPr lvl="1"/>
            <a:r>
              <a:rPr lang="en-US" dirty="0"/>
              <a:t>    z = 1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    z = 2</a:t>
            </a:r>
          </a:p>
          <a:p>
            <a:pPr lvl="1"/>
            <a:r>
              <a:rPr lang="en-US" dirty="0"/>
              <a:t>if 'F' in grades:</a:t>
            </a:r>
          </a:p>
          <a:p>
            <a:pPr lvl="1"/>
            <a:r>
              <a:rPr lang="en-US" dirty="0"/>
              <a:t>    z = z + 10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    z = z + 20</a:t>
            </a:r>
          </a:p>
          <a:p>
            <a:r>
              <a:rPr lang="en-US" dirty="0"/>
              <a:t>Excess indentation must be removed from which lines to make the code correct?</a:t>
            </a:r>
          </a:p>
          <a:p>
            <a:pPr lvl="1"/>
            <a:r>
              <a:rPr lang="en-US" dirty="0"/>
              <a:t>1. print('start’)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2.     if x &gt; 10: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3.         print('large’)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4.         else:</a:t>
            </a:r>
          </a:p>
          <a:p>
            <a:pPr lvl="1"/>
            <a:r>
              <a:rPr lang="en-US" dirty="0"/>
              <a:t>5.     print('small’)</a:t>
            </a:r>
          </a:p>
          <a:p>
            <a:pPr lvl="1"/>
            <a:r>
              <a:rPr lang="en-US" dirty="0"/>
              <a:t>6. print('done')</a:t>
            </a:r>
          </a:p>
        </p:txBody>
      </p:sp>
    </p:spTree>
    <p:extLst>
      <p:ext uri="{BB962C8B-B14F-4D97-AF65-F5344CB8AC3E}">
        <p14:creationId xmlns:p14="http://schemas.microsoft.com/office/powerpoint/2010/main" val="2427316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What is the output? 00 01 10 11</a:t>
            </a:r>
          </a:p>
          <a:p>
            <a:pPr lvl="1"/>
            <a:r>
              <a:rPr lang="en-US" dirty="0"/>
              <a:t>for j in range(2):</a:t>
            </a:r>
          </a:p>
          <a:p>
            <a:pPr lvl="1"/>
            <a:r>
              <a:rPr lang="en-US" dirty="0"/>
              <a:t>    for k in range(4):</a:t>
            </a:r>
          </a:p>
          <a:p>
            <a:pPr lvl="1"/>
            <a:r>
              <a:rPr lang="en-US" dirty="0"/>
              <a:t>              if (k == 2):</a:t>
            </a:r>
          </a:p>
          <a:p>
            <a:pPr lvl="1"/>
            <a:r>
              <a:rPr lang="en-US" dirty="0"/>
              <a:t>                   break</a:t>
            </a:r>
          </a:p>
          <a:p>
            <a:pPr lvl="1"/>
            <a:r>
              <a:rPr lang="en-US" dirty="0"/>
              <a:t>              print(f'{j}{k}', end=' ‘)</a:t>
            </a:r>
          </a:p>
          <a:p>
            <a:r>
              <a:rPr lang="en-US" dirty="0"/>
              <a:t>What is the ending value of z?  4+3+1+0=8</a:t>
            </a:r>
          </a:p>
          <a:p>
            <a:pPr lvl="1"/>
            <a:r>
              <a:rPr lang="en-US" dirty="0"/>
              <a:t>z = 0</a:t>
            </a:r>
          </a:p>
          <a:p>
            <a:pPr lvl="1"/>
            <a:r>
              <a:rPr lang="en-US" dirty="0"/>
              <a:t>a = 5</a:t>
            </a:r>
          </a:p>
          <a:p>
            <a:pPr lvl="1"/>
            <a:r>
              <a:rPr lang="en-US" dirty="0"/>
              <a:t>while a &gt; 0:</a:t>
            </a:r>
          </a:p>
          <a:p>
            <a:pPr lvl="1"/>
            <a:r>
              <a:rPr lang="en-US" dirty="0"/>
              <a:t>    a = a – 1</a:t>
            </a:r>
          </a:p>
          <a:p>
            <a:pPr lvl="1"/>
            <a:r>
              <a:rPr lang="en-US" dirty="0"/>
              <a:t>    if a == 2:</a:t>
            </a:r>
          </a:p>
          <a:p>
            <a:pPr lvl="1"/>
            <a:r>
              <a:rPr lang="en-US" dirty="0"/>
              <a:t>        continue</a:t>
            </a:r>
          </a:p>
          <a:p>
            <a:pPr lvl="1"/>
            <a:r>
              <a:rPr lang="en-US" dirty="0"/>
              <a:t>    z = z + a</a:t>
            </a:r>
          </a:p>
        </p:txBody>
      </p:sp>
    </p:spTree>
    <p:extLst>
      <p:ext uri="{BB962C8B-B14F-4D97-AF65-F5344CB8AC3E}">
        <p14:creationId xmlns:p14="http://schemas.microsoft.com/office/powerpoint/2010/main" val="278427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What is the output? 3</a:t>
            </a:r>
          </a:p>
          <a:p>
            <a:pPr lvl="1"/>
            <a:r>
              <a:rPr lang="en-US" dirty="0"/>
              <a:t>names = [ 'Gerry', 'Preet', 'Jimin', 'Susan’ ]</a:t>
            </a:r>
          </a:p>
          <a:p>
            <a:pPr lvl="1"/>
            <a:r>
              <a:rPr lang="en-US" dirty="0"/>
              <a:t>index = 0</a:t>
            </a:r>
          </a:p>
          <a:p>
            <a:pPr lvl="1"/>
            <a:r>
              <a:rPr lang="en-US" dirty="0"/>
              <a:t>while index &lt; </a:t>
            </a:r>
            <a:r>
              <a:rPr lang="en-US" dirty="0" err="1"/>
              <a:t>len</a:t>
            </a:r>
            <a:r>
              <a:rPr lang="en-US" dirty="0"/>
              <a:t>(names):</a:t>
            </a:r>
          </a:p>
          <a:p>
            <a:pPr lvl="1"/>
            <a:r>
              <a:rPr lang="en-US" dirty="0"/>
              <a:t>    if names[index] == 'Susan’:</a:t>
            </a:r>
          </a:p>
          <a:p>
            <a:pPr lvl="1"/>
            <a:r>
              <a:rPr lang="en-US" dirty="0"/>
              <a:t>        break</a:t>
            </a:r>
          </a:p>
          <a:p>
            <a:pPr lvl="1"/>
            <a:r>
              <a:rPr lang="en-US" dirty="0"/>
              <a:t>    else:</a:t>
            </a:r>
          </a:p>
          <a:p>
            <a:pPr lvl="1"/>
            <a:r>
              <a:rPr lang="en-US" dirty="0"/>
              <a:t>        index += 1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    print('Done’)</a:t>
            </a:r>
          </a:p>
          <a:p>
            <a:pPr lvl="1"/>
            <a:r>
              <a:rPr lang="en-US" dirty="0"/>
              <a:t>print(index)</a:t>
            </a:r>
          </a:p>
          <a:p>
            <a:r>
              <a:rPr lang="en-US" dirty="0"/>
              <a:t>Which XXX/YYY combination will create a rectangle of '*' characters, with 5 rows, and each row containing 10 '*' characters?</a:t>
            </a:r>
          </a:p>
          <a:p>
            <a:pPr lvl="1"/>
            <a:r>
              <a:rPr lang="en-US" dirty="0"/>
              <a:t>for XXX:</a:t>
            </a:r>
          </a:p>
          <a:p>
            <a:pPr lvl="1"/>
            <a:r>
              <a:rPr lang="en-US" dirty="0"/>
              <a:t>    for YYY:</a:t>
            </a:r>
          </a:p>
          <a:p>
            <a:pPr lvl="1"/>
            <a:r>
              <a:rPr lang="en-US" dirty="0"/>
              <a:t>        print('*', end=‘’)</a:t>
            </a:r>
          </a:p>
          <a:p>
            <a:pPr lvl="1"/>
            <a:r>
              <a:rPr lang="en-US" dirty="0"/>
              <a:t>    print()</a:t>
            </a:r>
          </a:p>
          <a:p>
            <a:pPr lvl="1"/>
            <a:r>
              <a:rPr lang="en-US" dirty="0"/>
              <a:t>ANS: </a:t>
            </a:r>
            <a:r>
              <a:rPr lang="en-US" dirty="0" err="1"/>
              <a:t>i</a:t>
            </a:r>
            <a:r>
              <a:rPr lang="en-US" dirty="0"/>
              <a:t> in range(5) / j in range(10)</a:t>
            </a:r>
          </a:p>
        </p:txBody>
      </p:sp>
    </p:spTree>
    <p:extLst>
      <p:ext uri="{BB962C8B-B14F-4D97-AF65-F5344CB8AC3E}">
        <p14:creationId xmlns:p14="http://schemas.microsoft.com/office/powerpoint/2010/main" val="2233183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What sequence is generated by range(5)? 0 1 2 3 4</a:t>
            </a:r>
          </a:p>
          <a:p>
            <a:r>
              <a:rPr lang="en-US" dirty="0"/>
              <a:t>Which choice fills in the blank so that the output prints one line for each item in </a:t>
            </a:r>
            <a:r>
              <a:rPr lang="en-US" dirty="0" err="1"/>
              <a:t>sports_list</a:t>
            </a:r>
            <a:r>
              <a:rPr lang="en-US" dirty="0"/>
              <a:t>, as in: 1. Hockey?</a:t>
            </a:r>
          </a:p>
          <a:p>
            <a:pPr lvl="1"/>
            <a:r>
              <a:rPr lang="en-US" dirty="0" err="1"/>
              <a:t>sports_list</a:t>
            </a:r>
            <a:r>
              <a:rPr lang="en-US" dirty="0"/>
              <a:t> = [ 'Hockey', 'Football', 'Cricket’ ]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u="sng" dirty="0"/>
              <a:t>range(</a:t>
            </a:r>
            <a:r>
              <a:rPr lang="en-US" u="sng" dirty="0" err="1"/>
              <a:t>len</a:t>
            </a:r>
            <a:r>
              <a:rPr lang="en-US" u="sng" dirty="0"/>
              <a:t>(</a:t>
            </a:r>
            <a:r>
              <a:rPr lang="en-US" u="sng" dirty="0" err="1"/>
              <a:t>sports_list</a:t>
            </a:r>
            <a:r>
              <a:rPr lang="en-US" u="sng" dirty="0"/>
              <a:t>))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print(f'{i+1}. {</a:t>
            </a:r>
            <a:r>
              <a:rPr lang="en-US" dirty="0" err="1"/>
              <a:t>sports_list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]}’)</a:t>
            </a:r>
          </a:p>
          <a:p>
            <a:r>
              <a:rPr lang="en-US" dirty="0"/>
              <a:t>The following program prints the number of integers in </a:t>
            </a:r>
            <a:r>
              <a:rPr lang="en-US" dirty="0" err="1"/>
              <a:t>my_list</a:t>
            </a:r>
            <a:r>
              <a:rPr lang="en-US" dirty="0"/>
              <a:t> that are greater than the previous integer in the list. Which choice fills in the blank to complete the for loop?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[ 3, 2, 7, 8, 6, 9 ]</a:t>
            </a:r>
          </a:p>
          <a:p>
            <a:pPr lvl="1"/>
            <a:r>
              <a:rPr lang="en-US" dirty="0"/>
              <a:t>count = 0</a:t>
            </a:r>
          </a:p>
          <a:p>
            <a:pPr lvl="1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u="sng" dirty="0"/>
              <a:t>range(1, </a:t>
            </a:r>
            <a:r>
              <a:rPr lang="en-US" u="sng" dirty="0" err="1"/>
              <a:t>len</a:t>
            </a:r>
            <a:r>
              <a:rPr lang="en-US" u="sng" dirty="0"/>
              <a:t>(</a:t>
            </a:r>
            <a:r>
              <a:rPr lang="en-US" u="sng" dirty="0" err="1"/>
              <a:t>my_list</a:t>
            </a:r>
            <a:r>
              <a:rPr lang="en-US" u="sng" dirty="0"/>
              <a:t>)):</a:t>
            </a:r>
          </a:p>
          <a:p>
            <a:pPr lvl="1"/>
            <a:r>
              <a:rPr lang="en-US" dirty="0"/>
              <a:t>    if </a:t>
            </a:r>
            <a:r>
              <a:rPr lang="en-US" dirty="0" err="1"/>
              <a:t>my_list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&gt; </a:t>
            </a:r>
            <a:r>
              <a:rPr lang="en-US" dirty="0" err="1"/>
              <a:t>my_list</a:t>
            </a:r>
            <a:r>
              <a:rPr lang="en-US" dirty="0"/>
              <a:t>[i-1]:</a:t>
            </a:r>
          </a:p>
          <a:p>
            <a:pPr lvl="1"/>
            <a:r>
              <a:rPr lang="en-US" dirty="0"/>
              <a:t>        count = count + 1</a:t>
            </a:r>
          </a:p>
          <a:p>
            <a:pPr lvl="1"/>
            <a:r>
              <a:rPr lang="en-US" dirty="0"/>
              <a:t>print(count)</a:t>
            </a:r>
          </a:p>
        </p:txBody>
      </p:sp>
    </p:spTree>
    <p:extLst>
      <p:ext uri="{BB962C8B-B14F-4D97-AF65-F5344CB8AC3E}">
        <p14:creationId xmlns:p14="http://schemas.microsoft.com/office/powerpoint/2010/main" val="4523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Fill in the blank so that the output is a count of how many negative values are in temperatures?</a:t>
            </a:r>
          </a:p>
          <a:p>
            <a:pPr lvl="1"/>
            <a:r>
              <a:rPr lang="en-US" dirty="0"/>
              <a:t>temperatures = [-2, 8, 4, -7, 18, 3, -1]</a:t>
            </a:r>
          </a:p>
          <a:p>
            <a:pPr lvl="1"/>
            <a:r>
              <a:rPr lang="en-US" dirty="0"/>
              <a:t>count = 0</a:t>
            </a:r>
          </a:p>
          <a:p>
            <a:pPr lvl="1"/>
            <a:r>
              <a:rPr lang="en-US" dirty="0"/>
              <a:t>for t in temperatures:</a:t>
            </a:r>
          </a:p>
          <a:p>
            <a:pPr lvl="1"/>
            <a:r>
              <a:rPr lang="en-US" dirty="0"/>
              <a:t>    if </a:t>
            </a:r>
            <a:r>
              <a:rPr lang="en-US" u="sng" dirty="0"/>
              <a:t>t&lt;0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    count = count + 1</a:t>
            </a:r>
          </a:p>
          <a:p>
            <a:pPr lvl="1"/>
            <a:r>
              <a:rPr lang="en-US" dirty="0"/>
              <a:t>print("Total negative temperatures:", count)</a:t>
            </a:r>
          </a:p>
          <a:p>
            <a:r>
              <a:rPr lang="en-US" dirty="0"/>
              <a:t>Fill in the blank so that the loop displays all odd numbers from 1 to 100.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= 1</a:t>
            </a:r>
          </a:p>
          <a:p>
            <a:pPr lvl="1"/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&lt;= 100:</a:t>
            </a:r>
          </a:p>
          <a:p>
            <a:pPr lvl="1"/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u="sng" dirty="0"/>
              <a:t>i+2</a:t>
            </a:r>
          </a:p>
        </p:txBody>
      </p:sp>
    </p:spTree>
    <p:extLst>
      <p:ext uri="{BB962C8B-B14F-4D97-AF65-F5344CB8AC3E}">
        <p14:creationId xmlns:p14="http://schemas.microsoft.com/office/powerpoint/2010/main" val="31130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How many times will the body of the loop be executed?  7</a:t>
            </a:r>
          </a:p>
          <a:p>
            <a:pPr lvl="1"/>
            <a:r>
              <a:rPr lang="en-US" dirty="0"/>
              <a:t>number = 70</a:t>
            </a:r>
          </a:p>
          <a:p>
            <a:pPr lvl="1"/>
            <a:r>
              <a:rPr lang="en-US" dirty="0"/>
              <a:t>guess = 55</a:t>
            </a:r>
          </a:p>
          <a:p>
            <a:pPr lvl="1"/>
            <a:r>
              <a:rPr lang="en-US" dirty="0"/>
              <a:t>while number != guess:</a:t>
            </a:r>
          </a:p>
          <a:p>
            <a:pPr lvl="1"/>
            <a:r>
              <a:rPr lang="en-US" dirty="0"/>
              <a:t>    if number &gt; guess:</a:t>
            </a:r>
          </a:p>
          <a:p>
            <a:pPr lvl="1"/>
            <a:r>
              <a:rPr lang="en-US" dirty="0"/>
              <a:t>        guess = guess + 10</a:t>
            </a:r>
          </a:p>
          <a:p>
            <a:pPr lvl="1"/>
            <a:r>
              <a:rPr lang="en-US" dirty="0"/>
              <a:t>    else:</a:t>
            </a:r>
          </a:p>
          <a:p>
            <a:pPr lvl="1"/>
            <a:r>
              <a:rPr lang="en-US" dirty="0"/>
              <a:t>        guess = guess – 1</a:t>
            </a:r>
          </a:p>
          <a:p>
            <a:pPr lvl="1"/>
            <a:r>
              <a:rPr lang="en-US" dirty="0"/>
              <a:t>print('The number is:', guess)</a:t>
            </a:r>
          </a:p>
          <a:p>
            <a:r>
              <a:rPr lang="en-US" dirty="0"/>
              <a:t>What initial value of x will cause an infinite loop? Any odd number</a:t>
            </a:r>
          </a:p>
          <a:p>
            <a:pPr lvl="1"/>
            <a:r>
              <a:rPr lang="en-US" dirty="0"/>
              <a:t>x = int(input())</a:t>
            </a:r>
          </a:p>
          <a:p>
            <a:pPr lvl="1"/>
            <a:r>
              <a:rPr lang="en-US" dirty="0"/>
              <a:t>while x != 0:</a:t>
            </a:r>
          </a:p>
          <a:p>
            <a:pPr lvl="1"/>
            <a:r>
              <a:rPr lang="en-US" dirty="0"/>
              <a:t>    x = x – 2</a:t>
            </a:r>
          </a:p>
          <a:p>
            <a:pPr lvl="1"/>
            <a:r>
              <a:rPr lang="en-US" dirty="0"/>
              <a:t>    print(x)</a:t>
            </a:r>
          </a:p>
        </p:txBody>
      </p:sp>
    </p:spTree>
    <p:extLst>
      <p:ext uri="{BB962C8B-B14F-4D97-AF65-F5344CB8AC3E}">
        <p14:creationId xmlns:p14="http://schemas.microsoft.com/office/powerpoint/2010/main" val="280260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/>
          </a:bodyPr>
          <a:lstStyle/>
          <a:p>
            <a:r>
              <a:rPr lang="en-US" dirty="0"/>
              <a:t>Which is an essential feature of a while loop having the following form?</a:t>
            </a:r>
          </a:p>
          <a:p>
            <a:pPr lvl="1"/>
            <a:r>
              <a:rPr lang="en-US" dirty="0"/>
              <a:t>while </a:t>
            </a:r>
            <a:r>
              <a:rPr lang="en-US" dirty="0" err="1"/>
              <a:t>loop_expression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</a:t>
            </a:r>
            <a:r>
              <a:rPr lang="en-US" dirty="0" err="1"/>
              <a:t>loop_body</a:t>
            </a:r>
            <a:endParaRPr lang="en-US" dirty="0"/>
          </a:p>
          <a:p>
            <a:pPr lvl="1"/>
            <a:r>
              <a:rPr lang="en-US" dirty="0"/>
              <a:t>ANS: The </a:t>
            </a:r>
            <a:r>
              <a:rPr lang="en-US" dirty="0" err="1"/>
              <a:t>loop_expression</a:t>
            </a:r>
            <a:r>
              <a:rPr lang="en-US" dirty="0"/>
              <a:t> should be affected by the </a:t>
            </a:r>
            <a:r>
              <a:rPr lang="en-US" dirty="0" err="1"/>
              <a:t>loop_body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Logic error does not cause the program to crash.</a:t>
            </a:r>
          </a:p>
          <a:p>
            <a:r>
              <a:rPr lang="en-US" i="1" dirty="0"/>
              <a:t>Syntax error: age+50=years</a:t>
            </a:r>
          </a:p>
          <a:p>
            <a:r>
              <a:rPr lang="en-US" dirty="0"/>
              <a:t>Garbage collection</a:t>
            </a:r>
            <a:r>
              <a:rPr lang="en-US" i="1" dirty="0"/>
              <a:t> is the process where objects that are no longer needed are deleted.</a:t>
            </a:r>
          </a:p>
          <a:p>
            <a:r>
              <a:rPr lang="en-US" dirty="0"/>
              <a:t>Assigning a value to a floating point variable that is too large for the computer to represent is a condition called</a:t>
            </a:r>
            <a:r>
              <a:rPr lang="en-US" i="1" dirty="0"/>
              <a:t> overflow.</a:t>
            </a:r>
          </a:p>
          <a:p>
            <a:r>
              <a:rPr lang="en-US" i="1" dirty="0"/>
              <a:t>Give the equation for calculating loan interests:   interest = [principal x rate of interest] x time. , write the python code. interest = (principal * interest) * time</a:t>
            </a:r>
          </a:p>
          <a:p>
            <a:r>
              <a:rPr lang="en-US" dirty="0"/>
              <a:t>Which print statement would display the following:  'C:\Users\Mika\grades.txt'(without the single quotes)? print(</a:t>
            </a:r>
            <a:r>
              <a:rPr lang="en-US" dirty="0" err="1"/>
              <a:t>r'C</a:t>
            </a:r>
            <a:r>
              <a:rPr lang="en-US" dirty="0"/>
              <a:t>:\Users\Mika\grades.txt')</a:t>
            </a:r>
          </a:p>
          <a:p>
            <a:r>
              <a:rPr lang="en-US" dirty="0" err="1"/>
              <a:t>my_list</a:t>
            </a:r>
            <a:r>
              <a:rPr lang="en-US" dirty="0"/>
              <a:t> = [2, 8, 3, 1, 18, 5]    print(</a:t>
            </a:r>
            <a:r>
              <a:rPr lang="en-US" dirty="0" err="1"/>
              <a:t>my_list</a:t>
            </a:r>
            <a:r>
              <a:rPr lang="en-US" dirty="0"/>
              <a:t>[3] + </a:t>
            </a:r>
            <a:r>
              <a:rPr lang="en-US" dirty="0" err="1"/>
              <a:t>my_list</a:t>
            </a:r>
            <a:r>
              <a:rPr lang="en-US" dirty="0"/>
              <a:t>[1] * 2), output:17</a:t>
            </a:r>
          </a:p>
        </p:txBody>
      </p:sp>
    </p:spTree>
    <p:extLst>
      <p:ext uri="{BB962C8B-B14F-4D97-AF65-F5344CB8AC3E}">
        <p14:creationId xmlns:p14="http://schemas.microsoft.com/office/powerpoint/2010/main" val="243325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dirty="0" err="1"/>
              <a:t>my_set</a:t>
            </a:r>
            <a:r>
              <a:rPr lang="en-US" dirty="0"/>
              <a:t>=set([1,2,3]) , assigns a new variable, </a:t>
            </a:r>
            <a:r>
              <a:rPr lang="en-US" dirty="0" err="1"/>
              <a:t>my_set</a:t>
            </a:r>
            <a:r>
              <a:rPr lang="en-US" dirty="0"/>
              <a:t>, with a set that contains three elements</a:t>
            </a:r>
          </a:p>
          <a:p>
            <a:r>
              <a:rPr lang="en-US" dirty="0" err="1"/>
              <a:t>fruits_dict</a:t>
            </a:r>
            <a:r>
              <a:rPr lang="en-US" dirty="0"/>
              <a:t>["Lemon"]=0.75, changes the value associated with key "Lemon" to 0.75 in the dictionary </a:t>
            </a:r>
            <a:r>
              <a:rPr lang="en-US" dirty="0" err="1"/>
              <a:t>fruits_dict</a:t>
            </a:r>
            <a:endParaRPr lang="en-US" dirty="0"/>
          </a:p>
          <a:p>
            <a:r>
              <a:rPr lang="en-US" dirty="0" err="1"/>
              <a:t>dict</a:t>
            </a:r>
            <a:r>
              <a:rPr lang="en-US" dirty="0"/>
              <a:t> data type is the correct choice to store the number of wins associated with each basketball team in the NBA</a:t>
            </a:r>
          </a:p>
          <a:p>
            <a:r>
              <a:rPr lang="en-US" dirty="0"/>
              <a:t>The result of 1 + int(3.9) / 2 is 2.5</a:t>
            </a:r>
          </a:p>
          <a:p>
            <a:r>
              <a:rPr lang="en-US" dirty="0"/>
              <a:t>The output of following code: True False </a:t>
            </a:r>
            <a:r>
              <a:rPr lang="en-US" dirty="0" err="1"/>
              <a:t>False</a:t>
            </a:r>
            <a:r>
              <a:rPr lang="en-US" dirty="0"/>
              <a:t>   </a:t>
            </a:r>
          </a:p>
          <a:p>
            <a:pPr lvl="1"/>
            <a:r>
              <a:rPr lang="en-US" dirty="0" err="1"/>
              <a:t>my_string</a:t>
            </a:r>
            <a:r>
              <a:rPr lang="en-US" dirty="0"/>
              <a:t> = 'The area postal code is 99501’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[-5:].</a:t>
            </a:r>
            <a:r>
              <a:rPr lang="en-US" dirty="0" err="1"/>
              <a:t>isdigit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[:3].</a:t>
            </a:r>
            <a:r>
              <a:rPr lang="en-US" dirty="0" err="1"/>
              <a:t>isupper</a:t>
            </a:r>
            <a:r>
              <a:rPr lang="en-US" dirty="0"/>
              <a:t>())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[:3].</a:t>
            </a:r>
            <a:r>
              <a:rPr lang="en-US" dirty="0" err="1"/>
              <a:t>islower</a:t>
            </a:r>
            <a:r>
              <a:rPr lang="en-US" dirty="0"/>
              <a:t>()) </a:t>
            </a:r>
          </a:p>
        </p:txBody>
      </p:sp>
    </p:spTree>
    <p:extLst>
      <p:ext uri="{BB962C8B-B14F-4D97-AF65-F5344CB8AC3E}">
        <p14:creationId xmlns:p14="http://schemas.microsoft.com/office/powerpoint/2010/main" val="96135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/>
          </a:bodyPr>
          <a:lstStyle/>
          <a:p>
            <a:r>
              <a:rPr lang="en-US" dirty="0"/>
              <a:t>The output of an input grade 75 is: B</a:t>
            </a:r>
          </a:p>
          <a:p>
            <a:pPr lvl="1"/>
            <a:r>
              <a:rPr lang="en-US" dirty="0"/>
              <a:t>If grade &lt; 50</a:t>
            </a:r>
          </a:p>
          <a:p>
            <a:pPr lvl="1"/>
            <a:r>
              <a:rPr lang="en-US" dirty="0"/>
              <a:t>     Put "F" to </a:t>
            </a:r>
            <a:r>
              <a:rPr lang="en-US" dirty="0" err="1"/>
              <a:t>outputElse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grade &lt; 60</a:t>
            </a:r>
          </a:p>
          <a:p>
            <a:pPr lvl="1"/>
            <a:r>
              <a:rPr lang="en-US" dirty="0"/>
              <a:t>     Put "D" to </a:t>
            </a:r>
            <a:r>
              <a:rPr lang="en-US" dirty="0" err="1"/>
              <a:t>outputElse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grade &lt; 75</a:t>
            </a:r>
          </a:p>
          <a:p>
            <a:pPr lvl="1"/>
            <a:r>
              <a:rPr lang="en-US" dirty="0"/>
              <a:t>     Put "C" to </a:t>
            </a:r>
            <a:r>
              <a:rPr lang="en-US" dirty="0" err="1"/>
              <a:t>outputElse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grade &lt; 85</a:t>
            </a:r>
          </a:p>
          <a:p>
            <a:pPr lvl="1"/>
            <a:r>
              <a:rPr lang="en-US" dirty="0"/>
              <a:t>     Put "B" to </a:t>
            </a:r>
            <a:r>
              <a:rPr lang="en-US" dirty="0" err="1"/>
              <a:t>outputElse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If grade &lt;= 100</a:t>
            </a:r>
          </a:p>
          <a:p>
            <a:pPr lvl="1"/>
            <a:r>
              <a:rPr lang="en-US" dirty="0"/>
              <a:t>     Put "A" to output</a:t>
            </a:r>
          </a:p>
          <a:p>
            <a:pPr lvl="1"/>
            <a:r>
              <a:rPr lang="en-US" dirty="0"/>
              <a:t>Else</a:t>
            </a:r>
          </a:p>
          <a:p>
            <a:pPr lvl="1"/>
            <a:r>
              <a:rPr lang="en-US" dirty="0"/>
              <a:t>     Put "Invalid grade" to output </a:t>
            </a:r>
          </a:p>
        </p:txBody>
      </p:sp>
    </p:spTree>
    <p:extLst>
      <p:ext uri="{BB962C8B-B14F-4D97-AF65-F5344CB8AC3E}">
        <p14:creationId xmlns:p14="http://schemas.microsoft.com/office/powerpoint/2010/main" val="291571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026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After following code is executed, the value of </a:t>
            </a:r>
            <a:r>
              <a:rPr lang="en-US" dirty="0" err="1"/>
              <a:t>test_val</a:t>
            </a:r>
            <a:r>
              <a:rPr lang="en-US" dirty="0"/>
              <a:t> is: 13</a:t>
            </a:r>
          </a:p>
          <a:p>
            <a:pPr lvl="1"/>
            <a:r>
              <a:rPr lang="en-US" dirty="0"/>
              <a:t>a = 12</a:t>
            </a:r>
          </a:p>
          <a:p>
            <a:pPr lvl="1"/>
            <a:r>
              <a:rPr lang="en-US" dirty="0" err="1"/>
              <a:t>test_val</a:t>
            </a:r>
            <a:r>
              <a:rPr lang="en-US" dirty="0"/>
              <a:t> = 6</a:t>
            </a:r>
          </a:p>
          <a:p>
            <a:pPr lvl="1"/>
            <a:r>
              <a:rPr lang="en-US" dirty="0"/>
              <a:t>if a * 2 == </a:t>
            </a:r>
            <a:r>
              <a:rPr lang="en-US" dirty="0" err="1"/>
              <a:t>test_val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    a = a + 7</a:t>
            </a:r>
          </a:p>
          <a:p>
            <a:pPr lvl="1"/>
            <a:r>
              <a:rPr lang="en-US" dirty="0"/>
              <a:t>else: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test_val</a:t>
            </a:r>
            <a:r>
              <a:rPr lang="en-US" dirty="0"/>
              <a:t> = 2 * a</a:t>
            </a:r>
          </a:p>
          <a:p>
            <a:pPr lvl="1"/>
            <a:r>
              <a:rPr lang="en-US" dirty="0" err="1"/>
              <a:t>test_val</a:t>
            </a:r>
            <a:r>
              <a:rPr lang="en-US" dirty="0"/>
              <a:t> = a + 1</a:t>
            </a:r>
          </a:p>
          <a:p>
            <a:r>
              <a:rPr lang="en-US" dirty="0"/>
              <a:t>For what values of x will "Medium" be output? 21 &lt; x &lt; 40</a:t>
            </a:r>
          </a:p>
          <a:p>
            <a:pPr lvl="1"/>
            <a:r>
              <a:rPr lang="en-US" dirty="0"/>
              <a:t>If x &gt; 40: Output "Large“</a:t>
            </a:r>
          </a:p>
          <a:p>
            <a:pPr lvl="1"/>
            <a:r>
              <a:rPr lang="en-US" dirty="0"/>
              <a:t>Else If x &gt; 20: Output "Medium“</a:t>
            </a:r>
          </a:p>
          <a:p>
            <a:pPr lvl="1"/>
            <a:r>
              <a:rPr lang="en-US" dirty="0"/>
              <a:t>Else If x &gt; 10: Output "Small“</a:t>
            </a:r>
          </a:p>
          <a:p>
            <a:r>
              <a:rPr lang="en-US" dirty="0"/>
              <a:t>A company wants to send a reminder email to users who have not logged in for more than 10 days, but less than 20 days. Following expression can be used to decide if a user should get an email or not: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days_since_login</a:t>
            </a:r>
            <a:r>
              <a:rPr lang="en-US" dirty="0"/>
              <a:t> &gt; 10 and </a:t>
            </a:r>
            <a:r>
              <a:rPr lang="en-US" dirty="0" err="1"/>
              <a:t>days_since_login</a:t>
            </a:r>
            <a:r>
              <a:rPr lang="en-US" dirty="0"/>
              <a:t> &lt; 20:</a:t>
            </a:r>
          </a:p>
        </p:txBody>
      </p:sp>
    </p:spTree>
    <p:extLst>
      <p:ext uri="{BB962C8B-B14F-4D97-AF65-F5344CB8AC3E}">
        <p14:creationId xmlns:p14="http://schemas.microsoft.com/office/powerpoint/2010/main" val="2533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02661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condition should replace COND to output "Same name" only if the values of two variables are the same: </a:t>
            </a:r>
            <a:r>
              <a:rPr lang="en-US" dirty="0" err="1"/>
              <a:t>my_name</a:t>
            </a:r>
            <a:r>
              <a:rPr lang="en-US" dirty="0"/>
              <a:t> == </a:t>
            </a:r>
            <a:r>
              <a:rPr lang="en-US" dirty="0" err="1"/>
              <a:t>your_name</a:t>
            </a:r>
            <a:endParaRPr lang="en-US" dirty="0"/>
          </a:p>
          <a:p>
            <a:pPr lvl="1"/>
            <a:r>
              <a:rPr lang="en-US" dirty="0" err="1"/>
              <a:t>my_name</a:t>
            </a:r>
            <a:r>
              <a:rPr lang="en-US" dirty="0"/>
              <a:t> = input("Enter my name: ")</a:t>
            </a:r>
          </a:p>
          <a:p>
            <a:pPr lvl="1"/>
            <a:r>
              <a:rPr lang="en-US" dirty="0" err="1"/>
              <a:t>your_name</a:t>
            </a:r>
            <a:r>
              <a:rPr lang="en-US" dirty="0"/>
              <a:t> = input("Enter your name: ")</a:t>
            </a:r>
          </a:p>
          <a:p>
            <a:pPr lvl="1"/>
            <a:r>
              <a:rPr lang="en-US" dirty="0"/>
              <a:t>if COND:</a:t>
            </a:r>
          </a:p>
          <a:p>
            <a:pPr lvl="1"/>
            <a:r>
              <a:rPr lang="en-US" dirty="0"/>
              <a:t>    print("Same name")</a:t>
            </a:r>
          </a:p>
          <a:p>
            <a:r>
              <a:rPr lang="en-US" dirty="0"/>
              <a:t>Which input value causes "Goodbye" to be output next? Any x &lt; 0</a:t>
            </a:r>
          </a:p>
          <a:p>
            <a:pPr lvl="1"/>
            <a:r>
              <a:rPr lang="en-US" dirty="0"/>
              <a:t>x = int(input())</a:t>
            </a:r>
          </a:p>
          <a:p>
            <a:pPr lvl="1"/>
            <a:r>
              <a:rPr lang="en-US" dirty="0"/>
              <a:t>while x &gt;= 0:</a:t>
            </a:r>
          </a:p>
          <a:p>
            <a:pPr lvl="1"/>
            <a:r>
              <a:rPr lang="en-US" dirty="0"/>
              <a:t>    # Do something</a:t>
            </a:r>
          </a:p>
          <a:p>
            <a:pPr lvl="1"/>
            <a:r>
              <a:rPr lang="en-US" dirty="0"/>
              <a:t>    x = int(input())</a:t>
            </a:r>
          </a:p>
          <a:p>
            <a:pPr lvl="1"/>
            <a:r>
              <a:rPr lang="en-US" dirty="0"/>
              <a:t>print('Goodbye’)</a:t>
            </a:r>
          </a:p>
          <a:p>
            <a:r>
              <a:rPr lang="en-US" dirty="0"/>
              <a:t>Output:  3 7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[3, 7, 0, 2, -1, 8]</a:t>
            </a:r>
          </a:p>
          <a:p>
            <a:pPr lvl="1"/>
            <a:r>
              <a:rPr lang="en-US" dirty="0"/>
              <a:t>index = 0</a:t>
            </a:r>
          </a:p>
          <a:p>
            <a:pPr lvl="1"/>
            <a:r>
              <a:rPr lang="en-US" dirty="0"/>
              <a:t>while </a:t>
            </a:r>
            <a:r>
              <a:rPr lang="en-US" dirty="0" err="1"/>
              <a:t>my_list</a:t>
            </a:r>
            <a:r>
              <a:rPr lang="en-US" dirty="0"/>
              <a:t>[index] &gt; 0:</a:t>
            </a:r>
          </a:p>
          <a:p>
            <a:pPr lvl="1"/>
            <a:r>
              <a:rPr lang="en-US" dirty="0"/>
              <a:t>    print(</a:t>
            </a:r>
            <a:r>
              <a:rPr lang="en-US" dirty="0" err="1"/>
              <a:t>my_list</a:t>
            </a:r>
            <a:r>
              <a:rPr lang="en-US" dirty="0"/>
              <a:t>[index], end=' ‘)</a:t>
            </a:r>
          </a:p>
          <a:p>
            <a:pPr lvl="1"/>
            <a:r>
              <a:rPr lang="en-US" dirty="0"/>
              <a:t>    index += 1</a:t>
            </a:r>
          </a:p>
        </p:txBody>
      </p:sp>
    </p:spTree>
    <p:extLst>
      <p:ext uri="{BB962C8B-B14F-4D97-AF65-F5344CB8AC3E}">
        <p14:creationId xmlns:p14="http://schemas.microsoft.com/office/powerpoint/2010/main" val="249945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026613"/>
          </a:xfrm>
        </p:spPr>
        <p:txBody>
          <a:bodyPr>
            <a:normAutofit/>
          </a:bodyPr>
          <a:lstStyle/>
          <a:p>
            <a:r>
              <a:rPr lang="en-US" dirty="0"/>
              <a:t>Which of the following loops is best implemented with a 'for' loop: Counting the number of negative values in a list of integers.</a:t>
            </a:r>
          </a:p>
          <a:p>
            <a:r>
              <a:rPr lang="en-US" dirty="0"/>
              <a:t>Which of the following loops is best implemented with a 'while' loop: Asking the user to enter positive integers, exiting by entering -1.</a:t>
            </a:r>
          </a:p>
          <a:p>
            <a:r>
              <a:rPr lang="en-US" dirty="0"/>
              <a:t>A programmer must write a 500 line program. Which is most likely the best approach: Write 10-20 lines, run and debug, write 10-20 more lines, run and debug, repeat </a:t>
            </a:r>
          </a:p>
          <a:p>
            <a:r>
              <a:rPr lang="en-US" dirty="0"/>
              <a:t>The unary operator has higher precedence in Python comparing to arithmetic operation (+ - * /)</a:t>
            </a:r>
          </a:p>
          <a:p>
            <a:pPr lvl="1"/>
            <a:r>
              <a:rPr lang="en-US" dirty="0"/>
              <a:t>unary -, change 2 to -2</a:t>
            </a:r>
          </a:p>
          <a:p>
            <a:r>
              <a:rPr lang="en-US" dirty="0"/>
              <a:t>Which statement is equivalent to the following assignment?  x -=2 + y </a:t>
            </a:r>
          </a:p>
          <a:p>
            <a:pPr lvl="1"/>
            <a:r>
              <a:rPr lang="en-US" dirty="0"/>
              <a:t>x = x - (2 + y)</a:t>
            </a:r>
          </a:p>
        </p:txBody>
      </p:sp>
    </p:spTree>
    <p:extLst>
      <p:ext uri="{BB962C8B-B14F-4D97-AF65-F5344CB8AC3E}">
        <p14:creationId xmlns:p14="http://schemas.microsoft.com/office/powerpoint/2010/main" val="18922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Assume a and b are variables that hold the base and height of a right triangle. The length of the long side (hypotenuse) is calculated as the square root of a^2 + b^2. Following expression calculates the length of the hypotenuse: </a:t>
            </a:r>
            <a:r>
              <a:rPr lang="en-US" dirty="0" err="1"/>
              <a:t>math.sqrt</a:t>
            </a:r>
            <a:r>
              <a:rPr lang="en-US" dirty="0"/>
              <a:t>(</a:t>
            </a:r>
            <a:r>
              <a:rPr lang="en-US" dirty="0" err="1"/>
              <a:t>math.pow</a:t>
            </a:r>
            <a:r>
              <a:rPr lang="en-US" dirty="0"/>
              <a:t>(a, 2)) + </a:t>
            </a:r>
            <a:r>
              <a:rPr lang="en-US" dirty="0" err="1"/>
              <a:t>math.pow</a:t>
            </a:r>
            <a:r>
              <a:rPr lang="en-US" dirty="0"/>
              <a:t>(b, 2))</a:t>
            </a:r>
          </a:p>
          <a:p>
            <a:r>
              <a:rPr lang="en-US" dirty="0"/>
              <a:t>The special two-item character sequence that represents special characters like \n is known as a(n) escape sequence (normally we really call them “escape characters”).</a:t>
            </a:r>
          </a:p>
          <a:p>
            <a:r>
              <a:rPr lang="en-US" dirty="0"/>
              <a:t>Which of the following statements produces an error? Assume string_1 = '</a:t>
            </a:r>
            <a:r>
              <a:rPr lang="en-US" dirty="0" err="1"/>
              <a:t>abc</a:t>
            </a:r>
            <a:r>
              <a:rPr lang="en-US" dirty="0"/>
              <a:t>' and string_2 = '123’:  string_1[1] = ‘B’</a:t>
            </a:r>
          </a:p>
          <a:p>
            <a:r>
              <a:rPr lang="en-US" dirty="0"/>
              <a:t>Output:  17</a:t>
            </a:r>
          </a:p>
          <a:p>
            <a:pPr lvl="1"/>
            <a:r>
              <a:rPr lang="en-US" dirty="0" err="1"/>
              <a:t>my_list</a:t>
            </a:r>
            <a:r>
              <a:rPr lang="en-US" dirty="0"/>
              <a:t> = [2, 8, 3, 1, 18, 5]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[3] + </a:t>
            </a:r>
            <a:r>
              <a:rPr lang="en-US" dirty="0" err="1"/>
              <a:t>my_list</a:t>
            </a:r>
            <a:r>
              <a:rPr lang="en-US" dirty="0"/>
              <a:t>[1] * 2)</a:t>
            </a:r>
          </a:p>
          <a:p>
            <a:r>
              <a:rPr lang="en-US" dirty="0"/>
              <a:t>What are the contents of </a:t>
            </a:r>
            <a:r>
              <a:rPr lang="en-US" dirty="0" err="1"/>
              <a:t>names_list</a:t>
            </a:r>
            <a:r>
              <a:rPr lang="en-US" dirty="0"/>
              <a:t> after the following code is executed?</a:t>
            </a:r>
          </a:p>
          <a:p>
            <a:pPr lvl="1"/>
            <a:r>
              <a:rPr lang="en-US" dirty="0" err="1"/>
              <a:t>names_list</a:t>
            </a:r>
            <a:r>
              <a:rPr lang="en-US" dirty="0"/>
              <a:t> = ['one', 'two', 'three’]</a:t>
            </a:r>
          </a:p>
          <a:p>
            <a:pPr lvl="1"/>
            <a:r>
              <a:rPr lang="en-US" dirty="0" err="1"/>
              <a:t>digits_list</a:t>
            </a:r>
            <a:r>
              <a:rPr lang="en-US" dirty="0"/>
              <a:t> = ['1', '2', '3’]</a:t>
            </a:r>
          </a:p>
          <a:p>
            <a:pPr lvl="1"/>
            <a:r>
              <a:rPr lang="en-US" dirty="0" err="1"/>
              <a:t>names_list</a:t>
            </a:r>
            <a:r>
              <a:rPr lang="en-US" dirty="0"/>
              <a:t> = </a:t>
            </a:r>
            <a:r>
              <a:rPr lang="en-US" dirty="0" err="1"/>
              <a:t>names_list</a:t>
            </a:r>
            <a:r>
              <a:rPr lang="en-US" dirty="0"/>
              <a:t> + </a:t>
            </a:r>
            <a:r>
              <a:rPr lang="en-US" dirty="0" err="1"/>
              <a:t>digits_list</a:t>
            </a:r>
            <a:endParaRPr lang="en-US" dirty="0"/>
          </a:p>
          <a:p>
            <a:pPr lvl="1"/>
            <a:r>
              <a:rPr lang="en-US" dirty="0"/>
              <a:t>Output: ['one', 'two', 'three', '1', '2', '3']</a:t>
            </a:r>
          </a:p>
        </p:txBody>
      </p:sp>
    </p:spTree>
    <p:extLst>
      <p:ext uri="{BB962C8B-B14F-4D97-AF65-F5344CB8AC3E}">
        <p14:creationId xmlns:p14="http://schemas.microsoft.com/office/powerpoint/2010/main" val="272942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variable </a:t>
            </a:r>
            <a:r>
              <a:rPr lang="en-US" dirty="0" err="1"/>
              <a:t>emails_dict</a:t>
            </a:r>
            <a:r>
              <a:rPr lang="en-US" dirty="0"/>
              <a:t> is assigned with a dictionary that associates student ids with email addresses. Which statement prints the email address associated with the student id "C2104"?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emails_dict</a:t>
            </a:r>
            <a:r>
              <a:rPr lang="en-US" dirty="0"/>
              <a:t>["C2104"])</a:t>
            </a:r>
          </a:p>
          <a:p>
            <a:r>
              <a:rPr lang="en-US" dirty="0"/>
              <a:t>Which pair shows the correct classification of the given data type?</a:t>
            </a:r>
          </a:p>
          <a:p>
            <a:pPr lvl="1"/>
            <a:r>
              <a:rPr lang="en-US" dirty="0"/>
              <a:t>string, immutable sequence type</a:t>
            </a:r>
          </a:p>
          <a:p>
            <a:r>
              <a:rPr lang="en-US" altLang="zh-CN" dirty="0"/>
              <a:t>List</a:t>
            </a:r>
            <a:r>
              <a:rPr lang="en-US" dirty="0"/>
              <a:t> data type is the correct choice to store a student's test scores in chronological order</a:t>
            </a:r>
          </a:p>
          <a:p>
            <a:r>
              <a:rPr lang="en-US" dirty="0"/>
              <a:t>Which line in the following program causes a runtime error?</a:t>
            </a:r>
          </a:p>
          <a:p>
            <a:pPr lvl="1"/>
            <a:r>
              <a:rPr lang="en-US" dirty="0"/>
              <a:t>sales = { "apples": 0, "lemonade": 0 }</a:t>
            </a:r>
          </a:p>
          <a:p>
            <a:pPr lvl="1"/>
            <a:r>
              <a:rPr lang="en-US" dirty="0"/>
              <a:t>sales["apples"] = sales["apples"] + 1</a:t>
            </a:r>
          </a:p>
          <a:p>
            <a:pPr lvl="1"/>
            <a:r>
              <a:rPr lang="en-US" dirty="0"/>
              <a:t>del sales["lemonade"]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print(</a:t>
            </a:r>
            <a:r>
              <a:rPr lang="en-US" dirty="0" err="1">
                <a:solidFill>
                  <a:srgbClr val="FF0000"/>
                </a:solidFill>
              </a:rPr>
              <a:t>len</a:t>
            </a:r>
            <a:r>
              <a:rPr lang="en-US" dirty="0">
                <a:solidFill>
                  <a:srgbClr val="FF0000"/>
                </a:solidFill>
              </a:rPr>
              <a:t>(sales["apples"]))       integer does NOT have length</a:t>
            </a:r>
            <a:r>
              <a:rPr lang="en-US" dirty="0"/>
              <a:t> </a:t>
            </a:r>
          </a:p>
          <a:p>
            <a:r>
              <a:rPr lang="en-US" dirty="0"/>
              <a:t>Which expression calculates the average of </a:t>
            </a:r>
            <a:r>
              <a:rPr lang="en-US" dirty="0" err="1"/>
              <a:t>first_num</a:t>
            </a:r>
            <a:r>
              <a:rPr lang="en-US" dirty="0"/>
              <a:t> and </a:t>
            </a:r>
            <a:r>
              <a:rPr lang="en-US" dirty="0" err="1"/>
              <a:t>second_num</a:t>
            </a:r>
            <a:r>
              <a:rPr lang="en-US" dirty="0"/>
              <a:t>? </a:t>
            </a:r>
          </a:p>
          <a:p>
            <a:pPr lvl="1"/>
            <a:r>
              <a:rPr lang="en-US" dirty="0" err="1"/>
              <a:t>first_num</a:t>
            </a:r>
            <a:r>
              <a:rPr lang="en-US" dirty="0"/>
              <a:t> = input('Enter the first number: ‘)</a:t>
            </a:r>
          </a:p>
          <a:p>
            <a:pPr lvl="1"/>
            <a:r>
              <a:rPr lang="en-US" dirty="0" err="1"/>
              <a:t>second_num</a:t>
            </a:r>
            <a:r>
              <a:rPr lang="en-US" dirty="0"/>
              <a:t> = input('Enter the second number: ‘)</a:t>
            </a:r>
          </a:p>
          <a:p>
            <a:pPr lvl="1"/>
            <a:r>
              <a:rPr lang="en-US" dirty="0"/>
              <a:t>(float(</a:t>
            </a:r>
            <a:r>
              <a:rPr lang="en-US" dirty="0" err="1"/>
              <a:t>first_num</a:t>
            </a:r>
            <a:r>
              <a:rPr lang="en-US" dirty="0"/>
              <a:t>) + float(</a:t>
            </a:r>
            <a:r>
              <a:rPr lang="en-US" dirty="0" err="1"/>
              <a:t>second_num</a:t>
            </a:r>
            <a:r>
              <a:rPr lang="en-US" dirty="0"/>
              <a:t>)) / 2     (I guess this prevent string?)</a:t>
            </a:r>
          </a:p>
        </p:txBody>
      </p:sp>
    </p:spTree>
    <p:extLst>
      <p:ext uri="{BB962C8B-B14F-4D97-AF65-F5344CB8AC3E}">
        <p14:creationId xmlns:p14="http://schemas.microsoft.com/office/powerpoint/2010/main" val="527419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2313</Words>
  <Application>Microsoft Office PowerPoint</Application>
  <PresentationFormat>Widescreen</PresentationFormat>
  <Paragraphs>221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 Theme</vt:lpstr>
      <vt:lpstr>Midterm 2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He, Sen</dc:creator>
  <cp:lastModifiedBy>He Sen</cp:lastModifiedBy>
  <cp:revision>120</cp:revision>
  <dcterms:created xsi:type="dcterms:W3CDTF">2022-10-05T18:34:31Z</dcterms:created>
  <dcterms:modified xsi:type="dcterms:W3CDTF">2023-10-20T08:27:19Z</dcterms:modified>
</cp:coreProperties>
</file>