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319" r:id="rId18"/>
    <p:sldId id="564" r:id="rId19"/>
    <p:sldId id="565" r:id="rId20"/>
    <p:sldId id="587" r:id="rId21"/>
    <p:sldId id="588" r:id="rId22"/>
    <p:sldId id="589" r:id="rId23"/>
    <p:sldId id="590" r:id="rId24"/>
    <p:sldId id="591" r:id="rId25"/>
    <p:sldId id="592" r:id="rId26"/>
    <p:sldId id="593" r:id="rId27"/>
    <p:sldId id="594" r:id="rId28"/>
    <p:sldId id="595" r:id="rId29"/>
    <p:sldId id="596" r:id="rId30"/>
    <p:sldId id="611" r:id="rId31"/>
    <p:sldId id="612" r:id="rId32"/>
    <p:sldId id="613" r:id="rId33"/>
    <p:sldId id="614" r:id="rId34"/>
    <p:sldId id="615" r:id="rId35"/>
    <p:sldId id="616" r:id="rId36"/>
    <p:sldId id="617" r:id="rId37"/>
    <p:sldId id="618" r:id="rId38"/>
    <p:sldId id="619" r:id="rId39"/>
    <p:sldId id="620" r:id="rId40"/>
    <p:sldId id="621" r:id="rId41"/>
    <p:sldId id="622" r:id="rId42"/>
    <p:sldId id="623" r:id="rId43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3B9427-3BFB-4C03-86BB-9482932A1596}" v="4" dt="2023-04-07T02:07:20.4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54" y="10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on ONeal" userId="00fd13140c01cef7" providerId="LiveId" clId="{A93B9427-3BFB-4C03-86BB-9482932A1596}"/>
    <pc:docChg chg="custSel addSld modSld">
      <pc:chgData name="Sharon ONeal" userId="00fd13140c01cef7" providerId="LiveId" clId="{A93B9427-3BFB-4C03-86BB-9482932A1596}" dt="2023-04-07T02:08:35.210" v="199" actId="729"/>
      <pc:docMkLst>
        <pc:docMk/>
      </pc:docMkLst>
      <pc:sldChg chg="mod modShow">
        <pc:chgData name="Sharon ONeal" userId="00fd13140c01cef7" providerId="LiveId" clId="{A93B9427-3BFB-4C03-86BB-9482932A1596}" dt="2023-04-05T18:37:30.907" v="0" actId="729"/>
        <pc:sldMkLst>
          <pc:docMk/>
          <pc:sldMk cId="3651662517" sldId="265"/>
        </pc:sldMkLst>
      </pc:sldChg>
      <pc:sldChg chg="addSp modSp new mod">
        <pc:chgData name="Sharon ONeal" userId="00fd13140c01cef7" providerId="LiveId" clId="{A93B9427-3BFB-4C03-86BB-9482932A1596}" dt="2023-04-07T01:53:20.433" v="44" actId="732"/>
        <pc:sldMkLst>
          <pc:docMk/>
          <pc:sldMk cId="1926776447" sldId="266"/>
        </pc:sldMkLst>
        <pc:spChg chg="mod">
          <ac:chgData name="Sharon ONeal" userId="00fd13140c01cef7" providerId="LiveId" clId="{A93B9427-3BFB-4C03-86BB-9482932A1596}" dt="2023-04-07T01:52:09.180" v="43" actId="1076"/>
          <ac:spMkLst>
            <pc:docMk/>
            <pc:sldMk cId="1926776447" sldId="266"/>
            <ac:spMk id="2" creationId="{A392C217-C574-0FA1-A2BE-42E69103451D}"/>
          </ac:spMkLst>
        </pc:spChg>
        <pc:picChg chg="add mod modCrop">
          <ac:chgData name="Sharon ONeal" userId="00fd13140c01cef7" providerId="LiveId" clId="{A93B9427-3BFB-4C03-86BB-9482932A1596}" dt="2023-04-07T01:53:20.433" v="44" actId="732"/>
          <ac:picMkLst>
            <pc:docMk/>
            <pc:sldMk cId="1926776447" sldId="266"/>
            <ac:picMk id="4" creationId="{4A00977D-C28F-E250-D5A5-6D8F55857C9E}"/>
          </ac:picMkLst>
        </pc:picChg>
        <pc:picChg chg="add mod">
          <ac:chgData name="Sharon ONeal" userId="00fd13140c01cef7" providerId="LiveId" clId="{A93B9427-3BFB-4C03-86BB-9482932A1596}" dt="2023-04-07T01:51:52.533" v="38" actId="1076"/>
          <ac:picMkLst>
            <pc:docMk/>
            <pc:sldMk cId="1926776447" sldId="266"/>
            <ac:picMk id="6" creationId="{535347CC-0037-AA76-E2A3-EF90092C2186}"/>
          </ac:picMkLst>
        </pc:picChg>
      </pc:sldChg>
      <pc:sldChg chg="addSp delSp modSp new mod">
        <pc:chgData name="Sharon ONeal" userId="00fd13140c01cef7" providerId="LiveId" clId="{A93B9427-3BFB-4C03-86BB-9482932A1596}" dt="2023-04-07T01:53:43.857" v="50" actId="1076"/>
        <pc:sldMkLst>
          <pc:docMk/>
          <pc:sldMk cId="3914416403" sldId="267"/>
        </pc:sldMkLst>
        <pc:picChg chg="add del">
          <ac:chgData name="Sharon ONeal" userId="00fd13140c01cef7" providerId="LiveId" clId="{A93B9427-3BFB-4C03-86BB-9482932A1596}" dt="2023-04-07T01:53:36.871" v="47" actId="478"/>
          <ac:picMkLst>
            <pc:docMk/>
            <pc:sldMk cId="3914416403" sldId="267"/>
            <ac:picMk id="3" creationId="{225EA64D-3572-E4C0-B71B-C2161BA549F0}"/>
          </ac:picMkLst>
        </pc:picChg>
        <pc:picChg chg="add mod">
          <ac:chgData name="Sharon ONeal" userId="00fd13140c01cef7" providerId="LiveId" clId="{A93B9427-3BFB-4C03-86BB-9482932A1596}" dt="2023-04-07T01:53:43.857" v="50" actId="1076"/>
          <ac:picMkLst>
            <pc:docMk/>
            <pc:sldMk cId="3914416403" sldId="267"/>
            <ac:picMk id="5" creationId="{7B82838D-6330-3442-47AF-5403AD8C677B}"/>
          </ac:picMkLst>
        </pc:picChg>
      </pc:sldChg>
      <pc:sldChg chg="addSp modSp new mod">
        <pc:chgData name="Sharon ONeal" userId="00fd13140c01cef7" providerId="LiveId" clId="{A93B9427-3BFB-4C03-86BB-9482932A1596}" dt="2023-04-07T01:56:26.397" v="59" actId="1076"/>
        <pc:sldMkLst>
          <pc:docMk/>
          <pc:sldMk cId="840359193" sldId="268"/>
        </pc:sldMkLst>
        <pc:picChg chg="add mod">
          <ac:chgData name="Sharon ONeal" userId="00fd13140c01cef7" providerId="LiveId" clId="{A93B9427-3BFB-4C03-86BB-9482932A1596}" dt="2023-04-07T01:56:26.397" v="59" actId="1076"/>
          <ac:picMkLst>
            <pc:docMk/>
            <pc:sldMk cId="840359193" sldId="268"/>
            <ac:picMk id="3" creationId="{6807953D-4ED4-9F4B-F81E-A027DDB5BBA9}"/>
          </ac:picMkLst>
        </pc:picChg>
        <pc:picChg chg="add mod">
          <ac:chgData name="Sharon ONeal" userId="00fd13140c01cef7" providerId="LiveId" clId="{A93B9427-3BFB-4C03-86BB-9482932A1596}" dt="2023-04-07T01:56:21.105" v="58" actId="1076"/>
          <ac:picMkLst>
            <pc:docMk/>
            <pc:sldMk cId="840359193" sldId="268"/>
            <ac:picMk id="5" creationId="{6649630A-B17E-DE0F-4804-57AEF1C49949}"/>
          </ac:picMkLst>
        </pc:picChg>
      </pc:sldChg>
      <pc:sldChg chg="addSp new mod">
        <pc:chgData name="Sharon ONeal" userId="00fd13140c01cef7" providerId="LiveId" clId="{A93B9427-3BFB-4C03-86BB-9482932A1596}" dt="2023-04-07T01:57:10.297" v="61" actId="22"/>
        <pc:sldMkLst>
          <pc:docMk/>
          <pc:sldMk cId="1295830131" sldId="269"/>
        </pc:sldMkLst>
        <pc:picChg chg="add">
          <ac:chgData name="Sharon ONeal" userId="00fd13140c01cef7" providerId="LiveId" clId="{A93B9427-3BFB-4C03-86BB-9482932A1596}" dt="2023-04-07T01:57:10.297" v="61" actId="22"/>
          <ac:picMkLst>
            <pc:docMk/>
            <pc:sldMk cId="1295830131" sldId="269"/>
            <ac:picMk id="3" creationId="{73A68DE6-EED2-BD60-8B6F-8A5A9E15A7F5}"/>
          </ac:picMkLst>
        </pc:picChg>
      </pc:sldChg>
      <pc:sldChg chg="addSp modSp new mod setBg modClrScheme chgLayout">
        <pc:chgData name="Sharon ONeal" userId="00fd13140c01cef7" providerId="LiveId" clId="{A93B9427-3BFB-4C03-86BB-9482932A1596}" dt="2023-04-07T01:59:21.855" v="93" actId="1076"/>
        <pc:sldMkLst>
          <pc:docMk/>
          <pc:sldMk cId="3052485998" sldId="270"/>
        </pc:sldMkLst>
        <pc:spChg chg="add mod">
          <ac:chgData name="Sharon ONeal" userId="00fd13140c01cef7" providerId="LiveId" clId="{A93B9427-3BFB-4C03-86BB-9482932A1596}" dt="2023-04-07T01:59:15.375" v="90" actId="26606"/>
          <ac:spMkLst>
            <pc:docMk/>
            <pc:sldMk cId="3052485998" sldId="270"/>
            <ac:spMk id="2" creationId="{F2026AB8-6D26-BDF0-09A4-CC7FB548D0CB}"/>
          </ac:spMkLst>
        </pc:spChg>
        <pc:spChg chg="add">
          <ac:chgData name="Sharon ONeal" userId="00fd13140c01cef7" providerId="LiveId" clId="{A93B9427-3BFB-4C03-86BB-9482932A1596}" dt="2023-04-07T01:59:15.375" v="90" actId="26606"/>
          <ac:spMkLst>
            <pc:docMk/>
            <pc:sldMk cId="3052485998" sldId="270"/>
            <ac:spMk id="9" creationId="{F0A604E4-7307-451C-93BE-F1F7E1BF3BF8}"/>
          </ac:spMkLst>
        </pc:spChg>
        <pc:spChg chg="add">
          <ac:chgData name="Sharon ONeal" userId="00fd13140c01cef7" providerId="LiveId" clId="{A93B9427-3BFB-4C03-86BB-9482932A1596}" dt="2023-04-07T01:59:15.375" v="90" actId="26606"/>
          <ac:spMkLst>
            <pc:docMk/>
            <pc:sldMk cId="3052485998" sldId="270"/>
            <ac:spMk id="11" creationId="{F7F3A0AA-35E5-4085-942B-737839030604}"/>
          </ac:spMkLst>
        </pc:spChg>
        <pc:spChg chg="add">
          <ac:chgData name="Sharon ONeal" userId="00fd13140c01cef7" providerId="LiveId" clId="{A93B9427-3BFB-4C03-86BB-9482932A1596}" dt="2023-04-07T01:59:15.375" v="90" actId="26606"/>
          <ac:spMkLst>
            <pc:docMk/>
            <pc:sldMk cId="3052485998" sldId="270"/>
            <ac:spMk id="13" creationId="{402F5C38-C747-4173-ABBF-656E39E82130}"/>
          </ac:spMkLst>
        </pc:spChg>
        <pc:spChg chg="add">
          <ac:chgData name="Sharon ONeal" userId="00fd13140c01cef7" providerId="LiveId" clId="{A93B9427-3BFB-4C03-86BB-9482932A1596}" dt="2023-04-07T01:59:15.375" v="90" actId="26606"/>
          <ac:spMkLst>
            <pc:docMk/>
            <pc:sldMk cId="3052485998" sldId="270"/>
            <ac:spMk id="15" creationId="{E37EECFC-A684-4391-AE85-4CDAF5565F61}"/>
          </ac:spMkLst>
        </pc:spChg>
        <pc:picChg chg="add mod">
          <ac:chgData name="Sharon ONeal" userId="00fd13140c01cef7" providerId="LiveId" clId="{A93B9427-3BFB-4C03-86BB-9482932A1596}" dt="2023-04-07T01:59:21.855" v="93" actId="1076"/>
          <ac:picMkLst>
            <pc:docMk/>
            <pc:sldMk cId="3052485998" sldId="270"/>
            <ac:picMk id="4" creationId="{54F5F0F0-9A55-E2EA-F472-68A45A323E61}"/>
          </ac:picMkLst>
        </pc:picChg>
      </pc:sldChg>
      <pc:sldChg chg="addSp delSp modSp add mod">
        <pc:chgData name="Sharon ONeal" userId="00fd13140c01cef7" providerId="LiveId" clId="{A93B9427-3BFB-4C03-86BB-9482932A1596}" dt="2023-04-07T02:02:14.371" v="163" actId="403"/>
        <pc:sldMkLst>
          <pc:docMk/>
          <pc:sldMk cId="1065065871" sldId="271"/>
        </pc:sldMkLst>
        <pc:spChg chg="mod">
          <ac:chgData name="Sharon ONeal" userId="00fd13140c01cef7" providerId="LiveId" clId="{A93B9427-3BFB-4C03-86BB-9482932A1596}" dt="2023-04-07T02:01:32.275" v="152" actId="255"/>
          <ac:spMkLst>
            <pc:docMk/>
            <pc:sldMk cId="1065065871" sldId="271"/>
            <ac:spMk id="2" creationId="{6820515E-D467-BDD4-A1B4-20428DAB7DAE}"/>
          </ac:spMkLst>
        </pc:spChg>
        <pc:spChg chg="del">
          <ac:chgData name="Sharon ONeal" userId="00fd13140c01cef7" providerId="LiveId" clId="{A93B9427-3BFB-4C03-86BB-9482932A1596}" dt="2023-04-07T02:01:20.639" v="149" actId="478"/>
          <ac:spMkLst>
            <pc:docMk/>
            <pc:sldMk cId="1065065871" sldId="271"/>
            <ac:spMk id="3" creationId="{41E6C11D-DC82-AF44-BA43-A250B8811D8D}"/>
          </ac:spMkLst>
        </pc:spChg>
        <pc:spChg chg="mod">
          <ac:chgData name="Sharon ONeal" userId="00fd13140c01cef7" providerId="LiveId" clId="{A93B9427-3BFB-4C03-86BB-9482932A1596}" dt="2023-04-07T02:02:14.371" v="163" actId="403"/>
          <ac:spMkLst>
            <pc:docMk/>
            <pc:sldMk cId="1065065871" sldId="271"/>
            <ac:spMk id="4" creationId="{AEB97852-0499-0781-6ABC-AFABE33EECAB}"/>
          </ac:spMkLst>
        </pc:spChg>
        <pc:spChg chg="del">
          <ac:chgData name="Sharon ONeal" userId="00fd13140c01cef7" providerId="LiveId" clId="{A93B9427-3BFB-4C03-86BB-9482932A1596}" dt="2023-04-07T02:01:26.343" v="151" actId="478"/>
          <ac:spMkLst>
            <pc:docMk/>
            <pc:sldMk cId="1065065871" sldId="271"/>
            <ac:spMk id="5" creationId="{4CF45E84-24F9-2756-9EBE-9E4544379FC7}"/>
          </ac:spMkLst>
        </pc:spChg>
        <pc:spChg chg="del">
          <ac:chgData name="Sharon ONeal" userId="00fd13140c01cef7" providerId="LiveId" clId="{A93B9427-3BFB-4C03-86BB-9482932A1596}" dt="2023-04-07T02:01:23.473" v="150" actId="478"/>
          <ac:spMkLst>
            <pc:docMk/>
            <pc:sldMk cId="1065065871" sldId="271"/>
            <ac:spMk id="6" creationId="{40288562-3E9A-6F68-B863-00030D78BA4E}"/>
          </ac:spMkLst>
        </pc:spChg>
        <pc:spChg chg="add mod">
          <ac:chgData name="Sharon ONeal" userId="00fd13140c01cef7" providerId="LiveId" clId="{A93B9427-3BFB-4C03-86BB-9482932A1596}" dt="2023-04-07T02:02:10.477" v="161" actId="1076"/>
          <ac:spMkLst>
            <pc:docMk/>
            <pc:sldMk cId="1065065871" sldId="271"/>
            <ac:spMk id="7" creationId="{B35339AE-9EDD-8B9B-CA69-06A6FF466CAE}"/>
          </ac:spMkLst>
        </pc:spChg>
        <pc:spChg chg="add del mod">
          <ac:chgData name="Sharon ONeal" userId="00fd13140c01cef7" providerId="LiveId" clId="{A93B9427-3BFB-4C03-86BB-9482932A1596}" dt="2023-04-07T02:02:01.277" v="160"/>
          <ac:spMkLst>
            <pc:docMk/>
            <pc:sldMk cId="1065065871" sldId="271"/>
            <ac:spMk id="8" creationId="{48C327F5-3AEC-3B83-DE41-4810FA01F6B2}"/>
          </ac:spMkLst>
        </pc:spChg>
      </pc:sldChg>
      <pc:sldChg chg="addSp modSp new mod modShow">
        <pc:chgData name="Sharon ONeal" userId="00fd13140c01cef7" providerId="LiveId" clId="{A93B9427-3BFB-4C03-86BB-9482932A1596}" dt="2023-04-07T02:08:35.210" v="199" actId="729"/>
        <pc:sldMkLst>
          <pc:docMk/>
          <pc:sldMk cId="1005768260" sldId="272"/>
        </pc:sldMkLst>
        <pc:spChg chg="add mod ord">
          <ac:chgData name="Sharon ONeal" userId="00fd13140c01cef7" providerId="LiveId" clId="{A93B9427-3BFB-4C03-86BB-9482932A1596}" dt="2023-04-07T02:08:10.794" v="198" actId="14100"/>
          <ac:spMkLst>
            <pc:docMk/>
            <pc:sldMk cId="1005768260" sldId="272"/>
            <ac:spMk id="4" creationId="{8D06264E-C235-2BB3-C348-CA77ED97224C}"/>
          </ac:spMkLst>
        </pc:spChg>
        <pc:spChg chg="add mod">
          <ac:chgData name="Sharon ONeal" userId="00fd13140c01cef7" providerId="LiveId" clId="{A93B9427-3BFB-4C03-86BB-9482932A1596}" dt="2023-04-07T02:07:15.077" v="193" actId="1582"/>
          <ac:spMkLst>
            <pc:docMk/>
            <pc:sldMk cId="1005768260" sldId="272"/>
            <ac:spMk id="9" creationId="{84601EAB-0069-7805-90D4-E5D208A011DD}"/>
          </ac:spMkLst>
        </pc:spChg>
        <pc:spChg chg="add mod">
          <ac:chgData name="Sharon ONeal" userId="00fd13140c01cef7" providerId="LiveId" clId="{A93B9427-3BFB-4C03-86BB-9482932A1596}" dt="2023-04-07T02:07:29.915" v="196" actId="14100"/>
          <ac:spMkLst>
            <pc:docMk/>
            <pc:sldMk cId="1005768260" sldId="272"/>
            <ac:spMk id="10" creationId="{01ACFCC9-6C88-120D-B873-C6E0583016BE}"/>
          </ac:spMkLst>
        </pc:spChg>
        <pc:picChg chg="add mod">
          <ac:chgData name="Sharon ONeal" userId="00fd13140c01cef7" providerId="LiveId" clId="{A93B9427-3BFB-4C03-86BB-9482932A1596}" dt="2023-04-07T02:05:22.686" v="185" actId="14100"/>
          <ac:picMkLst>
            <pc:docMk/>
            <pc:sldMk cId="1005768260" sldId="272"/>
            <ac:picMk id="3" creationId="{44C5F096-D751-2160-548F-ADD5B2A930C4}"/>
          </ac:picMkLst>
        </pc:picChg>
        <pc:picChg chg="add mod">
          <ac:chgData name="Sharon ONeal" userId="00fd13140c01cef7" providerId="LiveId" clId="{A93B9427-3BFB-4C03-86BB-9482932A1596}" dt="2023-04-07T02:05:31.332" v="187" actId="1076"/>
          <ac:picMkLst>
            <pc:docMk/>
            <pc:sldMk cId="1005768260" sldId="272"/>
            <ac:picMk id="6" creationId="{4AABBE9D-E3A8-E898-0707-EC66DEFFC040}"/>
          </ac:picMkLst>
        </pc:picChg>
        <pc:picChg chg="add mod modCrop">
          <ac:chgData name="Sharon ONeal" userId="00fd13140c01cef7" providerId="LiveId" clId="{A93B9427-3BFB-4C03-86BB-9482932A1596}" dt="2023-04-07T02:05:38.679" v="189" actId="1076"/>
          <ac:picMkLst>
            <pc:docMk/>
            <pc:sldMk cId="1005768260" sldId="272"/>
            <ac:picMk id="8" creationId="{C63E902F-0891-6C73-ABBC-EDC0A920B04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05F93-2E4E-46E4-4F09-7C4F5FAA9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B3D169-384B-279D-2417-A8E22C9D10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AC170-05E4-4BE5-A311-5039F5151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EDA9-2556-41A0-ABAA-0A6AC2251596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B391B-41FA-E0E2-4BBD-8CA72A0D4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F909C-F757-4744-E6E7-0A8F0EC7F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D005-2D45-4F9F-8317-C1EE6B77B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377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5139F-7412-6FEB-64CA-B40A35DFD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E02084-BF8A-FAC2-1CBC-E66C4640A5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2AD71-FF06-89C2-017F-3D217806B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EDA9-2556-41A0-ABAA-0A6AC2251596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47C63-D070-CBEC-F6B6-B04013248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75BA2-2345-96D7-9CDF-9E0908835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D005-2D45-4F9F-8317-C1EE6B77B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94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C237D7-44DC-820F-18E3-E14C2E4A30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B3B71B-B336-BDC1-2B99-558E9971E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0E86-AE93-61AF-EA98-D48861555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EDA9-2556-41A0-ABAA-0A6AC2251596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11AE7-B303-EC64-7336-6135631DD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467A7-D8C4-4616-CEAA-B719F701B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D005-2D45-4F9F-8317-C1EE6B77B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088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580E0-B43A-5681-F119-6F7841A78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67771-B8DD-7343-03F4-765079C2E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2DB72-3AB1-3176-B283-EB391C148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EDA9-2556-41A0-ABAA-0A6AC2251596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DECDD-9C21-26A7-C211-1E2AE44FF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1810F-FC52-F155-08E6-37E8315AB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D005-2D45-4F9F-8317-C1EE6B77B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777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5935-D255-8F0F-C3C4-B84F0F684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13823-D272-63BE-4C83-B10253CB0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B1E71-7B28-1FFC-6276-76B117FC6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EDA9-2556-41A0-ABAA-0A6AC2251596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D4C41-27D7-5729-D4E6-DFB95AC33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0FDA4-6165-29D3-8C7A-8C95284FC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D005-2D45-4F9F-8317-C1EE6B77B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58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FFEC1-A106-77ED-1A47-7DBA0E382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7E52A-9A7D-8ABD-CAC0-EFC106C9C2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1F1E80-42CE-EE28-C5BF-DCB37854B1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9A24C-2F09-6E99-2B29-54E2D9C56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EDA9-2556-41A0-ABAA-0A6AC2251596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DB26D2-4FD4-2D93-642A-87007F524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A94C2-4192-B069-9E45-7108D3E6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D005-2D45-4F9F-8317-C1EE6B77B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791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98C13-1B8E-3C29-D174-54C72DD7E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72B7C-BFAF-FE37-B452-10FF67994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8368F0-5721-336E-FED4-DF4C3A326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A12D40-32AD-18A2-18E3-0466051B1A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A9B3EA-A38C-0AC2-E1B9-78ED71EE28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6E9EBA-BC6F-064A-E1BE-514A3A435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EDA9-2556-41A0-ABAA-0A6AC2251596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EEDDA0-3BB2-7AA9-EF81-073259415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15C65F-4B51-1C3D-CF2D-F189C87BF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D005-2D45-4F9F-8317-C1EE6B77B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7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797FD-8BC5-5AC6-DED0-2CAAA4110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9ED160-C1C6-91A5-49AE-81B1A1F59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EDA9-2556-41A0-ABAA-0A6AC2251596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9E6EE4-8B9C-DE65-60FD-56DCCAE42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9BBEAA-A04F-E1C3-52DB-7ADFB899B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D005-2D45-4F9F-8317-C1EE6B77B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95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71F547-BE45-1D2A-18C5-EFBE26861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EDA9-2556-41A0-ABAA-0A6AC2251596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C6943A-8F00-4C53-5A1E-DD34541DD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957F5-A938-F709-DCB4-C42882782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D005-2D45-4F9F-8317-C1EE6B77B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47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7F6D2-CA04-71EA-138A-4A6143F20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23A03-3E0F-6D1E-89DF-F58F58C62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5367E-4125-F681-D846-5B15B3C81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F3A26F-3A89-19C6-612D-5D67C599A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EDA9-2556-41A0-ABAA-0A6AC2251596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CF61A9-9EB1-DB13-A71B-A42A24A18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96BF80-C17B-213D-3590-086656E28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D005-2D45-4F9F-8317-C1EE6B77B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35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F3CC6-563C-BA5C-B44A-049396C28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4EBD08-E6C1-1E9A-9BF1-827300D7AB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5CA404-45BF-9F74-0F47-7F874A930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05414-BC90-CC68-05A3-6D9310089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EDA9-2556-41A0-ABAA-0A6AC2251596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CDB0D8-977F-9231-6AE7-938AFE597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C335F-C061-3781-04D3-7E1BD5022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D005-2D45-4F9F-8317-C1EE6B77B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217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D27EDF-FDB4-1739-4C7C-A93119C23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02BBF-716E-76A5-F714-41E0923E8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0EBFD-4118-56DB-0154-EBE57CDDAE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BEDA9-2556-41A0-ABAA-0A6AC2251596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92125-3AC5-C810-F6ED-54C60C79F9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09207-8C10-A619-77BF-50E8B1E26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5D005-2D45-4F9F-8317-C1EE6B77B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23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ocs.python.org/3/library/exceptions.html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0C6A2-0FBC-F0D6-B0C5-920D7D490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105" y="260302"/>
            <a:ext cx="10515600" cy="1325563"/>
          </a:xfrm>
        </p:spPr>
        <p:txBody>
          <a:bodyPr/>
          <a:lstStyle/>
          <a:p>
            <a:r>
              <a:rPr lang="en-US" dirty="0"/>
              <a:t>What is an </a:t>
            </a:r>
            <a:r>
              <a:rPr lang="en-US" b="1" i="1" dirty="0"/>
              <a:t>Exception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A7697-77A9-9026-928B-193E23AF3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58357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b="1" i="1" dirty="0"/>
              <a:t>Exception handling </a:t>
            </a:r>
            <a:r>
              <a:rPr lang="en-US" dirty="0"/>
              <a:t>is essentially the ability to look for and respond to abnormal conditions that might occur during program execution</a:t>
            </a:r>
          </a:p>
          <a:p>
            <a:pPr lvl="1"/>
            <a:r>
              <a:rPr lang="en-US" dirty="0"/>
              <a:t>If you did not have </a:t>
            </a:r>
            <a:r>
              <a:rPr lang="en-US" b="1" i="1" dirty="0"/>
              <a:t>exception handlers </a:t>
            </a:r>
            <a:r>
              <a:rPr lang="en-US" dirty="0"/>
              <a:t>in the code, then the software could terminate abnormally</a:t>
            </a:r>
          </a:p>
          <a:p>
            <a:pPr lvl="1"/>
            <a:r>
              <a:rPr lang="en-US" dirty="0"/>
              <a:t>This could be very detrimental to the user or product if it is not handled “gracefully”</a:t>
            </a:r>
          </a:p>
          <a:p>
            <a:pPr lvl="1"/>
            <a:r>
              <a:rPr lang="en-US" dirty="0"/>
              <a:t>By building in exception handlers, we can try to make the code more “robust” so that it can attempt to recover and continue as normally as possible</a:t>
            </a:r>
          </a:p>
          <a:p>
            <a:pPr lvl="2"/>
            <a:r>
              <a:rPr lang="en-US" dirty="0"/>
              <a:t>Although it may not be able to recovery fully….</a:t>
            </a:r>
          </a:p>
          <a:p>
            <a:r>
              <a:rPr lang="en-US" dirty="0"/>
              <a:t>Many programming languages have built in constructs that allow the software engineer / programmer to attempt to catch likely errors </a:t>
            </a:r>
          </a:p>
          <a:p>
            <a:pPr lvl="1"/>
            <a:r>
              <a:rPr lang="en-US" dirty="0"/>
              <a:t>C++, Java, Ada, Python, Ruby, C#,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215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5DD884-9385-7C77-4C37-95B8DC24D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18" y="263909"/>
            <a:ext cx="7134948" cy="30826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08600B-CC3B-009B-6E3E-551E27468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3407" y="1897274"/>
            <a:ext cx="7380375" cy="36679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73BA04-00B7-4226-FBBC-AC9661A427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946" b="39665"/>
          <a:stretch/>
        </p:blipFill>
        <p:spPr>
          <a:xfrm>
            <a:off x="4453407" y="5084420"/>
            <a:ext cx="6256268" cy="9615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3E7EFD-2BFA-6B00-CC37-8A38BF2829F2}"/>
              </a:ext>
            </a:extLst>
          </p:cNvPr>
          <p:cNvSpPr txBox="1"/>
          <p:nvPr/>
        </p:nvSpPr>
        <p:spPr>
          <a:xfrm>
            <a:off x="4232634" y="526594"/>
            <a:ext cx="4282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Lab 11.10 – Exceptions with lists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29B5C9-2E15-6E87-648B-978022FF08CD}"/>
              </a:ext>
            </a:extLst>
          </p:cNvPr>
          <p:cNvSpPr txBox="1"/>
          <p:nvPr/>
        </p:nvSpPr>
        <p:spPr>
          <a:xfrm>
            <a:off x="6096000" y="5981505"/>
            <a:ext cx="4282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Lab 11.11 – Fat Burning Heart Rate</a:t>
            </a:r>
          </a:p>
        </p:txBody>
      </p:sp>
    </p:spTree>
    <p:extLst>
      <p:ext uri="{BB962C8B-B14F-4D97-AF65-F5344CB8AC3E}">
        <p14:creationId xmlns:p14="http://schemas.microsoft.com/office/powerpoint/2010/main" val="3651662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C217-C574-0FA1-A2BE-42E691034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633" y="221665"/>
            <a:ext cx="10515600" cy="878884"/>
          </a:xfrm>
        </p:spPr>
        <p:txBody>
          <a:bodyPr>
            <a:normAutofit/>
          </a:bodyPr>
          <a:lstStyle/>
          <a:p>
            <a:r>
              <a:rPr lang="en-US" sz="3600" b="1" dirty="0"/>
              <a:t>Adding in the ‘finally” clause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00977D-C28F-E250-D5A5-6D8F55857C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400"/>
          <a:stretch/>
        </p:blipFill>
        <p:spPr>
          <a:xfrm>
            <a:off x="1006465" y="4396483"/>
            <a:ext cx="10179070" cy="13982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5347CC-0037-AA76-E2A3-EF90092C2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479" y="1395777"/>
            <a:ext cx="6649378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776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82838D-6330-3442-47AF-5403AD8C6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860" y="188911"/>
            <a:ext cx="8091785" cy="648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416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07953D-4ED4-9F4B-F81E-A027DDB5B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10" y="451162"/>
            <a:ext cx="4963218" cy="55729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49630A-B17E-DE0F-4804-57AEF1C49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081" y="-1"/>
            <a:ext cx="78399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59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A68DE6-EED2-BD60-8B6F-8A5A9E15A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045" y="199574"/>
            <a:ext cx="10459910" cy="645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830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026AB8-6D26-BDF0-09A4-CC7FB548D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5490971"/>
            <a:ext cx="6962072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Custom Exception Types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F5F0F0-9A55-E2EA-F472-68A45A323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59" y="784923"/>
            <a:ext cx="11589418" cy="440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485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C5F096-D751-2160-548F-ADD5B2A93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8" y="148568"/>
            <a:ext cx="7278281" cy="47424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ABBE9D-E3A8-E898-0707-EC66DEFFC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359" y="4890977"/>
            <a:ext cx="6020640" cy="17052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3E902F-0891-6C73-ABBC-EDC0A920B0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093"/>
          <a:stretch/>
        </p:blipFill>
        <p:spPr>
          <a:xfrm>
            <a:off x="4586284" y="4817550"/>
            <a:ext cx="6411869" cy="184343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4601EAB-0069-7805-90D4-E5D208A011DD}"/>
              </a:ext>
            </a:extLst>
          </p:cNvPr>
          <p:cNvSpPr/>
          <p:nvPr/>
        </p:nvSpPr>
        <p:spPr>
          <a:xfrm>
            <a:off x="5071730" y="5039833"/>
            <a:ext cx="510363" cy="3083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ACFCC9-6C88-120D-B873-C6E0583016BE}"/>
              </a:ext>
            </a:extLst>
          </p:cNvPr>
          <p:cNvSpPr/>
          <p:nvPr/>
        </p:nvSpPr>
        <p:spPr>
          <a:xfrm>
            <a:off x="5071730" y="6253407"/>
            <a:ext cx="2711303" cy="3083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06264E-C235-2BB3-C348-CA77ED97224C}"/>
              </a:ext>
            </a:extLst>
          </p:cNvPr>
          <p:cNvSpPr/>
          <p:nvPr/>
        </p:nvSpPr>
        <p:spPr>
          <a:xfrm>
            <a:off x="317758" y="2613607"/>
            <a:ext cx="6772939" cy="216950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68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DebuggingTerms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Assertion</a:t>
            </a:r>
            <a:r>
              <a:rPr lang="en-US" dirty="0"/>
              <a:t>. A check to make sure code isn’t doing something obviously wrong.</a:t>
            </a:r>
            <a:endParaRPr lang="en-US" u="sng" dirty="0"/>
          </a:p>
          <a:p>
            <a:r>
              <a:rPr lang="en-US" u="sng" dirty="0"/>
              <a:t>Breakpoint</a:t>
            </a:r>
            <a:r>
              <a:rPr lang="en-US" dirty="0"/>
              <a:t>. Forces the debugger to pause.</a:t>
            </a:r>
            <a:endParaRPr lang="en-US" u="sng" dirty="0"/>
          </a:p>
          <a:p>
            <a:r>
              <a:rPr lang="en-US" u="sng" dirty="0"/>
              <a:t>Call Stack</a:t>
            </a:r>
            <a:r>
              <a:rPr lang="en-US" dirty="0"/>
              <a:t>. Sequence of calls. </a:t>
            </a:r>
          </a:p>
          <a:p>
            <a:r>
              <a:rPr lang="en-US" u="sng" dirty="0" err="1"/>
              <a:t>Traceback</a:t>
            </a:r>
            <a:r>
              <a:rPr lang="en-US" dirty="0"/>
              <a:t>. Information returned when Python encounters an error.</a:t>
            </a:r>
          </a:p>
          <a:p>
            <a:endParaRPr lang="en-US" dirty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136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916"/>
            <a:ext cx="10515600" cy="5120640"/>
          </a:xfrm>
        </p:spPr>
        <p:txBody>
          <a:bodyPr>
            <a:normAutofit/>
          </a:bodyPr>
          <a:lstStyle/>
          <a:p>
            <a:r>
              <a:rPr lang="en-US" dirty="0"/>
              <a:t>“Writing code accounts </a:t>
            </a:r>
            <a:r>
              <a:rPr lang="en-US"/>
              <a:t>for 10 </a:t>
            </a:r>
            <a:r>
              <a:rPr lang="en-US" dirty="0"/>
              <a:t>percent of programming. Debugging code accounts for the other 90 percent.”</a:t>
            </a:r>
          </a:p>
          <a:p>
            <a:r>
              <a:rPr lang="en-US" dirty="0"/>
              <a:t>So why do we debug?</a:t>
            </a:r>
          </a:p>
          <a:p>
            <a:pPr lvl="1"/>
            <a:r>
              <a:rPr lang="en-US" dirty="0"/>
              <a:t>Get code to run properly</a:t>
            </a:r>
          </a:p>
          <a:p>
            <a:r>
              <a:rPr lang="en-US" dirty="0"/>
              <a:t>We want to find and fix bugs faster with less effort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utoShape 2" descr="Image result for folder image"/>
          <p:cNvSpPr>
            <a:spLocks noChangeAspect="1" noChangeArrowheads="1"/>
          </p:cNvSpPr>
          <p:nvPr/>
        </p:nvSpPr>
        <p:spPr bwMode="auto">
          <a:xfrm>
            <a:off x="155575" y="-2484438"/>
            <a:ext cx="6905625" cy="518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88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Raising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916"/>
            <a:ext cx="10515600" cy="512064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Exceptions raised with a </a:t>
            </a:r>
            <a:r>
              <a:rPr lang="en-US" b="1" dirty="0"/>
              <a:t>raise</a:t>
            </a:r>
            <a:r>
              <a:rPr lang="en-US" dirty="0"/>
              <a:t> statement</a:t>
            </a:r>
          </a:p>
          <a:p>
            <a:r>
              <a:rPr lang="en-US" dirty="0"/>
              <a:t>Consists of the following:</a:t>
            </a:r>
          </a:p>
          <a:p>
            <a:pPr lvl="1"/>
            <a:r>
              <a:rPr lang="en-US" dirty="0"/>
              <a:t>The raise keyword</a:t>
            </a:r>
          </a:p>
          <a:p>
            <a:pPr lvl="1"/>
            <a:r>
              <a:rPr lang="en-US" dirty="0"/>
              <a:t>A call to the </a:t>
            </a:r>
            <a:r>
              <a:rPr lang="en-US" b="1" dirty="0"/>
              <a:t>Exception() </a:t>
            </a:r>
            <a:r>
              <a:rPr lang="en-US" dirty="0"/>
              <a:t>function</a:t>
            </a:r>
          </a:p>
          <a:p>
            <a:pPr lvl="1"/>
            <a:r>
              <a:rPr lang="en-US" dirty="0"/>
              <a:t>A string with a helpful error message passed to the </a:t>
            </a:r>
            <a:r>
              <a:rPr lang="en-US" b="1" dirty="0"/>
              <a:t>Exception() </a:t>
            </a:r>
            <a:r>
              <a:rPr lang="en-US" dirty="0"/>
              <a:t>function</a:t>
            </a:r>
          </a:p>
          <a:p>
            <a:pPr marL="0" indent="0">
              <a:buNone/>
            </a:pPr>
            <a:r>
              <a:rPr lang="en-US" dirty="0"/>
              <a:t>__________________________________________________</a:t>
            </a:r>
            <a:br>
              <a:rPr lang="en-US" dirty="0"/>
            </a:br>
            <a:r>
              <a:rPr lang="en-US" dirty="0"/>
              <a:t>&gt;&gt;&gt; raise Exception('This is the error message.')</a:t>
            </a:r>
          </a:p>
          <a:p>
            <a:pPr marL="0" indent="0">
              <a:buNone/>
            </a:pPr>
            <a:r>
              <a:rPr lang="en-US" dirty="0"/>
              <a:t>Traceback (most recent call last):</a:t>
            </a:r>
          </a:p>
          <a:p>
            <a:pPr marL="0" indent="0">
              <a:buNone/>
            </a:pPr>
            <a:r>
              <a:rPr lang="en-US" dirty="0"/>
              <a:t>  File "&lt;pyshell#0&gt;", line 1, in &lt;module&gt;</a:t>
            </a:r>
          </a:p>
          <a:p>
            <a:pPr marL="0" indent="0">
              <a:buNone/>
            </a:pPr>
            <a:r>
              <a:rPr lang="en-US" dirty="0"/>
              <a:t>    raise Exception('This is the error message.')</a:t>
            </a:r>
          </a:p>
          <a:p>
            <a:pPr marL="0" indent="0">
              <a:buNone/>
            </a:pPr>
            <a:r>
              <a:rPr lang="en-US" dirty="0"/>
              <a:t>Exception: This is the error message.</a:t>
            </a:r>
            <a:br>
              <a:rPr lang="en-US" dirty="0"/>
            </a:br>
            <a:r>
              <a:rPr lang="en-US" dirty="0"/>
              <a:t>__________________________________________________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utoShape 2" descr="Image result for folder image"/>
          <p:cNvSpPr>
            <a:spLocks noChangeAspect="1" noChangeArrowheads="1"/>
          </p:cNvSpPr>
          <p:nvPr/>
        </p:nvSpPr>
        <p:spPr bwMode="auto">
          <a:xfrm>
            <a:off x="155575" y="-2484438"/>
            <a:ext cx="6905625" cy="518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ular Callout 9">
            <a:extLst>
              <a:ext uri="{FF2B5EF4-FFF2-40B4-BE49-F238E27FC236}">
                <a16:creationId xmlns:a16="http://schemas.microsoft.com/office/drawing/2014/main" id="{614E95D8-132D-441F-88DE-6C7D31F6B658}"/>
              </a:ext>
            </a:extLst>
          </p:cNvPr>
          <p:cNvSpPr/>
          <p:nvPr/>
        </p:nvSpPr>
        <p:spPr>
          <a:xfrm>
            <a:off x="10038943" y="3870439"/>
            <a:ext cx="1902232" cy="910937"/>
          </a:xfrm>
          <a:prstGeom prst="wedgeRectCallout">
            <a:avLst>
              <a:gd name="adj1" fmla="val -95660"/>
              <a:gd name="adj2" fmla="val -346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raise keyword and Exception() function</a:t>
            </a:r>
          </a:p>
        </p:txBody>
      </p:sp>
      <p:sp>
        <p:nvSpPr>
          <p:cNvPr id="6" name="Rectangular Callout 9">
            <a:extLst>
              <a:ext uri="{FF2B5EF4-FFF2-40B4-BE49-F238E27FC236}">
                <a16:creationId xmlns:a16="http://schemas.microsoft.com/office/drawing/2014/main" id="{05535215-CC7C-4660-ABDC-A8C3C81EF673}"/>
              </a:ext>
            </a:extLst>
          </p:cNvPr>
          <p:cNvSpPr/>
          <p:nvPr/>
        </p:nvSpPr>
        <p:spPr>
          <a:xfrm>
            <a:off x="10038943" y="5108689"/>
            <a:ext cx="1902232" cy="910937"/>
          </a:xfrm>
          <a:prstGeom prst="wedgeRectCallout">
            <a:avLst>
              <a:gd name="adj1" fmla="val -88149"/>
              <a:gd name="adj2" fmla="val -315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Resulting traceback</a:t>
            </a:r>
          </a:p>
        </p:txBody>
      </p:sp>
      <p:sp>
        <p:nvSpPr>
          <p:cNvPr id="7" name="Rectangle 6"/>
          <p:cNvSpPr/>
          <p:nvPr/>
        </p:nvSpPr>
        <p:spPr>
          <a:xfrm rot="2089758">
            <a:off x="8499404" y="1129029"/>
            <a:ext cx="381784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*** In Class Exercise ***</a:t>
            </a:r>
          </a:p>
        </p:txBody>
      </p:sp>
    </p:spTree>
    <p:extLst>
      <p:ext uri="{BB962C8B-B14F-4D97-AF65-F5344CB8AC3E}">
        <p14:creationId xmlns:p14="http://schemas.microsoft.com/office/powerpoint/2010/main" val="412215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952CA3-7377-DF17-9E7A-6C75F4732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58062"/>
            <a:ext cx="11277600" cy="434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6676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Raising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916"/>
            <a:ext cx="10515600" cy="5120640"/>
          </a:xfrm>
        </p:spPr>
        <p:txBody>
          <a:bodyPr>
            <a:normAutofit/>
          </a:bodyPr>
          <a:lstStyle/>
          <a:p>
            <a:r>
              <a:rPr lang="en-US" dirty="0"/>
              <a:t>Let’s walk through this code (1 of 2)</a:t>
            </a:r>
          </a:p>
          <a:p>
            <a:pPr marL="0" indent="0">
              <a:buNone/>
            </a:pPr>
            <a:r>
              <a:rPr lang="en-US" dirty="0"/>
              <a:t>__________________________________________________</a:t>
            </a:r>
            <a:br>
              <a:rPr lang="en-US" dirty="0"/>
            </a:br>
            <a:r>
              <a:rPr lang="en-US" dirty="0"/>
              <a:t>def </a:t>
            </a:r>
            <a:r>
              <a:rPr lang="en-US" dirty="0" err="1"/>
              <a:t>goldilocksTest</a:t>
            </a:r>
            <a:r>
              <a:rPr lang="en-US" dirty="0"/>
              <a:t>(temperature):</a:t>
            </a:r>
          </a:p>
          <a:p>
            <a:pPr marL="0" indent="0">
              <a:buNone/>
            </a:pPr>
            <a:r>
              <a:rPr lang="en-US" dirty="0"/>
              <a:t>	if temperature == 'just right':</a:t>
            </a:r>
          </a:p>
          <a:p>
            <a:pPr marL="0" indent="0">
              <a:buNone/>
            </a:pPr>
            <a:r>
              <a:rPr lang="en-US" dirty="0"/>
              <a:t>		print('This oatmeal is just right!')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elif</a:t>
            </a:r>
            <a:r>
              <a:rPr lang="en-US" dirty="0"/>
              <a:t> temperature == 'too hot':</a:t>
            </a:r>
          </a:p>
          <a:p>
            <a:pPr marL="0" indent="0">
              <a:buNone/>
            </a:pPr>
            <a:r>
              <a:rPr lang="en-US" dirty="0"/>
              <a:t>		raise Exception('This oatmeal is too hot!')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elif</a:t>
            </a:r>
            <a:r>
              <a:rPr lang="en-US" dirty="0"/>
              <a:t> temperature == 'too cold':</a:t>
            </a:r>
          </a:p>
          <a:p>
            <a:pPr marL="0" indent="0">
              <a:buNone/>
            </a:pPr>
            <a:r>
              <a:rPr lang="en-US" dirty="0"/>
              <a:t>		raise Exception('This oatmeal is too cold!') </a:t>
            </a:r>
            <a:br>
              <a:rPr lang="en-US" dirty="0"/>
            </a:br>
            <a:r>
              <a:rPr lang="en-US" dirty="0"/>
              <a:t>__________________________________________________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utoShape 2" descr="Image result for folder image"/>
          <p:cNvSpPr>
            <a:spLocks noChangeAspect="1" noChangeArrowheads="1"/>
          </p:cNvSpPr>
          <p:nvPr/>
        </p:nvSpPr>
        <p:spPr bwMode="auto">
          <a:xfrm>
            <a:off x="155575" y="-2484438"/>
            <a:ext cx="6905625" cy="518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ular Callout 9">
            <a:extLst>
              <a:ext uri="{FF2B5EF4-FFF2-40B4-BE49-F238E27FC236}">
                <a16:creationId xmlns:a16="http://schemas.microsoft.com/office/drawing/2014/main" id="{614E95D8-132D-441F-88DE-6C7D31F6B658}"/>
              </a:ext>
            </a:extLst>
          </p:cNvPr>
          <p:cNvSpPr/>
          <p:nvPr/>
        </p:nvSpPr>
        <p:spPr>
          <a:xfrm>
            <a:off x="10038943" y="4734039"/>
            <a:ext cx="1902232" cy="910937"/>
          </a:xfrm>
          <a:prstGeom prst="wedgeRectCallout">
            <a:avLst>
              <a:gd name="adj1" fmla="val -87648"/>
              <a:gd name="adj2" fmla="val 88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Raising exceptions</a:t>
            </a:r>
          </a:p>
        </p:txBody>
      </p:sp>
      <p:sp>
        <p:nvSpPr>
          <p:cNvPr id="7" name="Rectangle 6"/>
          <p:cNvSpPr/>
          <p:nvPr/>
        </p:nvSpPr>
        <p:spPr>
          <a:xfrm rot="2089758">
            <a:off x="8499404" y="1129029"/>
            <a:ext cx="381784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*** In Class Exercise ***</a:t>
            </a:r>
          </a:p>
        </p:txBody>
      </p:sp>
    </p:spTree>
    <p:extLst>
      <p:ext uri="{BB962C8B-B14F-4D97-AF65-F5344CB8AC3E}">
        <p14:creationId xmlns:p14="http://schemas.microsoft.com/office/powerpoint/2010/main" val="2004660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Raising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916"/>
            <a:ext cx="10515600" cy="51206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Here’s the rest… (2 of 2)</a:t>
            </a:r>
          </a:p>
          <a:p>
            <a:pPr marL="0" indent="0">
              <a:buNone/>
            </a:pPr>
            <a:r>
              <a:rPr lang="en-US" dirty="0"/>
              <a:t>__________________________________________________</a:t>
            </a:r>
            <a:br>
              <a:rPr lang="en-US" dirty="0"/>
            </a:br>
            <a:r>
              <a:rPr lang="en-US" dirty="0"/>
              <a:t> #main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assessment = 'too hot‘</a:t>
            </a:r>
            <a:br>
              <a:rPr lang="en-US" dirty="0"/>
            </a:br>
            <a:r>
              <a:rPr lang="en-US" dirty="0"/>
              <a:t>#assessment = 'too cold‘</a:t>
            </a:r>
            <a:br>
              <a:rPr lang="en-US" dirty="0"/>
            </a:br>
            <a:r>
              <a:rPr lang="en-US" dirty="0"/>
              <a:t>#assessment = 'just right‘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try: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goldilocksTest</a:t>
            </a:r>
            <a:r>
              <a:rPr lang="en-US" dirty="0"/>
              <a:t>(assessment)</a:t>
            </a:r>
            <a:br>
              <a:rPr lang="en-US" dirty="0"/>
            </a:br>
            <a:r>
              <a:rPr lang="en-US" dirty="0"/>
              <a:t>except Exception as err:</a:t>
            </a:r>
            <a:br>
              <a:rPr lang="en-US" dirty="0"/>
            </a:br>
            <a:r>
              <a:rPr lang="en-US" dirty="0"/>
              <a:t>    print('Houston, we have a problem.')</a:t>
            </a:r>
            <a:br>
              <a:rPr lang="en-US" dirty="0"/>
            </a:br>
            <a:r>
              <a:rPr lang="en-US" dirty="0"/>
              <a:t>    print(err)</a:t>
            </a:r>
            <a:br>
              <a:rPr lang="en-US" dirty="0"/>
            </a:br>
            <a:r>
              <a:rPr lang="en-US" dirty="0"/>
              <a:t>__________________________________________________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utoShape 2" descr="Image result for folder image"/>
          <p:cNvSpPr>
            <a:spLocks noChangeAspect="1" noChangeArrowheads="1"/>
          </p:cNvSpPr>
          <p:nvPr/>
        </p:nvSpPr>
        <p:spPr bwMode="auto">
          <a:xfrm>
            <a:off x="155575" y="-2484438"/>
            <a:ext cx="6905625" cy="518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ular Callout 9">
            <a:extLst>
              <a:ext uri="{FF2B5EF4-FFF2-40B4-BE49-F238E27FC236}">
                <a16:creationId xmlns:a16="http://schemas.microsoft.com/office/drawing/2014/main" id="{614E95D8-132D-441F-88DE-6C7D31F6B658}"/>
              </a:ext>
            </a:extLst>
          </p:cNvPr>
          <p:cNvSpPr/>
          <p:nvPr/>
        </p:nvSpPr>
        <p:spPr>
          <a:xfrm>
            <a:off x="10038943" y="4734039"/>
            <a:ext cx="1902232" cy="910937"/>
          </a:xfrm>
          <a:prstGeom prst="wedgeRectCallout">
            <a:avLst>
              <a:gd name="adj1" fmla="val -87648"/>
              <a:gd name="adj2" fmla="val 88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try-except</a:t>
            </a:r>
          </a:p>
        </p:txBody>
      </p:sp>
      <p:sp>
        <p:nvSpPr>
          <p:cNvPr id="8" name="Rectangle 7"/>
          <p:cNvSpPr/>
          <p:nvPr/>
        </p:nvSpPr>
        <p:spPr>
          <a:xfrm rot="2089758">
            <a:off x="8499404" y="1129029"/>
            <a:ext cx="381784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*** In Class Exercise ***</a:t>
            </a:r>
          </a:p>
        </p:txBody>
      </p:sp>
    </p:spTree>
    <p:extLst>
      <p:ext uri="{BB962C8B-B14F-4D97-AF65-F5344CB8AC3E}">
        <p14:creationId xmlns:p14="http://schemas.microsoft.com/office/powerpoint/2010/main" val="4163885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Getting</a:t>
            </a:r>
            <a:r>
              <a:rPr lang="en-US" i="1" dirty="0"/>
              <a:t> </a:t>
            </a:r>
            <a:r>
              <a:rPr lang="en-US" dirty="0" err="1"/>
              <a:t>Traceback</a:t>
            </a:r>
            <a:r>
              <a:rPr lang="en-US" i="1" dirty="0"/>
              <a:t> </a:t>
            </a:r>
            <a:r>
              <a:rPr lang="en-US" dirty="0"/>
              <a:t>as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916"/>
            <a:ext cx="10515600" cy="5120640"/>
          </a:xfrm>
        </p:spPr>
        <p:txBody>
          <a:bodyPr>
            <a:normAutofit/>
          </a:bodyPr>
          <a:lstStyle/>
          <a:p>
            <a:r>
              <a:rPr lang="en-US" dirty="0"/>
              <a:t>When Python encounters an error, it produces information called a </a:t>
            </a:r>
            <a:r>
              <a:rPr lang="en-US" i="1" dirty="0" err="1"/>
              <a:t>traceback</a:t>
            </a:r>
            <a:endParaRPr lang="en-US" i="1" dirty="0"/>
          </a:p>
          <a:p>
            <a:r>
              <a:rPr lang="en-US" dirty="0"/>
              <a:t>Includes:</a:t>
            </a:r>
          </a:p>
          <a:p>
            <a:pPr lvl="1"/>
            <a:r>
              <a:rPr lang="en-US" dirty="0"/>
              <a:t>Error message</a:t>
            </a:r>
          </a:p>
          <a:p>
            <a:pPr lvl="1"/>
            <a:r>
              <a:rPr lang="en-US" dirty="0"/>
              <a:t>Line number of the line causing the error</a:t>
            </a:r>
          </a:p>
          <a:p>
            <a:pPr lvl="1"/>
            <a:r>
              <a:rPr lang="en-US" dirty="0"/>
              <a:t>Sequence of the function calls that led to the error</a:t>
            </a:r>
          </a:p>
          <a:p>
            <a:pPr lvl="2"/>
            <a:r>
              <a:rPr lang="en-US" i="1" dirty="0"/>
              <a:t>call stack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utoShape 2" descr="Image result for folder image"/>
          <p:cNvSpPr>
            <a:spLocks noChangeAspect="1" noChangeArrowheads="1"/>
          </p:cNvSpPr>
          <p:nvPr/>
        </p:nvSpPr>
        <p:spPr bwMode="auto">
          <a:xfrm>
            <a:off x="155575" y="-2484438"/>
            <a:ext cx="6905625" cy="518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ular Callout 9">
            <a:extLst>
              <a:ext uri="{FF2B5EF4-FFF2-40B4-BE49-F238E27FC236}">
                <a16:creationId xmlns:a16="http://schemas.microsoft.com/office/drawing/2014/main" id="{614E95D8-132D-441F-88DE-6C7D31F6B658}"/>
              </a:ext>
            </a:extLst>
          </p:cNvPr>
          <p:cNvSpPr/>
          <p:nvPr/>
        </p:nvSpPr>
        <p:spPr>
          <a:xfrm>
            <a:off x="10038943" y="4734039"/>
            <a:ext cx="1902232" cy="910937"/>
          </a:xfrm>
          <a:prstGeom prst="wedgeRectCallout">
            <a:avLst>
              <a:gd name="adj1" fmla="val -87648"/>
              <a:gd name="adj2" fmla="val 88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try-except</a:t>
            </a:r>
          </a:p>
        </p:txBody>
      </p:sp>
    </p:spTree>
    <p:extLst>
      <p:ext uri="{BB962C8B-B14F-4D97-AF65-F5344CB8AC3E}">
        <p14:creationId xmlns:p14="http://schemas.microsoft.com/office/powerpoint/2010/main" val="35516046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Getting</a:t>
            </a:r>
            <a:r>
              <a:rPr lang="en-US" i="1" dirty="0"/>
              <a:t> </a:t>
            </a:r>
            <a:r>
              <a:rPr lang="en-US" dirty="0" err="1"/>
              <a:t>Traceback</a:t>
            </a:r>
            <a:r>
              <a:rPr lang="en-US" i="1" dirty="0"/>
              <a:t> </a:t>
            </a:r>
            <a:r>
              <a:rPr lang="en-US" dirty="0"/>
              <a:t>as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916"/>
            <a:ext cx="10515600" cy="5120640"/>
          </a:xfrm>
        </p:spPr>
        <p:txBody>
          <a:bodyPr>
            <a:normAutofit/>
          </a:bodyPr>
          <a:lstStyle/>
          <a:p>
            <a:r>
              <a:rPr lang="en-US" dirty="0"/>
              <a:t>An example</a:t>
            </a:r>
          </a:p>
          <a:p>
            <a:pPr marL="0" indent="0">
              <a:buNone/>
            </a:pPr>
            <a:r>
              <a:rPr lang="en-US" dirty="0"/>
              <a:t>__________________________________________________</a:t>
            </a:r>
            <a:br>
              <a:rPr lang="en-US" dirty="0"/>
            </a:br>
            <a:r>
              <a:rPr lang="en-US" dirty="0" err="1"/>
              <a:t>def</a:t>
            </a:r>
            <a:r>
              <a:rPr lang="en-US" dirty="0"/>
              <a:t> spam():</a:t>
            </a:r>
            <a:br>
              <a:rPr lang="en-US" dirty="0"/>
            </a:br>
            <a:r>
              <a:rPr lang="en-US" dirty="0"/>
              <a:t>   bacon()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def</a:t>
            </a:r>
            <a:r>
              <a:rPr lang="en-US" dirty="0"/>
              <a:t> bacon():</a:t>
            </a:r>
            <a:br>
              <a:rPr lang="en-US" dirty="0"/>
            </a:br>
            <a:r>
              <a:rPr lang="en-US" dirty="0"/>
              <a:t>   raise Exception(‘This is the error message.’)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#main</a:t>
            </a:r>
            <a:br>
              <a:rPr lang="en-US" dirty="0"/>
            </a:br>
            <a:r>
              <a:rPr lang="en-US" dirty="0"/>
              <a:t>spam()</a:t>
            </a:r>
            <a:br>
              <a:rPr lang="en-US" dirty="0"/>
            </a:br>
            <a:r>
              <a:rPr lang="en-US" dirty="0"/>
              <a:t>__________________________________________________</a:t>
            </a:r>
          </a:p>
          <a:p>
            <a:endParaRPr lang="en-US" dirty="0"/>
          </a:p>
        </p:txBody>
      </p:sp>
      <p:sp>
        <p:nvSpPr>
          <p:cNvPr id="4" name="AutoShape 2" descr="Image result for folder image"/>
          <p:cNvSpPr>
            <a:spLocks noChangeAspect="1" noChangeArrowheads="1"/>
          </p:cNvSpPr>
          <p:nvPr/>
        </p:nvSpPr>
        <p:spPr bwMode="auto">
          <a:xfrm>
            <a:off x="155575" y="-2484438"/>
            <a:ext cx="6905625" cy="518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ular Callout 9">
            <a:extLst>
              <a:ext uri="{FF2B5EF4-FFF2-40B4-BE49-F238E27FC236}">
                <a16:creationId xmlns:a16="http://schemas.microsoft.com/office/drawing/2014/main" id="{614E95D8-132D-441F-88DE-6C7D31F6B658}"/>
              </a:ext>
            </a:extLst>
          </p:cNvPr>
          <p:cNvSpPr/>
          <p:nvPr/>
        </p:nvSpPr>
        <p:spPr>
          <a:xfrm>
            <a:off x="10038943" y="4734039"/>
            <a:ext cx="1902232" cy="910937"/>
          </a:xfrm>
          <a:prstGeom prst="wedgeRectCallout">
            <a:avLst>
              <a:gd name="adj1" fmla="val -87648"/>
              <a:gd name="adj2" fmla="val 88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try-except</a:t>
            </a:r>
          </a:p>
        </p:txBody>
      </p:sp>
    </p:spTree>
    <p:extLst>
      <p:ext uri="{BB962C8B-B14F-4D97-AF65-F5344CB8AC3E}">
        <p14:creationId xmlns:p14="http://schemas.microsoft.com/office/powerpoint/2010/main" val="27059406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Getting</a:t>
            </a:r>
            <a:r>
              <a:rPr lang="en-US" i="1" dirty="0"/>
              <a:t> </a:t>
            </a:r>
            <a:r>
              <a:rPr lang="en-US" dirty="0" err="1"/>
              <a:t>Traceback</a:t>
            </a:r>
            <a:r>
              <a:rPr lang="en-US" i="1" dirty="0"/>
              <a:t> </a:t>
            </a:r>
            <a:r>
              <a:rPr lang="en-US" dirty="0"/>
              <a:t>as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916"/>
            <a:ext cx="10515600" cy="5120640"/>
          </a:xfrm>
        </p:spPr>
        <p:txBody>
          <a:bodyPr>
            <a:normAutofit/>
          </a:bodyPr>
          <a:lstStyle/>
          <a:p>
            <a:r>
              <a:rPr lang="en-US" dirty="0"/>
              <a:t>Example’s result</a:t>
            </a:r>
          </a:p>
          <a:p>
            <a:pPr marL="0" indent="0">
              <a:buNone/>
            </a:pPr>
            <a:r>
              <a:rPr lang="en-US" dirty="0"/>
              <a:t>---------------------------------------------------------------------------------</a:t>
            </a:r>
            <a:br>
              <a:rPr lang="en-US" dirty="0"/>
            </a:br>
            <a:r>
              <a:rPr lang="en-US" dirty="0" err="1"/>
              <a:t>Traceback</a:t>
            </a:r>
            <a:r>
              <a:rPr lang="en-US" dirty="0"/>
              <a:t> (most recent call last):</a:t>
            </a:r>
            <a:br>
              <a:rPr lang="en-US" dirty="0"/>
            </a:br>
            <a:r>
              <a:rPr lang="en-US" dirty="0"/>
              <a:t>   File "ch10Work2.py", line 7, in &lt;module&gt;</a:t>
            </a:r>
            <a:br>
              <a:rPr lang="en-US" dirty="0"/>
            </a:br>
            <a:r>
              <a:rPr lang="en-US" dirty="0"/>
              <a:t>      spam()</a:t>
            </a:r>
            <a:br>
              <a:rPr lang="en-US" dirty="0"/>
            </a:br>
            <a:r>
              <a:rPr lang="en-US" dirty="0"/>
              <a:t>   File "ch10Work2.py", line 2, in spam</a:t>
            </a:r>
            <a:br>
              <a:rPr lang="en-US" dirty="0"/>
            </a:br>
            <a:r>
              <a:rPr lang="en-US" dirty="0"/>
              <a:t>      bacon()</a:t>
            </a:r>
            <a:br>
              <a:rPr lang="en-US" dirty="0"/>
            </a:br>
            <a:r>
              <a:rPr lang="en-US" dirty="0"/>
              <a:t>   File "ch10Work2.py", line 5, in bacon</a:t>
            </a:r>
            <a:br>
              <a:rPr lang="en-US" dirty="0"/>
            </a:br>
            <a:r>
              <a:rPr lang="en-US" dirty="0"/>
              <a:t>      raise Exception('This is the error message.')</a:t>
            </a:r>
            <a:br>
              <a:rPr lang="en-US" dirty="0"/>
            </a:br>
            <a:r>
              <a:rPr lang="en-US" dirty="0"/>
              <a:t>Exception: This is the error message.</a:t>
            </a:r>
          </a:p>
          <a:p>
            <a:pPr marL="0" indent="0">
              <a:buNone/>
            </a:pPr>
            <a:r>
              <a:rPr lang="en-US" dirty="0"/>
              <a:t>---------------------------------------------------------------------------------</a:t>
            </a:r>
          </a:p>
          <a:p>
            <a:endParaRPr lang="en-US" dirty="0"/>
          </a:p>
        </p:txBody>
      </p:sp>
      <p:sp>
        <p:nvSpPr>
          <p:cNvPr id="4" name="AutoShape 2" descr="Image result for folder image"/>
          <p:cNvSpPr>
            <a:spLocks noChangeAspect="1" noChangeArrowheads="1"/>
          </p:cNvSpPr>
          <p:nvPr/>
        </p:nvSpPr>
        <p:spPr bwMode="auto">
          <a:xfrm>
            <a:off x="155575" y="-2484438"/>
            <a:ext cx="6905625" cy="518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ular Callout 9">
            <a:extLst>
              <a:ext uri="{FF2B5EF4-FFF2-40B4-BE49-F238E27FC236}">
                <a16:creationId xmlns:a16="http://schemas.microsoft.com/office/drawing/2014/main" id="{614E95D8-132D-441F-88DE-6C7D31F6B658}"/>
              </a:ext>
            </a:extLst>
          </p:cNvPr>
          <p:cNvSpPr/>
          <p:nvPr/>
        </p:nvSpPr>
        <p:spPr>
          <a:xfrm>
            <a:off x="10038943" y="4734039"/>
            <a:ext cx="1902232" cy="910937"/>
          </a:xfrm>
          <a:prstGeom prst="wedgeRectCallout">
            <a:avLst>
              <a:gd name="adj1" fmla="val -87648"/>
              <a:gd name="adj2" fmla="val 88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try-except</a:t>
            </a:r>
          </a:p>
        </p:txBody>
      </p:sp>
    </p:spTree>
    <p:extLst>
      <p:ext uri="{BB962C8B-B14F-4D97-AF65-F5344CB8AC3E}">
        <p14:creationId xmlns:p14="http://schemas.microsoft.com/office/powerpoint/2010/main" val="34020724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Getting</a:t>
            </a:r>
            <a:r>
              <a:rPr lang="en-US" i="1" dirty="0"/>
              <a:t> </a:t>
            </a:r>
            <a:r>
              <a:rPr lang="en-US" dirty="0" err="1"/>
              <a:t>Traceback</a:t>
            </a:r>
            <a:r>
              <a:rPr lang="en-US" i="1" dirty="0"/>
              <a:t> </a:t>
            </a:r>
            <a:r>
              <a:rPr lang="en-US" dirty="0"/>
              <a:t>as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916"/>
            <a:ext cx="10515600" cy="51206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can also write </a:t>
            </a:r>
            <a:r>
              <a:rPr lang="en-US" dirty="0" err="1"/>
              <a:t>traceback</a:t>
            </a:r>
            <a:r>
              <a:rPr lang="en-US" dirty="0"/>
              <a:t> info to a log file</a:t>
            </a:r>
          </a:p>
          <a:p>
            <a:pPr lvl="1"/>
            <a:r>
              <a:rPr lang="en-US" dirty="0"/>
              <a:t>No crash, program keeps running</a:t>
            </a:r>
          </a:p>
          <a:p>
            <a:pPr lvl="1"/>
            <a:r>
              <a:rPr lang="en-US" dirty="0"/>
              <a:t>Import </a:t>
            </a:r>
            <a:r>
              <a:rPr lang="en-US" b="1" dirty="0" err="1"/>
              <a:t>traceback</a:t>
            </a:r>
            <a:r>
              <a:rPr lang="en-US" dirty="0"/>
              <a:t> module</a:t>
            </a:r>
          </a:p>
          <a:p>
            <a:pPr marL="0" indent="0">
              <a:buNone/>
            </a:pPr>
            <a:r>
              <a:rPr lang="en-US" dirty="0"/>
              <a:t>__________________________________________________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traceback</a:t>
            </a:r>
            <a:br>
              <a:rPr lang="en-US" dirty="0"/>
            </a:br>
            <a:r>
              <a:rPr lang="en-US" dirty="0"/>
              <a:t>try:</a:t>
            </a:r>
            <a:br>
              <a:rPr lang="en-US" dirty="0"/>
            </a:br>
            <a:r>
              <a:rPr lang="en-US" dirty="0"/>
              <a:t>   raise Exception('This is the error message.')</a:t>
            </a:r>
            <a:br>
              <a:rPr lang="en-US" dirty="0"/>
            </a:br>
            <a:r>
              <a:rPr lang="en-US" dirty="0"/>
              <a:t>except: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errorFile</a:t>
            </a:r>
            <a:r>
              <a:rPr lang="en-US" dirty="0"/>
              <a:t> = open('errorInfo.txt', 'w')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errorFile.write</a:t>
            </a:r>
            <a:r>
              <a:rPr lang="en-US" dirty="0"/>
              <a:t>(</a:t>
            </a:r>
            <a:r>
              <a:rPr lang="en-US" dirty="0" err="1"/>
              <a:t>traceback.format_exc</a:t>
            </a:r>
            <a:r>
              <a:rPr lang="en-US" dirty="0"/>
              <a:t>())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errorFile.close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   print('The </a:t>
            </a:r>
            <a:r>
              <a:rPr lang="en-US" dirty="0" err="1"/>
              <a:t>traceback</a:t>
            </a:r>
            <a:r>
              <a:rPr lang="en-US" dirty="0"/>
              <a:t> info was written to errorInfo.txt')</a:t>
            </a:r>
            <a:br>
              <a:rPr lang="en-US" dirty="0"/>
            </a:br>
            <a:r>
              <a:rPr lang="en-US" dirty="0"/>
              <a:t>__________________________________________________</a:t>
            </a:r>
          </a:p>
          <a:p>
            <a:endParaRPr lang="en-US" dirty="0"/>
          </a:p>
        </p:txBody>
      </p:sp>
      <p:sp>
        <p:nvSpPr>
          <p:cNvPr id="4" name="AutoShape 2" descr="Image result for folder image"/>
          <p:cNvSpPr>
            <a:spLocks noChangeAspect="1" noChangeArrowheads="1"/>
          </p:cNvSpPr>
          <p:nvPr/>
        </p:nvSpPr>
        <p:spPr bwMode="auto">
          <a:xfrm>
            <a:off x="155575" y="-2484438"/>
            <a:ext cx="6905625" cy="518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ular Callout 9">
            <a:extLst>
              <a:ext uri="{FF2B5EF4-FFF2-40B4-BE49-F238E27FC236}">
                <a16:creationId xmlns:a16="http://schemas.microsoft.com/office/drawing/2014/main" id="{614E95D8-132D-441F-88DE-6C7D31F6B658}"/>
              </a:ext>
            </a:extLst>
          </p:cNvPr>
          <p:cNvSpPr/>
          <p:nvPr/>
        </p:nvSpPr>
        <p:spPr>
          <a:xfrm>
            <a:off x="9977983" y="3162299"/>
            <a:ext cx="1902232" cy="910937"/>
          </a:xfrm>
          <a:prstGeom prst="wedgeRectCallout">
            <a:avLst>
              <a:gd name="adj1" fmla="val -87114"/>
              <a:gd name="adj2" fmla="val 300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Writing to errorInfo.txt</a:t>
            </a:r>
          </a:p>
        </p:txBody>
      </p:sp>
      <p:sp>
        <p:nvSpPr>
          <p:cNvPr id="6" name="Rectangular Callout 9">
            <a:extLst>
              <a:ext uri="{FF2B5EF4-FFF2-40B4-BE49-F238E27FC236}">
                <a16:creationId xmlns:a16="http://schemas.microsoft.com/office/drawing/2014/main" id="{614E95D8-132D-441F-88DE-6C7D31F6B658}"/>
              </a:ext>
            </a:extLst>
          </p:cNvPr>
          <p:cNvSpPr/>
          <p:nvPr/>
        </p:nvSpPr>
        <p:spPr>
          <a:xfrm>
            <a:off x="9977983" y="4442458"/>
            <a:ext cx="1902232" cy="910937"/>
          </a:xfrm>
          <a:prstGeom prst="wedgeRectCallout">
            <a:avLst>
              <a:gd name="adj1" fmla="val -87114"/>
              <a:gd name="adj2" fmla="val 300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Where is this file saved?</a:t>
            </a:r>
          </a:p>
        </p:txBody>
      </p:sp>
    </p:spTree>
    <p:extLst>
      <p:ext uri="{BB962C8B-B14F-4D97-AF65-F5344CB8AC3E}">
        <p14:creationId xmlns:p14="http://schemas.microsoft.com/office/powerpoint/2010/main" val="13624676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Getting</a:t>
            </a:r>
            <a:r>
              <a:rPr lang="en-US" i="1" dirty="0"/>
              <a:t> </a:t>
            </a:r>
            <a:r>
              <a:rPr lang="en-US" dirty="0" err="1"/>
              <a:t>Traceback</a:t>
            </a:r>
            <a:r>
              <a:rPr lang="en-US" i="1" dirty="0"/>
              <a:t> </a:t>
            </a:r>
            <a:r>
              <a:rPr lang="en-US" dirty="0"/>
              <a:t>as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916"/>
            <a:ext cx="10515600" cy="5120640"/>
          </a:xfrm>
        </p:spPr>
        <p:txBody>
          <a:bodyPr>
            <a:normAutofit/>
          </a:bodyPr>
          <a:lstStyle/>
          <a:p>
            <a:r>
              <a:rPr lang="en-US" dirty="0"/>
              <a:t>Here’s what the </a:t>
            </a:r>
            <a:r>
              <a:rPr lang="en-US" dirty="0" err="1"/>
              <a:t>logfile</a:t>
            </a:r>
            <a:r>
              <a:rPr lang="en-US" dirty="0"/>
              <a:t> (errorInfo.txt) contains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Traceback</a:t>
            </a:r>
            <a:r>
              <a:rPr lang="en-US" dirty="0"/>
              <a:t> (most recent call last):</a:t>
            </a:r>
          </a:p>
          <a:p>
            <a:pPr marL="0" indent="0">
              <a:buNone/>
            </a:pPr>
            <a:r>
              <a:rPr lang="en-US" dirty="0"/>
              <a:t>  File "ch10Work2.py", line 4, in &lt;module&gt;</a:t>
            </a:r>
          </a:p>
          <a:p>
            <a:pPr marL="0" indent="0">
              <a:buNone/>
            </a:pPr>
            <a:r>
              <a:rPr lang="en-US" dirty="0"/>
              <a:t>    raise Exception('This is the error message.')</a:t>
            </a:r>
          </a:p>
          <a:p>
            <a:pPr marL="0" indent="0">
              <a:buNone/>
            </a:pPr>
            <a:r>
              <a:rPr lang="en-US" dirty="0"/>
              <a:t>Exception: This is the error message.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AutoShape 2" descr="Image result for folder image"/>
          <p:cNvSpPr>
            <a:spLocks noChangeAspect="1" noChangeArrowheads="1"/>
          </p:cNvSpPr>
          <p:nvPr/>
        </p:nvSpPr>
        <p:spPr bwMode="auto">
          <a:xfrm>
            <a:off x="155575" y="-2484438"/>
            <a:ext cx="6905625" cy="518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ular Callout 9">
            <a:extLst>
              <a:ext uri="{FF2B5EF4-FFF2-40B4-BE49-F238E27FC236}">
                <a16:creationId xmlns:a16="http://schemas.microsoft.com/office/drawing/2014/main" id="{614E95D8-132D-441F-88DE-6C7D31F6B658}"/>
              </a:ext>
            </a:extLst>
          </p:cNvPr>
          <p:cNvSpPr/>
          <p:nvPr/>
        </p:nvSpPr>
        <p:spPr>
          <a:xfrm>
            <a:off x="9977983" y="2583163"/>
            <a:ext cx="1902232" cy="910937"/>
          </a:xfrm>
          <a:prstGeom prst="wedgeRectCallout">
            <a:avLst>
              <a:gd name="adj1" fmla="val -87114"/>
              <a:gd name="adj2" fmla="val 300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errorInfo.txt contents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9570" y="4386575"/>
            <a:ext cx="4212430" cy="247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9618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Assertions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916"/>
            <a:ext cx="10515600" cy="5120640"/>
          </a:xfrm>
        </p:spPr>
        <p:txBody>
          <a:bodyPr>
            <a:normAutofit/>
          </a:bodyPr>
          <a:lstStyle/>
          <a:p>
            <a:r>
              <a:rPr lang="en-US" dirty="0"/>
              <a:t>An assertion is a sanity check to make sure your code isn’t doing something obviously wrong</a:t>
            </a:r>
          </a:p>
          <a:p>
            <a:r>
              <a:rPr lang="en-US" dirty="0"/>
              <a:t>Consists of</a:t>
            </a:r>
          </a:p>
          <a:p>
            <a:pPr lvl="1"/>
            <a:r>
              <a:rPr lang="en-US" dirty="0"/>
              <a:t>The assert keyword</a:t>
            </a:r>
          </a:p>
          <a:p>
            <a:pPr lvl="1"/>
            <a:r>
              <a:rPr lang="en-US" dirty="0"/>
              <a:t>A condition (evaluates to </a:t>
            </a:r>
            <a:r>
              <a:rPr lang="en-US" b="1" dirty="0"/>
              <a:t>True</a:t>
            </a:r>
            <a:r>
              <a:rPr lang="en-US" dirty="0"/>
              <a:t> or </a:t>
            </a:r>
            <a:r>
              <a:rPr lang="en-US" b="1" dirty="0"/>
              <a:t>False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 comma</a:t>
            </a:r>
          </a:p>
          <a:p>
            <a:pPr lvl="1"/>
            <a:r>
              <a:rPr lang="en-US" dirty="0"/>
              <a:t>A string to display when the condition is </a:t>
            </a:r>
            <a:r>
              <a:rPr lang="en-US" b="1" dirty="0"/>
              <a:t>False </a:t>
            </a:r>
            <a:r>
              <a:rPr lang="en-US" dirty="0"/>
              <a:t>(</a:t>
            </a:r>
            <a:r>
              <a:rPr lang="en-US" dirty="0" err="1"/>
              <a:t>AssertionError</a:t>
            </a:r>
            <a:r>
              <a:rPr lang="en-US" dirty="0"/>
              <a:t> exception)</a:t>
            </a:r>
          </a:p>
          <a:p>
            <a:r>
              <a:rPr lang="en-US" dirty="0"/>
              <a:t>Assertions are for </a:t>
            </a:r>
            <a:r>
              <a:rPr lang="en-US" u="sng" dirty="0"/>
              <a:t>programmer errors</a:t>
            </a:r>
            <a:r>
              <a:rPr lang="en-US" dirty="0"/>
              <a:t>, not user errors</a:t>
            </a:r>
          </a:p>
          <a:p>
            <a:r>
              <a:rPr lang="en-US" dirty="0"/>
              <a:t>For errors that can be recovered from, raise an exception </a:t>
            </a:r>
          </a:p>
          <a:p>
            <a:pPr lvl="1"/>
            <a:r>
              <a:rPr lang="en-US" dirty="0"/>
              <a:t>Don’t detect with an </a:t>
            </a:r>
            <a:r>
              <a:rPr lang="en-US" b="1" dirty="0"/>
              <a:t>assert</a:t>
            </a:r>
            <a:r>
              <a:rPr lang="en-US" dirty="0"/>
              <a:t> statement</a:t>
            </a:r>
          </a:p>
          <a:p>
            <a:endParaRPr lang="en-US" dirty="0"/>
          </a:p>
        </p:txBody>
      </p:sp>
      <p:sp>
        <p:nvSpPr>
          <p:cNvPr id="4" name="AutoShape 2" descr="Image result for folder image"/>
          <p:cNvSpPr>
            <a:spLocks noChangeAspect="1" noChangeArrowheads="1"/>
          </p:cNvSpPr>
          <p:nvPr/>
        </p:nvSpPr>
        <p:spPr bwMode="auto">
          <a:xfrm>
            <a:off x="155575" y="-2484438"/>
            <a:ext cx="6905625" cy="518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647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Assertions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12916"/>
            <a:ext cx="11198225" cy="5120640"/>
          </a:xfrm>
        </p:spPr>
        <p:txBody>
          <a:bodyPr>
            <a:normAutofit/>
          </a:bodyPr>
          <a:lstStyle/>
          <a:p>
            <a:r>
              <a:rPr lang="en-US" dirty="0"/>
              <a:t>I </a:t>
            </a:r>
            <a:r>
              <a:rPr lang="en-US" i="1" dirty="0"/>
              <a:t>assert</a:t>
            </a:r>
            <a:r>
              <a:rPr lang="en-US" dirty="0"/>
              <a:t> that the pod bay doors should be open…</a:t>
            </a:r>
          </a:p>
          <a:p>
            <a:pPr marL="0" indent="0">
              <a:buNone/>
            </a:pPr>
            <a:r>
              <a:rPr lang="en-US" dirty="0"/>
              <a:t>__________________________________________________</a:t>
            </a:r>
          </a:p>
          <a:p>
            <a:pPr marL="0" indent="0">
              <a:buNone/>
            </a:pPr>
            <a:r>
              <a:rPr lang="en-US" dirty="0"/>
              <a:t>…</a:t>
            </a:r>
            <a:br>
              <a:rPr lang="en-US" dirty="0"/>
            </a:br>
            <a:r>
              <a:rPr lang="en-US" dirty="0" err="1"/>
              <a:t>podBayDoor</a:t>
            </a:r>
            <a:r>
              <a:rPr lang="en-US" dirty="0"/>
              <a:t> Status = ‘open’</a:t>
            </a:r>
            <a:br>
              <a:rPr lang="en-US" dirty="0"/>
            </a:br>
            <a:r>
              <a:rPr lang="en-US" dirty="0"/>
              <a:t>assert </a:t>
            </a:r>
            <a:r>
              <a:rPr lang="en-US" dirty="0" err="1"/>
              <a:t>podBayDoorStatus</a:t>
            </a:r>
            <a:r>
              <a:rPr lang="en-US" dirty="0"/>
              <a:t> == ‘open’, ‘The pod bay doors need to be “open”.’</a:t>
            </a:r>
            <a:br>
              <a:rPr lang="en-US" dirty="0"/>
            </a:br>
            <a:r>
              <a:rPr lang="en-US" dirty="0"/>
              <a:t>…</a:t>
            </a:r>
            <a:br>
              <a:rPr lang="en-US" dirty="0"/>
            </a:br>
            <a:r>
              <a:rPr lang="en-US" dirty="0"/>
              <a:t>__________________________________________________</a:t>
            </a:r>
          </a:p>
          <a:p>
            <a:r>
              <a:rPr lang="en-US" dirty="0"/>
              <a:t>What’s the result if all is ok? </a:t>
            </a:r>
          </a:p>
        </p:txBody>
      </p:sp>
      <p:sp>
        <p:nvSpPr>
          <p:cNvPr id="4" name="AutoShape 2" descr="Image result for folder image"/>
          <p:cNvSpPr>
            <a:spLocks noChangeAspect="1" noChangeArrowheads="1"/>
          </p:cNvSpPr>
          <p:nvPr/>
        </p:nvSpPr>
        <p:spPr bwMode="auto">
          <a:xfrm>
            <a:off x="155575" y="-2484438"/>
            <a:ext cx="6905625" cy="518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ular Callout 9">
            <a:extLst>
              <a:ext uri="{FF2B5EF4-FFF2-40B4-BE49-F238E27FC236}">
                <a16:creationId xmlns:a16="http://schemas.microsoft.com/office/drawing/2014/main" id="{614E95D8-132D-441F-88DE-6C7D31F6B658}"/>
              </a:ext>
            </a:extLst>
          </p:cNvPr>
          <p:cNvSpPr/>
          <p:nvPr/>
        </p:nvSpPr>
        <p:spPr>
          <a:xfrm>
            <a:off x="10012273" y="4084782"/>
            <a:ext cx="1902232" cy="910937"/>
          </a:xfrm>
          <a:prstGeom prst="wedgeRectCallout">
            <a:avLst>
              <a:gd name="adj1" fmla="val -85512"/>
              <a:gd name="adj2" fmla="val -491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 assert</a:t>
            </a:r>
          </a:p>
        </p:txBody>
      </p:sp>
    </p:spTree>
    <p:extLst>
      <p:ext uri="{BB962C8B-B14F-4D97-AF65-F5344CB8AC3E}">
        <p14:creationId xmlns:p14="http://schemas.microsoft.com/office/powerpoint/2010/main" val="36797265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Assertions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12916"/>
            <a:ext cx="11198225" cy="51206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happens if we’re wrong?</a:t>
            </a:r>
          </a:p>
          <a:p>
            <a:pPr marL="0" indent="0">
              <a:buNone/>
            </a:pPr>
            <a:r>
              <a:rPr lang="en-US" dirty="0"/>
              <a:t>__________________________________________________</a:t>
            </a:r>
          </a:p>
          <a:p>
            <a:pPr marL="0" indent="0">
              <a:buNone/>
            </a:pPr>
            <a:r>
              <a:rPr lang="en-US" dirty="0" err="1"/>
              <a:t>podBayDoor</a:t>
            </a:r>
            <a:r>
              <a:rPr lang="en-US" dirty="0"/>
              <a:t> Status = ‘closed’</a:t>
            </a:r>
            <a:br>
              <a:rPr lang="en-US" dirty="0"/>
            </a:br>
            <a:r>
              <a:rPr lang="en-US" dirty="0"/>
              <a:t>assert </a:t>
            </a:r>
            <a:r>
              <a:rPr lang="en-US" dirty="0" err="1"/>
              <a:t>podBayDoorStatus</a:t>
            </a:r>
            <a:r>
              <a:rPr lang="en-US" dirty="0"/>
              <a:t> == ‘open’, ‘The pod bay doors need to be “open”.’</a:t>
            </a:r>
            <a:br>
              <a:rPr lang="en-US" dirty="0"/>
            </a:br>
            <a:r>
              <a:rPr lang="en-US" dirty="0"/>
              <a:t>__________________________________________________</a:t>
            </a:r>
          </a:p>
          <a:p>
            <a:pPr marL="0" indent="0">
              <a:buNone/>
            </a:pPr>
            <a:r>
              <a:rPr lang="en-US" dirty="0"/>
              <a:t>---------------------------------------------------------------------------------</a:t>
            </a:r>
          </a:p>
          <a:p>
            <a:pPr marL="0" indent="0">
              <a:buNone/>
            </a:pPr>
            <a:r>
              <a:rPr lang="en-US" dirty="0" err="1"/>
              <a:t>Traceback</a:t>
            </a:r>
            <a:r>
              <a:rPr lang="en-US" dirty="0"/>
              <a:t>(most recent call last):</a:t>
            </a:r>
            <a:br>
              <a:rPr lang="en-US" dirty="0"/>
            </a:br>
            <a:r>
              <a:rPr lang="en-US" dirty="0"/>
              <a:t>   File“&lt;pyshell#10&gt;”, line 1, in &lt;module&gt;</a:t>
            </a:r>
            <a:br>
              <a:rPr lang="en-US" dirty="0"/>
            </a:br>
            <a:r>
              <a:rPr lang="en-US" dirty="0"/>
              <a:t>      assert </a:t>
            </a:r>
            <a:r>
              <a:rPr lang="en-US" dirty="0" err="1"/>
              <a:t>podBayDoorStatus</a:t>
            </a:r>
            <a:r>
              <a:rPr lang="en-US" dirty="0"/>
              <a:t> == ‘open’, ‘The pod bay doors need to be</a:t>
            </a:r>
            <a:br>
              <a:rPr lang="en-US" dirty="0"/>
            </a:br>
            <a:r>
              <a:rPr lang="en-US" dirty="0"/>
              <a:t>      “open”.’</a:t>
            </a:r>
            <a:br>
              <a:rPr lang="en-US" dirty="0"/>
            </a:br>
            <a:r>
              <a:rPr lang="en-US" dirty="0" err="1"/>
              <a:t>AssertionError</a:t>
            </a:r>
            <a:r>
              <a:rPr lang="en-US" dirty="0"/>
              <a:t>: The pod bay doors need to be “open”.</a:t>
            </a:r>
          </a:p>
          <a:p>
            <a:pPr marL="0" indent="0">
              <a:buNone/>
            </a:pPr>
            <a:r>
              <a:rPr lang="en-US" dirty="0"/>
              <a:t>---------------------------------------------------------------------------------</a:t>
            </a:r>
          </a:p>
        </p:txBody>
      </p:sp>
      <p:sp>
        <p:nvSpPr>
          <p:cNvPr id="4" name="AutoShape 2" descr="Image result for folder image"/>
          <p:cNvSpPr>
            <a:spLocks noChangeAspect="1" noChangeArrowheads="1"/>
          </p:cNvSpPr>
          <p:nvPr/>
        </p:nvSpPr>
        <p:spPr bwMode="auto">
          <a:xfrm>
            <a:off x="155575" y="-2484438"/>
            <a:ext cx="6905625" cy="518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59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548E57-7B3D-4A93-7574-BC07C06A1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727" y="403835"/>
            <a:ext cx="7259063" cy="19624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9CA766-8D69-3C61-639D-B2051BA35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3070" y="3100897"/>
            <a:ext cx="8125959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0286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IDLE’s</a:t>
            </a:r>
            <a:r>
              <a:rPr lang="en-US" dirty="0"/>
              <a:t> Debugger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916"/>
            <a:ext cx="10515600" cy="5120640"/>
          </a:xfrm>
        </p:spPr>
        <p:txBody>
          <a:bodyPr>
            <a:normAutofit/>
          </a:bodyPr>
          <a:lstStyle/>
          <a:p>
            <a:r>
              <a:rPr lang="en-US" dirty="0"/>
              <a:t>Allows you to execute your program one line at a time</a:t>
            </a:r>
          </a:p>
          <a:p>
            <a:r>
              <a:rPr lang="en-US" dirty="0"/>
              <a:t>Run a single line of code and wait to continue</a:t>
            </a:r>
          </a:p>
          <a:p>
            <a:r>
              <a:rPr lang="en-US" dirty="0"/>
              <a:t>You can examine variable values at any given point during the program’s lifetime</a:t>
            </a:r>
          </a:p>
          <a:p>
            <a:r>
              <a:rPr lang="en-US" dirty="0"/>
              <a:t>Easy to turn on/off in </a:t>
            </a:r>
            <a:r>
              <a:rPr lang="en-US" dirty="0" err="1"/>
              <a:t>IDLE’s</a:t>
            </a:r>
            <a:r>
              <a:rPr lang="en-US" dirty="0"/>
              <a:t> Shell Window</a:t>
            </a:r>
          </a:p>
          <a:p>
            <a:pPr lvl="1"/>
            <a:r>
              <a:rPr lang="en-US" dirty="0"/>
              <a:t>Not available in Edit Window</a:t>
            </a:r>
          </a:p>
          <a:p>
            <a:endParaRPr lang="en-US" b="1" dirty="0"/>
          </a:p>
        </p:txBody>
      </p:sp>
      <p:sp>
        <p:nvSpPr>
          <p:cNvPr id="4" name="AutoShape 2" descr="Image result for folder image"/>
          <p:cNvSpPr>
            <a:spLocks noChangeAspect="1" noChangeArrowheads="1"/>
          </p:cNvSpPr>
          <p:nvPr/>
        </p:nvSpPr>
        <p:spPr bwMode="auto">
          <a:xfrm>
            <a:off x="155575" y="-2484438"/>
            <a:ext cx="6905625" cy="518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862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IDLE’s</a:t>
            </a:r>
            <a:r>
              <a:rPr lang="en-US" dirty="0"/>
              <a:t> Debugger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916"/>
            <a:ext cx="10515600" cy="5120640"/>
          </a:xfrm>
        </p:spPr>
        <p:txBody>
          <a:bodyPr>
            <a:normAutofit/>
          </a:bodyPr>
          <a:lstStyle/>
          <a:p>
            <a:r>
              <a:rPr lang="en-US" dirty="0"/>
              <a:t>Allows you to execute your program one line at a time</a:t>
            </a:r>
          </a:p>
          <a:p>
            <a:r>
              <a:rPr lang="en-US" dirty="0"/>
              <a:t>Run a single line of code and wait to continue</a:t>
            </a:r>
          </a:p>
          <a:p>
            <a:r>
              <a:rPr lang="en-US" dirty="0"/>
              <a:t>You can examine variable values at any given point in during the program’s lifetime</a:t>
            </a:r>
          </a:p>
          <a:p>
            <a:r>
              <a:rPr lang="en-US" dirty="0"/>
              <a:t>Easy to turn on/off in </a:t>
            </a:r>
            <a:r>
              <a:rPr lang="en-US" dirty="0" err="1"/>
              <a:t>IDLE’s</a:t>
            </a:r>
            <a:r>
              <a:rPr lang="en-US" dirty="0"/>
              <a:t> Shell Window</a:t>
            </a:r>
          </a:p>
          <a:p>
            <a:pPr lvl="1"/>
            <a:r>
              <a:rPr lang="en-US" dirty="0"/>
              <a:t>Debug menu not available in Edit Window, but…</a:t>
            </a:r>
          </a:p>
          <a:p>
            <a:pPr lvl="1"/>
            <a:r>
              <a:rPr lang="en-US" dirty="0"/>
              <a:t>Turn on </a:t>
            </a:r>
            <a:r>
              <a:rPr lang="en-US" dirty="0" err="1"/>
              <a:t>degugger</a:t>
            </a:r>
            <a:r>
              <a:rPr lang="en-US" dirty="0"/>
              <a:t> in the Shell Window and it’ll be available for programs run from Edit Window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AutoShape 2" descr="Image result for folder image"/>
          <p:cNvSpPr>
            <a:spLocks noChangeAspect="1" noChangeArrowheads="1"/>
          </p:cNvSpPr>
          <p:nvPr/>
        </p:nvSpPr>
        <p:spPr bwMode="auto">
          <a:xfrm>
            <a:off x="155575" y="-2484438"/>
            <a:ext cx="6905625" cy="518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553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IDLE’s</a:t>
            </a:r>
            <a:r>
              <a:rPr lang="en-US" dirty="0"/>
              <a:t> Debugger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916"/>
            <a:ext cx="10515600" cy="5120640"/>
          </a:xfrm>
        </p:spPr>
        <p:txBody>
          <a:bodyPr>
            <a:normAutofit/>
          </a:bodyPr>
          <a:lstStyle/>
          <a:p>
            <a:r>
              <a:rPr lang="en-US" dirty="0"/>
              <a:t>The Shell Window</a:t>
            </a:r>
          </a:p>
          <a:p>
            <a:r>
              <a:rPr lang="en-US" dirty="0"/>
              <a:t>Note the Debug menu</a:t>
            </a:r>
          </a:p>
        </p:txBody>
      </p:sp>
      <p:sp>
        <p:nvSpPr>
          <p:cNvPr id="4" name="AutoShape 2" descr="Image result for folder image"/>
          <p:cNvSpPr>
            <a:spLocks noChangeAspect="1" noChangeArrowheads="1"/>
          </p:cNvSpPr>
          <p:nvPr/>
        </p:nvSpPr>
        <p:spPr bwMode="auto">
          <a:xfrm>
            <a:off x="155575" y="-2484438"/>
            <a:ext cx="6905625" cy="518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124" y="1407347"/>
            <a:ext cx="5010676" cy="5331777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16200000">
            <a:off x="7071360" y="1928337"/>
            <a:ext cx="518160" cy="25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2089758">
            <a:off x="8499404" y="1129029"/>
            <a:ext cx="381784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*** In Class Exercise ***</a:t>
            </a:r>
          </a:p>
        </p:txBody>
      </p:sp>
    </p:spTree>
    <p:extLst>
      <p:ext uri="{BB962C8B-B14F-4D97-AF65-F5344CB8AC3E}">
        <p14:creationId xmlns:p14="http://schemas.microsoft.com/office/powerpoint/2010/main" val="5988486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IDLE’s</a:t>
            </a:r>
            <a:r>
              <a:rPr lang="en-US" dirty="0"/>
              <a:t> Debugger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916"/>
            <a:ext cx="10515600" cy="5120640"/>
          </a:xfrm>
        </p:spPr>
        <p:txBody>
          <a:bodyPr>
            <a:normAutofit/>
          </a:bodyPr>
          <a:lstStyle/>
          <a:p>
            <a:r>
              <a:rPr lang="en-US" dirty="0"/>
              <a:t>Pull down the menu and select</a:t>
            </a:r>
            <a:br>
              <a:rPr lang="en-US" dirty="0"/>
            </a:br>
            <a:r>
              <a:rPr lang="en-US" dirty="0"/>
              <a:t>Debugger</a:t>
            </a:r>
          </a:p>
        </p:txBody>
      </p:sp>
      <p:sp>
        <p:nvSpPr>
          <p:cNvPr id="4" name="AutoShape 2" descr="Image result for folder image"/>
          <p:cNvSpPr>
            <a:spLocks noChangeAspect="1" noChangeArrowheads="1"/>
          </p:cNvSpPr>
          <p:nvPr/>
        </p:nvSpPr>
        <p:spPr bwMode="auto">
          <a:xfrm>
            <a:off x="155575" y="-2484438"/>
            <a:ext cx="6905625" cy="518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ight Arrow 5"/>
          <p:cNvSpPr/>
          <p:nvPr/>
        </p:nvSpPr>
        <p:spPr>
          <a:xfrm rot="16200000">
            <a:off x="7071360" y="1928337"/>
            <a:ext cx="518160" cy="25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124" y="1411316"/>
            <a:ext cx="5010676" cy="533177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 rot="2089758">
            <a:off x="8499404" y="1129029"/>
            <a:ext cx="381784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*** In Class Exercise ***</a:t>
            </a:r>
          </a:p>
        </p:txBody>
      </p:sp>
    </p:spTree>
    <p:extLst>
      <p:ext uri="{BB962C8B-B14F-4D97-AF65-F5344CB8AC3E}">
        <p14:creationId xmlns:p14="http://schemas.microsoft.com/office/powerpoint/2010/main" val="15025908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IDLE’s</a:t>
            </a:r>
            <a:r>
              <a:rPr lang="en-US" dirty="0"/>
              <a:t> Debugger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916"/>
            <a:ext cx="10515600" cy="5120640"/>
          </a:xfrm>
        </p:spPr>
        <p:txBody>
          <a:bodyPr>
            <a:normAutofit/>
          </a:bodyPr>
          <a:lstStyle/>
          <a:p>
            <a:r>
              <a:rPr lang="en-US" dirty="0"/>
              <a:t>Here’s what you get…</a:t>
            </a:r>
          </a:p>
        </p:txBody>
      </p:sp>
      <p:sp>
        <p:nvSpPr>
          <p:cNvPr id="4" name="AutoShape 2" descr="Image result for folder image"/>
          <p:cNvSpPr>
            <a:spLocks noChangeAspect="1" noChangeArrowheads="1"/>
          </p:cNvSpPr>
          <p:nvPr/>
        </p:nvSpPr>
        <p:spPr bwMode="auto">
          <a:xfrm>
            <a:off x="155575" y="-2484438"/>
            <a:ext cx="6905625" cy="518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20988"/>
            <a:ext cx="4791075" cy="34385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124" y="1395427"/>
            <a:ext cx="5005644" cy="5347667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13601601">
            <a:off x="6888923" y="2613450"/>
            <a:ext cx="518160" cy="25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2089758">
            <a:off x="8499404" y="1129029"/>
            <a:ext cx="381784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*** In Class Exercise ***</a:t>
            </a:r>
          </a:p>
        </p:txBody>
      </p:sp>
    </p:spTree>
    <p:extLst>
      <p:ext uri="{BB962C8B-B14F-4D97-AF65-F5344CB8AC3E}">
        <p14:creationId xmlns:p14="http://schemas.microsoft.com/office/powerpoint/2010/main" val="26468945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IDLE’s</a:t>
            </a:r>
            <a:r>
              <a:rPr lang="en-US" dirty="0"/>
              <a:t> Debugger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916"/>
            <a:ext cx="10515600" cy="5120640"/>
          </a:xfrm>
        </p:spPr>
        <p:txBody>
          <a:bodyPr>
            <a:normAutofit/>
          </a:bodyPr>
          <a:lstStyle/>
          <a:p>
            <a:r>
              <a:rPr lang="en-US" dirty="0"/>
              <a:t>Turn on source and </a:t>
            </a:r>
            <a:r>
              <a:rPr lang="en-US" dirty="0" err="1"/>
              <a:t>globals</a:t>
            </a:r>
            <a:endParaRPr lang="en-US" dirty="0"/>
          </a:p>
          <a:p>
            <a:r>
              <a:rPr lang="en-US" dirty="0"/>
              <a:t>Open New File </a:t>
            </a:r>
          </a:p>
        </p:txBody>
      </p:sp>
      <p:sp>
        <p:nvSpPr>
          <p:cNvPr id="4" name="AutoShape 2" descr="Image result for folder image"/>
          <p:cNvSpPr>
            <a:spLocks noChangeAspect="1" noChangeArrowheads="1"/>
          </p:cNvSpPr>
          <p:nvPr/>
        </p:nvSpPr>
        <p:spPr bwMode="auto">
          <a:xfrm>
            <a:off x="155575" y="-2484438"/>
            <a:ext cx="6905625" cy="518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ight Arrow 5"/>
          <p:cNvSpPr/>
          <p:nvPr/>
        </p:nvSpPr>
        <p:spPr>
          <a:xfrm rot="13601601">
            <a:off x="6888923" y="2613450"/>
            <a:ext cx="518160" cy="25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169" y="2834158"/>
            <a:ext cx="4796106" cy="3425356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 rot="8174563">
            <a:off x="3169021" y="2729627"/>
            <a:ext cx="518160" cy="25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160" y="1395426"/>
            <a:ext cx="5025608" cy="534766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 rot="2089758">
            <a:off x="8499404" y="1129029"/>
            <a:ext cx="381784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*** In Class Exercise ***</a:t>
            </a:r>
          </a:p>
        </p:txBody>
      </p:sp>
    </p:spTree>
    <p:extLst>
      <p:ext uri="{BB962C8B-B14F-4D97-AF65-F5344CB8AC3E}">
        <p14:creationId xmlns:p14="http://schemas.microsoft.com/office/powerpoint/2010/main" val="37073299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IDLE’s</a:t>
            </a:r>
            <a:r>
              <a:rPr lang="en-US" dirty="0"/>
              <a:t> Debugger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916"/>
            <a:ext cx="10515600" cy="5120640"/>
          </a:xfrm>
        </p:spPr>
        <p:txBody>
          <a:bodyPr>
            <a:normAutofit/>
          </a:bodyPr>
          <a:lstStyle/>
          <a:p>
            <a:r>
              <a:rPr lang="en-US" dirty="0"/>
              <a:t>Now we have an Edit Window</a:t>
            </a:r>
          </a:p>
          <a:p>
            <a:r>
              <a:rPr lang="en-US" dirty="0"/>
              <a:t>Debugger is turned on</a:t>
            </a:r>
          </a:p>
        </p:txBody>
      </p:sp>
      <p:sp>
        <p:nvSpPr>
          <p:cNvPr id="4" name="AutoShape 2" descr="Image result for folder image"/>
          <p:cNvSpPr>
            <a:spLocks noChangeAspect="1" noChangeArrowheads="1"/>
          </p:cNvSpPr>
          <p:nvPr/>
        </p:nvSpPr>
        <p:spPr bwMode="auto">
          <a:xfrm>
            <a:off x="155575" y="-2484438"/>
            <a:ext cx="6905625" cy="518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ight Arrow 5"/>
          <p:cNvSpPr/>
          <p:nvPr/>
        </p:nvSpPr>
        <p:spPr>
          <a:xfrm rot="20292935">
            <a:off x="5836921" y="1927868"/>
            <a:ext cx="518160" cy="25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999" y="1362814"/>
            <a:ext cx="4953317" cy="527074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 rot="2089758">
            <a:off x="8499404" y="1129029"/>
            <a:ext cx="381784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*** In Class Exercise ***</a:t>
            </a:r>
          </a:p>
        </p:txBody>
      </p:sp>
    </p:spTree>
    <p:extLst>
      <p:ext uri="{BB962C8B-B14F-4D97-AF65-F5344CB8AC3E}">
        <p14:creationId xmlns:p14="http://schemas.microsoft.com/office/powerpoint/2010/main" val="14460990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IDLE’s</a:t>
            </a:r>
            <a:r>
              <a:rPr lang="en-US" dirty="0"/>
              <a:t> Debugger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916"/>
            <a:ext cx="10515600" cy="5120640"/>
          </a:xfrm>
        </p:spPr>
        <p:txBody>
          <a:bodyPr>
            <a:normAutofit/>
          </a:bodyPr>
          <a:lstStyle/>
          <a:p>
            <a:r>
              <a:rPr lang="en-US" dirty="0"/>
              <a:t>Type in your code</a:t>
            </a:r>
          </a:p>
          <a:p>
            <a:r>
              <a:rPr lang="en-US" dirty="0"/>
              <a:t>Save your file</a:t>
            </a:r>
          </a:p>
          <a:p>
            <a:r>
              <a:rPr lang="en-US" dirty="0"/>
              <a:t>Run it! </a:t>
            </a:r>
          </a:p>
        </p:txBody>
      </p:sp>
      <p:sp>
        <p:nvSpPr>
          <p:cNvPr id="4" name="AutoShape 2" descr="Image result for folder image"/>
          <p:cNvSpPr>
            <a:spLocks noChangeAspect="1" noChangeArrowheads="1"/>
          </p:cNvSpPr>
          <p:nvPr/>
        </p:nvSpPr>
        <p:spPr bwMode="auto">
          <a:xfrm>
            <a:off x="155575" y="-2484438"/>
            <a:ext cx="6905625" cy="518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999" y="1362814"/>
            <a:ext cx="4953317" cy="527074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 rot="2089758">
            <a:off x="8499404" y="1129029"/>
            <a:ext cx="381784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*** In Class Exercise ***</a:t>
            </a:r>
          </a:p>
        </p:txBody>
      </p:sp>
    </p:spTree>
    <p:extLst>
      <p:ext uri="{BB962C8B-B14F-4D97-AF65-F5344CB8AC3E}">
        <p14:creationId xmlns:p14="http://schemas.microsoft.com/office/powerpoint/2010/main" val="16716957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IDLE’s</a:t>
            </a:r>
            <a:r>
              <a:rPr lang="en-US" dirty="0"/>
              <a:t> Debugger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916"/>
            <a:ext cx="10515600" cy="5120640"/>
          </a:xfrm>
        </p:spPr>
        <p:txBody>
          <a:bodyPr>
            <a:normAutofit/>
          </a:bodyPr>
          <a:lstStyle/>
          <a:p>
            <a:r>
              <a:rPr lang="en-US" dirty="0"/>
              <a:t>Shell shows our program has started</a:t>
            </a:r>
          </a:p>
          <a:p>
            <a:r>
              <a:rPr lang="en-US" dirty="0"/>
              <a:t>Debug Control shows what’s going on</a:t>
            </a:r>
          </a:p>
        </p:txBody>
      </p:sp>
      <p:sp>
        <p:nvSpPr>
          <p:cNvPr id="4" name="AutoShape 2" descr="Image result for folder image"/>
          <p:cNvSpPr>
            <a:spLocks noChangeAspect="1" noChangeArrowheads="1"/>
          </p:cNvSpPr>
          <p:nvPr/>
        </p:nvSpPr>
        <p:spPr bwMode="auto">
          <a:xfrm>
            <a:off x="155575" y="-2484438"/>
            <a:ext cx="6905625" cy="518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999" y="1362814"/>
            <a:ext cx="4953317" cy="52707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800" y="2618483"/>
            <a:ext cx="3668084" cy="403270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 rot="2089758">
            <a:off x="8499404" y="1129029"/>
            <a:ext cx="381784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*** In Class Exercise ***</a:t>
            </a:r>
          </a:p>
        </p:txBody>
      </p:sp>
    </p:spTree>
    <p:extLst>
      <p:ext uri="{BB962C8B-B14F-4D97-AF65-F5344CB8AC3E}">
        <p14:creationId xmlns:p14="http://schemas.microsoft.com/office/powerpoint/2010/main" val="22650946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IDLE’s</a:t>
            </a:r>
            <a:r>
              <a:rPr lang="en-US" dirty="0"/>
              <a:t> Debugger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916"/>
            <a:ext cx="10515600" cy="5120640"/>
          </a:xfrm>
        </p:spPr>
        <p:txBody>
          <a:bodyPr>
            <a:normAutofit/>
          </a:bodyPr>
          <a:lstStyle/>
          <a:p>
            <a:r>
              <a:rPr lang="en-US" dirty="0"/>
              <a:t>Debug Control has five button options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</a:t>
            </a:r>
          </a:p>
          <a:p>
            <a:pPr lvl="1"/>
            <a:r>
              <a:rPr lang="en-US" dirty="0"/>
              <a:t>Program executes normally until terminates or reaches a </a:t>
            </a:r>
            <a:r>
              <a:rPr lang="en-US" i="1" dirty="0"/>
              <a:t>breakpoint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Step</a:t>
            </a:r>
          </a:p>
          <a:p>
            <a:pPr lvl="1"/>
            <a:r>
              <a:rPr lang="en-US" dirty="0"/>
              <a:t>Program executes one line at a 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Over</a:t>
            </a:r>
          </a:p>
          <a:p>
            <a:pPr lvl="1"/>
            <a:r>
              <a:rPr lang="en-US" dirty="0"/>
              <a:t>Program executes one line at a time, but ‘steps over’ function calls</a:t>
            </a:r>
          </a:p>
          <a:p>
            <a:pPr lvl="1"/>
            <a:r>
              <a:rPr lang="en-US" dirty="0"/>
              <a:t>You probably don’t want to watch print() execute…</a:t>
            </a:r>
          </a:p>
          <a:p>
            <a:endParaRPr lang="en-US" dirty="0"/>
          </a:p>
        </p:txBody>
      </p:sp>
      <p:sp>
        <p:nvSpPr>
          <p:cNvPr id="4" name="AutoShape 2" descr="Image result for folder image"/>
          <p:cNvSpPr>
            <a:spLocks noChangeAspect="1" noChangeArrowheads="1"/>
          </p:cNvSpPr>
          <p:nvPr/>
        </p:nvSpPr>
        <p:spPr bwMode="auto">
          <a:xfrm>
            <a:off x="155575" y="-2484438"/>
            <a:ext cx="6905625" cy="518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67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D7C768-852B-A516-7C96-AC79F4FA5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016" y="0"/>
            <a:ext cx="4522123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6F4C1C-3EFC-10C7-FF2B-F8469AD37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7762" y="805491"/>
            <a:ext cx="3943900" cy="5058481"/>
          </a:xfrm>
          <a:prstGeom prst="rect">
            <a:avLst/>
          </a:prstGeom>
        </p:spPr>
      </p:pic>
      <p:sp>
        <p:nvSpPr>
          <p:cNvPr id="7" name="TextBox 6">
            <a:hlinkClick r:id="rId4"/>
            <a:extLst>
              <a:ext uri="{FF2B5EF4-FFF2-40B4-BE49-F238E27FC236}">
                <a16:creationId xmlns:a16="http://schemas.microsoft.com/office/drawing/2014/main" id="{9A13962E-7A27-8144-7F24-7CCA7B2E26DF}"/>
              </a:ext>
            </a:extLst>
          </p:cNvPr>
          <p:cNvSpPr txBox="1"/>
          <p:nvPr/>
        </p:nvSpPr>
        <p:spPr>
          <a:xfrm>
            <a:off x="6615168" y="6240901"/>
            <a:ext cx="5092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https://docs.python.org/3/library/exceptions.html</a:t>
            </a:r>
          </a:p>
        </p:txBody>
      </p:sp>
    </p:spTree>
    <p:extLst>
      <p:ext uri="{BB962C8B-B14F-4D97-AF65-F5344CB8AC3E}">
        <p14:creationId xmlns:p14="http://schemas.microsoft.com/office/powerpoint/2010/main" val="27942595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IDLE’s</a:t>
            </a:r>
            <a:r>
              <a:rPr lang="en-US" dirty="0"/>
              <a:t> Debugger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916"/>
            <a:ext cx="10515600" cy="5120640"/>
          </a:xfrm>
        </p:spPr>
        <p:txBody>
          <a:bodyPr>
            <a:normAutofit/>
          </a:bodyPr>
          <a:lstStyle/>
          <a:p>
            <a:r>
              <a:rPr lang="en-US" dirty="0"/>
              <a:t>Debug Control has five button options (cont.)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/>
              <a:t>Out</a:t>
            </a:r>
          </a:p>
          <a:p>
            <a:pPr lvl="1"/>
            <a:r>
              <a:rPr lang="en-US" dirty="0"/>
              <a:t>Program executes at full speed until it returns from the current function</a:t>
            </a:r>
          </a:p>
          <a:p>
            <a:pPr lvl="1"/>
            <a:r>
              <a:rPr lang="en-US" dirty="0"/>
              <a:t>Went into print() but want out bad!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>Quit</a:t>
            </a:r>
          </a:p>
          <a:p>
            <a:pPr lvl="1"/>
            <a:r>
              <a:rPr lang="en-US" dirty="0"/>
              <a:t>Stop debugging entirely</a:t>
            </a:r>
          </a:p>
          <a:p>
            <a:pPr lvl="1"/>
            <a:r>
              <a:rPr lang="en-US" dirty="0"/>
              <a:t>Immediately terminates entire program</a:t>
            </a:r>
          </a:p>
          <a:p>
            <a:r>
              <a:rPr lang="en-US" dirty="0"/>
              <a:t>Disable debugger if you want your program to run normally</a:t>
            </a:r>
          </a:p>
        </p:txBody>
      </p:sp>
      <p:sp>
        <p:nvSpPr>
          <p:cNvPr id="4" name="AutoShape 2" descr="Image result for folder image"/>
          <p:cNvSpPr>
            <a:spLocks noChangeAspect="1" noChangeArrowheads="1"/>
          </p:cNvSpPr>
          <p:nvPr/>
        </p:nvSpPr>
        <p:spPr bwMode="auto">
          <a:xfrm>
            <a:off x="155575" y="-2484438"/>
            <a:ext cx="6905625" cy="518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455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Breakpoints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916"/>
            <a:ext cx="10515600" cy="512064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</a:t>
            </a:r>
            <a:r>
              <a:rPr lang="en-US" i="1" dirty="0"/>
              <a:t>breakpoint</a:t>
            </a:r>
            <a:r>
              <a:rPr lang="en-US" dirty="0"/>
              <a:t> can be set on a specific line of code</a:t>
            </a:r>
          </a:p>
          <a:p>
            <a:r>
              <a:rPr lang="en-US" dirty="0"/>
              <a:t>Forces the debugger to pause whenever program execution reaches that line</a:t>
            </a:r>
            <a:br>
              <a:rPr lang="en-US" dirty="0"/>
            </a:br>
            <a:r>
              <a:rPr lang="en-US" dirty="0"/>
              <a:t>__________________________________________________</a:t>
            </a:r>
          </a:p>
          <a:p>
            <a:pPr marL="0" indent="0">
              <a:buNone/>
            </a:pPr>
            <a:r>
              <a:rPr lang="en-US" dirty="0"/>
              <a:t>import random</a:t>
            </a:r>
            <a:br>
              <a:rPr lang="en-US" dirty="0"/>
            </a:br>
            <a:r>
              <a:rPr lang="en-US" dirty="0"/>
              <a:t>heads = 0</a:t>
            </a:r>
            <a:br>
              <a:rPr lang="en-US" dirty="0"/>
            </a:b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range(1, 1001):</a:t>
            </a:r>
            <a:br>
              <a:rPr lang="en-US" dirty="0"/>
            </a:br>
            <a:r>
              <a:rPr lang="en-US" dirty="0"/>
              <a:t>   if </a:t>
            </a:r>
            <a:r>
              <a:rPr lang="en-US" dirty="0" err="1"/>
              <a:t>random.randint</a:t>
            </a:r>
            <a:r>
              <a:rPr lang="en-US" dirty="0"/>
              <a:t>(0, 1) == 1:</a:t>
            </a:r>
            <a:br>
              <a:rPr lang="en-US" dirty="0"/>
            </a:br>
            <a:r>
              <a:rPr lang="en-US" dirty="0"/>
              <a:t>      heads = heads + 1</a:t>
            </a:r>
            <a:br>
              <a:rPr lang="en-US" dirty="0"/>
            </a:br>
            <a:r>
              <a:rPr lang="en-US" dirty="0"/>
              <a:t>   if </a:t>
            </a:r>
            <a:r>
              <a:rPr lang="en-US" dirty="0" err="1"/>
              <a:t>i</a:t>
            </a:r>
            <a:r>
              <a:rPr lang="en-US" dirty="0"/>
              <a:t> == 500:</a:t>
            </a:r>
            <a:br>
              <a:rPr lang="en-US" dirty="0"/>
            </a:br>
            <a:r>
              <a:rPr lang="en-US" dirty="0"/>
              <a:t>      print(‘Halfway done!’)</a:t>
            </a:r>
            <a:br>
              <a:rPr lang="en-US" dirty="0"/>
            </a:br>
            <a:r>
              <a:rPr lang="en-US" dirty="0"/>
              <a:t>print(‘Heads came up ‘ + </a:t>
            </a:r>
            <a:r>
              <a:rPr lang="en-US" dirty="0" err="1"/>
              <a:t>str</a:t>
            </a:r>
            <a:r>
              <a:rPr lang="en-US" dirty="0"/>
              <a:t>(heads) + ‘ times.’)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__________________________________________________</a:t>
            </a:r>
          </a:p>
          <a:p>
            <a:r>
              <a:rPr lang="en-US" dirty="0"/>
              <a:t>Not the kind of program you want to step through…</a:t>
            </a:r>
          </a:p>
          <a:p>
            <a:endParaRPr lang="en-US" dirty="0"/>
          </a:p>
        </p:txBody>
      </p:sp>
      <p:sp>
        <p:nvSpPr>
          <p:cNvPr id="4" name="AutoShape 2" descr="Image result for folder image"/>
          <p:cNvSpPr>
            <a:spLocks noChangeAspect="1" noChangeArrowheads="1"/>
          </p:cNvSpPr>
          <p:nvPr/>
        </p:nvSpPr>
        <p:spPr bwMode="auto">
          <a:xfrm>
            <a:off x="155575" y="-2484438"/>
            <a:ext cx="6905625" cy="518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97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44880" y="4851400"/>
            <a:ext cx="7965440" cy="3352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Breakpoints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916"/>
            <a:ext cx="10515600" cy="5120640"/>
          </a:xfrm>
          <a:ln>
            <a:noFill/>
          </a:ln>
        </p:spPr>
        <p:txBody>
          <a:bodyPr>
            <a:normAutofit fontScale="85000" lnSpcReduction="20000"/>
          </a:bodyPr>
          <a:lstStyle/>
          <a:p>
            <a:r>
              <a:rPr lang="en-US" dirty="0"/>
              <a:t>Easy to set a breakpoint</a:t>
            </a:r>
          </a:p>
          <a:p>
            <a:r>
              <a:rPr lang="en-US" dirty="0"/>
              <a:t>Right click on the line you want the breakpoint</a:t>
            </a:r>
          </a:p>
          <a:p>
            <a:r>
              <a:rPr lang="en-US" dirty="0"/>
              <a:t>Hit Set Breakpoint (Clear Breakpoint to clear)</a:t>
            </a:r>
          </a:p>
          <a:p>
            <a:pPr lvl="1"/>
            <a:r>
              <a:rPr lang="en-US" dirty="0"/>
              <a:t>Line will turn yellow</a:t>
            </a:r>
          </a:p>
          <a:p>
            <a:pPr marL="0" indent="0">
              <a:buNone/>
            </a:pPr>
            <a:r>
              <a:rPr lang="en-US" dirty="0"/>
              <a:t>__________________________________________________</a:t>
            </a:r>
          </a:p>
          <a:p>
            <a:pPr marL="0" indent="0">
              <a:buNone/>
            </a:pPr>
            <a:r>
              <a:rPr lang="en-US" dirty="0"/>
              <a:t>import random</a:t>
            </a:r>
            <a:br>
              <a:rPr lang="en-US" dirty="0"/>
            </a:br>
            <a:r>
              <a:rPr lang="en-US" dirty="0"/>
              <a:t>heads = 0</a:t>
            </a:r>
            <a:br>
              <a:rPr lang="en-US" dirty="0"/>
            </a:b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range(1, 1001):</a:t>
            </a:r>
            <a:br>
              <a:rPr lang="en-US" dirty="0"/>
            </a:br>
            <a:r>
              <a:rPr lang="en-US" dirty="0"/>
              <a:t>   if </a:t>
            </a:r>
            <a:r>
              <a:rPr lang="en-US" dirty="0" err="1"/>
              <a:t>random.randint</a:t>
            </a:r>
            <a:r>
              <a:rPr lang="en-US" dirty="0"/>
              <a:t>(0, 1) == 1:</a:t>
            </a:r>
            <a:br>
              <a:rPr lang="en-US" dirty="0"/>
            </a:br>
            <a:r>
              <a:rPr lang="en-US" dirty="0"/>
              <a:t>      heads = heads + 1</a:t>
            </a:r>
            <a:br>
              <a:rPr lang="en-US" dirty="0"/>
            </a:br>
            <a:r>
              <a:rPr lang="en-US" dirty="0"/>
              <a:t>   if </a:t>
            </a:r>
            <a:r>
              <a:rPr lang="en-US" dirty="0" err="1"/>
              <a:t>i</a:t>
            </a:r>
            <a:r>
              <a:rPr lang="en-US" dirty="0"/>
              <a:t> == 500:</a:t>
            </a:r>
            <a:br>
              <a:rPr lang="en-US" dirty="0"/>
            </a:br>
            <a:r>
              <a:rPr lang="en-US" dirty="0"/>
              <a:t>      print(‘Halfway done!’)                                                                  </a:t>
            </a:r>
            <a:br>
              <a:rPr lang="en-US" dirty="0"/>
            </a:br>
            <a:r>
              <a:rPr lang="en-US" dirty="0"/>
              <a:t>print(‘Heads came up ‘ + </a:t>
            </a:r>
            <a:r>
              <a:rPr lang="en-US" dirty="0" err="1"/>
              <a:t>str</a:t>
            </a:r>
            <a:r>
              <a:rPr lang="en-US" dirty="0"/>
              <a:t>(heads) + ‘ times.’)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__________________________________________________</a:t>
            </a:r>
          </a:p>
          <a:p>
            <a:r>
              <a:rPr lang="en-US" dirty="0"/>
              <a:t>Now hit Go in Debug Control; only stops when this line is executed</a:t>
            </a:r>
          </a:p>
        </p:txBody>
      </p:sp>
      <p:sp>
        <p:nvSpPr>
          <p:cNvPr id="4" name="AutoShape 2" descr="Image result for folder image"/>
          <p:cNvSpPr>
            <a:spLocks noChangeAspect="1" noChangeArrowheads="1"/>
          </p:cNvSpPr>
          <p:nvPr/>
        </p:nvSpPr>
        <p:spPr bwMode="auto">
          <a:xfrm>
            <a:off x="155575" y="-2484438"/>
            <a:ext cx="6905625" cy="518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67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FE3123-88DB-D2C5-1532-633530871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926" y="2638920"/>
            <a:ext cx="10157381" cy="38851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9FF2F1-8164-402D-2A50-17A03A480636}"/>
              </a:ext>
            </a:extLst>
          </p:cNvPr>
          <p:cNvSpPr txBox="1"/>
          <p:nvPr/>
        </p:nvSpPr>
        <p:spPr>
          <a:xfrm>
            <a:off x="1326775" y="350178"/>
            <a:ext cx="99239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If there are no exception handlers present in the code, the Python interpreter will just print the exception that occurred and halt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 reason to handle the exception is so that the program could “try” to continue gracefully (there may still be side effects depending on what “should have” happened in the code</a:t>
            </a:r>
          </a:p>
        </p:txBody>
      </p:sp>
    </p:spTree>
    <p:extLst>
      <p:ext uri="{BB962C8B-B14F-4D97-AF65-F5344CB8AC3E}">
        <p14:creationId xmlns:p14="http://schemas.microsoft.com/office/powerpoint/2010/main" val="2124529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8D6991-7C26-5AE3-9550-C2E894D4E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58" y="820131"/>
            <a:ext cx="10530899" cy="479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38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2131C3-1730-9094-62A0-D1B5E34B7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421" y="845422"/>
            <a:ext cx="10311758" cy="541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954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305D91-5C21-8E74-63B6-6908AA03F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614" y="402237"/>
            <a:ext cx="9608772" cy="605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608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20515E-D467-BDD4-A1B4-20428DAB7DAE}"/>
              </a:ext>
            </a:extLst>
          </p:cNvPr>
          <p:cNvSpPr txBox="1"/>
          <p:nvPr/>
        </p:nvSpPr>
        <p:spPr>
          <a:xfrm>
            <a:off x="961534" y="263951"/>
            <a:ext cx="8917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Let’s Do Some Labs Now!!!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E6C11D-DC82-AF44-BA43-A250B8811D8D}"/>
              </a:ext>
            </a:extLst>
          </p:cNvPr>
          <p:cNvSpPr txBox="1"/>
          <p:nvPr/>
        </p:nvSpPr>
        <p:spPr>
          <a:xfrm>
            <a:off x="961534" y="1604682"/>
            <a:ext cx="8917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https://learn.zybooks.com/zybook/ARIZONASFWE101Spring2023/chapter/11/section/10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B97852-0499-0781-6ABC-AFABE33EECAB}"/>
              </a:ext>
            </a:extLst>
          </p:cNvPr>
          <p:cNvSpPr txBox="1"/>
          <p:nvPr/>
        </p:nvSpPr>
        <p:spPr>
          <a:xfrm>
            <a:off x="961533" y="1111624"/>
            <a:ext cx="4282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Lab 11.10 – Exceptions with lists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F45E84-24F9-2756-9EBE-9E4544379FC7}"/>
              </a:ext>
            </a:extLst>
          </p:cNvPr>
          <p:cNvSpPr txBox="1"/>
          <p:nvPr/>
        </p:nvSpPr>
        <p:spPr>
          <a:xfrm>
            <a:off x="961533" y="3334870"/>
            <a:ext cx="8503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https://learn.zybooks.com/zybook/ARIZONASFWE101Spring2023/chapter/11/section/11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288562-3E9A-6F68-B863-00030D78BA4E}"/>
              </a:ext>
            </a:extLst>
          </p:cNvPr>
          <p:cNvSpPr txBox="1"/>
          <p:nvPr/>
        </p:nvSpPr>
        <p:spPr>
          <a:xfrm>
            <a:off x="961533" y="2779059"/>
            <a:ext cx="4282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Lab 11.11 – Fat Burning Heart Rate</a:t>
            </a:r>
          </a:p>
        </p:txBody>
      </p:sp>
    </p:spTree>
    <p:extLst>
      <p:ext uri="{BB962C8B-B14F-4D97-AF65-F5344CB8AC3E}">
        <p14:creationId xmlns:p14="http://schemas.microsoft.com/office/powerpoint/2010/main" val="3985493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1729</Words>
  <Application>Microsoft Office PowerPoint</Application>
  <PresentationFormat>Widescreen</PresentationFormat>
  <Paragraphs>189</Paragraphs>
  <Slides>42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Calibri Light</vt:lpstr>
      <vt:lpstr>Office Theme</vt:lpstr>
      <vt:lpstr>What is an Exception?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Adding in the ‘finally” clause</vt:lpstr>
      <vt:lpstr>PowerPoint Presentation</vt:lpstr>
      <vt:lpstr>PowerPoint Presentation</vt:lpstr>
      <vt:lpstr>PowerPoint Presentation</vt:lpstr>
      <vt:lpstr>Custom Exception Types</vt:lpstr>
      <vt:lpstr>PowerPoint Presentation</vt:lpstr>
      <vt:lpstr>DebuggingTerms</vt:lpstr>
      <vt:lpstr>Debugging</vt:lpstr>
      <vt:lpstr>Raising Exceptions</vt:lpstr>
      <vt:lpstr>Raising Exceptions</vt:lpstr>
      <vt:lpstr>Raising Exceptions</vt:lpstr>
      <vt:lpstr>Getting Traceback as String</vt:lpstr>
      <vt:lpstr>Getting Traceback as String</vt:lpstr>
      <vt:lpstr>Getting Traceback as String</vt:lpstr>
      <vt:lpstr>Getting Traceback as String</vt:lpstr>
      <vt:lpstr>Getting Traceback as String</vt:lpstr>
      <vt:lpstr>Assertions</vt:lpstr>
      <vt:lpstr>Assertions</vt:lpstr>
      <vt:lpstr>Assertions</vt:lpstr>
      <vt:lpstr>IDLE’s Debugger</vt:lpstr>
      <vt:lpstr>IDLE’s Debugger</vt:lpstr>
      <vt:lpstr>IDLE’s Debugger</vt:lpstr>
      <vt:lpstr>IDLE’s Debugger</vt:lpstr>
      <vt:lpstr>IDLE’s Debugger</vt:lpstr>
      <vt:lpstr>IDLE’s Debugger</vt:lpstr>
      <vt:lpstr>IDLE’s Debugger</vt:lpstr>
      <vt:lpstr>IDLE’s Debugger</vt:lpstr>
      <vt:lpstr>IDLE’s Debugger</vt:lpstr>
      <vt:lpstr>IDLE’s Debugger</vt:lpstr>
      <vt:lpstr>IDLE’s Debugger</vt:lpstr>
      <vt:lpstr>Breakpoints</vt:lpstr>
      <vt:lpstr>Breakpoints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an Exception?</dc:title>
  <dc:creator>Sharon ONeal</dc:creator>
  <cp:lastModifiedBy>He, Sen - (senhe)</cp:lastModifiedBy>
  <cp:revision>2</cp:revision>
  <cp:lastPrinted>2023-04-07T02:08:30Z</cp:lastPrinted>
  <dcterms:created xsi:type="dcterms:W3CDTF">2023-04-05T17:17:11Z</dcterms:created>
  <dcterms:modified xsi:type="dcterms:W3CDTF">2023-11-03T17:15:15Z</dcterms:modified>
</cp:coreProperties>
</file>