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557B-809E-C174-5134-98243D28B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81884-F5D5-C09C-A38C-70E4DC70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9524F-ADC3-5B88-B376-EFDFF5FB4D2C}"/>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1FCA02A6-667A-55AF-DB0F-EA6A9E0A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9634-5342-CA5E-597B-5616E699F5E1}"/>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8094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F81-43B7-3E17-3EE5-520D0F620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AC197-B9EB-78F6-605B-5766BF76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599C-69A2-5B7A-2E30-D97227A51BA2}"/>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66D9CD64-8FB6-C50E-58B3-044D5E3A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CA453-98FC-C831-5FCC-5B81D152E93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58516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5FEAB-C035-5103-684D-8FB4F8B8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7C1D1-C912-03CE-A12F-AD5FCACB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D924-9CF6-4136-FDD0-DB4D43C6EFCB}"/>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EDCBA73A-537A-E052-8E2A-0F1FE4FF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2485-F156-0D98-46A1-37FB14CE8AA0}"/>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14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33E1-0349-2A6E-76E7-B11B625D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70C8-F0CB-1D96-44FF-BF21A3A0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DF7D0-1C17-99CF-77C7-6C1991E35DCA}"/>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2B236B5E-D89D-3551-2608-3FDB5776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711D-BCDF-A5BF-3364-E45D2BC252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0784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EAD-003C-6D47-84C5-4F3E75D1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D932-0B0E-E305-660E-736A42761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8D41-7445-AA18-7669-6319EA6E0212}"/>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34162A0C-7907-4687-3034-AC9B35C33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3AE4-3952-D720-657D-A0C9F74769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2355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388-80F9-6026-E36A-150B17EB4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C4A9-BC2C-13A5-D854-E15AFFC55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AEDB5-B34C-BE39-70E9-86368AFFA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F5866-C9FB-CFA1-F847-1A093D6E6DA2}"/>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6" name="Footer Placeholder 5">
            <a:extLst>
              <a:ext uri="{FF2B5EF4-FFF2-40B4-BE49-F238E27FC236}">
                <a16:creationId xmlns:a16="http://schemas.microsoft.com/office/drawing/2014/main" id="{C01975AD-DEA7-7D55-704B-C886CFFB6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9868-C7CB-A8D0-3D72-072824B1474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5193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D2FB-1A38-DA63-7056-AAAD06A16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6C666-3125-D6CA-9547-BCB87C76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149C-152E-CD93-D4E5-1039464B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3E785-EBFB-AA3C-8A0E-5BAF36F44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5CBDD-2335-2F71-701E-78AC78A1A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7A47B-CA86-2A3F-75FE-62FD09E71408}"/>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8" name="Footer Placeholder 7">
            <a:extLst>
              <a:ext uri="{FF2B5EF4-FFF2-40B4-BE49-F238E27FC236}">
                <a16:creationId xmlns:a16="http://schemas.microsoft.com/office/drawing/2014/main" id="{A4C01AF8-EC48-2F37-513C-1E850AC85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A62D6-49A4-4F3C-6BB1-DF90E82E85EC}"/>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8074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A133-75EA-998D-7F7B-C8C8BD553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16-482D-7EAE-0E58-8B748CDA78F1}"/>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4" name="Footer Placeholder 3">
            <a:extLst>
              <a:ext uri="{FF2B5EF4-FFF2-40B4-BE49-F238E27FC236}">
                <a16:creationId xmlns:a16="http://schemas.microsoft.com/office/drawing/2014/main" id="{9B3AC988-B25E-F43B-4454-ED3F56AD7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B78F1-F9AA-CCC1-8579-91F983239E0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410946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57C56-E904-0A52-2B09-AAF88978B0C0}"/>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3" name="Footer Placeholder 2">
            <a:extLst>
              <a:ext uri="{FF2B5EF4-FFF2-40B4-BE49-F238E27FC236}">
                <a16:creationId xmlns:a16="http://schemas.microsoft.com/office/drawing/2014/main" id="{E763FA0F-34AF-BCDC-5EC2-D03CECF33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8047-9887-C661-5E76-A6B842C44BF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4812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F61-03EE-F89B-39DB-B61E8F09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95C8A-3755-4153-D166-AE077E2DC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828D9-50CC-3783-43A9-39BB4173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4009-29BC-C058-B28F-5EF2FB678521}"/>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6" name="Footer Placeholder 5">
            <a:extLst>
              <a:ext uri="{FF2B5EF4-FFF2-40B4-BE49-F238E27FC236}">
                <a16:creationId xmlns:a16="http://schemas.microsoft.com/office/drawing/2014/main" id="{4134872D-F970-82F3-0D27-F13061BC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7382D-BD62-F6E9-568A-3061CA94FCC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723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6E8-418F-A4E2-5A36-915DC12A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271C5-DF44-3B73-663B-A2E7433B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70673-73C6-2267-BC81-BC8B4615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44A5-DA7A-25E7-D50B-B8FC090A888B}"/>
              </a:ext>
            </a:extLst>
          </p:cNvPr>
          <p:cNvSpPr>
            <a:spLocks noGrp="1"/>
          </p:cNvSpPr>
          <p:nvPr>
            <p:ph type="dt" sz="half" idx="10"/>
          </p:nvPr>
        </p:nvSpPr>
        <p:spPr/>
        <p:txBody>
          <a:bodyPr/>
          <a:lstStyle/>
          <a:p>
            <a:fld id="{70F8EFD0-29D0-4BEB-A53E-6C4F6C60BD44}" type="datetimeFigureOut">
              <a:rPr lang="en-US" smtClean="0"/>
              <a:t>4/26/2023</a:t>
            </a:fld>
            <a:endParaRPr lang="en-US"/>
          </a:p>
        </p:txBody>
      </p:sp>
      <p:sp>
        <p:nvSpPr>
          <p:cNvPr id="6" name="Footer Placeholder 5">
            <a:extLst>
              <a:ext uri="{FF2B5EF4-FFF2-40B4-BE49-F238E27FC236}">
                <a16:creationId xmlns:a16="http://schemas.microsoft.com/office/drawing/2014/main" id="{EF5ADEE0-1CCF-A31E-0F7E-EA5FCFA2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170C1-9D58-3F66-E0DA-29E6C170A5B4}"/>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6528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588-5143-8D74-0288-985581936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81B3D-2DAA-26D9-AE46-852AFC5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1CB83-20FD-9F60-6DFB-18AA00974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FD0-29D0-4BEB-A53E-6C4F6C60BD44}" type="datetimeFigureOut">
              <a:rPr lang="en-US" smtClean="0"/>
              <a:t>4/26/2023</a:t>
            </a:fld>
            <a:endParaRPr lang="en-US"/>
          </a:p>
        </p:txBody>
      </p:sp>
      <p:sp>
        <p:nvSpPr>
          <p:cNvPr id="5" name="Footer Placeholder 4">
            <a:extLst>
              <a:ext uri="{FF2B5EF4-FFF2-40B4-BE49-F238E27FC236}">
                <a16:creationId xmlns:a16="http://schemas.microsoft.com/office/drawing/2014/main" id="{5143081F-BE9D-843D-C61C-F1F76788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6DF16-1A28-780B-45C4-B0FF2F942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8F991-6C6B-4B69-ABF6-B62D4E338436}" type="slidenum">
              <a:rPr lang="en-US" smtClean="0"/>
              <a:t>‹#›</a:t>
            </a:fld>
            <a:endParaRPr lang="en-US"/>
          </a:p>
        </p:txBody>
      </p:sp>
    </p:spTree>
    <p:extLst>
      <p:ext uri="{BB962C8B-B14F-4D97-AF65-F5344CB8AC3E}">
        <p14:creationId xmlns:p14="http://schemas.microsoft.com/office/powerpoint/2010/main" val="66670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8074-A24A-5B4A-CE2A-BE86D30C1634}"/>
              </a:ext>
            </a:extLst>
          </p:cNvPr>
          <p:cNvSpPr>
            <a:spLocks noGrp="1"/>
          </p:cNvSpPr>
          <p:nvPr>
            <p:ph type="title"/>
          </p:nvPr>
        </p:nvSpPr>
        <p:spPr/>
        <p:txBody>
          <a:bodyPr/>
          <a:lstStyle/>
          <a:p>
            <a:pPr algn="ctr"/>
            <a:r>
              <a:rPr lang="en-US" b="1" dirty="0"/>
              <a:t>Final Exam Review</a:t>
            </a:r>
          </a:p>
        </p:txBody>
      </p:sp>
      <p:sp>
        <p:nvSpPr>
          <p:cNvPr id="3" name="Content Placeholder 2">
            <a:extLst>
              <a:ext uri="{FF2B5EF4-FFF2-40B4-BE49-F238E27FC236}">
                <a16:creationId xmlns:a16="http://schemas.microsoft.com/office/drawing/2014/main" id="{3990F824-BE19-2D4A-8235-44B7A5389268}"/>
              </a:ext>
            </a:extLst>
          </p:cNvPr>
          <p:cNvSpPr>
            <a:spLocks noGrp="1"/>
          </p:cNvSpPr>
          <p:nvPr>
            <p:ph idx="1"/>
          </p:nvPr>
        </p:nvSpPr>
        <p:spPr>
          <a:xfrm>
            <a:off x="838200" y="1825625"/>
            <a:ext cx="10515600" cy="4784900"/>
          </a:xfrm>
        </p:spPr>
        <p:txBody>
          <a:bodyPr/>
          <a:lstStyle/>
          <a:p>
            <a:pPr>
              <a:buFont typeface="Wingdings" panose="05000000000000000000" pitchFamily="2" charset="2"/>
              <a:buChar char="q"/>
            </a:pPr>
            <a:r>
              <a:rPr lang="en-US" dirty="0"/>
              <a:t>Cover all chapters</a:t>
            </a:r>
          </a:p>
          <a:p>
            <a:pPr>
              <a:buFont typeface="Wingdings" panose="05000000000000000000" pitchFamily="2" charset="2"/>
              <a:buChar char="q"/>
            </a:pPr>
            <a:r>
              <a:rPr lang="en-US" dirty="0"/>
              <a:t>What to expect:</a:t>
            </a:r>
          </a:p>
          <a:p>
            <a:pPr lvl="1">
              <a:buFont typeface="Wingdings" panose="05000000000000000000" pitchFamily="2" charset="2"/>
              <a:buChar char="Ø"/>
            </a:pPr>
            <a:r>
              <a:rPr lang="en-US" dirty="0"/>
              <a:t>70 questions in total, 2 Extra short answer</a:t>
            </a:r>
          </a:p>
          <a:p>
            <a:pPr lvl="1">
              <a:buFont typeface="Wingdings" panose="05000000000000000000" pitchFamily="2" charset="2"/>
              <a:buChar char="Ø"/>
            </a:pPr>
            <a:r>
              <a:rPr lang="en-US" dirty="0"/>
              <a:t>True or False</a:t>
            </a:r>
          </a:p>
          <a:p>
            <a:pPr lvl="1">
              <a:buFont typeface="Wingdings" panose="05000000000000000000" pitchFamily="2" charset="2"/>
              <a:buChar char="Ø"/>
            </a:pPr>
            <a:r>
              <a:rPr lang="en-US" dirty="0"/>
              <a:t>Matching </a:t>
            </a:r>
          </a:p>
          <a:p>
            <a:pPr lvl="1">
              <a:buFont typeface="Wingdings" panose="05000000000000000000" pitchFamily="2" charset="2"/>
              <a:buChar char="Ø"/>
            </a:pPr>
            <a:r>
              <a:rPr lang="en-US" i="1" dirty="0"/>
              <a:t>Multiple Choice</a:t>
            </a:r>
          </a:p>
          <a:p>
            <a:pPr lvl="1">
              <a:buFont typeface="Wingdings" panose="05000000000000000000" pitchFamily="2" charset="2"/>
              <a:buChar char="Ø"/>
            </a:pPr>
            <a:r>
              <a:rPr lang="en-US" i="1" dirty="0"/>
              <a:t>Ordering</a:t>
            </a:r>
          </a:p>
          <a:p>
            <a:pPr lvl="1">
              <a:buFont typeface="Wingdings" panose="05000000000000000000" pitchFamily="2" charset="2"/>
              <a:buChar char="Ø"/>
            </a:pPr>
            <a:r>
              <a:rPr lang="en-US" i="1" dirty="0"/>
              <a:t>2 Bonus this time, in terms of short </a:t>
            </a:r>
            <a:r>
              <a:rPr lang="en-US" i="1" dirty="0" err="1"/>
              <a:t>anseer</a:t>
            </a:r>
            <a:endParaRPr lang="en-US" i="1" dirty="0"/>
          </a:p>
          <a:p>
            <a:pPr lvl="1">
              <a:buFont typeface="Wingdings" panose="05000000000000000000" pitchFamily="2" charset="2"/>
              <a:buChar char="Ø"/>
            </a:pPr>
            <a:r>
              <a:rPr lang="en-US" b="1" i="1" dirty="0">
                <a:solidFill>
                  <a:srgbClr val="FF0000"/>
                </a:solidFill>
              </a:rPr>
              <a:t>Grades are NOT Finalized right after the exam for this test.</a:t>
            </a:r>
          </a:p>
        </p:txBody>
      </p:sp>
    </p:spTree>
    <p:extLst>
      <p:ext uri="{BB962C8B-B14F-4D97-AF65-F5344CB8AC3E}">
        <p14:creationId xmlns:p14="http://schemas.microsoft.com/office/powerpoint/2010/main" val="197872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a:bodyPr>
          <a:lstStyle/>
          <a:p>
            <a:r>
              <a:rPr lang="en-US" i="1" dirty="0"/>
              <a:t>Consider the following code: res = </a:t>
            </a:r>
            <a:r>
              <a:rPr lang="en-US" i="1" dirty="0" err="1"/>
              <a:t>requests.get</a:t>
            </a:r>
            <a:r>
              <a:rPr lang="en-US" i="1" dirty="0"/>
              <a:t>('augusta.edu’) What module must you import before you execute this code? requests</a:t>
            </a:r>
          </a:p>
          <a:p>
            <a:r>
              <a:rPr lang="en-US" i="1" dirty="0"/>
              <a:t>Consider the following </a:t>
            </a:r>
            <a:r>
              <a:rPr lang="en-US" i="1" dirty="0" err="1"/>
              <a:t>code:resp</a:t>
            </a:r>
            <a:r>
              <a:rPr lang="en-US" i="1" dirty="0"/>
              <a:t> = </a:t>
            </a:r>
            <a:r>
              <a:rPr lang="en-US" i="1" dirty="0" err="1"/>
              <a:t>requests.get</a:t>
            </a:r>
            <a:r>
              <a:rPr lang="en-US" i="1" dirty="0"/>
              <a:t>('https://augusta.edu')</a:t>
            </a:r>
          </a:p>
          <a:p>
            <a:pPr marL="0" indent="0">
              <a:buNone/>
            </a:pPr>
            <a:r>
              <a:rPr lang="en-US" i="1" dirty="0"/>
              <a:t>What will be the value of the Response object? &lt;Response [200]&gt;</a:t>
            </a:r>
          </a:p>
          <a:p>
            <a:r>
              <a:rPr lang="en-US" i="1" dirty="0"/>
              <a:t>Consider the following code: </a:t>
            </a:r>
            <a:r>
              <a:rPr lang="en-US" i="1" dirty="0" err="1"/>
              <a:t>myFile</a:t>
            </a:r>
            <a:r>
              <a:rPr lang="en-US" i="1" dirty="0"/>
              <a:t> = open('InputFile.txt', '</a:t>
            </a:r>
            <a:r>
              <a:rPr lang="en-US" i="1" dirty="0" err="1"/>
              <a:t>wb</a:t>
            </a:r>
            <a:r>
              <a:rPr lang="en-US" i="1" dirty="0"/>
              <a:t>')</a:t>
            </a:r>
          </a:p>
          <a:p>
            <a:pPr marL="0" indent="0">
              <a:buNone/>
            </a:pPr>
            <a:r>
              <a:rPr lang="en-US" i="1" dirty="0"/>
              <a:t>The syntax '</a:t>
            </a:r>
            <a:r>
              <a:rPr lang="en-US" i="1" dirty="0" err="1"/>
              <a:t>wb</a:t>
            </a:r>
            <a:r>
              <a:rPr lang="en-US" i="1" dirty="0"/>
              <a:t>' indicates the file will be opened in write binary.</a:t>
            </a:r>
          </a:p>
          <a:p>
            <a:r>
              <a:rPr lang="en-US" i="1" dirty="0"/>
              <a:t>Beautiful Soup is a module for extracting information from an HTML page.</a:t>
            </a:r>
          </a:p>
          <a:p>
            <a:r>
              <a:rPr lang="en-US" i="1" dirty="0"/>
              <a:t>The selenium module lets Python directly control the browser by programmatically clicking links and filling in login information.</a:t>
            </a:r>
          </a:p>
          <a:p>
            <a:r>
              <a:rPr lang="en-US" i="1" dirty="0"/>
              <a:t>Compressing a file reduces its size, which is useful when transferring it over the Internet.</a:t>
            </a:r>
          </a:p>
          <a:p>
            <a:r>
              <a:rPr lang="en-US" i="1" dirty="0"/>
              <a:t>PDF and Word documents are binary files, which makes them more complex than plaintext files.</a:t>
            </a:r>
          </a:p>
        </p:txBody>
      </p:sp>
    </p:spTree>
    <p:extLst>
      <p:ext uri="{BB962C8B-B14F-4D97-AF65-F5344CB8AC3E}">
        <p14:creationId xmlns:p14="http://schemas.microsoft.com/office/powerpoint/2010/main" val="3292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199" y="104862"/>
            <a:ext cx="10515600" cy="6631498"/>
          </a:xfrm>
        </p:spPr>
        <p:txBody>
          <a:bodyPr>
            <a:normAutofit/>
          </a:bodyPr>
          <a:lstStyle/>
          <a:p>
            <a:r>
              <a:rPr lang="en-US" i="1" dirty="0"/>
              <a:t>You can use PyPDF2 to copy pages from one PDF document to another. This allows you to combine multiple PDF files, cut unwanted pages, or reorder pages.</a:t>
            </a:r>
          </a:p>
          <a:p>
            <a:r>
              <a:rPr lang="en-US" i="1" dirty="0"/>
              <a:t>The pages of a PDF can also be rotated in 90-degree increments with the </a:t>
            </a:r>
            <a:r>
              <a:rPr lang="en-US" i="1" dirty="0" err="1"/>
              <a:t>rotateClockwise</a:t>
            </a:r>
            <a:r>
              <a:rPr lang="en-US" i="1" dirty="0"/>
              <a:t>() and </a:t>
            </a:r>
            <a:r>
              <a:rPr lang="en-US" i="1" dirty="0" err="1"/>
              <a:t>rotateCounterClockwise</a:t>
            </a:r>
            <a:r>
              <a:rPr lang="en-US" i="1" dirty="0"/>
              <a:t>() methods.</a:t>
            </a:r>
          </a:p>
          <a:p>
            <a:r>
              <a:rPr lang="en-US" i="1" dirty="0"/>
              <a:t>PyPDF2 can overlay the contents of one page over another, which is useful for adding a logo, timestamp, or watermark to a page.</a:t>
            </a:r>
          </a:p>
          <a:p>
            <a:r>
              <a:rPr lang="en-US" i="1" dirty="0"/>
              <a:t>Consider the pandas </a:t>
            </a:r>
            <a:r>
              <a:rPr lang="en-US" i="1" dirty="0" err="1"/>
              <a:t>dataframe</a:t>
            </a:r>
            <a:r>
              <a:rPr lang="en-US" i="1" dirty="0"/>
              <a:t> on the left. Which syntax will return the total sold for each Fruit like the one shown on the right?</a:t>
            </a:r>
          </a:p>
          <a:p>
            <a:pPr lvl="1"/>
            <a:r>
              <a:rPr lang="en-US" i="1" dirty="0"/>
              <a:t>                                                    </a:t>
            </a:r>
            <a:r>
              <a:rPr lang="en-US" i="1" dirty="0" err="1"/>
              <a:t>df.groupby</a:t>
            </a:r>
            <a:r>
              <a:rPr lang="en-US" i="1" dirty="0"/>
              <a:t>('Fruit').sum()</a:t>
            </a:r>
          </a:p>
          <a:p>
            <a:endParaRPr lang="en-US" i="1" dirty="0"/>
          </a:p>
        </p:txBody>
      </p:sp>
      <p:pic>
        <p:nvPicPr>
          <p:cNvPr id="1026" name="Picture 2">
            <a:extLst>
              <a:ext uri="{FF2B5EF4-FFF2-40B4-BE49-F238E27FC236}">
                <a16:creationId xmlns:a16="http://schemas.microsoft.com/office/drawing/2014/main" id="{6C092E02-0C42-3E2D-3911-92EE7943A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755" y="4220936"/>
            <a:ext cx="16287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B703AB1-5777-5098-8493-D7EA853DD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120" y="4442325"/>
            <a:ext cx="15240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06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a:bodyPr>
          <a:lstStyle/>
          <a:p>
            <a:r>
              <a:rPr lang="en-US" i="1" dirty="0"/>
              <a:t>CSV and JSON files are examples of </a:t>
            </a:r>
            <a:r>
              <a:rPr lang="en-US" i="1" dirty="0">
                <a:solidFill>
                  <a:srgbClr val="FF0000"/>
                </a:solidFill>
              </a:rPr>
              <a:t>binary files</a:t>
            </a:r>
            <a:r>
              <a:rPr lang="en-US" i="1" dirty="0"/>
              <a:t>(</a:t>
            </a:r>
            <a:r>
              <a:rPr lang="en-US" i="1" dirty="0">
                <a:solidFill>
                  <a:srgbClr val="FF0000"/>
                </a:solidFill>
              </a:rPr>
              <a:t>False</a:t>
            </a:r>
            <a:r>
              <a:rPr lang="en-US" i="1" dirty="0"/>
              <a:t>).</a:t>
            </a:r>
          </a:p>
          <a:p>
            <a:r>
              <a:rPr lang="en-US" i="1" dirty="0"/>
              <a:t>Each line in a CSV file represents a row in the spreadsheet; commas separate the cells in each row.</a:t>
            </a:r>
          </a:p>
          <a:p>
            <a:r>
              <a:rPr lang="en-US" i="1" dirty="0"/>
              <a:t>To read data from a CSV file with the csv module, you need to create a           Reader object.</a:t>
            </a:r>
          </a:p>
          <a:p>
            <a:r>
              <a:rPr lang="en-US" i="1" dirty="0"/>
              <a:t>A Writer object lets you write data to a CSV file.</a:t>
            </a:r>
          </a:p>
          <a:p>
            <a:r>
              <a:rPr lang="en-US" i="1" dirty="0"/>
              <a:t>Select the Python data types that JSON files can store: integers, stings, </a:t>
            </a:r>
            <a:r>
              <a:rPr lang="en-US" i="1" dirty="0" err="1"/>
              <a:t>NoneType</a:t>
            </a:r>
            <a:endParaRPr lang="en-US" i="1" dirty="0"/>
          </a:p>
          <a:p>
            <a:r>
              <a:rPr lang="en-US" i="1" dirty="0"/>
              <a:t>To translate a Python value into a string of JSON data, pass it to the </a:t>
            </a:r>
            <a:r>
              <a:rPr lang="en-US" i="1" dirty="0" err="1"/>
              <a:t>json.dumps</a:t>
            </a:r>
            <a:r>
              <a:rPr lang="en-US" i="1" dirty="0"/>
              <a:t>() function.</a:t>
            </a:r>
          </a:p>
          <a:p>
            <a:r>
              <a:rPr lang="en-US" i="1" dirty="0"/>
              <a:t>The Unix epoch is a time reference commonly used in programming. The Unix epoch time is defined as 12:00 AM on January 1, 1970, UTC</a:t>
            </a:r>
          </a:p>
          <a:p>
            <a:r>
              <a:rPr lang="en-US" i="1" dirty="0"/>
              <a:t>The </a:t>
            </a:r>
            <a:r>
              <a:rPr lang="en-US" i="1" dirty="0" err="1"/>
              <a:t>time.time</a:t>
            </a:r>
            <a:r>
              <a:rPr lang="en-US" i="1" dirty="0"/>
              <a:t>() function returns an Epoch timestamp as a floating point number/value.</a:t>
            </a:r>
          </a:p>
        </p:txBody>
      </p:sp>
    </p:spTree>
    <p:extLst>
      <p:ext uri="{BB962C8B-B14F-4D97-AF65-F5344CB8AC3E}">
        <p14:creationId xmlns:p14="http://schemas.microsoft.com/office/powerpoint/2010/main" val="27329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a:bodyPr>
          <a:lstStyle/>
          <a:p>
            <a:r>
              <a:rPr lang="en-US" i="1" dirty="0"/>
              <a:t>To pause your program, call the </a:t>
            </a:r>
            <a:r>
              <a:rPr lang="en-US" i="1" dirty="0" err="1"/>
              <a:t>time.sleep</a:t>
            </a:r>
            <a:r>
              <a:rPr lang="en-US" i="1" dirty="0"/>
              <a:t>() function and pass it the number of seconds you want your program to stay paused.</a:t>
            </a:r>
          </a:p>
          <a:p>
            <a:r>
              <a:rPr lang="en-US" i="1" dirty="0"/>
              <a:t>Python programs, by default, have a single thread of execution.</a:t>
            </a:r>
          </a:p>
          <a:p>
            <a:r>
              <a:rPr lang="en-US" i="1" dirty="0"/>
              <a:t>A Python program will not terminate until all its threads have terminated.</a:t>
            </a:r>
          </a:p>
          <a:p>
            <a:r>
              <a:rPr lang="en-US" i="1" u="sng" dirty="0"/>
              <a:t>Input validation </a:t>
            </a:r>
            <a:r>
              <a:rPr lang="en-US" i="1" dirty="0"/>
              <a:t>checks that values entered into a program by anything are formatted correctly AND within parameter specifications (i.e., acceptable boundaries; within the range).</a:t>
            </a:r>
          </a:p>
          <a:p>
            <a:r>
              <a:rPr lang="en-US" i="1" dirty="0"/>
              <a:t>When validating input, do </a:t>
            </a:r>
            <a:r>
              <a:rPr lang="en-US" i="1" dirty="0">
                <a:solidFill>
                  <a:srgbClr val="FF0000"/>
                </a:solidFill>
              </a:rPr>
              <a:t>as little as possible to protect against bad data in order to speed code development</a:t>
            </a:r>
            <a:r>
              <a:rPr lang="en-US" i="1" dirty="0"/>
              <a:t>.(</a:t>
            </a:r>
            <a:r>
              <a:rPr lang="en-US" i="1" dirty="0">
                <a:solidFill>
                  <a:srgbClr val="FF0000"/>
                </a:solidFill>
              </a:rPr>
              <a:t>False</a:t>
            </a:r>
            <a:r>
              <a:rPr lang="en-US" i="1" dirty="0"/>
              <a:t>)</a:t>
            </a:r>
          </a:p>
          <a:p>
            <a:r>
              <a:rPr lang="en-US" i="1" dirty="0"/>
              <a:t>The statement "import </a:t>
            </a:r>
            <a:r>
              <a:rPr lang="en-US" i="1" dirty="0" err="1"/>
              <a:t>pyinputplus</a:t>
            </a:r>
            <a:r>
              <a:rPr lang="en-US" i="1" dirty="0"/>
              <a:t> as </a:t>
            </a:r>
            <a:r>
              <a:rPr lang="en-US" i="1" dirty="0" err="1"/>
              <a:t>pyip</a:t>
            </a:r>
            <a:r>
              <a:rPr lang="en-US" i="1" dirty="0"/>
              <a:t>" gives </a:t>
            </a:r>
            <a:r>
              <a:rPr lang="en-US" i="1" dirty="0" err="1"/>
              <a:t>PyInputPlus</a:t>
            </a:r>
            <a:r>
              <a:rPr lang="en-US" i="1" dirty="0"/>
              <a:t> the nickname </a:t>
            </a:r>
            <a:r>
              <a:rPr lang="en-US" i="1" dirty="0" err="1"/>
              <a:t>pyip</a:t>
            </a:r>
            <a:r>
              <a:rPr lang="en-US" i="1" dirty="0"/>
              <a:t> for use in the program.</a:t>
            </a:r>
          </a:p>
          <a:p>
            <a:r>
              <a:rPr lang="en-US" i="1" dirty="0" err="1"/>
              <a:t>PyInputPlus</a:t>
            </a:r>
            <a:r>
              <a:rPr lang="en-US" i="1" dirty="0"/>
              <a:t> provides built-in input validation, saving the programmer time and lines of code.</a:t>
            </a:r>
          </a:p>
        </p:txBody>
      </p:sp>
    </p:spTree>
    <p:extLst>
      <p:ext uri="{BB962C8B-B14F-4D97-AF65-F5344CB8AC3E}">
        <p14:creationId xmlns:p14="http://schemas.microsoft.com/office/powerpoint/2010/main" val="79511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lnSpcReduction="10000"/>
          </a:bodyPr>
          <a:lstStyle/>
          <a:p>
            <a:r>
              <a:rPr lang="en-US" i="1" dirty="0"/>
              <a:t>Using </a:t>
            </a:r>
            <a:r>
              <a:rPr lang="en-US" i="1" dirty="0" err="1"/>
              <a:t>PyInputPlus</a:t>
            </a:r>
            <a:r>
              <a:rPr lang="en-US" i="1" dirty="0"/>
              <a:t>, one can set a timeout argument which would raise a "</a:t>
            </a:r>
            <a:r>
              <a:rPr lang="en-US" i="1" dirty="0" err="1"/>
              <a:t>TimeoutException</a:t>
            </a:r>
            <a:r>
              <a:rPr lang="en-US" i="1" dirty="0"/>
              <a:t>" if user enters input after the specified timeout.</a:t>
            </a:r>
          </a:p>
          <a:p>
            <a:r>
              <a:rPr lang="en-US" i="1" dirty="0"/>
              <a:t>What will be the output of the code below?</a:t>
            </a:r>
          </a:p>
          <a:p>
            <a:pPr lvl="1"/>
            <a:r>
              <a:rPr lang="en-US" b="1" i="1" dirty="0"/>
              <a:t>import re</a:t>
            </a:r>
          </a:p>
          <a:p>
            <a:pPr lvl="1"/>
            <a:r>
              <a:rPr lang="en-US" b="1" i="1" dirty="0"/>
              <a:t>text = "51Area51"</a:t>
            </a:r>
          </a:p>
          <a:p>
            <a:pPr lvl="1"/>
            <a:r>
              <a:rPr lang="en-US" b="1" i="1" dirty="0"/>
              <a:t>regex = </a:t>
            </a:r>
            <a:r>
              <a:rPr lang="en-US" b="1" i="1" dirty="0" err="1"/>
              <a:t>re.compile</a:t>
            </a:r>
            <a:r>
              <a:rPr lang="en-US" b="1" i="1" dirty="0"/>
              <a:t>(r"[^\d]+")</a:t>
            </a:r>
          </a:p>
          <a:p>
            <a:pPr lvl="1"/>
            <a:r>
              <a:rPr lang="en-US" b="1" i="1" dirty="0"/>
              <a:t>match = </a:t>
            </a:r>
            <a:r>
              <a:rPr lang="en-US" b="1" i="1" dirty="0" err="1"/>
              <a:t>re.search</a:t>
            </a:r>
            <a:r>
              <a:rPr lang="en-US" b="1" i="1" dirty="0"/>
              <a:t>(regex, text).group()</a:t>
            </a:r>
          </a:p>
          <a:p>
            <a:pPr lvl="1"/>
            <a:r>
              <a:rPr lang="en-US" b="1" i="1" dirty="0"/>
              <a:t>print(match)</a:t>
            </a:r>
          </a:p>
          <a:p>
            <a:pPr lvl="1"/>
            <a:r>
              <a:rPr lang="en-US" i="1" dirty="0"/>
              <a:t>Area</a:t>
            </a:r>
          </a:p>
          <a:p>
            <a:r>
              <a:rPr lang="en-US" i="1" dirty="0"/>
              <a:t>There is a saying in computer circles that goes like this:</a:t>
            </a:r>
          </a:p>
          <a:p>
            <a:pPr lvl="1"/>
            <a:r>
              <a:rPr lang="en-US" i="1" dirty="0"/>
              <a:t>Writing code accounts for 90% of programming; </a:t>
            </a:r>
            <a:r>
              <a:rPr lang="en-US" i="1" dirty="0">
                <a:solidFill>
                  <a:srgbClr val="FF0000"/>
                </a:solidFill>
              </a:rPr>
              <a:t>debugging accounts for the other 10%</a:t>
            </a:r>
            <a:r>
              <a:rPr lang="en-US" i="1" dirty="0"/>
              <a:t>. (</a:t>
            </a:r>
            <a:r>
              <a:rPr lang="en-US" i="1" dirty="0">
                <a:solidFill>
                  <a:srgbClr val="FF0000"/>
                </a:solidFill>
              </a:rPr>
              <a:t>False</a:t>
            </a:r>
            <a:r>
              <a:rPr lang="en-US" i="1" dirty="0"/>
              <a:t>)</a:t>
            </a:r>
          </a:p>
          <a:p>
            <a:r>
              <a:rPr lang="en-US" i="1" dirty="0"/>
              <a:t>To complete a Bachelor degree at Augusta University requires about 126 credit hours.  If a student wishes to earn his degree in four years (the standard eight semesters), how many average credits per semester must the student take?  Round to the nearest whole number. </a:t>
            </a:r>
            <a:r>
              <a:rPr lang="en-US" b="1" i="1" u="sng" dirty="0"/>
              <a:t>16</a:t>
            </a:r>
          </a:p>
        </p:txBody>
      </p:sp>
    </p:spTree>
    <p:extLst>
      <p:ext uri="{BB962C8B-B14F-4D97-AF65-F5344CB8AC3E}">
        <p14:creationId xmlns:p14="http://schemas.microsoft.com/office/powerpoint/2010/main" val="363722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a:bodyPr>
          <a:lstStyle/>
          <a:p>
            <a:r>
              <a:rPr lang="en-US" i="1" dirty="0"/>
              <a:t>Survey:</a:t>
            </a:r>
          </a:p>
          <a:p>
            <a:pPr lvl="1"/>
            <a:r>
              <a:rPr lang="en-US" i="1" dirty="0"/>
              <a:t>1.  The part of this class that best helped me learn the material was ...?</a:t>
            </a:r>
          </a:p>
          <a:p>
            <a:pPr lvl="1"/>
            <a:r>
              <a:rPr lang="en-US" i="1" dirty="0"/>
              <a:t>2.  The part of class I enjoyed the most was ...?</a:t>
            </a:r>
            <a:endParaRPr lang="en-US" b="1" i="1" u="sng" dirty="0"/>
          </a:p>
        </p:txBody>
      </p:sp>
    </p:spTree>
    <p:extLst>
      <p:ext uri="{BB962C8B-B14F-4D97-AF65-F5344CB8AC3E}">
        <p14:creationId xmlns:p14="http://schemas.microsoft.com/office/powerpoint/2010/main" val="348580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Using the order of operations of Python math operators, the following statement (5 % 2) + ((7 * 2) / (3 - 1)) evaluates to 8.0</a:t>
            </a:r>
          </a:p>
          <a:p>
            <a:r>
              <a:rPr lang="en-US" i="1" dirty="0"/>
              <a:t>When the + operator is used on two string values, it joins the strings as the string concatenation operator.</a:t>
            </a:r>
          </a:p>
          <a:p>
            <a:r>
              <a:rPr lang="en-US" i="1" dirty="0"/>
              <a:t>In an assignment statement, the equal sign (=) is referred to as the assignment operator</a:t>
            </a:r>
          </a:p>
          <a:p>
            <a:r>
              <a:rPr lang="en-US" i="1" dirty="0"/>
              <a:t>The function input() takes input from the user and returns it as String data type.</a:t>
            </a:r>
          </a:p>
          <a:p>
            <a:r>
              <a:rPr lang="en-US" i="1" dirty="0"/>
              <a:t>In Python, the equal to operator (==) and the assignment operator (=) </a:t>
            </a:r>
            <a:r>
              <a:rPr lang="en-US" i="1" dirty="0">
                <a:solidFill>
                  <a:srgbClr val="FF0000"/>
                </a:solidFill>
              </a:rPr>
              <a:t>behave identically</a:t>
            </a:r>
            <a:r>
              <a:rPr lang="en-US" i="1" dirty="0"/>
              <a:t>. (</a:t>
            </a:r>
            <a:r>
              <a:rPr lang="en-US" i="1" dirty="0">
                <a:solidFill>
                  <a:srgbClr val="FF0000"/>
                </a:solidFill>
              </a:rPr>
              <a:t>False</a:t>
            </a:r>
            <a:r>
              <a:rPr lang="en-US" i="1" dirty="0"/>
              <a:t>)</a:t>
            </a:r>
          </a:p>
          <a:p>
            <a:r>
              <a:rPr lang="en-US" i="1" dirty="0"/>
              <a:t>An </a:t>
            </a:r>
            <a:r>
              <a:rPr lang="en-US" i="1" dirty="0" err="1"/>
              <a:t>elif</a:t>
            </a:r>
            <a:r>
              <a:rPr lang="en-US" i="1" dirty="0"/>
              <a:t> statement always consists of the following: 1. The </a:t>
            </a:r>
            <a:r>
              <a:rPr lang="en-US" i="1" dirty="0" err="1"/>
              <a:t>elif</a:t>
            </a:r>
            <a:r>
              <a:rPr lang="en-US" i="1" dirty="0"/>
              <a:t> keyword 2. A condition (that is, an expression that evaluates to True or False)  3. An indented block of code (called the </a:t>
            </a:r>
            <a:r>
              <a:rPr lang="en-US" i="1" dirty="0" err="1"/>
              <a:t>elif</a:t>
            </a:r>
            <a:r>
              <a:rPr lang="en-US" i="1" dirty="0"/>
              <a:t> clause) </a:t>
            </a:r>
          </a:p>
        </p:txBody>
      </p:sp>
    </p:spTree>
    <p:extLst>
      <p:ext uri="{BB962C8B-B14F-4D97-AF65-F5344CB8AC3E}">
        <p14:creationId xmlns:p14="http://schemas.microsoft.com/office/powerpoint/2010/main" val="243325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Consider the following code:</a:t>
            </a:r>
          </a:p>
          <a:p>
            <a:pPr lvl="1"/>
            <a:r>
              <a:rPr lang="en-US" b="1" i="1" dirty="0"/>
              <a:t>print('Hello', end='*')</a:t>
            </a:r>
          </a:p>
          <a:p>
            <a:pPr lvl="1"/>
            <a:r>
              <a:rPr lang="en-US" b="1" i="1" dirty="0"/>
              <a:t>print('World’)</a:t>
            </a:r>
          </a:p>
          <a:p>
            <a:pPr lvl="1"/>
            <a:r>
              <a:rPr lang="en-US" i="1" dirty="0"/>
              <a:t>Correct output of this code: Hello*World</a:t>
            </a:r>
          </a:p>
          <a:p>
            <a:r>
              <a:rPr lang="en-US" i="1" dirty="0"/>
              <a:t>Consider the following code:</a:t>
            </a:r>
          </a:p>
          <a:p>
            <a:pPr lvl="1"/>
            <a:r>
              <a:rPr lang="en-US" b="1" i="1" dirty="0"/>
              <a:t>def spam(</a:t>
            </a:r>
            <a:r>
              <a:rPr lang="en-US" b="1" i="1" dirty="0" err="1"/>
              <a:t>divideBy</a:t>
            </a:r>
            <a:r>
              <a:rPr lang="en-US" b="1" i="1" dirty="0"/>
              <a:t>):</a:t>
            </a:r>
          </a:p>
          <a:p>
            <a:pPr lvl="1"/>
            <a:r>
              <a:rPr lang="en-US" b="1" i="1" dirty="0"/>
              <a:t>   try:</a:t>
            </a:r>
          </a:p>
          <a:p>
            <a:pPr lvl="1"/>
            <a:r>
              <a:rPr lang="en-US" b="1" i="1" dirty="0"/>
              <a:t>      return 42 / </a:t>
            </a:r>
            <a:r>
              <a:rPr lang="en-US" b="1" i="1" dirty="0" err="1"/>
              <a:t>divideBy</a:t>
            </a:r>
            <a:endParaRPr lang="en-US" b="1" i="1" dirty="0"/>
          </a:p>
          <a:p>
            <a:pPr lvl="1"/>
            <a:r>
              <a:rPr lang="en-US" b="1" i="1" dirty="0"/>
              <a:t>   except </a:t>
            </a:r>
            <a:r>
              <a:rPr lang="en-US" b="1" i="1" dirty="0" err="1"/>
              <a:t>ZeroDivisionError</a:t>
            </a:r>
            <a:r>
              <a:rPr lang="en-US" b="1" i="1" dirty="0"/>
              <a:t>:</a:t>
            </a:r>
          </a:p>
          <a:p>
            <a:pPr lvl="1"/>
            <a:r>
              <a:rPr lang="en-US" b="1" i="1" dirty="0"/>
              <a:t>      print('Error: No can do...')</a:t>
            </a:r>
          </a:p>
          <a:p>
            <a:pPr lvl="1"/>
            <a:r>
              <a:rPr lang="en-US" b="1" i="1" dirty="0"/>
              <a:t>#main</a:t>
            </a:r>
          </a:p>
          <a:p>
            <a:pPr lvl="1"/>
            <a:r>
              <a:rPr lang="en-US" b="1" i="1" dirty="0"/>
              <a:t>spam(0)</a:t>
            </a:r>
          </a:p>
          <a:p>
            <a:pPr lvl="1"/>
            <a:r>
              <a:rPr lang="en-US" i="1" dirty="0"/>
              <a:t>Correct output of this code: Error: No can do...</a:t>
            </a:r>
          </a:p>
          <a:p>
            <a:pPr lvl="1"/>
            <a:endParaRPr lang="en-US" i="1" dirty="0"/>
          </a:p>
        </p:txBody>
      </p:sp>
    </p:spTree>
    <p:extLst>
      <p:ext uri="{BB962C8B-B14F-4D97-AF65-F5344CB8AC3E}">
        <p14:creationId xmlns:p14="http://schemas.microsoft.com/office/powerpoint/2010/main" val="25429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Consider the following code:</a:t>
            </a:r>
          </a:p>
          <a:p>
            <a:pPr lvl="1"/>
            <a:r>
              <a:rPr lang="en-US" b="1" i="1" dirty="0"/>
              <a:t>names = ['</a:t>
            </a:r>
            <a:r>
              <a:rPr lang="en-US" b="1" i="1" dirty="0" err="1"/>
              <a:t>alice</a:t>
            </a:r>
            <a:r>
              <a:rPr lang="en-US" b="1" i="1" dirty="0"/>
              <a:t>', 'bob', 'carol', ['</a:t>
            </a:r>
            <a:r>
              <a:rPr lang="en-US" b="1" i="1" dirty="0" err="1"/>
              <a:t>michael</a:t>
            </a:r>
            <a:r>
              <a:rPr lang="en-US" b="1" i="1" dirty="0"/>
              <a:t>', '</a:t>
            </a:r>
            <a:r>
              <a:rPr lang="en-US" b="1" i="1" dirty="0" err="1"/>
              <a:t>dwight</a:t>
            </a:r>
            <a:r>
              <a:rPr lang="en-US" b="1" i="1" dirty="0"/>
              <a:t>', 'pam'], 'dan', 'eve']</a:t>
            </a:r>
          </a:p>
          <a:p>
            <a:pPr lvl="1"/>
            <a:r>
              <a:rPr lang="en-US" b="1" i="1" dirty="0"/>
              <a:t>print('</a:t>
            </a:r>
            <a:r>
              <a:rPr lang="en-US" b="1" i="1" dirty="0" err="1"/>
              <a:t>michael</a:t>
            </a:r>
            <a:r>
              <a:rPr lang="en-US" b="1" i="1" dirty="0"/>
              <a:t>' in names[3])</a:t>
            </a:r>
          </a:p>
          <a:p>
            <a:pPr lvl="1"/>
            <a:r>
              <a:rPr lang="en-US" i="1" dirty="0"/>
              <a:t>Output: True</a:t>
            </a:r>
          </a:p>
          <a:p>
            <a:r>
              <a:rPr lang="en-US" i="1" dirty="0"/>
              <a:t>Consider the following code:</a:t>
            </a:r>
          </a:p>
          <a:p>
            <a:pPr lvl="1"/>
            <a:r>
              <a:rPr lang="en-US" i="1" dirty="0"/>
              <a:t>spam = ['</a:t>
            </a:r>
            <a:r>
              <a:rPr lang="en-US" i="1" dirty="0" err="1"/>
              <a:t>alice</a:t>
            </a:r>
            <a:r>
              <a:rPr lang="en-US" i="1" dirty="0"/>
              <a:t>', 'bob', 'carol', 'dan', 'eve']</a:t>
            </a:r>
          </a:p>
          <a:p>
            <a:pPr lvl="1"/>
            <a:r>
              <a:rPr lang="en-US" i="1" dirty="0" err="1"/>
              <a:t>spam.</a:t>
            </a:r>
            <a:r>
              <a:rPr lang="en-US" i="1" u="sng" dirty="0" err="1"/>
              <a:t>append</a:t>
            </a:r>
            <a:r>
              <a:rPr lang="en-US" i="1" dirty="0"/>
              <a:t>('frank')</a:t>
            </a:r>
          </a:p>
          <a:p>
            <a:pPr lvl="1"/>
            <a:r>
              <a:rPr lang="en-US" i="1" dirty="0"/>
              <a:t>print(spam)</a:t>
            </a:r>
          </a:p>
          <a:p>
            <a:pPr lvl="1"/>
            <a:r>
              <a:rPr lang="en-US" i="1" dirty="0"/>
              <a:t>Results in the list spam = ['</a:t>
            </a:r>
            <a:r>
              <a:rPr lang="en-US" i="1" dirty="0" err="1"/>
              <a:t>alice</a:t>
            </a:r>
            <a:r>
              <a:rPr lang="en-US" i="1" dirty="0"/>
              <a:t>', 'bob', 'carol', 'dan', 'eve', 'frank’]?</a:t>
            </a:r>
          </a:p>
          <a:p>
            <a:r>
              <a:rPr lang="en-US" i="1" dirty="0"/>
              <a:t>In Python versions in which dictionaries are unordered, they can't be sliced like lists.</a:t>
            </a:r>
          </a:p>
          <a:p>
            <a:r>
              <a:rPr lang="en-US" i="1" dirty="0"/>
              <a:t>The get() method takes two arguments; the key of the value to retrieve and a fallback value to return if that key does not exist.</a:t>
            </a:r>
          </a:p>
        </p:txBody>
      </p:sp>
    </p:spTree>
    <p:extLst>
      <p:ext uri="{BB962C8B-B14F-4D97-AF65-F5344CB8AC3E}">
        <p14:creationId xmlns:p14="http://schemas.microsoft.com/office/powerpoint/2010/main" val="148552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In Python, strings can begin and end with double quotes, just as they do with single quotes.</a:t>
            </a:r>
          </a:p>
          <a:p>
            <a:r>
              <a:rPr lang="en-US" i="1" dirty="0"/>
              <a:t>A raw string ignores all escape characters and prints any backslash that appears in the string.</a:t>
            </a:r>
          </a:p>
          <a:p>
            <a:r>
              <a:rPr lang="en-US" i="1" dirty="0"/>
              <a:t>'</a:t>
            </a:r>
            <a:r>
              <a:rPr lang="en-US" i="1" dirty="0" err="1"/>
              <a:t>Hello'.center</a:t>
            </a:r>
            <a:r>
              <a:rPr lang="en-US" i="1" dirty="0"/>
              <a:t>(15, ‘=‘), Output: '=====Hello=====‘</a:t>
            </a:r>
          </a:p>
          <a:p>
            <a:r>
              <a:rPr lang="en-US" i="1" dirty="0"/>
              <a:t>Regular expressions, regexes for short, are a description for a pattern of text.</a:t>
            </a:r>
          </a:p>
          <a:p>
            <a:r>
              <a:rPr lang="en-US" i="1" dirty="0"/>
              <a:t>When working with Regular Expressions, grouping with </a:t>
            </a:r>
            <a:r>
              <a:rPr lang="en-US" i="1" u="sng" dirty="0"/>
              <a:t>parentheses</a:t>
            </a:r>
            <a:r>
              <a:rPr lang="en-US" i="1" dirty="0"/>
              <a:t> allows you to separate portions of the pattern-matching from others.</a:t>
            </a:r>
          </a:p>
          <a:p>
            <a:r>
              <a:rPr lang="en-US" i="1" dirty="0"/>
              <a:t>When working with Python Regular Expressions, the </a:t>
            </a:r>
            <a:r>
              <a:rPr lang="en-US" i="1" u="sng" dirty="0"/>
              <a:t>question mark (?) </a:t>
            </a:r>
            <a:r>
              <a:rPr lang="en-US" i="1" dirty="0"/>
              <a:t>allows you to match a pattern only optionally. This character flags the group that precedes it as an optional part of the pattern.</a:t>
            </a:r>
          </a:p>
          <a:p>
            <a:endParaRPr lang="en-US" i="1" dirty="0"/>
          </a:p>
        </p:txBody>
      </p:sp>
    </p:spTree>
    <p:extLst>
      <p:ext uri="{BB962C8B-B14F-4D97-AF65-F5344CB8AC3E}">
        <p14:creationId xmlns:p14="http://schemas.microsoft.com/office/powerpoint/2010/main" val="2669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By placing a caret character (^) just after a character class's opening bracket, you can make a negative character class. A negative character class will match all the characters that are not in the character class.</a:t>
            </a:r>
          </a:p>
          <a:p>
            <a:r>
              <a:rPr lang="en-US" i="1" dirty="0"/>
              <a:t>You can use the dollar sign ($) at the end of a regex to indicate the string must end with this regex pattern.</a:t>
            </a:r>
          </a:p>
          <a:p>
            <a:r>
              <a:rPr lang="en-US" i="1" dirty="0"/>
              <a:t>Regular expressions can not only find text patterns but can also substitute new text in place of those patterns using the sub() method.</a:t>
            </a:r>
          </a:p>
          <a:p>
            <a:r>
              <a:rPr lang="en-US" i="1" dirty="0"/>
              <a:t>A file has two key properties: a filename and a path.</a:t>
            </a:r>
          </a:p>
          <a:p>
            <a:r>
              <a:rPr lang="en-US" i="1" dirty="0"/>
              <a:t>This function changes the current working directory to the path passed via its argument: </a:t>
            </a:r>
            <a:r>
              <a:rPr lang="en-US" i="1" dirty="0" err="1"/>
              <a:t>os.chdir</a:t>
            </a:r>
            <a:r>
              <a:rPr lang="en-US" i="1" dirty="0"/>
              <a:t>()</a:t>
            </a:r>
          </a:p>
          <a:p>
            <a:r>
              <a:rPr lang="en-US" i="1" dirty="0"/>
              <a:t>For the purposes of this class, </a:t>
            </a:r>
            <a:r>
              <a:rPr lang="en-US" i="1" dirty="0">
                <a:solidFill>
                  <a:srgbClr val="FF0000"/>
                </a:solidFill>
              </a:rPr>
              <a:t>binary files </a:t>
            </a:r>
            <a:r>
              <a:rPr lang="en-US" i="1" dirty="0"/>
              <a:t>are files that can be opened and read using a text editor such as Notepad (</a:t>
            </a:r>
            <a:r>
              <a:rPr lang="en-US" i="1" dirty="0">
                <a:solidFill>
                  <a:srgbClr val="FF0000"/>
                </a:solidFill>
              </a:rPr>
              <a:t>False</a:t>
            </a:r>
            <a:r>
              <a:rPr lang="en-US" i="1" dirty="0"/>
              <a:t>).</a:t>
            </a:r>
          </a:p>
        </p:txBody>
      </p:sp>
    </p:spTree>
    <p:extLst>
      <p:ext uri="{BB962C8B-B14F-4D97-AF65-F5344CB8AC3E}">
        <p14:creationId xmlns:p14="http://schemas.microsoft.com/office/powerpoint/2010/main" val="42645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The global statement explicitly allows one to modify a global variable from within a function.</a:t>
            </a:r>
          </a:p>
          <a:p>
            <a:r>
              <a:rPr lang="en-US" i="1" dirty="0"/>
              <a:t>Your Python programs can both create and open archive files using functions in the </a:t>
            </a:r>
            <a:r>
              <a:rPr lang="en-US" i="1" dirty="0" err="1"/>
              <a:t>zipfile</a:t>
            </a:r>
            <a:r>
              <a:rPr lang="en-US" i="1" dirty="0"/>
              <a:t> module.</a:t>
            </a:r>
          </a:p>
          <a:p>
            <a:r>
              <a:rPr lang="en-US" i="1" dirty="0"/>
              <a:t>A </a:t>
            </a:r>
            <a:r>
              <a:rPr lang="en-US" i="1" dirty="0" err="1"/>
              <a:t>ZipFile</a:t>
            </a:r>
            <a:r>
              <a:rPr lang="en-US" i="1" dirty="0"/>
              <a:t> object represents an entire archive, a </a:t>
            </a:r>
            <a:r>
              <a:rPr lang="en-US" i="1" dirty="0" err="1"/>
              <a:t>ZipInfo</a:t>
            </a:r>
            <a:r>
              <a:rPr lang="en-US" i="1" dirty="0"/>
              <a:t> object holds useful information about a single file in the archive.</a:t>
            </a:r>
          </a:p>
          <a:p>
            <a:r>
              <a:rPr lang="en-US" i="1" dirty="0"/>
              <a:t>This method extracts all the files and folders from a ZIP file object. : </a:t>
            </a:r>
            <a:r>
              <a:rPr lang="en-US" i="1" dirty="0" err="1"/>
              <a:t>extractall</a:t>
            </a:r>
            <a:r>
              <a:rPr lang="en-US" i="1" dirty="0"/>
              <a:t>()</a:t>
            </a:r>
          </a:p>
          <a:p>
            <a:r>
              <a:rPr lang="en-US" i="1" dirty="0"/>
              <a:t>This method extracts a single file from the ZIP file. : extract()</a:t>
            </a:r>
          </a:p>
          <a:p>
            <a:r>
              <a:rPr lang="en-US" i="1" dirty="0"/>
              <a:t>To read the contents of a ZIP file, one must first create a </a:t>
            </a:r>
            <a:r>
              <a:rPr lang="en-US" i="1" dirty="0" err="1"/>
              <a:t>ZipFIle</a:t>
            </a:r>
            <a:r>
              <a:rPr lang="en-US" i="1" dirty="0"/>
              <a:t> object.</a:t>
            </a:r>
          </a:p>
          <a:p>
            <a:r>
              <a:rPr lang="en-US" i="1" dirty="0"/>
              <a:t>To create your own compressed ZIP files, you open the </a:t>
            </a:r>
            <a:r>
              <a:rPr lang="en-US" i="1" dirty="0" err="1"/>
              <a:t>ZipFile</a:t>
            </a:r>
            <a:r>
              <a:rPr lang="en-US" i="1" dirty="0"/>
              <a:t> object in write mode by passing 'w' as the second argument. If you want to add files to an existing ZIP file, pass 'a' as the second argument to open the ZIP file in append mode</a:t>
            </a:r>
          </a:p>
        </p:txBody>
      </p:sp>
    </p:spTree>
    <p:extLst>
      <p:ext uri="{BB962C8B-B14F-4D97-AF65-F5344CB8AC3E}">
        <p14:creationId xmlns:p14="http://schemas.microsoft.com/office/powerpoint/2010/main" val="77134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fontScale="92500" lnSpcReduction="20000"/>
          </a:bodyPr>
          <a:lstStyle/>
          <a:p>
            <a:r>
              <a:rPr lang="en-US" i="1" dirty="0"/>
              <a:t>Python raises an exception whenever it tries to execute invalid code.</a:t>
            </a:r>
          </a:p>
          <a:p>
            <a:r>
              <a:rPr lang="en-US" i="1" dirty="0"/>
              <a:t>When Python encounters an error, it produces information called a traceback.</a:t>
            </a:r>
          </a:p>
          <a:p>
            <a:r>
              <a:rPr lang="en-US" i="1" dirty="0"/>
              <a:t>A(n) assertion is a sanity check to make sure your code isn't doing something obviously wrong; one can think of it as a 'no duh' test.</a:t>
            </a:r>
          </a:p>
          <a:p>
            <a:r>
              <a:rPr lang="en-US" i="1" dirty="0"/>
              <a:t>Logging is a great way to understand what's happening in your program and in what order it's happening.</a:t>
            </a:r>
          </a:p>
          <a:p>
            <a:r>
              <a:rPr lang="en-US" i="1" dirty="0"/>
              <a:t>Logging levels from least to most important: 1. DEBUG 2. DEBUG 3. WARNING 4. ERROR 5. CRITICAL</a:t>
            </a:r>
          </a:p>
          <a:p>
            <a:r>
              <a:rPr lang="en-US" i="1" dirty="0"/>
              <a:t>Match the following logging function calls to their descriptions:</a:t>
            </a:r>
          </a:p>
          <a:p>
            <a:pPr lvl="1"/>
            <a:r>
              <a:rPr lang="en-US" i="1" dirty="0" err="1"/>
              <a:t>logging.critical</a:t>
            </a:r>
            <a:r>
              <a:rPr lang="en-US" i="1" dirty="0"/>
              <a:t>()	 Used to indicate a fatal error that has caused or is about to cause the program to stop running entirely.</a:t>
            </a:r>
          </a:p>
          <a:p>
            <a:pPr lvl="1"/>
            <a:r>
              <a:rPr lang="en-US" i="1" dirty="0"/>
              <a:t>logging.info() Used to record information on general events in your program or confirm that things are working at their point in the program.</a:t>
            </a:r>
          </a:p>
          <a:p>
            <a:pPr lvl="1"/>
            <a:r>
              <a:rPr lang="en-US" i="1" dirty="0" err="1"/>
              <a:t>logging.debug</a:t>
            </a:r>
            <a:r>
              <a:rPr lang="en-US" i="1" dirty="0"/>
              <a:t>() Used for small details. Usually you care about these messages only when diagnosing problems.</a:t>
            </a:r>
          </a:p>
          <a:p>
            <a:pPr lvl="1"/>
            <a:r>
              <a:rPr lang="en-US" i="1" dirty="0" err="1"/>
              <a:t>logging.error</a:t>
            </a:r>
            <a:r>
              <a:rPr lang="en-US" i="1" dirty="0"/>
              <a:t>() Used to record an error that caused the program to fail to do something.</a:t>
            </a:r>
          </a:p>
          <a:p>
            <a:pPr lvl="1"/>
            <a:r>
              <a:rPr lang="en-US" i="1" dirty="0" err="1"/>
              <a:t>logging.warning</a:t>
            </a:r>
            <a:r>
              <a:rPr lang="en-US" i="1" dirty="0"/>
              <a:t>() Used to indicate a potential problem that doesn't prevent the program from working but might do so in the future.</a:t>
            </a:r>
          </a:p>
          <a:p>
            <a:pPr lvl="1"/>
            <a:endParaRPr lang="en-US" i="1" dirty="0"/>
          </a:p>
        </p:txBody>
      </p:sp>
    </p:spTree>
    <p:extLst>
      <p:ext uri="{BB962C8B-B14F-4D97-AF65-F5344CB8AC3E}">
        <p14:creationId xmlns:p14="http://schemas.microsoft.com/office/powerpoint/2010/main" val="24542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04862"/>
            <a:ext cx="10515600" cy="6631498"/>
          </a:xfrm>
        </p:spPr>
        <p:txBody>
          <a:bodyPr>
            <a:normAutofit fontScale="92500" lnSpcReduction="10000"/>
          </a:bodyPr>
          <a:lstStyle/>
          <a:p>
            <a:r>
              <a:rPr lang="en-US" i="1" dirty="0"/>
              <a:t>Consider the code below: Match the choices below with their correct description.</a:t>
            </a:r>
          </a:p>
          <a:p>
            <a:pPr lvl="1"/>
            <a:r>
              <a:rPr lang="en-US" b="1" i="1" dirty="0"/>
              <a:t>for </a:t>
            </a:r>
            <a:r>
              <a:rPr lang="en-US" b="1" i="1" dirty="0" err="1"/>
              <a:t>i</a:t>
            </a:r>
            <a:r>
              <a:rPr lang="en-US" b="1" i="1" dirty="0"/>
              <a:t> in </a:t>
            </a:r>
            <a:r>
              <a:rPr lang="en-US" b="1" i="1" dirty="0" err="1"/>
              <a:t>os.walk</a:t>
            </a:r>
            <a:r>
              <a:rPr lang="en-US" b="1" i="1" dirty="0"/>
              <a:t>('.'):</a:t>
            </a:r>
          </a:p>
          <a:p>
            <a:pPr lvl="1"/>
            <a:r>
              <a:rPr lang="en-US" b="1" i="1" dirty="0"/>
              <a:t>    print(</a:t>
            </a:r>
            <a:r>
              <a:rPr lang="en-US" b="1" i="1" dirty="0" err="1"/>
              <a:t>i</a:t>
            </a:r>
            <a:r>
              <a:rPr lang="en-US" b="1" i="1" dirty="0"/>
              <a:t>)</a:t>
            </a:r>
          </a:p>
          <a:p>
            <a:pPr lvl="1"/>
            <a:r>
              <a:rPr lang="en-US" i="1" dirty="0" err="1"/>
              <a:t>i</a:t>
            </a:r>
            <a:r>
              <a:rPr lang="en-US" i="1" dirty="0"/>
              <a:t>[3] list index out of range.</a:t>
            </a:r>
          </a:p>
          <a:p>
            <a:pPr lvl="1"/>
            <a:r>
              <a:rPr lang="en-US" i="1" dirty="0" err="1"/>
              <a:t>i</a:t>
            </a:r>
            <a:r>
              <a:rPr lang="en-US" i="1" dirty="0"/>
              <a:t>[2] all the files that exist under the current working directory.</a:t>
            </a:r>
          </a:p>
          <a:p>
            <a:pPr lvl="1"/>
            <a:r>
              <a:rPr lang="en-US" i="1" dirty="0" err="1"/>
              <a:t>i</a:t>
            </a:r>
            <a:r>
              <a:rPr lang="en-US" i="1" dirty="0"/>
              <a:t>[1] all the directories that exist under the current working directory.</a:t>
            </a:r>
          </a:p>
          <a:p>
            <a:pPr lvl="1"/>
            <a:r>
              <a:rPr lang="en-US" i="1" dirty="0" err="1"/>
              <a:t>i</a:t>
            </a:r>
            <a:r>
              <a:rPr lang="en-US" i="1" dirty="0"/>
              <a:t>[0] all the paths that exist under the current working directory.</a:t>
            </a:r>
          </a:p>
          <a:p>
            <a:r>
              <a:rPr lang="en-US" i="1" dirty="0"/>
              <a:t>To find a list of all HTML elements that match a certain criteria using </a:t>
            </a:r>
            <a:r>
              <a:rPr lang="en-US" i="1" dirty="0" err="1"/>
              <a:t>BeautifulSoup</a:t>
            </a:r>
            <a:r>
              <a:rPr lang="en-US" i="1" dirty="0"/>
              <a:t>, .</a:t>
            </a:r>
            <a:r>
              <a:rPr lang="en-US" i="1" dirty="0" err="1"/>
              <a:t>find_all</a:t>
            </a:r>
            <a:r>
              <a:rPr lang="en-US" i="1" dirty="0"/>
              <a:t>() method must be used.</a:t>
            </a:r>
          </a:p>
          <a:p>
            <a:r>
              <a:rPr lang="en-US" i="1" dirty="0"/>
              <a:t>Web scraping is the term for using a program to download and process content.</a:t>
            </a:r>
          </a:p>
          <a:p>
            <a:r>
              <a:rPr lang="en-US" i="1" dirty="0"/>
              <a:t>Match the following Python modules with their descriptions.</a:t>
            </a:r>
          </a:p>
          <a:p>
            <a:pPr lvl="1"/>
            <a:r>
              <a:rPr lang="en-US" i="1" dirty="0"/>
              <a:t>Beautiful Soup: Parses HTML.</a:t>
            </a:r>
          </a:p>
          <a:p>
            <a:pPr lvl="1"/>
            <a:r>
              <a:rPr lang="en-US" i="1" dirty="0"/>
              <a:t>Requests: Downloads files and web pages from the Internet.</a:t>
            </a:r>
          </a:p>
          <a:p>
            <a:pPr lvl="1"/>
            <a:r>
              <a:rPr lang="en-US" i="1" dirty="0" err="1"/>
              <a:t>webbrowser</a:t>
            </a:r>
            <a:r>
              <a:rPr lang="en-US" i="1" dirty="0"/>
              <a:t>: Opens a browser to a specific page. Comes with Python.</a:t>
            </a:r>
          </a:p>
          <a:p>
            <a:pPr lvl="1"/>
            <a:r>
              <a:rPr lang="en-US" i="1" dirty="0"/>
              <a:t>Selenium: Launches and controls a web browser, including the ability to fill in forms and simulate mouse clicks in the browser.</a:t>
            </a:r>
          </a:p>
        </p:txBody>
      </p:sp>
    </p:spTree>
    <p:extLst>
      <p:ext uri="{BB962C8B-B14F-4D97-AF65-F5344CB8AC3E}">
        <p14:creationId xmlns:p14="http://schemas.microsoft.com/office/powerpoint/2010/main" val="323465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1972</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Final Exam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He, Sen</dc:creator>
  <cp:lastModifiedBy>He, Sen</cp:lastModifiedBy>
  <cp:revision>132</cp:revision>
  <dcterms:created xsi:type="dcterms:W3CDTF">2022-10-05T18:34:31Z</dcterms:created>
  <dcterms:modified xsi:type="dcterms:W3CDTF">2023-04-26T23:06:58Z</dcterms:modified>
</cp:coreProperties>
</file>