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70" d="100"/>
          <a:sy n="70" d="100"/>
        </p:scale>
        <p:origin x="30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557B-809E-C174-5134-98243D28B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81884-F5D5-C09C-A38C-70E4DC709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9524F-ADC3-5B88-B376-EFDFF5FB4D2C}"/>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5" name="Footer Placeholder 4">
            <a:extLst>
              <a:ext uri="{FF2B5EF4-FFF2-40B4-BE49-F238E27FC236}">
                <a16:creationId xmlns:a16="http://schemas.microsoft.com/office/drawing/2014/main" id="{1FCA02A6-667A-55AF-DB0F-EA6A9E0AF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F9634-5342-CA5E-597B-5616E699F5E1}"/>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8094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6F81-43B7-3E17-3EE5-520D0F620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DAC197-B9EB-78F6-605B-5766BF76B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6599C-69A2-5B7A-2E30-D97227A51BA2}"/>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5" name="Footer Placeholder 4">
            <a:extLst>
              <a:ext uri="{FF2B5EF4-FFF2-40B4-BE49-F238E27FC236}">
                <a16:creationId xmlns:a16="http://schemas.microsoft.com/office/drawing/2014/main" id="{66D9CD64-8FB6-C50E-58B3-044D5E3A2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CA453-98FC-C831-5FCC-5B81D152E93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58516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5FEAB-C035-5103-684D-8FB4F8B8F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7C1D1-C912-03CE-A12F-AD5FCACB3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5D924-9CF6-4136-FDD0-DB4D43C6EFCB}"/>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5" name="Footer Placeholder 4">
            <a:extLst>
              <a:ext uri="{FF2B5EF4-FFF2-40B4-BE49-F238E27FC236}">
                <a16:creationId xmlns:a16="http://schemas.microsoft.com/office/drawing/2014/main" id="{EDCBA73A-537A-E052-8E2A-0F1FE4FF9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B2485-F156-0D98-46A1-37FB14CE8AA0}"/>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140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33E1-0349-2A6E-76E7-B11B625DB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570C8-F0CB-1D96-44FF-BF21A3A00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DF7D0-1C17-99CF-77C7-6C1991E35DCA}"/>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5" name="Footer Placeholder 4">
            <a:extLst>
              <a:ext uri="{FF2B5EF4-FFF2-40B4-BE49-F238E27FC236}">
                <a16:creationId xmlns:a16="http://schemas.microsoft.com/office/drawing/2014/main" id="{2B236B5E-D89D-3551-2608-3FDB5776E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C711D-BCDF-A5BF-3364-E45D2BC252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07845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EAD-003C-6D47-84C5-4F3E75D15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0D932-0B0E-E305-660E-736A42761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08D41-7445-AA18-7669-6319EA6E0212}"/>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5" name="Footer Placeholder 4">
            <a:extLst>
              <a:ext uri="{FF2B5EF4-FFF2-40B4-BE49-F238E27FC236}">
                <a16:creationId xmlns:a16="http://schemas.microsoft.com/office/drawing/2014/main" id="{34162A0C-7907-4687-3034-AC9B35C33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63AE4-3952-D720-657D-A0C9F74769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23554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1388-80F9-6026-E36A-150B17EB4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BC4A9-BC2C-13A5-D854-E15AFFC55E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AEDB5-B34C-BE39-70E9-86368AFFA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F5866-C9FB-CFA1-F847-1A093D6E6DA2}"/>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6" name="Footer Placeholder 5">
            <a:extLst>
              <a:ext uri="{FF2B5EF4-FFF2-40B4-BE49-F238E27FC236}">
                <a16:creationId xmlns:a16="http://schemas.microsoft.com/office/drawing/2014/main" id="{C01975AD-DEA7-7D55-704B-C886CFFB6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39868-C7CB-A8D0-3D72-072824B1474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51930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D2FB-1A38-DA63-7056-AAAD06A165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6C666-3125-D6CA-9547-BCB87C763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6149C-152E-CD93-D4E5-1039464B2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3E785-EBFB-AA3C-8A0E-5BAF36F44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5CBDD-2335-2F71-701E-78AC78A1A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7A47B-CA86-2A3F-75FE-62FD09E71408}"/>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8" name="Footer Placeholder 7">
            <a:extLst>
              <a:ext uri="{FF2B5EF4-FFF2-40B4-BE49-F238E27FC236}">
                <a16:creationId xmlns:a16="http://schemas.microsoft.com/office/drawing/2014/main" id="{A4C01AF8-EC48-2F37-513C-1E850AC85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EA62D6-49A4-4F3C-6BB1-DF90E82E85EC}"/>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8074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A133-75EA-998D-7F7B-C8C8BD553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FAD16-482D-7EAE-0E58-8B748CDA78F1}"/>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4" name="Footer Placeholder 3">
            <a:extLst>
              <a:ext uri="{FF2B5EF4-FFF2-40B4-BE49-F238E27FC236}">
                <a16:creationId xmlns:a16="http://schemas.microsoft.com/office/drawing/2014/main" id="{9B3AC988-B25E-F43B-4454-ED3F56AD7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B78F1-F9AA-CCC1-8579-91F983239E0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410946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57C56-E904-0A52-2B09-AAF88978B0C0}"/>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3" name="Footer Placeholder 2">
            <a:extLst>
              <a:ext uri="{FF2B5EF4-FFF2-40B4-BE49-F238E27FC236}">
                <a16:creationId xmlns:a16="http://schemas.microsoft.com/office/drawing/2014/main" id="{E763FA0F-34AF-BCDC-5EC2-D03CECF33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18047-9887-C661-5E76-A6B842C44BF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48127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DF61-03EE-F89B-39DB-B61E8F09B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95C8A-3755-4153-D166-AE077E2DC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B828D9-50CC-3783-43A9-39BB4173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4009-29BC-C058-B28F-5EF2FB678521}"/>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6" name="Footer Placeholder 5">
            <a:extLst>
              <a:ext uri="{FF2B5EF4-FFF2-40B4-BE49-F238E27FC236}">
                <a16:creationId xmlns:a16="http://schemas.microsoft.com/office/drawing/2014/main" id="{4134872D-F970-82F3-0D27-F13061BCA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7382D-BD62-F6E9-568A-3061CA94FCC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72317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96E8-418F-A4E2-5A36-915DC12A6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271C5-DF44-3B73-663B-A2E7433BA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70673-73C6-2267-BC81-BC8B4615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544A5-DA7A-25E7-D50B-B8FC090A888B}"/>
              </a:ext>
            </a:extLst>
          </p:cNvPr>
          <p:cNvSpPr>
            <a:spLocks noGrp="1"/>
          </p:cNvSpPr>
          <p:nvPr>
            <p:ph type="dt" sz="half" idx="10"/>
          </p:nvPr>
        </p:nvSpPr>
        <p:spPr/>
        <p:txBody>
          <a:bodyPr/>
          <a:lstStyle/>
          <a:p>
            <a:fld id="{70F8EFD0-29D0-4BEB-A53E-6C4F6C60BD44}" type="datetimeFigureOut">
              <a:rPr lang="en-US" smtClean="0"/>
              <a:t>11/19/2023</a:t>
            </a:fld>
            <a:endParaRPr lang="en-US"/>
          </a:p>
        </p:txBody>
      </p:sp>
      <p:sp>
        <p:nvSpPr>
          <p:cNvPr id="6" name="Footer Placeholder 5">
            <a:extLst>
              <a:ext uri="{FF2B5EF4-FFF2-40B4-BE49-F238E27FC236}">
                <a16:creationId xmlns:a16="http://schemas.microsoft.com/office/drawing/2014/main" id="{EF5ADEE0-1CCF-A31E-0F7E-EA5FCFA24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170C1-9D58-3F66-E0DA-29E6C170A5B4}"/>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65286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8A588-5143-8D74-0288-985581936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81B3D-2DAA-26D9-AE46-852AFC58A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1CB83-20FD-9F60-6DFB-18AA00974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8EFD0-29D0-4BEB-A53E-6C4F6C60BD44}" type="datetimeFigureOut">
              <a:rPr lang="en-US" smtClean="0"/>
              <a:t>11/19/2023</a:t>
            </a:fld>
            <a:endParaRPr lang="en-US"/>
          </a:p>
        </p:txBody>
      </p:sp>
      <p:sp>
        <p:nvSpPr>
          <p:cNvPr id="5" name="Footer Placeholder 4">
            <a:extLst>
              <a:ext uri="{FF2B5EF4-FFF2-40B4-BE49-F238E27FC236}">
                <a16:creationId xmlns:a16="http://schemas.microsoft.com/office/drawing/2014/main" id="{5143081F-BE9D-843D-C61C-F1F767884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6DF16-1A28-780B-45C4-B0FF2F942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8F991-6C6B-4B69-ABF6-B62D4E338436}" type="slidenum">
              <a:rPr lang="en-US" smtClean="0"/>
              <a:t>‹#›</a:t>
            </a:fld>
            <a:endParaRPr lang="en-US"/>
          </a:p>
        </p:txBody>
      </p:sp>
    </p:spTree>
    <p:extLst>
      <p:ext uri="{BB962C8B-B14F-4D97-AF65-F5344CB8AC3E}">
        <p14:creationId xmlns:p14="http://schemas.microsoft.com/office/powerpoint/2010/main" val="66670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8074-A24A-5B4A-CE2A-BE86D30C1634}"/>
              </a:ext>
            </a:extLst>
          </p:cNvPr>
          <p:cNvSpPr>
            <a:spLocks noGrp="1"/>
          </p:cNvSpPr>
          <p:nvPr>
            <p:ph type="title"/>
          </p:nvPr>
        </p:nvSpPr>
        <p:spPr/>
        <p:txBody>
          <a:bodyPr/>
          <a:lstStyle/>
          <a:p>
            <a:pPr algn="ctr"/>
            <a:r>
              <a:rPr lang="en-US" b="1" dirty="0"/>
              <a:t>Final Review</a:t>
            </a:r>
          </a:p>
        </p:txBody>
      </p:sp>
      <p:sp>
        <p:nvSpPr>
          <p:cNvPr id="3" name="Content Placeholder 2">
            <a:extLst>
              <a:ext uri="{FF2B5EF4-FFF2-40B4-BE49-F238E27FC236}">
                <a16:creationId xmlns:a16="http://schemas.microsoft.com/office/drawing/2014/main" id="{3990F824-BE19-2D4A-8235-44B7A5389268}"/>
              </a:ext>
            </a:extLst>
          </p:cNvPr>
          <p:cNvSpPr>
            <a:spLocks noGrp="1"/>
          </p:cNvSpPr>
          <p:nvPr>
            <p:ph idx="1"/>
          </p:nvPr>
        </p:nvSpPr>
        <p:spPr>
          <a:xfrm>
            <a:off x="838200" y="1825625"/>
            <a:ext cx="10515600" cy="4784900"/>
          </a:xfrm>
        </p:spPr>
        <p:txBody>
          <a:bodyPr/>
          <a:lstStyle/>
          <a:p>
            <a:pPr marL="0" indent="0">
              <a:buNone/>
            </a:pPr>
            <a:endParaRPr lang="en-US" dirty="0"/>
          </a:p>
          <a:p>
            <a:pPr>
              <a:buFont typeface="Wingdings" panose="05000000000000000000" pitchFamily="2" charset="2"/>
              <a:buChar char="q"/>
            </a:pPr>
            <a:r>
              <a:rPr lang="en-US" dirty="0"/>
              <a:t>What to expect:</a:t>
            </a:r>
          </a:p>
          <a:p>
            <a:pPr lvl="1">
              <a:buFont typeface="Wingdings" panose="05000000000000000000" pitchFamily="2" charset="2"/>
              <a:buChar char="Ø"/>
            </a:pPr>
            <a:r>
              <a:rPr lang="en-US" dirty="0"/>
              <a:t>5 Multiple choice / Select / Fill in the blank (out of 10 testing bank) 2/each</a:t>
            </a:r>
            <a:endParaRPr lang="en-US" i="1" dirty="0"/>
          </a:p>
          <a:p>
            <a:pPr lvl="1">
              <a:buFont typeface="Wingdings" panose="05000000000000000000" pitchFamily="2" charset="2"/>
              <a:buChar char="Ø"/>
            </a:pPr>
            <a:r>
              <a:rPr lang="en-US" dirty="0"/>
              <a:t>30 Multiple choice (easy, out of 87 testing bank) 2/each</a:t>
            </a:r>
            <a:endParaRPr lang="en-US" i="1" dirty="0"/>
          </a:p>
          <a:p>
            <a:pPr lvl="1">
              <a:buFont typeface="Wingdings" panose="05000000000000000000" pitchFamily="2" charset="2"/>
              <a:buChar char="Ø"/>
            </a:pPr>
            <a:r>
              <a:rPr lang="en-US" dirty="0"/>
              <a:t>5 Multiple choice (hard, out of 19 testing bank) 2/each</a:t>
            </a:r>
          </a:p>
          <a:p>
            <a:pPr lvl="1">
              <a:buFont typeface="Wingdings" panose="05000000000000000000" pitchFamily="2" charset="2"/>
              <a:buChar char="Ø"/>
            </a:pPr>
            <a:r>
              <a:rPr lang="en-US" dirty="0"/>
              <a:t>4 Essay response (out of 11 testing bank) 5/each</a:t>
            </a:r>
            <a:endParaRPr lang="en-US" b="1" i="1" dirty="0">
              <a:solidFill>
                <a:srgbClr val="FF0000"/>
              </a:solidFill>
            </a:endParaRPr>
          </a:p>
          <a:p>
            <a:pPr lvl="1">
              <a:buFont typeface="Wingdings" panose="05000000000000000000" pitchFamily="2" charset="2"/>
              <a:buChar char="Ø"/>
            </a:pPr>
            <a:r>
              <a:rPr lang="en-US" b="1" i="1" dirty="0">
                <a:solidFill>
                  <a:srgbClr val="FF0000"/>
                </a:solidFill>
              </a:rPr>
              <a:t>At a low probability, you may get duplicate questions.</a:t>
            </a:r>
          </a:p>
          <a:p>
            <a:pPr lvl="1">
              <a:buFont typeface="Wingdings" panose="05000000000000000000" pitchFamily="2" charset="2"/>
              <a:buChar char="Ø"/>
            </a:pPr>
            <a:r>
              <a:rPr lang="en-US" b="1" i="1" dirty="0">
                <a:solidFill>
                  <a:srgbClr val="FF0000"/>
                </a:solidFill>
              </a:rPr>
              <a:t>Grades are NOT Finalized right after the exam.</a:t>
            </a:r>
          </a:p>
          <a:p>
            <a:pPr lvl="1">
              <a:buFont typeface="Wingdings" panose="05000000000000000000" pitchFamily="2" charset="2"/>
              <a:buChar char="Ø"/>
            </a:pPr>
            <a:endParaRPr lang="en-US" b="1" i="1" dirty="0">
              <a:solidFill>
                <a:srgbClr val="FF0000"/>
              </a:solidFill>
            </a:endParaRPr>
          </a:p>
        </p:txBody>
      </p:sp>
    </p:spTree>
    <p:extLst>
      <p:ext uri="{BB962C8B-B14F-4D97-AF65-F5344CB8AC3E}">
        <p14:creationId xmlns:p14="http://schemas.microsoft.com/office/powerpoint/2010/main" val="197872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What is the output?      Prints 'loop' forever (infinite loop)</a:t>
            </a:r>
          </a:p>
          <a:p>
            <a:pPr lvl="1"/>
            <a:r>
              <a:rPr lang="en-US" dirty="0"/>
              <a:t>count = 0</a:t>
            </a:r>
          </a:p>
          <a:p>
            <a:pPr lvl="1"/>
            <a:r>
              <a:rPr lang="en-US" dirty="0"/>
              <a:t>while count &lt; 3:</a:t>
            </a:r>
          </a:p>
          <a:p>
            <a:pPr lvl="1"/>
            <a:r>
              <a:rPr lang="en-US" dirty="0"/>
              <a:t>     print('loop’)</a:t>
            </a:r>
          </a:p>
          <a:p>
            <a:pPr lvl="1"/>
            <a:r>
              <a:rPr lang="en-US" dirty="0"/>
              <a:t>count = count + 1</a:t>
            </a:r>
          </a:p>
          <a:p>
            <a:pPr lvl="1"/>
            <a:r>
              <a:rPr lang="en-US" dirty="0"/>
              <a:t>print('final value of count:', count)</a:t>
            </a:r>
          </a:p>
          <a:p>
            <a:r>
              <a:rPr lang="en-US" dirty="0"/>
              <a:t>Fill in the blank so that the output is a count of how many negative values are in temperatures?        t&lt;0</a:t>
            </a:r>
          </a:p>
          <a:p>
            <a:pPr lvl="1"/>
            <a:r>
              <a:rPr lang="en-US" dirty="0"/>
              <a:t>temperatures = [-2, 8, 4, -7, 18, 3, -1]</a:t>
            </a:r>
          </a:p>
          <a:p>
            <a:pPr lvl="1"/>
            <a:r>
              <a:rPr lang="en-US" dirty="0"/>
              <a:t>count = 0</a:t>
            </a:r>
          </a:p>
          <a:p>
            <a:pPr lvl="1"/>
            <a:r>
              <a:rPr lang="en-US" dirty="0"/>
              <a:t>for t in temperatures:</a:t>
            </a:r>
          </a:p>
          <a:p>
            <a:pPr lvl="1"/>
            <a:r>
              <a:rPr lang="en-US" dirty="0"/>
              <a:t>    if _____:</a:t>
            </a:r>
          </a:p>
          <a:p>
            <a:pPr lvl="1"/>
            <a:r>
              <a:rPr lang="en-US" dirty="0"/>
              <a:t>        count = count + 1</a:t>
            </a:r>
          </a:p>
          <a:p>
            <a:pPr lvl="1"/>
            <a:r>
              <a:rPr lang="en-US" dirty="0"/>
              <a:t>print("Total negative temperatures:", count)</a:t>
            </a:r>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262824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How many times will the print statement execute?     30</a:t>
            </a:r>
          </a:p>
          <a:p>
            <a:pPr lvl="1"/>
            <a:r>
              <a:rPr lang="en-US" dirty="0"/>
              <a:t>  for </a:t>
            </a:r>
            <a:r>
              <a:rPr lang="en-US" dirty="0" err="1"/>
              <a:t>i</a:t>
            </a:r>
            <a:r>
              <a:rPr lang="en-US" dirty="0"/>
              <a:t> in range(10):</a:t>
            </a:r>
          </a:p>
          <a:p>
            <a:pPr lvl="1"/>
            <a:r>
              <a:rPr lang="en-US" dirty="0"/>
              <a:t>    for j in range(3):</a:t>
            </a:r>
          </a:p>
          <a:p>
            <a:pPr lvl="1"/>
            <a:r>
              <a:rPr lang="en-US" dirty="0"/>
              <a:t>        print(f'{</a:t>
            </a:r>
            <a:r>
              <a:rPr lang="en-US" dirty="0" err="1"/>
              <a:t>i</a:t>
            </a:r>
            <a:r>
              <a:rPr lang="en-US" dirty="0"/>
              <a:t>}. {j}’)</a:t>
            </a:r>
          </a:p>
          <a:p>
            <a:r>
              <a:rPr lang="en-US" dirty="0"/>
              <a:t>What is the output?  0 1 2 3 4 5 7 8 9 10</a:t>
            </a:r>
          </a:p>
          <a:p>
            <a:pPr lvl="1"/>
            <a:r>
              <a:rPr lang="en-US" dirty="0"/>
              <a:t>     for </a:t>
            </a:r>
            <a:r>
              <a:rPr lang="en-US" dirty="0" err="1"/>
              <a:t>i</a:t>
            </a:r>
            <a:r>
              <a:rPr lang="en-US" dirty="0"/>
              <a:t> in range(11):</a:t>
            </a:r>
          </a:p>
          <a:p>
            <a:pPr lvl="1"/>
            <a:r>
              <a:rPr lang="en-US" dirty="0"/>
              <a:t>       if </a:t>
            </a:r>
            <a:r>
              <a:rPr lang="en-US" dirty="0" err="1"/>
              <a:t>i</a:t>
            </a:r>
            <a:r>
              <a:rPr lang="en-US" dirty="0"/>
              <a:t> == 6:</a:t>
            </a:r>
          </a:p>
          <a:p>
            <a:pPr lvl="1"/>
            <a:r>
              <a:rPr lang="en-US" dirty="0"/>
              <a:t>         continue</a:t>
            </a:r>
          </a:p>
          <a:p>
            <a:pPr lvl="1"/>
            <a:r>
              <a:rPr lang="en-US" dirty="0"/>
              <a:t>       else:</a:t>
            </a:r>
          </a:p>
          <a:p>
            <a:pPr lvl="1"/>
            <a:r>
              <a:rPr lang="en-US" dirty="0"/>
              <a:t>          print(</a:t>
            </a:r>
            <a:r>
              <a:rPr lang="en-US" dirty="0" err="1"/>
              <a:t>i</a:t>
            </a:r>
            <a:r>
              <a:rPr lang="en-US" dirty="0"/>
              <a:t>, end=' ‘)</a:t>
            </a:r>
          </a:p>
          <a:p>
            <a:r>
              <a:rPr lang="en-US" dirty="0"/>
              <a:t>After a function's last statement is executed, the program returns to the next line after the </a:t>
            </a:r>
            <a:r>
              <a:rPr lang="en-US" altLang="zh-CN" dirty="0"/>
              <a:t>function call.</a:t>
            </a:r>
          </a:p>
          <a:p>
            <a:r>
              <a:rPr lang="en-US" dirty="0"/>
              <a:t>What is the output?   10  4</a:t>
            </a:r>
          </a:p>
          <a:p>
            <a:pPr lvl="1"/>
            <a:r>
              <a:rPr lang="en-US" dirty="0"/>
              <a:t>def calc(num1, num2):</a:t>
            </a:r>
          </a:p>
          <a:p>
            <a:pPr lvl="1"/>
            <a:r>
              <a:rPr lang="en-US" dirty="0"/>
              <a:t>    return 1 + num1 + num2</a:t>
            </a:r>
          </a:p>
          <a:p>
            <a:pPr lvl="1"/>
            <a:r>
              <a:rPr lang="en-US" dirty="0"/>
              <a:t>print(calc(4, 5), calc(1, 2))</a:t>
            </a:r>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13568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92500" lnSpcReduction="20000"/>
          </a:bodyPr>
          <a:lstStyle/>
          <a:p>
            <a:r>
              <a:rPr lang="en-US" dirty="0"/>
              <a:t>Which of the following is </a:t>
            </a:r>
            <a:r>
              <a:rPr lang="en-US" b="1" i="1" dirty="0"/>
              <a:t>not </a:t>
            </a:r>
            <a:r>
              <a:rPr lang="en-US" dirty="0"/>
              <a:t>a reason to use functions? To make the code run faster</a:t>
            </a:r>
          </a:p>
          <a:p>
            <a:r>
              <a:rPr lang="en-US" dirty="0"/>
              <a:t>What is the output? ['James', 'Tanya', 'Roxanne', 'Robert'] 150</a:t>
            </a:r>
          </a:p>
          <a:p>
            <a:pPr lvl="1"/>
            <a:r>
              <a:rPr lang="en-US" dirty="0"/>
              <a:t>def modify(names, score):</a:t>
            </a:r>
          </a:p>
          <a:p>
            <a:pPr lvl="1"/>
            <a:r>
              <a:rPr lang="en-US" dirty="0"/>
              <a:t>        </a:t>
            </a:r>
            <a:r>
              <a:rPr lang="en-US" dirty="0" err="1"/>
              <a:t>names.append</a:t>
            </a:r>
            <a:r>
              <a:rPr lang="en-US" dirty="0"/>
              <a:t>('Robert’)</a:t>
            </a:r>
          </a:p>
          <a:p>
            <a:pPr lvl="1"/>
            <a:r>
              <a:rPr lang="en-US" dirty="0"/>
              <a:t>        score = score + 20</a:t>
            </a:r>
          </a:p>
          <a:p>
            <a:pPr lvl="1"/>
            <a:r>
              <a:rPr lang="en-US" dirty="0"/>
              <a:t>players = ['James', 'Tanya', 'Roxanne’]</a:t>
            </a:r>
          </a:p>
          <a:p>
            <a:pPr lvl="1"/>
            <a:r>
              <a:rPr lang="en-US" dirty="0"/>
              <a:t>score = 150</a:t>
            </a:r>
          </a:p>
          <a:p>
            <a:pPr lvl="1"/>
            <a:r>
              <a:rPr lang="en-US" dirty="0"/>
              <a:t>modify(players, score)</a:t>
            </a:r>
          </a:p>
          <a:p>
            <a:pPr lvl="1"/>
            <a:r>
              <a:rPr lang="en-US" dirty="0"/>
              <a:t>print(players, score)</a:t>
            </a:r>
          </a:p>
          <a:p>
            <a:r>
              <a:rPr lang="en-US" dirty="0"/>
              <a:t>Which of the following is an instance created by the code given below? employee1</a:t>
            </a:r>
          </a:p>
          <a:p>
            <a:pPr lvl="1"/>
            <a:r>
              <a:rPr lang="en-US" dirty="0"/>
              <a:t>class Employee:</a:t>
            </a:r>
          </a:p>
          <a:p>
            <a:pPr lvl="1"/>
            <a:r>
              <a:rPr lang="en-US" dirty="0"/>
              <a:t>    def __</a:t>
            </a:r>
            <a:r>
              <a:rPr lang="en-US" dirty="0" err="1"/>
              <a:t>init</a:t>
            </a:r>
            <a:r>
              <a:rPr lang="en-US" dirty="0"/>
              <a:t>__(self):</a:t>
            </a:r>
          </a:p>
          <a:p>
            <a:pPr lvl="1"/>
            <a:r>
              <a:rPr lang="en-US" dirty="0"/>
              <a:t>        self.id = 0</a:t>
            </a:r>
          </a:p>
          <a:p>
            <a:pPr lvl="1"/>
            <a:r>
              <a:rPr lang="en-US" dirty="0"/>
              <a:t>        self.name = 'ABC’</a:t>
            </a:r>
          </a:p>
          <a:p>
            <a:pPr lvl="1"/>
            <a:r>
              <a:rPr lang="en-US" dirty="0"/>
              <a:t>        </a:t>
            </a:r>
            <a:r>
              <a:rPr lang="en-US" dirty="0" err="1"/>
              <a:t>self.title</a:t>
            </a:r>
            <a:r>
              <a:rPr lang="en-US" dirty="0"/>
              <a:t> = 'Business Analyst’</a:t>
            </a:r>
          </a:p>
          <a:p>
            <a:pPr lvl="1"/>
            <a:r>
              <a:rPr lang="en-US" dirty="0"/>
              <a:t>employee1 = Employee()</a:t>
            </a:r>
          </a:p>
          <a:p>
            <a:pPr lvl="1"/>
            <a:r>
              <a:rPr lang="en-US" dirty="0"/>
              <a:t>employee1.id = 122654</a:t>
            </a:r>
          </a:p>
          <a:p>
            <a:pPr lvl="1"/>
            <a:r>
              <a:rPr lang="en-US" dirty="0"/>
              <a:t>print(f'{employee1.id} {employee1.name} {employee1.title}')</a:t>
            </a:r>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125025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A key aspect of an abstract data type is to facilitate information hiding.</a:t>
            </a:r>
          </a:p>
          <a:p>
            <a:r>
              <a:rPr lang="en-US" dirty="0"/>
              <a:t>Identify the correct syntax for importing modules from the script readFile.py?   import </a:t>
            </a:r>
            <a:r>
              <a:rPr lang="en-US" dirty="0" err="1"/>
              <a:t>readFile</a:t>
            </a:r>
            <a:endParaRPr lang="en-US" dirty="0"/>
          </a:p>
          <a:p>
            <a:r>
              <a:rPr lang="en-US" dirty="0"/>
              <a:t>Which of the following statements pauses code execution for 5 seconds? import time         </a:t>
            </a:r>
            <a:r>
              <a:rPr lang="en-US" dirty="0" err="1"/>
              <a:t>time.sleep</a:t>
            </a:r>
            <a:r>
              <a:rPr lang="en-US" dirty="0"/>
              <a:t>(5)</a:t>
            </a:r>
          </a:p>
          <a:p>
            <a:r>
              <a:rPr lang="en-US" dirty="0"/>
              <a:t>A programmer will typically write a script and pass it to the interpreter.</a:t>
            </a:r>
          </a:p>
          <a:p>
            <a:r>
              <a:rPr lang="en-US" dirty="0"/>
              <a:t>If the module </a:t>
            </a:r>
            <a:r>
              <a:rPr lang="en-US" dirty="0" err="1"/>
              <a:t>urllib</a:t>
            </a:r>
            <a:r>
              <a:rPr lang="en-US" dirty="0"/>
              <a:t> has not been loaded, which of the following statements causes the new module object to be created and added to </a:t>
            </a:r>
            <a:r>
              <a:rPr lang="en-US" dirty="0" err="1"/>
              <a:t>sys.modules</a:t>
            </a:r>
            <a:r>
              <a:rPr lang="en-US" dirty="0"/>
              <a:t>?   import </a:t>
            </a:r>
            <a:r>
              <a:rPr lang="en-US" dirty="0" err="1"/>
              <a:t>urllib</a:t>
            </a:r>
            <a:endParaRPr lang="en-US" dirty="0"/>
          </a:p>
          <a:p>
            <a:r>
              <a:rPr lang="en-US" dirty="0"/>
              <a:t>Which of the following statements is </a:t>
            </a:r>
            <a:r>
              <a:rPr lang="en-US" i="1" dirty="0"/>
              <a:t>not </a:t>
            </a:r>
            <a:r>
              <a:rPr lang="en-US" dirty="0"/>
              <a:t>true for importing a module: If the module has already been loaded, then a new namespace is created and its codes are executed.</a:t>
            </a:r>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278187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A module object is a namespace that contains definitions from the module.</a:t>
            </a:r>
          </a:p>
          <a:p>
            <a:r>
              <a:rPr lang="en-US" dirty="0"/>
              <a:t>Which of the following directories is contained in </a:t>
            </a:r>
            <a:r>
              <a:rPr lang="en-US" dirty="0" err="1"/>
              <a:t>sys.path</a:t>
            </a:r>
            <a:r>
              <a:rPr lang="en-US" dirty="0"/>
              <a:t>? The directory where Python is installed.</a:t>
            </a:r>
          </a:p>
          <a:p>
            <a:r>
              <a:rPr lang="en-US" dirty="0"/>
              <a:t>Which of the following is a good name for a new custom module? url.py</a:t>
            </a:r>
          </a:p>
          <a:p>
            <a:r>
              <a:rPr lang="en-US" dirty="0"/>
              <a:t>PYTHONPATH can be set to specify optional directories where modules are located.</a:t>
            </a:r>
          </a:p>
          <a:p>
            <a:r>
              <a:rPr lang="en-US" dirty="0"/>
              <a:t>Which of the following is true for an environment variable? It can be accessed by every program running on the computer</a:t>
            </a:r>
          </a:p>
          <a:p>
            <a:r>
              <a:rPr lang="en-US" dirty="0"/>
              <a:t>Identify the code that generates 'The value of pi is: 3.14' as output. from math import pi</a:t>
            </a:r>
            <a:br>
              <a:rPr lang="en-US" dirty="0"/>
            </a:br>
            <a:r>
              <a:rPr lang="en-US" dirty="0"/>
              <a:t>print(</a:t>
            </a:r>
            <a:r>
              <a:rPr lang="en-US" dirty="0" err="1"/>
              <a:t>f'The</a:t>
            </a:r>
            <a:r>
              <a:rPr lang="en-US" dirty="0"/>
              <a:t> value of pi is: {pi:.2f}')</a:t>
            </a:r>
          </a:p>
          <a:p>
            <a:r>
              <a:rPr lang="en-US" dirty="0"/>
              <a:t>Identify the correct import statement for the following code:  import calculate</a:t>
            </a:r>
          </a:p>
          <a:p>
            <a:pPr lvl="1"/>
            <a:r>
              <a:rPr lang="en-US" dirty="0"/>
              <a:t>print(</a:t>
            </a:r>
            <a:r>
              <a:rPr lang="en-US" dirty="0" err="1"/>
              <a:t>f'The</a:t>
            </a:r>
            <a:r>
              <a:rPr lang="en-US" dirty="0"/>
              <a:t> sum of values is: {</a:t>
            </a:r>
            <a:r>
              <a:rPr lang="en-US" dirty="0" err="1"/>
              <a:t>calculate.sum</a:t>
            </a:r>
            <a:r>
              <a:rPr lang="en-US" dirty="0"/>
              <a:t>(10, 20)}')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239166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92500"/>
          </a:bodyPr>
          <a:lstStyle/>
          <a:p>
            <a:r>
              <a:rPr lang="en-US" dirty="0"/>
              <a:t>Consider a module file named Rectangle containing functions </a:t>
            </a:r>
            <a:r>
              <a:rPr lang="en-US" dirty="0" err="1"/>
              <a:t>calc_area</a:t>
            </a:r>
            <a:r>
              <a:rPr lang="en-US" dirty="0"/>
              <a:t>() and length(). Which option is the right way to import only these functions?</a:t>
            </a:r>
          </a:p>
          <a:p>
            <a:pPr lvl="1"/>
            <a:r>
              <a:rPr lang="en-US" dirty="0"/>
              <a:t>from Rectangle import (</a:t>
            </a:r>
            <a:r>
              <a:rPr lang="en-US" dirty="0" err="1"/>
              <a:t>calc_area</a:t>
            </a:r>
            <a:r>
              <a:rPr lang="en-US" dirty="0"/>
              <a:t>, length)</a:t>
            </a:r>
            <a:br>
              <a:rPr lang="en-US" dirty="0"/>
            </a:br>
            <a:r>
              <a:rPr lang="en-US" dirty="0"/>
              <a:t>print(</a:t>
            </a:r>
            <a:r>
              <a:rPr lang="en-US" dirty="0" err="1"/>
              <a:t>calc_area</a:t>
            </a:r>
            <a:r>
              <a:rPr lang="en-US" dirty="0"/>
              <a:t>(5, 10))</a:t>
            </a:r>
          </a:p>
          <a:p>
            <a:r>
              <a:rPr lang="en-US" dirty="0"/>
              <a:t>Which of the following statements imports an entire module named ABC? import ABC</a:t>
            </a:r>
          </a:p>
          <a:p>
            <a:r>
              <a:rPr lang="en-US" dirty="0"/>
              <a:t>Which of the following is added into the global namespace after running the from ABC import (length, breadth) import statement? Only the length and breadth attributes of ABC.</a:t>
            </a:r>
          </a:p>
          <a:p>
            <a:r>
              <a:rPr lang="en-US" dirty="0"/>
              <a:t>What is output? __main__</a:t>
            </a:r>
          </a:p>
          <a:p>
            <a:pPr lvl="1"/>
            <a:r>
              <a:rPr lang="en-US" dirty="0"/>
              <a:t>from math import (pi, exp, log)</a:t>
            </a:r>
          </a:p>
          <a:p>
            <a:pPr lvl="1"/>
            <a:r>
              <a:rPr lang="en-US" dirty="0"/>
              <a:t>import </a:t>
            </a:r>
            <a:r>
              <a:rPr lang="en-US" dirty="0" err="1"/>
              <a:t>urllib</a:t>
            </a:r>
            <a:endParaRPr lang="en-US" dirty="0"/>
          </a:p>
          <a:p>
            <a:pPr lvl="1"/>
            <a:r>
              <a:rPr lang="en-US" dirty="0"/>
              <a:t>print(__name__)     </a:t>
            </a:r>
          </a:p>
          <a:p>
            <a:r>
              <a:rPr lang="en-US" dirty="0"/>
              <a:t>Identify the code that generates '</a:t>
            </a:r>
            <a:r>
              <a:rPr lang="en-US" dirty="0" err="1"/>
              <a:t>os</a:t>
            </a:r>
            <a:r>
              <a:rPr lang="en-US" dirty="0"/>
              <a:t>' as output.</a:t>
            </a:r>
          </a:p>
          <a:p>
            <a:pPr lvl="1"/>
            <a:r>
              <a:rPr lang="pt-BR" dirty="0" err="1"/>
              <a:t>import</a:t>
            </a:r>
            <a:r>
              <a:rPr lang="pt-BR" dirty="0"/>
              <a:t> os</a:t>
            </a:r>
            <a:br>
              <a:rPr lang="pt-BR" dirty="0"/>
            </a:br>
            <a:r>
              <a:rPr lang="pt-BR" dirty="0"/>
              <a:t>print(os.__</a:t>
            </a:r>
            <a:r>
              <a:rPr lang="pt-BR" dirty="0" err="1"/>
              <a:t>name</a:t>
            </a:r>
            <a:r>
              <a:rPr lang="pt-BR" dirty="0"/>
              <a:t>__)</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91954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Identify the module file circle.py for the given code that will generate the following output:</a:t>
            </a:r>
          </a:p>
          <a:p>
            <a:pPr lvl="1"/>
            <a:r>
              <a:rPr lang="en-US" dirty="0"/>
              <a:t>Radius is 6                 Area: 113.10</a:t>
            </a:r>
          </a:p>
          <a:p>
            <a:pPr lvl="1"/>
            <a:r>
              <a:rPr lang="en-US" dirty="0"/>
              <a:t>from circle import (area, radius)</a:t>
            </a:r>
          </a:p>
          <a:p>
            <a:pPr lvl="1"/>
            <a:r>
              <a:rPr lang="en-US" dirty="0"/>
              <a:t>if __name__ == '__main__’:</a:t>
            </a:r>
          </a:p>
          <a:p>
            <a:pPr lvl="1"/>
            <a:r>
              <a:rPr lang="en-US" dirty="0"/>
              <a:t>    a = area(6)</a:t>
            </a:r>
          </a:p>
          <a:p>
            <a:pPr lvl="1"/>
            <a:r>
              <a:rPr lang="en-US" dirty="0"/>
              <a:t>    print(</a:t>
            </a:r>
            <a:r>
              <a:rPr lang="en-US" dirty="0" err="1"/>
              <a:t>f'Area</a:t>
            </a:r>
            <a:r>
              <a:rPr lang="en-US" dirty="0"/>
              <a:t>: {a:.2f}’)</a:t>
            </a:r>
          </a:p>
          <a:p>
            <a:pPr lvl="1"/>
            <a:r>
              <a:rPr lang="en-US" dirty="0"/>
              <a:t>Ans:</a:t>
            </a:r>
          </a:p>
          <a:p>
            <a:pPr lvl="1"/>
            <a:r>
              <a:rPr lang="en-US" dirty="0"/>
              <a:t>import math</a:t>
            </a:r>
          </a:p>
          <a:p>
            <a:pPr lvl="1"/>
            <a:r>
              <a:rPr lang="en-US" dirty="0"/>
              <a:t>def area(r):</a:t>
            </a:r>
          </a:p>
          <a:p>
            <a:pPr lvl="1"/>
            <a:r>
              <a:rPr lang="en-US" dirty="0"/>
              <a:t>    print(radius(r))</a:t>
            </a:r>
          </a:p>
          <a:p>
            <a:pPr lvl="1"/>
            <a:r>
              <a:rPr lang="en-US" dirty="0"/>
              <a:t>    return </a:t>
            </a:r>
            <a:r>
              <a:rPr lang="en-US" dirty="0" err="1"/>
              <a:t>math.pi</a:t>
            </a:r>
            <a:r>
              <a:rPr lang="en-US" dirty="0"/>
              <a:t> * r * r</a:t>
            </a:r>
          </a:p>
          <a:p>
            <a:pPr lvl="1"/>
            <a:r>
              <a:rPr lang="en-US" dirty="0"/>
              <a:t>def radius(r):</a:t>
            </a:r>
          </a:p>
          <a:p>
            <a:pPr lvl="1"/>
            <a:r>
              <a:rPr lang="en-US" dirty="0"/>
              <a:t>    return(</a:t>
            </a:r>
            <a:r>
              <a:rPr lang="en-US" dirty="0" err="1"/>
              <a:t>f'Radius</a:t>
            </a:r>
            <a:r>
              <a:rPr lang="en-US" dirty="0"/>
              <a:t> is {r}’)</a:t>
            </a:r>
          </a:p>
          <a:p>
            <a:pPr lvl="1"/>
            <a:r>
              <a:rPr lang="en-US" dirty="0"/>
              <a:t>if __name__ == '__main__’:</a:t>
            </a:r>
          </a:p>
          <a:p>
            <a:pPr lvl="1"/>
            <a:r>
              <a:rPr lang="en-US" dirty="0"/>
              <a:t>    print(radius, area)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187946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If __name__ == '__main__' is true, then the file is being executed as a script</a:t>
            </a:r>
          </a:p>
          <a:p>
            <a:r>
              <a:rPr lang="en-US" dirty="0"/>
              <a:t>Which of the following statements provides the path to a module named circle.py? </a:t>
            </a:r>
            <a:r>
              <a:rPr lang="en-US" dirty="0" err="1"/>
              <a:t>circle.__file</a:t>
            </a:r>
            <a:r>
              <a:rPr lang="en-US" dirty="0"/>
              <a:t>__</a:t>
            </a:r>
          </a:p>
          <a:p>
            <a:r>
              <a:rPr lang="en-US" dirty="0"/>
              <a:t>A package is a directory that gives access to all of the modules stored in a directory when imported.</a:t>
            </a:r>
          </a:p>
          <a:p>
            <a:r>
              <a:rPr lang="en-US" dirty="0"/>
              <a:t>Consider a package, Shapes, that contains the modules square.py, rectangle.py, and circle.py. Which of the following statements should be used to import rectangle.py? import </a:t>
            </a:r>
            <a:r>
              <a:rPr lang="en-US" dirty="0" err="1"/>
              <a:t>Shapes.rectangle</a:t>
            </a:r>
            <a:endParaRPr lang="en-US" dirty="0"/>
          </a:p>
          <a:p>
            <a:r>
              <a:rPr lang="en-US" dirty="0"/>
              <a:t>Which could be the name of the function for the import statement?  area</a:t>
            </a:r>
          </a:p>
          <a:p>
            <a:pPr lvl="1"/>
            <a:r>
              <a:rPr lang="en-US" dirty="0"/>
              <a:t>from </a:t>
            </a:r>
            <a:r>
              <a:rPr lang="en-US" dirty="0" err="1"/>
              <a:t>Shapes.Square.dimensions</a:t>
            </a:r>
            <a:r>
              <a:rPr lang="en-US" dirty="0"/>
              <a:t> import area</a:t>
            </a:r>
          </a:p>
          <a:p>
            <a:r>
              <a:rPr lang="en-US" dirty="0"/>
              <a:t>Identify the correct package import statement for:</a:t>
            </a:r>
          </a:p>
          <a:p>
            <a:pPr lvl="1"/>
            <a:r>
              <a:rPr lang="en-US" dirty="0"/>
              <a:t>print(</a:t>
            </a:r>
            <a:r>
              <a:rPr lang="en-US" dirty="0" err="1"/>
              <a:t>f'Area</a:t>
            </a:r>
            <a:r>
              <a:rPr lang="en-US" dirty="0"/>
              <a:t> = {</a:t>
            </a:r>
            <a:r>
              <a:rPr lang="en-US" dirty="0" err="1"/>
              <a:t>Shapes.Square.dimensions.area</a:t>
            </a:r>
            <a:r>
              <a:rPr lang="en-US" dirty="0"/>
              <a:t>(a)}’).</a:t>
            </a:r>
          </a:p>
          <a:p>
            <a:pPr lvl="1"/>
            <a:r>
              <a:rPr lang="en-US" dirty="0"/>
              <a:t>import Shapes</a:t>
            </a:r>
          </a:p>
          <a:p>
            <a:pPr marL="457200" lvl="1"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180843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Which of the following standard libraries can be used to convert time zones?    time</a:t>
            </a:r>
          </a:p>
          <a:p>
            <a:r>
              <a:rPr lang="en-US" dirty="0"/>
              <a:t>Replace x and y with the correct module to generate the following output:     math, datetime     </a:t>
            </a:r>
          </a:p>
          <a:p>
            <a:pPr lvl="1"/>
            <a:r>
              <a:rPr lang="en-US" dirty="0"/>
              <a:t>Calculation done on: *actual date* 36.0</a:t>
            </a:r>
          </a:p>
          <a:p>
            <a:pPr lvl="1"/>
            <a:r>
              <a:rPr lang="en-US" dirty="0"/>
              <a:t>from x import pow</a:t>
            </a:r>
          </a:p>
          <a:p>
            <a:pPr lvl="1"/>
            <a:r>
              <a:rPr lang="en-US" dirty="0"/>
              <a:t>import y                  </a:t>
            </a:r>
          </a:p>
          <a:p>
            <a:pPr lvl="1"/>
            <a:r>
              <a:rPr lang="en-US" dirty="0" err="1"/>
              <a:t>today_date</a:t>
            </a:r>
            <a:r>
              <a:rPr lang="en-US" dirty="0"/>
              <a:t> = </a:t>
            </a:r>
            <a:r>
              <a:rPr lang="en-US" dirty="0" err="1"/>
              <a:t>y.date.today</a:t>
            </a:r>
            <a:r>
              <a:rPr lang="en-US" dirty="0"/>
              <a:t>()</a:t>
            </a:r>
          </a:p>
          <a:p>
            <a:pPr lvl="1"/>
            <a:r>
              <a:rPr lang="en-US" dirty="0"/>
              <a:t>base = 6</a:t>
            </a:r>
          </a:p>
          <a:p>
            <a:pPr lvl="1"/>
            <a:r>
              <a:rPr lang="en-US" dirty="0"/>
              <a:t>exponent = 2 </a:t>
            </a:r>
          </a:p>
          <a:p>
            <a:pPr lvl="1"/>
            <a:r>
              <a:rPr lang="en-US" dirty="0"/>
              <a:t>print('Calculation done on:', </a:t>
            </a:r>
            <a:r>
              <a:rPr lang="en-US" dirty="0" err="1"/>
              <a:t>today_date</a:t>
            </a:r>
            <a:r>
              <a:rPr lang="en-US" dirty="0"/>
              <a:t>) </a:t>
            </a:r>
          </a:p>
          <a:p>
            <a:pPr lvl="1"/>
            <a:r>
              <a:rPr lang="en-US" dirty="0"/>
              <a:t>print(pow(base, exponent))</a:t>
            </a:r>
          </a:p>
          <a:p>
            <a:r>
              <a:rPr lang="en-US" dirty="0"/>
              <a:t>Which of the following libraries is used to retrieve the current working directory?    </a:t>
            </a:r>
            <a:r>
              <a:rPr lang="en-US" dirty="0" err="1"/>
              <a:t>os</a:t>
            </a:r>
            <a:endParaRPr lang="en-US" dirty="0"/>
          </a:p>
          <a:p>
            <a:r>
              <a:rPr lang="en-US" dirty="0"/>
              <a:t>A class object acts as a </a:t>
            </a:r>
            <a:r>
              <a:rPr lang="en-US" i="1" dirty="0"/>
              <a:t>factory </a:t>
            </a:r>
            <a:r>
              <a:rPr lang="en-US" dirty="0"/>
              <a:t>that creates instance objects.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193522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An instance object represents a single instance of a class.</a:t>
            </a:r>
          </a:p>
          <a:p>
            <a:r>
              <a:rPr lang="en-US" dirty="0"/>
              <a:t>Functions that are also class attributes are known as instance methods.</a:t>
            </a:r>
          </a:p>
          <a:p>
            <a:r>
              <a:rPr lang="en-US" dirty="0"/>
              <a:t>1) With the logic block shown below, what is output when grade is assigned with the value 75?  B</a:t>
            </a:r>
          </a:p>
          <a:p>
            <a:pPr lvl="1"/>
            <a:r>
              <a:rPr lang="en-US" dirty="0">
                <a:effectLst/>
              </a:rPr>
              <a:t>If grade &lt; 50</a:t>
            </a:r>
            <a:br>
              <a:rPr lang="en-US" dirty="0">
                <a:effectLst/>
              </a:rPr>
            </a:br>
            <a:r>
              <a:rPr lang="en-US" dirty="0">
                <a:effectLst/>
              </a:rPr>
              <a:t>     Put "F" to output</a:t>
            </a:r>
            <a:br>
              <a:rPr lang="en-US" dirty="0">
                <a:effectLst/>
              </a:rPr>
            </a:br>
            <a:r>
              <a:rPr lang="en-US" dirty="0">
                <a:effectLst/>
              </a:rPr>
              <a:t>Else If grade &lt; 60</a:t>
            </a:r>
            <a:br>
              <a:rPr lang="en-US" dirty="0">
                <a:effectLst/>
              </a:rPr>
            </a:br>
            <a:r>
              <a:rPr lang="en-US" dirty="0">
                <a:effectLst/>
              </a:rPr>
              <a:t>     Put "D" to output</a:t>
            </a:r>
            <a:br>
              <a:rPr lang="en-US" dirty="0">
                <a:effectLst/>
              </a:rPr>
            </a:br>
            <a:r>
              <a:rPr lang="en-US" dirty="0">
                <a:effectLst/>
              </a:rPr>
              <a:t>Else If grade &lt; 75</a:t>
            </a:r>
            <a:br>
              <a:rPr lang="en-US" dirty="0">
                <a:effectLst/>
              </a:rPr>
            </a:br>
            <a:r>
              <a:rPr lang="en-US" dirty="0">
                <a:effectLst/>
              </a:rPr>
              <a:t>     Put "C" to output</a:t>
            </a:r>
            <a:br>
              <a:rPr lang="en-US" dirty="0">
                <a:effectLst/>
              </a:rPr>
            </a:br>
            <a:r>
              <a:rPr lang="en-US" dirty="0">
                <a:effectLst/>
              </a:rPr>
              <a:t>Else If grade &lt; 85</a:t>
            </a:r>
            <a:br>
              <a:rPr lang="en-US" dirty="0">
                <a:effectLst/>
              </a:rPr>
            </a:br>
            <a:r>
              <a:rPr lang="en-US" dirty="0">
                <a:effectLst/>
              </a:rPr>
              <a:t>     Put "B" to output</a:t>
            </a:r>
            <a:br>
              <a:rPr lang="en-US" dirty="0">
                <a:effectLst/>
              </a:rPr>
            </a:br>
            <a:r>
              <a:rPr lang="en-US" dirty="0">
                <a:effectLst/>
              </a:rPr>
              <a:t>Else If grade &lt;= 100</a:t>
            </a:r>
            <a:br>
              <a:rPr lang="en-US" dirty="0">
                <a:effectLst/>
              </a:rPr>
            </a:br>
            <a:r>
              <a:rPr lang="en-US" dirty="0">
                <a:effectLst/>
              </a:rPr>
              <a:t>     Put "A" to output</a:t>
            </a:r>
            <a:br>
              <a:rPr lang="en-US" dirty="0">
                <a:effectLst/>
              </a:rPr>
            </a:br>
            <a:r>
              <a:rPr lang="en-US" dirty="0">
                <a:effectLst/>
              </a:rPr>
              <a:t>Else</a:t>
            </a:r>
            <a:br>
              <a:rPr lang="en-US" dirty="0">
                <a:effectLst/>
              </a:rPr>
            </a:br>
            <a:r>
              <a:rPr lang="en-US" dirty="0">
                <a:effectLst/>
              </a:rPr>
              <a:t>     Put "Invalid grade" to output</a:t>
            </a:r>
          </a:p>
          <a:p>
            <a:endParaRPr lang="en-US" dirty="0"/>
          </a:p>
          <a:p>
            <a:endParaRPr lang="en-US" dirty="0"/>
          </a:p>
        </p:txBody>
      </p:sp>
    </p:spTree>
    <p:extLst>
      <p:ext uri="{BB962C8B-B14F-4D97-AF65-F5344CB8AC3E}">
        <p14:creationId xmlns:p14="http://schemas.microsoft.com/office/powerpoint/2010/main" val="95604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This type of testing‘s primary purpose is to find defects in the software. Development testing.</a:t>
            </a:r>
          </a:p>
          <a:p>
            <a:r>
              <a:rPr lang="en-US" dirty="0"/>
              <a:t>This type of testing  exercises every independent statement through a segment (or unit) of code at least once. Path testing</a:t>
            </a:r>
          </a:p>
          <a:p>
            <a:r>
              <a:rPr lang="en-US" dirty="0"/>
              <a:t>Following are recommended unit test guidelines:</a:t>
            </a:r>
          </a:p>
          <a:p>
            <a:pPr lvl="1"/>
            <a:r>
              <a:rPr lang="en-US" dirty="0"/>
              <a:t>Choose inputs that force the system to generate error messages.</a:t>
            </a:r>
          </a:p>
          <a:p>
            <a:pPr lvl="1"/>
            <a:r>
              <a:rPr lang="en-US" dirty="0"/>
              <a:t>Force invalid outputs to be generated.</a:t>
            </a:r>
          </a:p>
          <a:p>
            <a:pPr lvl="1"/>
            <a:r>
              <a:rPr lang="en-US" dirty="0"/>
              <a:t>Rerun several times, especially after a change has been made to a segment of code.</a:t>
            </a:r>
          </a:p>
          <a:p>
            <a:r>
              <a:rPr lang="en-US" dirty="0"/>
              <a:t>A static code analyzer: automate some of the mechanics of a code review.</a:t>
            </a:r>
          </a:p>
          <a:p>
            <a:r>
              <a:rPr lang="en-US" dirty="0"/>
              <a:t>This type of testing is performed when changes are made to a portion of the total code base, and requires that testing only be performed on those segments of the code base potentially affected by the changes made.    Regression testing</a:t>
            </a:r>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4523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85000" lnSpcReduction="20000"/>
          </a:bodyPr>
          <a:lstStyle/>
          <a:p>
            <a:r>
              <a:rPr lang="en-US" dirty="0"/>
              <a:t>What is x's final value?    15</a:t>
            </a:r>
          </a:p>
          <a:p>
            <a:pPr lvl="1"/>
            <a:r>
              <a:rPr lang="en-US" dirty="0">
                <a:effectLst/>
              </a:rPr>
              <a:t>x = 10</a:t>
            </a:r>
            <a:br>
              <a:rPr lang="en-US" dirty="0">
                <a:effectLst/>
              </a:rPr>
            </a:br>
            <a:r>
              <a:rPr lang="en-US" dirty="0">
                <a:effectLst/>
              </a:rPr>
              <a:t>y = 20</a:t>
            </a:r>
            <a:br>
              <a:rPr lang="en-US" dirty="0">
                <a:effectLst/>
              </a:rPr>
            </a:br>
            <a:r>
              <a:rPr lang="en-US" dirty="0">
                <a:effectLst/>
              </a:rPr>
              <a:t>if y &lt;= 2 * x:</a:t>
            </a:r>
            <a:br>
              <a:rPr lang="en-US" dirty="0">
                <a:effectLst/>
              </a:rPr>
            </a:br>
            <a:r>
              <a:rPr lang="en-US" dirty="0">
                <a:effectLst/>
              </a:rPr>
              <a:t>    x = x + 5</a:t>
            </a:r>
            <a:br>
              <a:rPr lang="en-US" dirty="0">
                <a:effectLst/>
              </a:rPr>
            </a:br>
            <a:r>
              <a:rPr lang="en-US" dirty="0">
                <a:effectLst/>
              </a:rPr>
              <a:t>else:</a:t>
            </a:r>
            <a:br>
              <a:rPr lang="en-US" dirty="0">
                <a:effectLst/>
              </a:rPr>
            </a:br>
            <a:r>
              <a:rPr lang="en-US" dirty="0">
                <a:effectLst/>
              </a:rPr>
              <a:t>    x = x * 2</a:t>
            </a:r>
          </a:p>
          <a:p>
            <a:r>
              <a:rPr lang="en-US" dirty="0"/>
              <a:t>A child is required to use a booster seat in a car until the child is 9 years old, unless the child reaches the height of 59 inches before age 9. Which expression can be used to decide if a child requires a car seat or not? if age &gt;= 9 or height &gt;= 59:</a:t>
            </a:r>
          </a:p>
          <a:p>
            <a:r>
              <a:rPr lang="en-US" dirty="0"/>
              <a:t>What is output when the following code is executed?    BC</a:t>
            </a:r>
          </a:p>
          <a:p>
            <a:pPr lvl="1"/>
            <a:r>
              <a:rPr lang="en-US" dirty="0">
                <a:effectLst/>
              </a:rPr>
              <a:t>score = 65</a:t>
            </a:r>
            <a:br>
              <a:rPr lang="en-US" dirty="0">
                <a:effectLst/>
              </a:rPr>
            </a:br>
            <a:r>
              <a:rPr lang="en-US" dirty="0">
                <a:effectLst/>
              </a:rPr>
              <a:t>group = ''</a:t>
            </a:r>
            <a:br>
              <a:rPr lang="en-US" dirty="0">
                <a:effectLst/>
              </a:rPr>
            </a:br>
            <a:r>
              <a:rPr lang="en-US" dirty="0">
                <a:effectLst/>
              </a:rPr>
              <a:t>if score &lt;= 60:</a:t>
            </a:r>
            <a:br>
              <a:rPr lang="en-US" dirty="0">
                <a:effectLst/>
              </a:rPr>
            </a:br>
            <a:r>
              <a:rPr lang="en-US" dirty="0">
                <a:effectLst/>
              </a:rPr>
              <a:t>    group = group + 'A'</a:t>
            </a:r>
            <a:br>
              <a:rPr lang="en-US" dirty="0">
                <a:effectLst/>
              </a:rPr>
            </a:br>
            <a:r>
              <a:rPr lang="en-US" dirty="0">
                <a:effectLst/>
              </a:rPr>
              <a:t>if score &lt;= 70:</a:t>
            </a:r>
            <a:br>
              <a:rPr lang="en-US" dirty="0">
                <a:effectLst/>
              </a:rPr>
            </a:br>
            <a:r>
              <a:rPr lang="en-US" dirty="0">
                <a:effectLst/>
              </a:rPr>
              <a:t>    group = group + 'B'</a:t>
            </a:r>
            <a:br>
              <a:rPr lang="en-US" dirty="0">
                <a:effectLst/>
              </a:rPr>
            </a:br>
            <a:r>
              <a:rPr lang="en-US" dirty="0">
                <a:effectLst/>
              </a:rPr>
              <a:t>if score &lt;= 80:</a:t>
            </a:r>
            <a:br>
              <a:rPr lang="en-US" dirty="0">
                <a:effectLst/>
              </a:rPr>
            </a:br>
            <a:r>
              <a:rPr lang="en-US" dirty="0">
                <a:effectLst/>
              </a:rPr>
              <a:t>    group = group + 'C'</a:t>
            </a:r>
            <a:br>
              <a:rPr lang="en-US" dirty="0">
                <a:effectLst/>
              </a:rPr>
            </a:br>
            <a:r>
              <a:rPr lang="en-US" dirty="0">
                <a:effectLst/>
              </a:rPr>
              <a:t>else:</a:t>
            </a:r>
            <a:br>
              <a:rPr lang="en-US" dirty="0">
                <a:effectLst/>
              </a:rPr>
            </a:br>
            <a:r>
              <a:rPr lang="en-US" dirty="0">
                <a:effectLst/>
              </a:rPr>
              <a:t>    group = group + 'D'</a:t>
            </a:r>
            <a:br>
              <a:rPr lang="en-US" dirty="0">
                <a:effectLst/>
              </a:rPr>
            </a:br>
            <a:r>
              <a:rPr lang="en-US" dirty="0">
                <a:effectLst/>
              </a:rPr>
              <a:t>print(group)</a:t>
            </a: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124111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92500" lnSpcReduction="10000"/>
          </a:bodyPr>
          <a:lstStyle/>
          <a:p>
            <a:r>
              <a:rPr lang="en-US" dirty="0"/>
              <a:t>Which expression is equivalent to:   not x and y == a and b?</a:t>
            </a:r>
            <a:endParaRPr lang="en-US" dirty="0">
              <a:effectLst/>
            </a:endParaRPr>
          </a:p>
          <a:p>
            <a:pPr lvl="1"/>
            <a:r>
              <a:rPr lang="en-US" dirty="0"/>
              <a:t>((not x) and (y == a)) and b</a:t>
            </a:r>
          </a:p>
          <a:p>
            <a:r>
              <a:rPr lang="en-US" dirty="0"/>
              <a:t>Given x = 1, y = 2, and z = 3, how is the expression evaluated? </a:t>
            </a:r>
          </a:p>
          <a:p>
            <a:pPr lvl="1"/>
            <a:r>
              <a:rPr lang="en-US" dirty="0">
                <a:effectLst/>
              </a:rPr>
              <a:t>(x == 5) or (y == 2) and (z == 5)</a:t>
            </a:r>
          </a:p>
          <a:p>
            <a:pPr lvl="1"/>
            <a:r>
              <a:rPr lang="en-US" dirty="0"/>
              <a:t>False OR (True AND False) --&gt; False OR False --&gt; False</a:t>
            </a:r>
          </a:p>
          <a:p>
            <a:r>
              <a:rPr lang="en-US" dirty="0"/>
              <a:t>Excess indentation must be removed from which lines to make the code correct? Lines 2, 3, 4</a:t>
            </a:r>
          </a:p>
          <a:p>
            <a:pPr lvl="1"/>
            <a:r>
              <a:rPr lang="en-US" dirty="0"/>
              <a:t>Line 1. print('start')</a:t>
            </a:r>
            <a:br>
              <a:rPr lang="en-US" dirty="0"/>
            </a:br>
            <a:r>
              <a:rPr lang="en-US" dirty="0"/>
              <a:t>Line 2.     if x &gt; 10:</a:t>
            </a:r>
            <a:br>
              <a:rPr lang="en-US" dirty="0"/>
            </a:br>
            <a:r>
              <a:rPr lang="en-US" dirty="0"/>
              <a:t>Line 3.         print('large')</a:t>
            </a:r>
            <a:br>
              <a:rPr lang="en-US" dirty="0"/>
            </a:br>
            <a:r>
              <a:rPr lang="en-US" dirty="0"/>
              <a:t>Line 4.         else:</a:t>
            </a:r>
            <a:br>
              <a:rPr lang="en-US" dirty="0"/>
            </a:br>
            <a:r>
              <a:rPr lang="en-US" dirty="0"/>
              <a:t>Line 5.     print('small')</a:t>
            </a:r>
            <a:br>
              <a:rPr lang="en-US" dirty="0"/>
            </a:br>
            <a:r>
              <a:rPr lang="en-US" dirty="0"/>
              <a:t>Line 6. print('done’)</a:t>
            </a:r>
          </a:p>
          <a:p>
            <a:r>
              <a:rPr lang="en-US" dirty="0"/>
              <a:t>Which statement is equivalent to the following? t = 'minute' if x == 1 else 'minutes'</a:t>
            </a:r>
          </a:p>
          <a:p>
            <a:pPr lvl="1"/>
            <a:r>
              <a:rPr lang="en-US" dirty="0">
                <a:effectLst/>
              </a:rPr>
              <a:t>if x == 1:</a:t>
            </a:r>
            <a:br>
              <a:rPr lang="en-US" dirty="0">
                <a:effectLst/>
              </a:rPr>
            </a:br>
            <a:r>
              <a:rPr lang="en-US" dirty="0">
                <a:effectLst/>
              </a:rPr>
              <a:t>    t = 'minute'</a:t>
            </a:r>
            <a:br>
              <a:rPr lang="en-US" dirty="0">
                <a:effectLst/>
              </a:rPr>
            </a:br>
            <a:r>
              <a:rPr lang="en-US" dirty="0">
                <a:effectLst/>
              </a:rPr>
              <a:t>else:</a:t>
            </a:r>
            <a:br>
              <a:rPr lang="en-US" dirty="0">
                <a:effectLst/>
              </a:rPr>
            </a:br>
            <a:r>
              <a:rPr lang="en-US" dirty="0">
                <a:effectLst/>
              </a:rPr>
              <a:t>    t = 'minutes'</a:t>
            </a: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56746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What is the ending value of count?    4</a:t>
            </a:r>
          </a:p>
          <a:p>
            <a:pPr lvl="1"/>
            <a:r>
              <a:rPr lang="en-US" dirty="0" err="1">
                <a:effectLst/>
              </a:rPr>
              <a:t>my_list</a:t>
            </a:r>
            <a:r>
              <a:rPr lang="en-US" dirty="0">
                <a:effectLst/>
              </a:rPr>
              <a:t> = [3, -4, 0, -1, 2, 1, 8]</a:t>
            </a:r>
            <a:br>
              <a:rPr lang="en-US" dirty="0">
                <a:effectLst/>
              </a:rPr>
            </a:br>
            <a:r>
              <a:rPr lang="en-US" dirty="0">
                <a:effectLst/>
              </a:rPr>
              <a:t>n = 0</a:t>
            </a:r>
            <a:br>
              <a:rPr lang="en-US" dirty="0">
                <a:effectLst/>
              </a:rPr>
            </a:br>
            <a:r>
              <a:rPr lang="en-US" dirty="0">
                <a:effectLst/>
              </a:rPr>
              <a:t>count = 0</a:t>
            </a:r>
            <a:br>
              <a:rPr lang="en-US" dirty="0">
                <a:effectLst/>
              </a:rPr>
            </a:br>
            <a:br>
              <a:rPr lang="en-US" dirty="0">
                <a:effectLst/>
              </a:rPr>
            </a:br>
            <a:r>
              <a:rPr lang="en-US" dirty="0">
                <a:effectLst/>
              </a:rPr>
              <a:t>While n &lt; length of </a:t>
            </a:r>
            <a:r>
              <a:rPr lang="en-US" dirty="0" err="1">
                <a:effectLst/>
              </a:rPr>
              <a:t>my_list</a:t>
            </a:r>
            <a:r>
              <a:rPr lang="en-US" dirty="0">
                <a:effectLst/>
              </a:rPr>
              <a:t>:</a:t>
            </a:r>
            <a:br>
              <a:rPr lang="en-US" dirty="0">
                <a:effectLst/>
              </a:rPr>
            </a:br>
            <a:r>
              <a:rPr lang="en-US" dirty="0">
                <a:effectLst/>
              </a:rPr>
              <a:t>    If </a:t>
            </a:r>
            <a:r>
              <a:rPr lang="en-US" dirty="0" err="1">
                <a:effectLst/>
              </a:rPr>
              <a:t>my_list</a:t>
            </a:r>
            <a:r>
              <a:rPr lang="en-US" dirty="0">
                <a:effectLst/>
              </a:rPr>
              <a:t>[n] &gt; 0</a:t>
            </a:r>
            <a:br>
              <a:rPr lang="en-US" dirty="0">
                <a:effectLst/>
              </a:rPr>
            </a:br>
            <a:r>
              <a:rPr lang="en-US" dirty="0">
                <a:effectLst/>
              </a:rPr>
              <a:t>        count = count + 1</a:t>
            </a:r>
            <a:br>
              <a:rPr lang="en-US" dirty="0">
                <a:effectLst/>
              </a:rPr>
            </a:br>
            <a:r>
              <a:rPr lang="en-US" dirty="0">
                <a:effectLst/>
              </a:rPr>
              <a:t>    n = n + 1</a:t>
            </a:r>
          </a:p>
          <a:p>
            <a:r>
              <a:rPr lang="en-US" dirty="0"/>
              <a:t>Fill in the blank so that the output is a count of how many negative values are in temperatures?    t &lt; 0</a:t>
            </a:r>
          </a:p>
          <a:p>
            <a:pPr lvl="1"/>
            <a:r>
              <a:rPr lang="en-US" dirty="0">
                <a:effectLst/>
              </a:rPr>
              <a:t>temperatures = [-2, 8, 4, -7, 18, 3, -1]</a:t>
            </a:r>
            <a:br>
              <a:rPr lang="en-US" dirty="0">
                <a:effectLst/>
              </a:rPr>
            </a:br>
            <a:r>
              <a:rPr lang="en-US" dirty="0">
                <a:effectLst/>
              </a:rPr>
              <a:t>count = 0</a:t>
            </a:r>
            <a:br>
              <a:rPr lang="en-US" dirty="0">
                <a:effectLst/>
              </a:rPr>
            </a:br>
            <a:r>
              <a:rPr lang="en-US" dirty="0">
                <a:effectLst/>
              </a:rPr>
              <a:t>for t in temperatures:</a:t>
            </a:r>
            <a:br>
              <a:rPr lang="en-US" dirty="0">
                <a:effectLst/>
              </a:rPr>
            </a:br>
            <a:r>
              <a:rPr lang="en-US" dirty="0">
                <a:effectLst/>
              </a:rPr>
              <a:t>    if _____:</a:t>
            </a:r>
            <a:br>
              <a:rPr lang="en-US" dirty="0">
                <a:effectLst/>
              </a:rPr>
            </a:br>
            <a:r>
              <a:rPr lang="en-US" dirty="0">
                <a:effectLst/>
              </a:rPr>
              <a:t>        count = count + 1</a:t>
            </a:r>
            <a:br>
              <a:rPr lang="en-US" dirty="0">
                <a:effectLst/>
              </a:rPr>
            </a:br>
            <a:r>
              <a:rPr lang="en-US" dirty="0">
                <a:effectLst/>
              </a:rPr>
              <a:t>print("Total negative temperatures:", count)</a:t>
            </a: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3909678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Which of the following loops is best implemented with a for loop? Counting the number of negative values in a list of integers.</a:t>
            </a:r>
          </a:p>
          <a:p>
            <a:r>
              <a:rPr lang="en-US" dirty="0"/>
              <a:t>Which of the following loops is best implemented with a while loop? Asking the user to enter positive integers, exiting by entering -1.</a:t>
            </a:r>
          </a:p>
          <a:p>
            <a:r>
              <a:rPr lang="en-US" dirty="0"/>
              <a:t>A programmer must write a 500 line program. Which is most likely the best approach? Write 10-20 lines, run and debug, write 10-20 more lines, run and debug, repeat</a:t>
            </a:r>
          </a:p>
          <a:p>
            <a:r>
              <a:rPr lang="en-US" dirty="0"/>
              <a:t>Which of the following is true? A function can have any number of return statements, or no return statement at all.</a:t>
            </a:r>
          </a:p>
          <a:p>
            <a:r>
              <a:rPr lang="en-US" dirty="0"/>
              <a:t>Which line in the function </a:t>
            </a:r>
            <a:r>
              <a:rPr lang="en-US" dirty="0" err="1"/>
              <a:t>print_greeting</a:t>
            </a:r>
            <a:r>
              <a:rPr lang="en-US" dirty="0"/>
              <a:t>() must be changed if the user wishes to print the greeting three times with three different names?</a:t>
            </a:r>
          </a:p>
          <a:p>
            <a:pPr lvl="1"/>
            <a:r>
              <a:rPr lang="en-US" dirty="0">
                <a:effectLst/>
              </a:rPr>
              <a:t>def </a:t>
            </a:r>
            <a:r>
              <a:rPr lang="en-US" dirty="0" err="1">
                <a:effectLst/>
              </a:rPr>
              <a:t>print_greeting</a:t>
            </a:r>
            <a:r>
              <a:rPr lang="en-US" dirty="0">
                <a:effectLst/>
              </a:rPr>
              <a:t>(name):</a:t>
            </a:r>
            <a:br>
              <a:rPr lang="en-US" dirty="0">
                <a:effectLst/>
              </a:rPr>
            </a:br>
            <a:r>
              <a:rPr lang="en-US" dirty="0">
                <a:effectLst/>
              </a:rPr>
              <a:t>    print('Welcome message:')</a:t>
            </a:r>
            <a:br>
              <a:rPr lang="en-US" dirty="0">
                <a:effectLst/>
              </a:rPr>
            </a:br>
            <a:r>
              <a:rPr lang="en-US" dirty="0">
                <a:effectLst/>
              </a:rPr>
              <a:t>   print('Greetings', name)</a:t>
            </a:r>
          </a:p>
          <a:p>
            <a:pPr lvl="1"/>
            <a:r>
              <a:rPr lang="en-US" dirty="0"/>
              <a:t>None. To print the greeting with three different names, the main program must call </a:t>
            </a:r>
            <a:r>
              <a:rPr lang="en-US" dirty="0" err="1"/>
              <a:t>print_greeting</a:t>
            </a:r>
            <a:r>
              <a:rPr lang="en-US" dirty="0"/>
              <a:t>() three times with three different arguments.</a:t>
            </a:r>
            <a:endParaRPr lang="en-US" dirty="0">
              <a:effectLst/>
            </a:endParaRPr>
          </a:p>
          <a:p>
            <a:endParaRPr lang="en-US" dirty="0"/>
          </a:p>
          <a:p>
            <a:endParaRPr lang="en-US" dirty="0"/>
          </a:p>
          <a:p>
            <a:endParaRPr lang="en-US" dirty="0"/>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1823368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Which term describes how Python assigns the type of a variable? dynamic typing</a:t>
            </a:r>
          </a:p>
          <a:p>
            <a:r>
              <a:rPr lang="en-US" dirty="0"/>
              <a:t>How does the given function improve the code versus if no function was present? The use of the function decreases redundant code</a:t>
            </a:r>
          </a:p>
          <a:p>
            <a:pPr lvl="1"/>
            <a:r>
              <a:rPr lang="en-US" dirty="0">
                <a:effectLst/>
              </a:rPr>
              <a:t>def </a:t>
            </a:r>
            <a:r>
              <a:rPr lang="en-US" dirty="0" err="1">
                <a:effectLst/>
              </a:rPr>
              <a:t>fahrenheit_to_celsius</a:t>
            </a:r>
            <a:r>
              <a:rPr lang="en-US" dirty="0">
                <a:effectLst/>
              </a:rPr>
              <a:t>(</a:t>
            </a:r>
            <a:r>
              <a:rPr lang="en-US" dirty="0" err="1">
                <a:effectLst/>
              </a:rPr>
              <a:t>fahrenheit</a:t>
            </a:r>
            <a:r>
              <a:rPr lang="en-US" dirty="0">
                <a:effectLst/>
              </a:rPr>
              <a:t>):</a:t>
            </a:r>
            <a:br>
              <a:rPr lang="en-US" dirty="0">
                <a:effectLst/>
              </a:rPr>
            </a:br>
            <a:r>
              <a:rPr lang="en-US" dirty="0">
                <a:effectLst/>
              </a:rPr>
              <a:t>    return (</a:t>
            </a:r>
            <a:r>
              <a:rPr lang="en-US" dirty="0" err="1">
                <a:effectLst/>
              </a:rPr>
              <a:t>fahrenheit</a:t>
            </a:r>
            <a:r>
              <a:rPr lang="en-US" dirty="0">
                <a:effectLst/>
              </a:rPr>
              <a:t> - 32.0) * 5.0 / 9.0</a:t>
            </a:r>
            <a:br>
              <a:rPr lang="en-US" dirty="0">
                <a:effectLst/>
              </a:rPr>
            </a:br>
            <a:br>
              <a:rPr lang="en-US" dirty="0">
                <a:effectLst/>
              </a:rPr>
            </a:br>
            <a:r>
              <a:rPr lang="en-US" dirty="0" err="1">
                <a:effectLst/>
              </a:rPr>
              <a:t>fahrenheit</a:t>
            </a:r>
            <a:r>
              <a:rPr lang="en-US" dirty="0">
                <a:effectLst/>
              </a:rPr>
              <a:t> = float(input())</a:t>
            </a:r>
            <a:br>
              <a:rPr lang="en-US" dirty="0">
                <a:effectLst/>
              </a:rPr>
            </a:br>
            <a:r>
              <a:rPr lang="en-US" dirty="0">
                <a:effectLst/>
              </a:rPr>
              <a:t>c1 = </a:t>
            </a:r>
            <a:r>
              <a:rPr lang="en-US" dirty="0" err="1">
                <a:effectLst/>
              </a:rPr>
              <a:t>fahrenheit_to_celsius</a:t>
            </a:r>
            <a:r>
              <a:rPr lang="en-US" dirty="0">
                <a:effectLst/>
              </a:rPr>
              <a:t>(</a:t>
            </a:r>
            <a:r>
              <a:rPr lang="en-US" dirty="0" err="1">
                <a:effectLst/>
              </a:rPr>
              <a:t>fahrenheit</a:t>
            </a:r>
            <a:r>
              <a:rPr lang="en-US" dirty="0">
                <a:effectLst/>
              </a:rPr>
              <a:t>);</a:t>
            </a:r>
            <a:br>
              <a:rPr lang="en-US" dirty="0">
                <a:effectLst/>
              </a:rPr>
            </a:br>
            <a:r>
              <a:rPr lang="en-US" dirty="0">
                <a:effectLst/>
              </a:rPr>
              <a:t>c2 = </a:t>
            </a:r>
            <a:r>
              <a:rPr lang="en-US" dirty="0" err="1">
                <a:effectLst/>
              </a:rPr>
              <a:t>fahrenheit_to_celsius</a:t>
            </a:r>
            <a:r>
              <a:rPr lang="en-US" dirty="0">
                <a:effectLst/>
              </a:rPr>
              <a:t>(32.0);</a:t>
            </a:r>
            <a:br>
              <a:rPr lang="en-US" dirty="0">
                <a:effectLst/>
              </a:rPr>
            </a:br>
            <a:r>
              <a:rPr lang="en-US" dirty="0">
                <a:effectLst/>
              </a:rPr>
              <a:t>c3 = </a:t>
            </a:r>
            <a:r>
              <a:rPr lang="en-US" dirty="0" err="1">
                <a:effectLst/>
              </a:rPr>
              <a:t>fahrenheit_to_celsius</a:t>
            </a:r>
            <a:r>
              <a:rPr lang="en-US" dirty="0">
                <a:effectLst/>
              </a:rPr>
              <a:t>(72.0);</a:t>
            </a:r>
          </a:p>
          <a:p>
            <a:r>
              <a:rPr lang="en-US" dirty="0"/>
              <a:t>A user is interested in creating an object to create a stock inventory at a grocery store. Which of the following would be appropriate attributes of an object that they may use?</a:t>
            </a:r>
          </a:p>
          <a:p>
            <a:pPr lvl="1"/>
            <a:r>
              <a:rPr lang="en-US" dirty="0" err="1"/>
              <a:t>stock_item_names</a:t>
            </a:r>
            <a:r>
              <a:rPr lang="en-US" dirty="0"/>
              <a:t>, </a:t>
            </a:r>
            <a:r>
              <a:rPr lang="en-US" dirty="0" err="1"/>
              <a:t>expiry_dates</a:t>
            </a:r>
            <a:r>
              <a:rPr lang="en-US" dirty="0"/>
              <a:t>, </a:t>
            </a:r>
            <a:r>
              <a:rPr lang="en-US" dirty="0" err="1"/>
              <a:t>aisle_number</a:t>
            </a:r>
            <a:r>
              <a:rPr lang="en-US" dirty="0"/>
              <a:t>, </a:t>
            </a:r>
            <a:r>
              <a:rPr lang="en-US" dirty="0" err="1"/>
              <a:t>calculate_if_expired</a:t>
            </a:r>
            <a:r>
              <a:rPr lang="en-US" dirty="0"/>
              <a:t>()</a:t>
            </a:r>
          </a:p>
          <a:p>
            <a:endParaRPr lang="en-US" dirty="0">
              <a:effectLst/>
            </a:endParaRPr>
          </a:p>
          <a:p>
            <a:endParaRPr lang="en-US" dirty="0"/>
          </a:p>
          <a:p>
            <a:endParaRPr lang="en-US" dirty="0"/>
          </a:p>
          <a:p>
            <a:endParaRPr lang="en-US" dirty="0"/>
          </a:p>
          <a:p>
            <a:endParaRPr lang="en-US" dirty="0"/>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4265573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err="1"/>
              <a:t>If__name</a:t>
            </a:r>
            <a:r>
              <a:rPr lang="en-US" dirty="0"/>
              <a:t>__ == '__</a:t>
            </a:r>
            <a:r>
              <a:rPr lang="en-US" dirty="0" err="1"/>
              <a:t>main__'is</a:t>
            </a:r>
            <a:r>
              <a:rPr lang="en-US" dirty="0"/>
              <a:t> true, then the file is being executed as a script</a:t>
            </a:r>
          </a:p>
          <a:p>
            <a:r>
              <a:rPr lang="en-US" dirty="0"/>
              <a:t>Given that </a:t>
            </a:r>
            <a:r>
              <a:rPr lang="en-US" dirty="0" err="1"/>
              <a:t>my_val</a:t>
            </a:r>
            <a:r>
              <a:rPr lang="en-US" dirty="0"/>
              <a:t> is a list of float values, which of the following is an example of a built-in function?</a:t>
            </a:r>
          </a:p>
          <a:p>
            <a:pPr lvl="1"/>
            <a:r>
              <a:rPr lang="en-US" dirty="0" err="1"/>
              <a:t>len</a:t>
            </a:r>
            <a:r>
              <a:rPr lang="en-US" dirty="0"/>
              <a:t>(</a:t>
            </a:r>
            <a:r>
              <a:rPr lang="en-US" dirty="0" err="1"/>
              <a:t>my_val</a:t>
            </a:r>
            <a:r>
              <a:rPr lang="en-US" dirty="0"/>
              <a:t>)</a:t>
            </a:r>
          </a:p>
          <a:p>
            <a:endParaRPr lang="en-US" dirty="0">
              <a:effectLst/>
            </a:endParaRPr>
          </a:p>
          <a:p>
            <a:endParaRPr lang="en-US" dirty="0"/>
          </a:p>
          <a:p>
            <a:endParaRPr lang="en-US" dirty="0"/>
          </a:p>
          <a:p>
            <a:endParaRPr lang="en-US" dirty="0"/>
          </a:p>
          <a:p>
            <a:endParaRPr lang="en-US" dirty="0"/>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2197554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92500" lnSpcReduction="20000"/>
          </a:bodyPr>
          <a:lstStyle/>
          <a:p>
            <a:r>
              <a:rPr lang="en-US" dirty="0"/>
              <a:t>In the code below, identify the correct instantiation of a new class object.    diff1 = Subtract(25, 10)</a:t>
            </a:r>
          </a:p>
          <a:p>
            <a:pPr lvl="1"/>
            <a:r>
              <a:rPr lang="en-US" dirty="0"/>
              <a:t>class Subtract:</a:t>
            </a:r>
          </a:p>
          <a:p>
            <a:pPr lvl="1"/>
            <a:r>
              <a:rPr lang="en-US" dirty="0"/>
              <a:t>    def __</a:t>
            </a:r>
            <a:r>
              <a:rPr lang="en-US" dirty="0" err="1"/>
              <a:t>init</a:t>
            </a:r>
            <a:r>
              <a:rPr lang="en-US" dirty="0"/>
              <a:t>__(self, num1, num2):</a:t>
            </a:r>
          </a:p>
          <a:p>
            <a:pPr lvl="1"/>
            <a:r>
              <a:rPr lang="en-US" dirty="0"/>
              <a:t>        self.num1= num1</a:t>
            </a:r>
          </a:p>
          <a:p>
            <a:pPr lvl="1"/>
            <a:r>
              <a:rPr lang="en-US" dirty="0"/>
              <a:t>        self.num2 = num2</a:t>
            </a:r>
          </a:p>
          <a:p>
            <a:pPr lvl="1"/>
            <a:r>
              <a:rPr lang="en-US" dirty="0"/>
              <a:t>    def </a:t>
            </a:r>
            <a:r>
              <a:rPr lang="en-US" dirty="0" err="1"/>
              <a:t>calculate_diff</a:t>
            </a:r>
            <a:r>
              <a:rPr lang="en-US" dirty="0"/>
              <a:t>(self):</a:t>
            </a:r>
          </a:p>
          <a:p>
            <a:pPr lvl="1"/>
            <a:r>
              <a:rPr lang="en-US" dirty="0"/>
              <a:t>        diff = self.num1 - self.num2</a:t>
            </a:r>
          </a:p>
          <a:p>
            <a:pPr lvl="1"/>
            <a:r>
              <a:rPr lang="en-US" dirty="0"/>
              <a:t>        print(diff)</a:t>
            </a:r>
          </a:p>
          <a:p>
            <a:r>
              <a:rPr lang="en-US" dirty="0"/>
              <a:t>What is output?    2</a:t>
            </a:r>
          </a:p>
          <a:p>
            <a:pPr lvl="1"/>
            <a:r>
              <a:rPr lang="en-US" dirty="0"/>
              <a:t>class Factorial:</a:t>
            </a:r>
          </a:p>
          <a:p>
            <a:pPr lvl="1"/>
            <a:r>
              <a:rPr lang="en-US" dirty="0"/>
              <a:t>    def __</a:t>
            </a:r>
            <a:r>
              <a:rPr lang="en-US" dirty="0" err="1"/>
              <a:t>init</a:t>
            </a:r>
            <a:r>
              <a:rPr lang="en-US" dirty="0"/>
              <a:t>__(self, num1 = 5):</a:t>
            </a:r>
          </a:p>
          <a:p>
            <a:pPr lvl="1"/>
            <a:r>
              <a:rPr lang="en-US" dirty="0"/>
              <a:t>        self.num1= num1</a:t>
            </a:r>
          </a:p>
          <a:p>
            <a:pPr lvl="1"/>
            <a:r>
              <a:rPr lang="en-US" dirty="0"/>
              <a:t>    def </a:t>
            </a:r>
            <a:r>
              <a:rPr lang="en-US" dirty="0" err="1"/>
              <a:t>calculate_fact</a:t>
            </a:r>
            <a:r>
              <a:rPr lang="en-US" dirty="0"/>
              <a:t>(self):</a:t>
            </a:r>
          </a:p>
          <a:p>
            <a:pPr lvl="1"/>
            <a:r>
              <a:rPr lang="en-US" dirty="0"/>
              <a:t>        fact = 1</a:t>
            </a:r>
          </a:p>
          <a:p>
            <a:pPr lvl="1"/>
            <a:r>
              <a:rPr lang="en-US" dirty="0"/>
              <a:t>        for </a:t>
            </a:r>
            <a:r>
              <a:rPr lang="en-US" dirty="0" err="1"/>
              <a:t>i</a:t>
            </a:r>
            <a:r>
              <a:rPr lang="en-US" dirty="0"/>
              <a:t> in range(1, self.num1 + 1):</a:t>
            </a:r>
          </a:p>
          <a:p>
            <a:pPr lvl="1"/>
            <a:r>
              <a:rPr lang="en-US" dirty="0"/>
              <a:t>            fact *= I</a:t>
            </a:r>
          </a:p>
          <a:p>
            <a:pPr lvl="1"/>
            <a:r>
              <a:rPr lang="en-US" dirty="0"/>
              <a:t>        print(fact)</a:t>
            </a:r>
          </a:p>
          <a:p>
            <a:pPr lvl="1"/>
            <a:r>
              <a:rPr lang="en-US" dirty="0"/>
              <a:t>fact1 = Factorial(2)</a:t>
            </a:r>
          </a:p>
          <a:p>
            <a:pPr lvl="1"/>
            <a:r>
              <a:rPr lang="en-US" dirty="0"/>
              <a:t>fact1.calculate_fact()</a:t>
            </a:r>
          </a:p>
          <a:p>
            <a:endParaRPr lang="en-US" dirty="0"/>
          </a:p>
          <a:p>
            <a:endParaRPr lang="en-US" dirty="0"/>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440252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92500" lnSpcReduction="10000"/>
          </a:bodyPr>
          <a:lstStyle/>
          <a:p>
            <a:r>
              <a:rPr lang="en-US" dirty="0"/>
              <a:t>For the following constructor, identify the correct instantiation. Student('Daniel', 'Smith')</a:t>
            </a:r>
          </a:p>
          <a:p>
            <a:pPr lvl="1"/>
            <a:r>
              <a:rPr lang="en-US" dirty="0"/>
              <a:t>class Student:</a:t>
            </a:r>
          </a:p>
          <a:p>
            <a:pPr lvl="1"/>
            <a:r>
              <a:rPr lang="en-US" dirty="0"/>
              <a:t>    def __</a:t>
            </a:r>
            <a:r>
              <a:rPr lang="en-US" dirty="0" err="1"/>
              <a:t>init</a:t>
            </a:r>
            <a:r>
              <a:rPr lang="en-US" dirty="0"/>
              <a:t>__(</a:t>
            </a:r>
            <a:r>
              <a:rPr lang="en-US" dirty="0" err="1"/>
              <a:t>self,first_name</a:t>
            </a:r>
            <a:r>
              <a:rPr lang="en-US" dirty="0"/>
              <a:t>, </a:t>
            </a:r>
            <a:r>
              <a:rPr lang="en-US" dirty="0" err="1"/>
              <a:t>last_name</a:t>
            </a:r>
            <a:r>
              <a:rPr lang="en-US" dirty="0"/>
              <a:t>, sub='Math’):</a:t>
            </a:r>
          </a:p>
          <a:p>
            <a:pPr lvl="1"/>
            <a:r>
              <a:rPr lang="en-US" dirty="0"/>
              <a:t>        </a:t>
            </a:r>
            <a:r>
              <a:rPr lang="en-US" dirty="0" err="1"/>
              <a:t>self.sub</a:t>
            </a:r>
            <a:r>
              <a:rPr lang="en-US" dirty="0"/>
              <a:t>= sub</a:t>
            </a:r>
          </a:p>
          <a:p>
            <a:pPr lvl="1"/>
            <a:r>
              <a:rPr lang="en-US" dirty="0"/>
              <a:t>        </a:t>
            </a:r>
            <a:r>
              <a:rPr lang="en-US" dirty="0" err="1"/>
              <a:t>self.first_name</a:t>
            </a:r>
            <a:r>
              <a:rPr lang="en-US" dirty="0"/>
              <a:t> = </a:t>
            </a:r>
            <a:r>
              <a:rPr lang="en-US" dirty="0" err="1"/>
              <a:t>first_name</a:t>
            </a:r>
            <a:endParaRPr lang="en-US" dirty="0"/>
          </a:p>
          <a:p>
            <a:pPr lvl="1"/>
            <a:r>
              <a:rPr lang="en-US" dirty="0"/>
              <a:t>        </a:t>
            </a:r>
            <a:r>
              <a:rPr lang="en-US" dirty="0" err="1"/>
              <a:t>self.last_name</a:t>
            </a:r>
            <a:r>
              <a:rPr lang="en-US" dirty="0"/>
              <a:t> = </a:t>
            </a:r>
            <a:r>
              <a:rPr lang="en-US" dirty="0" err="1"/>
              <a:t>last_name</a:t>
            </a:r>
            <a:endParaRPr lang="en-US" dirty="0"/>
          </a:p>
          <a:p>
            <a:r>
              <a:rPr lang="en-US" dirty="0"/>
              <a:t>Complete the code to generate 'Rita Williams attends English </a:t>
            </a:r>
            <a:r>
              <a:rPr lang="en-US" dirty="0" err="1"/>
              <a:t>class'</a:t>
            </a:r>
            <a:r>
              <a:rPr lang="en-US" dirty="0"/>
              <a:t> as the output.</a:t>
            </a:r>
          </a:p>
          <a:p>
            <a:pPr lvl="1"/>
            <a:r>
              <a:rPr lang="en-US" dirty="0"/>
              <a:t>class Student:</a:t>
            </a:r>
          </a:p>
          <a:p>
            <a:pPr lvl="1"/>
            <a:r>
              <a:rPr lang="en-US" dirty="0"/>
              <a:t>    def __</a:t>
            </a:r>
            <a:r>
              <a:rPr lang="en-US" dirty="0" err="1"/>
              <a:t>init</a:t>
            </a:r>
            <a:r>
              <a:rPr lang="en-US" dirty="0"/>
              <a:t>__(</a:t>
            </a:r>
            <a:r>
              <a:rPr lang="en-US" dirty="0" err="1"/>
              <a:t>self,first_name</a:t>
            </a:r>
            <a:r>
              <a:rPr lang="en-US" dirty="0"/>
              <a:t>, </a:t>
            </a:r>
            <a:r>
              <a:rPr lang="en-US" dirty="0" err="1"/>
              <a:t>last_name</a:t>
            </a:r>
            <a:r>
              <a:rPr lang="en-US" dirty="0"/>
              <a:t>, sub='Math’):</a:t>
            </a:r>
          </a:p>
          <a:p>
            <a:pPr lvl="1"/>
            <a:r>
              <a:rPr lang="en-US" dirty="0"/>
              <a:t>        </a:t>
            </a:r>
            <a:r>
              <a:rPr lang="en-US" dirty="0" err="1"/>
              <a:t>self.sub</a:t>
            </a:r>
            <a:r>
              <a:rPr lang="en-US" dirty="0"/>
              <a:t> = sub</a:t>
            </a:r>
          </a:p>
          <a:p>
            <a:pPr lvl="1"/>
            <a:r>
              <a:rPr lang="en-US" dirty="0"/>
              <a:t>        </a:t>
            </a:r>
            <a:r>
              <a:rPr lang="en-US" dirty="0" err="1"/>
              <a:t>self.first_name</a:t>
            </a:r>
            <a:r>
              <a:rPr lang="en-US" dirty="0"/>
              <a:t> = </a:t>
            </a:r>
            <a:r>
              <a:rPr lang="en-US" dirty="0" err="1"/>
              <a:t>first_name</a:t>
            </a:r>
            <a:endParaRPr lang="en-US" dirty="0"/>
          </a:p>
          <a:p>
            <a:pPr lvl="1"/>
            <a:r>
              <a:rPr lang="en-US" dirty="0"/>
              <a:t>        </a:t>
            </a:r>
            <a:r>
              <a:rPr lang="en-US" dirty="0" err="1"/>
              <a:t>self.last_name</a:t>
            </a:r>
            <a:r>
              <a:rPr lang="en-US" dirty="0"/>
              <a:t> = </a:t>
            </a:r>
            <a:r>
              <a:rPr lang="en-US" dirty="0" err="1"/>
              <a:t>last_name</a:t>
            </a:r>
            <a:endParaRPr lang="en-US" dirty="0"/>
          </a:p>
          <a:p>
            <a:pPr lvl="1"/>
            <a:r>
              <a:rPr lang="en-US" dirty="0"/>
              <a:t>XXX </a:t>
            </a:r>
          </a:p>
          <a:p>
            <a:pPr lvl="1"/>
            <a:r>
              <a:rPr lang="en-US" dirty="0"/>
              <a:t>student1 = Student('Rita', 'Williams', 'English’)</a:t>
            </a:r>
          </a:p>
          <a:p>
            <a:pPr lvl="1"/>
            <a:r>
              <a:rPr lang="en-US" dirty="0"/>
              <a:t>print(f'{student1.first_name} {student1.last_name} attends {student1.sub} </a:t>
            </a:r>
            <a:r>
              <a:rPr lang="en-US" dirty="0" err="1"/>
              <a:t>class'</a:t>
            </a:r>
            <a:r>
              <a:rPr lang="en-US" dirty="0"/>
              <a:t>)</a:t>
            </a:r>
          </a:p>
          <a:p>
            <a:endParaRPr lang="en-US" dirty="0"/>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2176549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What is the output? Checking for fever...</a:t>
            </a:r>
          </a:p>
          <a:p>
            <a:pPr lvl="1"/>
            <a:r>
              <a:rPr lang="en-US" dirty="0"/>
              <a:t>def </a:t>
            </a:r>
            <a:r>
              <a:rPr lang="en-US" dirty="0" err="1"/>
              <a:t>print_fever_check</a:t>
            </a:r>
            <a:r>
              <a:rPr lang="en-US" dirty="0"/>
              <a:t>(temperature):</a:t>
            </a:r>
          </a:p>
          <a:p>
            <a:pPr lvl="1"/>
            <a:r>
              <a:rPr lang="en-US" dirty="0"/>
              <a:t>    NORMAL_TEMP = 98.6</a:t>
            </a:r>
          </a:p>
          <a:p>
            <a:pPr lvl="1"/>
            <a:r>
              <a:rPr lang="en-US" dirty="0"/>
              <a:t>    CUTOFF_TEMP = 95</a:t>
            </a:r>
          </a:p>
          <a:p>
            <a:pPr lvl="1"/>
            <a:r>
              <a:rPr lang="en-US" dirty="0"/>
              <a:t>    </a:t>
            </a:r>
            <a:r>
              <a:rPr lang="en-US" dirty="0" err="1"/>
              <a:t>degrees_of_fever</a:t>
            </a:r>
            <a:r>
              <a:rPr lang="en-US" dirty="0"/>
              <a:t> = 0</a:t>
            </a:r>
          </a:p>
          <a:p>
            <a:pPr lvl="1"/>
            <a:r>
              <a:rPr lang="en-US" dirty="0"/>
              <a:t>    if (temperature &gt; NORMAL_TEMP):</a:t>
            </a:r>
          </a:p>
          <a:p>
            <a:pPr lvl="1"/>
            <a:r>
              <a:rPr lang="en-US" dirty="0"/>
              <a:t>        </a:t>
            </a:r>
            <a:r>
              <a:rPr lang="en-US" dirty="0" err="1"/>
              <a:t>degrees_of_fever</a:t>
            </a:r>
            <a:r>
              <a:rPr lang="en-US" dirty="0"/>
              <a:t> = temperature - NORMAL_TEMP</a:t>
            </a:r>
          </a:p>
          <a:p>
            <a:pPr lvl="1"/>
            <a:r>
              <a:rPr lang="en-US" dirty="0"/>
              <a:t>        print(</a:t>
            </a:r>
            <a:r>
              <a:rPr lang="en-US" dirty="0" err="1"/>
              <a:t>f'You</a:t>
            </a:r>
            <a:r>
              <a:rPr lang="en-US" dirty="0"/>
              <a:t> have {</a:t>
            </a:r>
            <a:r>
              <a:rPr lang="en-US" dirty="0" err="1"/>
              <a:t>degrees_of_fever:f</a:t>
            </a:r>
            <a:r>
              <a:rPr lang="en-US" dirty="0"/>
              <a:t>} degrees of fever.’)</a:t>
            </a:r>
          </a:p>
          <a:p>
            <a:pPr lvl="1"/>
            <a:r>
              <a:rPr lang="en-US" dirty="0"/>
              <a:t>     </a:t>
            </a:r>
            <a:r>
              <a:rPr lang="en-US" dirty="0" err="1"/>
              <a:t>elif</a:t>
            </a:r>
            <a:r>
              <a:rPr lang="en-US" dirty="0"/>
              <a:t> (temperature &lt; CUTOFF_TEMP):</a:t>
            </a:r>
          </a:p>
          <a:p>
            <a:pPr lvl="1"/>
            <a:r>
              <a:rPr lang="en-US" dirty="0"/>
              <a:t>        </a:t>
            </a:r>
            <a:r>
              <a:rPr lang="en-US" dirty="0" err="1"/>
              <a:t>degrees_of_fever</a:t>
            </a:r>
            <a:r>
              <a:rPr lang="en-US" dirty="0"/>
              <a:t> = CUTOFF_TEMP – temperature</a:t>
            </a:r>
          </a:p>
          <a:p>
            <a:pPr lvl="1"/>
            <a:r>
              <a:rPr lang="en-US" dirty="0"/>
              <a:t>        print(</a:t>
            </a:r>
            <a:r>
              <a:rPr lang="en-US" dirty="0" err="1"/>
              <a:t>f'Your</a:t>
            </a:r>
            <a:r>
              <a:rPr lang="en-US" dirty="0"/>
              <a:t> temperature is {</a:t>
            </a:r>
            <a:r>
              <a:rPr lang="en-US" dirty="0" err="1"/>
              <a:t>degrees_of_fever:f</a:t>
            </a:r>
            <a:r>
              <a:rPr lang="en-US" dirty="0"/>
              <a:t>} below 95.’)</a:t>
            </a:r>
          </a:p>
          <a:p>
            <a:pPr lvl="1"/>
            <a:endParaRPr lang="en-US" dirty="0"/>
          </a:p>
          <a:p>
            <a:pPr lvl="1"/>
            <a:r>
              <a:rPr lang="en-US" dirty="0" err="1"/>
              <a:t>body_temperature</a:t>
            </a:r>
            <a:r>
              <a:rPr lang="en-US" dirty="0"/>
              <a:t> = 96.0</a:t>
            </a:r>
          </a:p>
          <a:p>
            <a:pPr lvl="1"/>
            <a:r>
              <a:rPr lang="en-US" dirty="0"/>
              <a:t>print('Checking for fever...’)</a:t>
            </a:r>
          </a:p>
          <a:p>
            <a:pPr lvl="1"/>
            <a:r>
              <a:rPr lang="en-US" dirty="0" err="1"/>
              <a:t>print_fever_check</a:t>
            </a:r>
            <a:r>
              <a:rPr lang="en-US" dirty="0"/>
              <a:t>(</a:t>
            </a:r>
            <a:r>
              <a:rPr lang="en-US" dirty="0" err="1"/>
              <a:t>body_temperature</a:t>
            </a:r>
            <a:r>
              <a:rPr lang="en-US" dirty="0"/>
              <a:t>) </a:t>
            </a: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1558018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effectLst/>
              </a:rPr>
              <a:t>What is the error? </a:t>
            </a:r>
            <a:r>
              <a:rPr lang="en-US" dirty="0"/>
              <a:t>Undefined function </a:t>
            </a:r>
            <a:r>
              <a:rPr lang="en-US" dirty="0" err="1"/>
              <a:t>cone_volume</a:t>
            </a:r>
            <a:r>
              <a:rPr lang="en-US" dirty="0"/>
              <a:t>()</a:t>
            </a:r>
            <a:endParaRPr lang="en-US" dirty="0">
              <a:effectLst/>
            </a:endParaRPr>
          </a:p>
          <a:p>
            <a:pPr lvl="1"/>
            <a:r>
              <a:rPr lang="en-US" dirty="0" err="1">
                <a:effectLst/>
              </a:rPr>
              <a:t>cone_vol</a:t>
            </a:r>
            <a:r>
              <a:rPr lang="en-US" dirty="0">
                <a:effectLst/>
              </a:rPr>
              <a:t> = </a:t>
            </a:r>
            <a:r>
              <a:rPr lang="en-US" dirty="0" err="1">
                <a:effectLst/>
              </a:rPr>
              <a:t>cone_volume</a:t>
            </a:r>
            <a:r>
              <a:rPr lang="en-US" dirty="0">
                <a:effectLst/>
              </a:rPr>
              <a:t>(2, 4)    </a:t>
            </a:r>
          </a:p>
          <a:p>
            <a:pPr lvl="1"/>
            <a:r>
              <a:rPr lang="en-US" dirty="0">
                <a:effectLst/>
              </a:rPr>
              <a:t>print(</a:t>
            </a:r>
            <a:r>
              <a:rPr lang="en-US" dirty="0" err="1">
                <a:effectLst/>
              </a:rPr>
              <a:t>cone_vol</a:t>
            </a:r>
            <a:r>
              <a:rPr lang="en-US" dirty="0">
                <a:effectLst/>
              </a:rPr>
              <a:t>) </a:t>
            </a:r>
          </a:p>
          <a:p>
            <a:pPr lvl="1"/>
            <a:r>
              <a:rPr lang="en-US" dirty="0">
                <a:effectLst/>
              </a:rPr>
              <a:t>def </a:t>
            </a:r>
            <a:r>
              <a:rPr lang="en-US" dirty="0" err="1">
                <a:effectLst/>
              </a:rPr>
              <a:t>compute_square</a:t>
            </a:r>
            <a:r>
              <a:rPr lang="en-US" dirty="0">
                <a:effectLst/>
              </a:rPr>
              <a:t>(r):</a:t>
            </a:r>
          </a:p>
          <a:p>
            <a:pPr lvl="1"/>
            <a:r>
              <a:rPr lang="en-US" dirty="0">
                <a:effectLst/>
              </a:rPr>
              <a:t>    return r * r</a:t>
            </a:r>
          </a:p>
          <a:p>
            <a:pPr lvl="1"/>
            <a:r>
              <a:rPr lang="en-US" dirty="0">
                <a:effectLst/>
              </a:rPr>
              <a:t>def </a:t>
            </a:r>
            <a:r>
              <a:rPr lang="en-US" dirty="0" err="1">
                <a:effectLst/>
              </a:rPr>
              <a:t>cone_volume</a:t>
            </a:r>
            <a:r>
              <a:rPr lang="en-US" dirty="0">
                <a:effectLst/>
              </a:rPr>
              <a:t>(r, h):</a:t>
            </a:r>
          </a:p>
          <a:p>
            <a:pPr lvl="1"/>
            <a:r>
              <a:rPr lang="en-US" dirty="0">
                <a:effectLst/>
              </a:rPr>
              <a:t>    return (0.33) * 3.14 * </a:t>
            </a:r>
            <a:r>
              <a:rPr lang="en-US" dirty="0" err="1">
                <a:effectLst/>
              </a:rPr>
              <a:t>compute_square</a:t>
            </a:r>
            <a:r>
              <a:rPr lang="en-US" dirty="0">
                <a:effectLst/>
              </a:rPr>
              <a:t>(r) * h</a:t>
            </a:r>
          </a:p>
          <a:p>
            <a:r>
              <a:rPr lang="en-US" dirty="0">
                <a:effectLst/>
              </a:rPr>
              <a:t>What is the output? </a:t>
            </a:r>
            <a:r>
              <a:rPr lang="en-US" dirty="0"/>
              <a:t>No output: An error occurs due to unknown variable even</a:t>
            </a:r>
            <a:endParaRPr lang="en-US" dirty="0">
              <a:effectLst/>
            </a:endParaRPr>
          </a:p>
          <a:p>
            <a:pPr lvl="1"/>
            <a:r>
              <a:rPr lang="en-US" dirty="0">
                <a:effectLst/>
              </a:rPr>
              <a:t>def </a:t>
            </a:r>
            <a:r>
              <a:rPr lang="en-US" dirty="0" err="1">
                <a:effectLst/>
              </a:rPr>
              <a:t>is_even</a:t>
            </a:r>
            <a:r>
              <a:rPr lang="en-US" dirty="0">
                <a:effectLst/>
              </a:rPr>
              <a:t>(num):</a:t>
            </a:r>
          </a:p>
          <a:p>
            <a:pPr lvl="1"/>
            <a:r>
              <a:rPr lang="en-US" dirty="0">
                <a:effectLst/>
              </a:rPr>
              <a:t>    if num % 2 == 0:</a:t>
            </a:r>
          </a:p>
          <a:p>
            <a:pPr lvl="1"/>
            <a:r>
              <a:rPr lang="en-US" dirty="0">
                <a:effectLst/>
              </a:rPr>
              <a:t>        even = True</a:t>
            </a:r>
          </a:p>
          <a:p>
            <a:pPr lvl="1"/>
            <a:r>
              <a:rPr lang="en-US" dirty="0">
                <a:effectLst/>
              </a:rPr>
              <a:t>    else:</a:t>
            </a:r>
          </a:p>
          <a:p>
            <a:pPr lvl="1"/>
            <a:r>
              <a:rPr lang="en-US" dirty="0">
                <a:effectLst/>
              </a:rPr>
              <a:t>        even = False</a:t>
            </a:r>
          </a:p>
          <a:p>
            <a:pPr lvl="1"/>
            <a:r>
              <a:rPr lang="en-US" dirty="0" err="1">
                <a:effectLst/>
              </a:rPr>
              <a:t>is_even</a:t>
            </a:r>
            <a:r>
              <a:rPr lang="en-US" dirty="0">
                <a:effectLst/>
              </a:rPr>
              <a:t>(7)</a:t>
            </a:r>
          </a:p>
          <a:p>
            <a:pPr lvl="1"/>
            <a:r>
              <a:rPr lang="en-US" dirty="0">
                <a:effectLst/>
              </a:rPr>
              <a:t>print(even)</a:t>
            </a: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308164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Beta testing is a form User testing.</a:t>
            </a:r>
          </a:p>
          <a:p>
            <a:r>
              <a:rPr lang="en-US" dirty="0"/>
              <a:t>Which of the following is an activity performed within the STLC?</a:t>
            </a:r>
          </a:p>
          <a:p>
            <a:pPr lvl="1"/>
            <a:r>
              <a:rPr lang="en-US" dirty="0"/>
              <a:t>Updating a traceability matrix of requirements to tests</a:t>
            </a:r>
          </a:p>
          <a:p>
            <a:pPr lvl="1"/>
            <a:r>
              <a:rPr lang="en-US" dirty="0"/>
              <a:t>Preparing test reports </a:t>
            </a:r>
          </a:p>
          <a:p>
            <a:r>
              <a:rPr lang="en-US" dirty="0"/>
              <a:t>The following are two basic types/categories of test cases used:</a:t>
            </a:r>
          </a:p>
          <a:p>
            <a:pPr lvl="1"/>
            <a:r>
              <a:rPr lang="en-US" dirty="0"/>
              <a:t>Normal operation</a:t>
            </a:r>
          </a:p>
          <a:p>
            <a:pPr lvl="1"/>
            <a:r>
              <a:rPr lang="en-US" dirty="0"/>
              <a:t>Abnormal operation</a:t>
            </a:r>
          </a:p>
          <a:p>
            <a:r>
              <a:rPr lang="en-US" dirty="0"/>
              <a:t>If unit testing has been successfully completed, the component integration test cases focus on: Interfaces and interactions</a:t>
            </a:r>
          </a:p>
          <a:p>
            <a:r>
              <a:rPr lang="en-US" dirty="0"/>
              <a:t>In testing, software use cases lead to test scenarios, that can be made up of several test cases.</a:t>
            </a:r>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1750538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70000" lnSpcReduction="20000"/>
          </a:bodyPr>
          <a:lstStyle/>
          <a:p>
            <a:r>
              <a:rPr lang="en-US" dirty="0">
                <a:effectLst/>
              </a:rPr>
              <a:t>What is the output?   22</a:t>
            </a:r>
          </a:p>
          <a:p>
            <a:pPr lvl="1"/>
            <a:r>
              <a:rPr lang="en-US" dirty="0">
                <a:effectLst/>
              </a:rPr>
              <a:t>LB_PER_KG = 2.2</a:t>
            </a:r>
          </a:p>
          <a:p>
            <a:pPr lvl="1"/>
            <a:r>
              <a:rPr lang="en-US" dirty="0">
                <a:effectLst/>
              </a:rPr>
              <a:t>def </a:t>
            </a:r>
            <a:r>
              <a:rPr lang="en-US" dirty="0" err="1">
                <a:effectLst/>
              </a:rPr>
              <a:t>kgs_to_lbs</a:t>
            </a:r>
            <a:r>
              <a:rPr lang="en-US" dirty="0">
                <a:effectLst/>
              </a:rPr>
              <a:t>(kilograms):</a:t>
            </a:r>
          </a:p>
          <a:p>
            <a:pPr lvl="1"/>
            <a:r>
              <a:rPr lang="en-US" dirty="0">
                <a:effectLst/>
              </a:rPr>
              <a:t>   pounds = kilograms * LB_PER_KG</a:t>
            </a:r>
          </a:p>
          <a:p>
            <a:pPr lvl="1"/>
            <a:r>
              <a:rPr lang="en-US" dirty="0">
                <a:effectLst/>
              </a:rPr>
              <a:t>   return pounds</a:t>
            </a:r>
          </a:p>
          <a:p>
            <a:pPr lvl="1"/>
            <a:r>
              <a:rPr lang="en-US" dirty="0">
                <a:effectLst/>
              </a:rPr>
              <a:t>pounds = </a:t>
            </a:r>
            <a:r>
              <a:rPr lang="en-US" dirty="0" err="1">
                <a:effectLst/>
              </a:rPr>
              <a:t>kgs_to_lbs</a:t>
            </a:r>
            <a:r>
              <a:rPr lang="en-US" dirty="0">
                <a:effectLst/>
              </a:rPr>
              <a:t>(10)</a:t>
            </a:r>
          </a:p>
          <a:p>
            <a:pPr lvl="1"/>
            <a:r>
              <a:rPr lang="en-US" dirty="0">
                <a:effectLst/>
              </a:rPr>
              <a:t>print(pounds)</a:t>
            </a:r>
          </a:p>
          <a:p>
            <a:r>
              <a:rPr lang="en-US" dirty="0">
                <a:effectLst/>
              </a:rPr>
              <a:t>Which statement would replace XXX so that the output is: 4, 12, 30? </a:t>
            </a:r>
          </a:p>
          <a:p>
            <a:pPr marL="0" indent="0">
              <a:buNone/>
            </a:pPr>
            <a:r>
              <a:rPr lang="en-US" dirty="0"/>
              <a:t>  c, a, b = </a:t>
            </a:r>
            <a:r>
              <a:rPr lang="en-US" dirty="0" err="1"/>
              <a:t>get_stats</a:t>
            </a:r>
            <a:r>
              <a:rPr lang="en-US" dirty="0"/>
              <a:t>(values)</a:t>
            </a:r>
            <a:endParaRPr lang="en-US" dirty="0">
              <a:effectLst/>
            </a:endParaRPr>
          </a:p>
          <a:p>
            <a:pPr lvl="1"/>
            <a:r>
              <a:rPr lang="en-US" dirty="0">
                <a:effectLst/>
              </a:rPr>
              <a:t>def </a:t>
            </a:r>
            <a:r>
              <a:rPr lang="en-US" dirty="0" err="1">
                <a:effectLst/>
              </a:rPr>
              <a:t>get_stats</a:t>
            </a:r>
            <a:r>
              <a:rPr lang="en-US" dirty="0">
                <a:effectLst/>
              </a:rPr>
              <a:t>(</a:t>
            </a:r>
            <a:r>
              <a:rPr lang="en-US" dirty="0" err="1">
                <a:effectLst/>
              </a:rPr>
              <a:t>int_list</a:t>
            </a:r>
            <a:r>
              <a:rPr lang="en-US" dirty="0">
                <a:effectLst/>
              </a:rPr>
              <a:t>):</a:t>
            </a:r>
          </a:p>
          <a:p>
            <a:pPr lvl="1"/>
            <a:r>
              <a:rPr lang="en-US" dirty="0">
                <a:effectLst/>
              </a:rPr>
              <a:t>    </a:t>
            </a:r>
            <a:r>
              <a:rPr lang="en-US" dirty="0" err="1">
                <a:effectLst/>
              </a:rPr>
              <a:t>result_sum</a:t>
            </a:r>
            <a:r>
              <a:rPr lang="en-US" dirty="0">
                <a:effectLst/>
              </a:rPr>
              <a:t> = 0</a:t>
            </a:r>
          </a:p>
          <a:p>
            <a:pPr lvl="1"/>
            <a:r>
              <a:rPr lang="en-US" dirty="0">
                <a:effectLst/>
              </a:rPr>
              <a:t>    </a:t>
            </a:r>
            <a:r>
              <a:rPr lang="en-US" dirty="0" err="1">
                <a:effectLst/>
              </a:rPr>
              <a:t>result_min</a:t>
            </a:r>
            <a:r>
              <a:rPr lang="en-US" dirty="0">
                <a:effectLst/>
              </a:rPr>
              <a:t> = </a:t>
            </a:r>
            <a:r>
              <a:rPr lang="en-US" dirty="0" err="1">
                <a:effectLst/>
              </a:rPr>
              <a:t>int_list</a:t>
            </a:r>
            <a:r>
              <a:rPr lang="en-US" dirty="0">
                <a:effectLst/>
              </a:rPr>
              <a:t>[0]</a:t>
            </a:r>
          </a:p>
          <a:p>
            <a:pPr lvl="1"/>
            <a:r>
              <a:rPr lang="en-US" dirty="0">
                <a:effectLst/>
              </a:rPr>
              <a:t>    </a:t>
            </a:r>
            <a:r>
              <a:rPr lang="en-US" dirty="0" err="1">
                <a:effectLst/>
              </a:rPr>
              <a:t>result_max</a:t>
            </a:r>
            <a:r>
              <a:rPr lang="en-US" dirty="0">
                <a:effectLst/>
              </a:rPr>
              <a:t> = </a:t>
            </a:r>
            <a:r>
              <a:rPr lang="en-US" dirty="0" err="1">
                <a:effectLst/>
              </a:rPr>
              <a:t>int_list</a:t>
            </a:r>
            <a:r>
              <a:rPr lang="en-US" dirty="0">
                <a:effectLst/>
              </a:rPr>
              <a:t>[0]</a:t>
            </a:r>
          </a:p>
          <a:p>
            <a:pPr lvl="1"/>
            <a:r>
              <a:rPr lang="en-US" dirty="0">
                <a:effectLst/>
              </a:rPr>
              <a:t>    for value in </a:t>
            </a:r>
            <a:r>
              <a:rPr lang="en-US" dirty="0" err="1">
                <a:effectLst/>
              </a:rPr>
              <a:t>int_list</a:t>
            </a:r>
            <a:r>
              <a:rPr lang="en-US" dirty="0">
                <a:effectLst/>
              </a:rPr>
              <a:t>:</a:t>
            </a:r>
          </a:p>
          <a:p>
            <a:pPr lvl="1"/>
            <a:r>
              <a:rPr lang="en-US" dirty="0">
                <a:effectLst/>
              </a:rPr>
              <a:t>        </a:t>
            </a:r>
            <a:r>
              <a:rPr lang="en-US" dirty="0" err="1">
                <a:effectLst/>
              </a:rPr>
              <a:t>result_sum</a:t>
            </a:r>
            <a:r>
              <a:rPr lang="en-US" dirty="0">
                <a:effectLst/>
              </a:rPr>
              <a:t> += value</a:t>
            </a:r>
          </a:p>
          <a:p>
            <a:pPr lvl="1"/>
            <a:r>
              <a:rPr lang="en-US" dirty="0">
                <a:effectLst/>
              </a:rPr>
              <a:t>        if value &lt; </a:t>
            </a:r>
            <a:r>
              <a:rPr lang="en-US" dirty="0" err="1">
                <a:effectLst/>
              </a:rPr>
              <a:t>result_min</a:t>
            </a:r>
            <a:r>
              <a:rPr lang="en-US" dirty="0">
                <a:effectLst/>
              </a:rPr>
              <a:t>:</a:t>
            </a:r>
          </a:p>
          <a:p>
            <a:pPr lvl="1"/>
            <a:r>
              <a:rPr lang="en-US" dirty="0">
                <a:effectLst/>
              </a:rPr>
              <a:t>            </a:t>
            </a:r>
            <a:r>
              <a:rPr lang="en-US" dirty="0" err="1">
                <a:effectLst/>
              </a:rPr>
              <a:t>result_min</a:t>
            </a:r>
            <a:r>
              <a:rPr lang="en-US" dirty="0">
                <a:effectLst/>
              </a:rPr>
              <a:t> = value</a:t>
            </a:r>
          </a:p>
          <a:p>
            <a:pPr lvl="1"/>
            <a:r>
              <a:rPr lang="en-US" dirty="0">
                <a:effectLst/>
              </a:rPr>
              <a:t>        if value &gt; </a:t>
            </a:r>
            <a:r>
              <a:rPr lang="en-US" dirty="0" err="1">
                <a:effectLst/>
              </a:rPr>
              <a:t>result_max</a:t>
            </a:r>
            <a:r>
              <a:rPr lang="en-US" dirty="0">
                <a:effectLst/>
              </a:rPr>
              <a:t>:</a:t>
            </a:r>
          </a:p>
          <a:p>
            <a:pPr lvl="1"/>
            <a:r>
              <a:rPr lang="en-US" dirty="0">
                <a:effectLst/>
              </a:rPr>
              <a:t>            </a:t>
            </a:r>
            <a:r>
              <a:rPr lang="en-US" dirty="0" err="1">
                <a:effectLst/>
              </a:rPr>
              <a:t>result_max</a:t>
            </a:r>
            <a:r>
              <a:rPr lang="en-US" dirty="0">
                <a:effectLst/>
              </a:rPr>
              <a:t> = value</a:t>
            </a:r>
          </a:p>
          <a:p>
            <a:pPr lvl="1"/>
            <a:r>
              <a:rPr lang="en-US" dirty="0">
                <a:effectLst/>
              </a:rPr>
              <a:t>    return </a:t>
            </a:r>
            <a:r>
              <a:rPr lang="en-US" dirty="0" err="1">
                <a:effectLst/>
              </a:rPr>
              <a:t>result_sum</a:t>
            </a:r>
            <a:r>
              <a:rPr lang="en-US" dirty="0">
                <a:effectLst/>
              </a:rPr>
              <a:t>, </a:t>
            </a:r>
            <a:r>
              <a:rPr lang="en-US" dirty="0" err="1">
                <a:effectLst/>
              </a:rPr>
              <a:t>result_min</a:t>
            </a:r>
            <a:r>
              <a:rPr lang="en-US" dirty="0">
                <a:effectLst/>
              </a:rPr>
              <a:t>, </a:t>
            </a:r>
            <a:r>
              <a:rPr lang="en-US" dirty="0" err="1">
                <a:effectLst/>
              </a:rPr>
              <a:t>result_max</a:t>
            </a:r>
            <a:endParaRPr lang="en-US" dirty="0">
              <a:effectLst/>
            </a:endParaRPr>
          </a:p>
          <a:p>
            <a:pPr lvl="1"/>
            <a:r>
              <a:rPr lang="en-US" dirty="0">
                <a:effectLst/>
              </a:rPr>
              <a:t>values = [ 6, 4, 12, 8 ]</a:t>
            </a:r>
          </a:p>
          <a:p>
            <a:pPr lvl="1"/>
            <a:r>
              <a:rPr lang="en-US" dirty="0">
                <a:effectLst/>
              </a:rPr>
              <a:t>XXX</a:t>
            </a:r>
          </a:p>
          <a:p>
            <a:pPr lvl="1"/>
            <a:r>
              <a:rPr lang="en-US" dirty="0">
                <a:effectLst/>
              </a:rPr>
              <a:t>print(f'{a}, {b}, {c}')</a:t>
            </a: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3489490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effectLst/>
              </a:rPr>
              <a:t>Which choice is not a valid call of the </a:t>
            </a:r>
            <a:r>
              <a:rPr lang="en-US" dirty="0" err="1">
                <a:effectLst/>
              </a:rPr>
              <a:t>get_random_pair</a:t>
            </a:r>
            <a:r>
              <a:rPr lang="en-US" dirty="0">
                <a:effectLst/>
              </a:rPr>
              <a:t>() method?</a:t>
            </a:r>
          </a:p>
          <a:p>
            <a:pPr marL="0" indent="0">
              <a:buNone/>
            </a:pPr>
            <a:r>
              <a:rPr lang="en-US" dirty="0"/>
              <a:t>x y = </a:t>
            </a:r>
            <a:r>
              <a:rPr lang="en-US" dirty="0" err="1"/>
              <a:t>get_random_pair</a:t>
            </a:r>
            <a:r>
              <a:rPr lang="en-US" dirty="0"/>
              <a:t>()</a:t>
            </a:r>
            <a:endParaRPr lang="en-US" dirty="0">
              <a:effectLst/>
            </a:endParaRPr>
          </a:p>
          <a:p>
            <a:pPr lvl="1"/>
            <a:r>
              <a:rPr lang="en-US" dirty="0">
                <a:effectLst/>
              </a:rPr>
              <a:t>def </a:t>
            </a:r>
            <a:r>
              <a:rPr lang="en-US" dirty="0" err="1">
                <a:effectLst/>
              </a:rPr>
              <a:t>get_random_pair</a:t>
            </a:r>
            <a:r>
              <a:rPr lang="en-US" dirty="0">
                <a:effectLst/>
              </a:rPr>
              <a:t>():</a:t>
            </a:r>
          </a:p>
          <a:p>
            <a:pPr lvl="1"/>
            <a:r>
              <a:rPr lang="en-US" dirty="0">
                <a:effectLst/>
              </a:rPr>
              <a:t>    a = </a:t>
            </a:r>
            <a:r>
              <a:rPr lang="en-US" dirty="0" err="1">
                <a:effectLst/>
              </a:rPr>
              <a:t>random.randint</a:t>
            </a:r>
            <a:r>
              <a:rPr lang="en-US" dirty="0">
                <a:effectLst/>
              </a:rPr>
              <a:t>(0, 100)</a:t>
            </a:r>
          </a:p>
          <a:p>
            <a:pPr lvl="1"/>
            <a:r>
              <a:rPr lang="en-US" dirty="0">
                <a:effectLst/>
              </a:rPr>
              <a:t>    b = </a:t>
            </a:r>
            <a:r>
              <a:rPr lang="en-US" dirty="0" err="1">
                <a:effectLst/>
              </a:rPr>
              <a:t>random.randint</a:t>
            </a:r>
            <a:r>
              <a:rPr lang="en-US" dirty="0">
                <a:effectLst/>
              </a:rPr>
              <a:t>(0, 100)</a:t>
            </a:r>
          </a:p>
          <a:p>
            <a:pPr lvl="1"/>
            <a:r>
              <a:rPr lang="en-US" dirty="0">
                <a:effectLst/>
              </a:rPr>
              <a:t>    return a, b</a:t>
            </a:r>
          </a:p>
          <a:p>
            <a:r>
              <a:rPr lang="en-US" dirty="0"/>
              <a:t>What is the value of x after the following code is executed?   1</a:t>
            </a:r>
          </a:p>
          <a:p>
            <a:pPr lvl="1"/>
            <a:r>
              <a:rPr lang="en-US" dirty="0">
                <a:effectLst/>
              </a:rPr>
              <a:t>x = 17</a:t>
            </a:r>
            <a:br>
              <a:rPr lang="en-US" dirty="0">
                <a:effectLst/>
              </a:rPr>
            </a:br>
            <a:r>
              <a:rPr lang="en-US" dirty="0">
                <a:effectLst/>
              </a:rPr>
              <a:t>if x * 2 &lt;= 34:</a:t>
            </a:r>
            <a:br>
              <a:rPr lang="en-US" dirty="0">
                <a:effectLst/>
              </a:rPr>
            </a:br>
            <a:r>
              <a:rPr lang="en-US" dirty="0">
                <a:effectLst/>
              </a:rPr>
              <a:t>    x = 0</a:t>
            </a:r>
            <a:br>
              <a:rPr lang="en-US" dirty="0">
                <a:effectLst/>
              </a:rPr>
            </a:br>
            <a:r>
              <a:rPr lang="en-US" dirty="0">
                <a:effectLst/>
              </a:rPr>
              <a:t>else:</a:t>
            </a:r>
            <a:br>
              <a:rPr lang="en-US" dirty="0">
                <a:effectLst/>
              </a:rPr>
            </a:br>
            <a:r>
              <a:rPr lang="en-US" dirty="0">
                <a:effectLst/>
              </a:rPr>
              <a:t>    x = x + 1</a:t>
            </a:r>
            <a:br>
              <a:rPr lang="en-US" dirty="0">
                <a:effectLst/>
              </a:rPr>
            </a:br>
            <a:r>
              <a:rPr lang="en-US" dirty="0">
                <a:effectLst/>
              </a:rPr>
              <a:t> </a:t>
            </a:r>
            <a:br>
              <a:rPr lang="en-US" dirty="0">
                <a:effectLst/>
              </a:rPr>
            </a:br>
            <a:r>
              <a:rPr lang="en-US" dirty="0">
                <a:effectLst/>
              </a:rPr>
              <a:t>x = x + 1</a:t>
            </a: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447012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effectLst/>
              </a:rPr>
              <a:t>Which choice is not a valid call of the </a:t>
            </a:r>
            <a:r>
              <a:rPr lang="en-US" dirty="0" err="1">
                <a:effectLst/>
              </a:rPr>
              <a:t>get_random_pair</a:t>
            </a:r>
            <a:r>
              <a:rPr lang="en-US" dirty="0">
                <a:effectLst/>
              </a:rPr>
              <a:t>() method?</a:t>
            </a:r>
          </a:p>
          <a:p>
            <a:pPr marL="0" indent="0">
              <a:buNone/>
            </a:pPr>
            <a:r>
              <a:rPr lang="en-US" dirty="0"/>
              <a:t>x y = </a:t>
            </a:r>
            <a:r>
              <a:rPr lang="en-US" dirty="0" err="1"/>
              <a:t>get_random_pair</a:t>
            </a:r>
            <a:r>
              <a:rPr lang="en-US" dirty="0"/>
              <a:t>()</a:t>
            </a:r>
            <a:endParaRPr lang="en-US" dirty="0">
              <a:effectLst/>
            </a:endParaRPr>
          </a:p>
          <a:p>
            <a:pPr lvl="1"/>
            <a:r>
              <a:rPr lang="en-US" dirty="0">
                <a:effectLst/>
              </a:rPr>
              <a:t>def </a:t>
            </a:r>
            <a:r>
              <a:rPr lang="en-US" dirty="0" err="1">
                <a:effectLst/>
              </a:rPr>
              <a:t>get_random_pair</a:t>
            </a:r>
            <a:r>
              <a:rPr lang="en-US" dirty="0">
                <a:effectLst/>
              </a:rPr>
              <a:t>():</a:t>
            </a:r>
          </a:p>
          <a:p>
            <a:pPr lvl="1"/>
            <a:r>
              <a:rPr lang="en-US" dirty="0">
                <a:effectLst/>
              </a:rPr>
              <a:t>    a = </a:t>
            </a:r>
            <a:r>
              <a:rPr lang="en-US" dirty="0" err="1">
                <a:effectLst/>
              </a:rPr>
              <a:t>random.randint</a:t>
            </a:r>
            <a:r>
              <a:rPr lang="en-US" dirty="0">
                <a:effectLst/>
              </a:rPr>
              <a:t>(0, 100)</a:t>
            </a:r>
          </a:p>
          <a:p>
            <a:pPr lvl="1"/>
            <a:r>
              <a:rPr lang="en-US" dirty="0">
                <a:effectLst/>
              </a:rPr>
              <a:t>    b = </a:t>
            </a:r>
            <a:r>
              <a:rPr lang="en-US" dirty="0" err="1">
                <a:effectLst/>
              </a:rPr>
              <a:t>random.randint</a:t>
            </a:r>
            <a:r>
              <a:rPr lang="en-US" dirty="0">
                <a:effectLst/>
              </a:rPr>
              <a:t>(0, 100)</a:t>
            </a:r>
          </a:p>
          <a:p>
            <a:pPr lvl="1"/>
            <a:r>
              <a:rPr lang="en-US" dirty="0">
                <a:effectLst/>
              </a:rPr>
              <a:t>    return a, b</a:t>
            </a:r>
          </a:p>
          <a:p>
            <a:r>
              <a:rPr lang="en-US" dirty="0"/>
              <a:t>What is the value of x after the following code is executed?   1</a:t>
            </a:r>
          </a:p>
          <a:p>
            <a:pPr lvl="1"/>
            <a:r>
              <a:rPr lang="en-US" dirty="0">
                <a:effectLst/>
              </a:rPr>
              <a:t>x = 17</a:t>
            </a:r>
            <a:br>
              <a:rPr lang="en-US" dirty="0">
                <a:effectLst/>
              </a:rPr>
            </a:br>
            <a:r>
              <a:rPr lang="en-US" dirty="0">
                <a:effectLst/>
              </a:rPr>
              <a:t>if x * 2 &lt;= 34:</a:t>
            </a:r>
            <a:br>
              <a:rPr lang="en-US" dirty="0">
                <a:effectLst/>
              </a:rPr>
            </a:br>
            <a:r>
              <a:rPr lang="en-US" dirty="0">
                <a:effectLst/>
              </a:rPr>
              <a:t>    x = 0</a:t>
            </a:r>
            <a:br>
              <a:rPr lang="en-US" dirty="0">
                <a:effectLst/>
              </a:rPr>
            </a:br>
            <a:r>
              <a:rPr lang="en-US" dirty="0">
                <a:effectLst/>
              </a:rPr>
              <a:t>else:</a:t>
            </a:r>
            <a:br>
              <a:rPr lang="en-US" dirty="0">
                <a:effectLst/>
              </a:rPr>
            </a:br>
            <a:r>
              <a:rPr lang="en-US" dirty="0">
                <a:effectLst/>
              </a:rPr>
              <a:t>    x = x + 1</a:t>
            </a:r>
            <a:br>
              <a:rPr lang="en-US" dirty="0">
                <a:effectLst/>
              </a:rPr>
            </a:br>
            <a:r>
              <a:rPr lang="en-US" dirty="0">
                <a:effectLst/>
              </a:rPr>
              <a:t> </a:t>
            </a:r>
            <a:br>
              <a:rPr lang="en-US" dirty="0">
                <a:effectLst/>
              </a:rPr>
            </a:br>
            <a:r>
              <a:rPr lang="en-US" dirty="0">
                <a:effectLst/>
              </a:rPr>
              <a:t>x = x + 1</a:t>
            </a: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1940155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How many times will the body of the loop execute?    3</a:t>
            </a:r>
          </a:p>
          <a:p>
            <a:pPr lvl="1"/>
            <a:r>
              <a:rPr lang="en-US" dirty="0" err="1">
                <a:effectLst/>
              </a:rPr>
              <a:t>my_list</a:t>
            </a:r>
            <a:r>
              <a:rPr lang="en-US" dirty="0">
                <a:effectLst/>
              </a:rPr>
              <a:t> = [6, 2, 8, -1, 12, 15, -7]</a:t>
            </a:r>
            <a:br>
              <a:rPr lang="en-US" dirty="0">
                <a:effectLst/>
              </a:rPr>
            </a:br>
            <a:r>
              <a:rPr lang="en-US" dirty="0">
                <a:effectLst/>
              </a:rPr>
              <a:t>x = Get first </a:t>
            </a:r>
            <a:r>
              <a:rPr lang="en-US" dirty="0" err="1">
                <a:effectLst/>
              </a:rPr>
              <a:t>my_list</a:t>
            </a:r>
            <a:r>
              <a:rPr lang="en-US" dirty="0">
                <a:effectLst/>
              </a:rPr>
              <a:t> value</a:t>
            </a:r>
            <a:br>
              <a:rPr lang="en-US" dirty="0">
                <a:effectLst/>
              </a:rPr>
            </a:br>
            <a:br>
              <a:rPr lang="en-US" dirty="0">
                <a:effectLst/>
              </a:rPr>
            </a:br>
            <a:r>
              <a:rPr lang="en-US" dirty="0">
                <a:effectLst/>
              </a:rPr>
              <a:t>While x is not negative:</a:t>
            </a:r>
            <a:br>
              <a:rPr lang="en-US" dirty="0">
                <a:effectLst/>
              </a:rPr>
            </a:br>
            <a:r>
              <a:rPr lang="en-US" dirty="0">
                <a:effectLst/>
              </a:rPr>
              <a:t>    put "Positive number!" to output</a:t>
            </a:r>
            <a:br>
              <a:rPr lang="en-US" dirty="0">
                <a:effectLst/>
              </a:rPr>
            </a:br>
            <a:r>
              <a:rPr lang="en-US" dirty="0">
                <a:effectLst/>
              </a:rPr>
              <a:t>    x = Get next </a:t>
            </a:r>
            <a:r>
              <a:rPr lang="en-US" dirty="0" err="1">
                <a:effectLst/>
              </a:rPr>
              <a:t>my_list</a:t>
            </a:r>
            <a:r>
              <a:rPr lang="en-US" dirty="0">
                <a:effectLst/>
              </a:rPr>
              <a:t> value</a:t>
            </a:r>
            <a:br>
              <a:rPr lang="en-US" dirty="0">
                <a:effectLst/>
              </a:rPr>
            </a:br>
            <a:br>
              <a:rPr lang="en-US" dirty="0">
                <a:effectLst/>
              </a:rPr>
            </a:br>
            <a:r>
              <a:rPr lang="en-US" dirty="0">
                <a:effectLst/>
              </a:rPr>
              <a:t>Put "Done" to output</a:t>
            </a:r>
          </a:p>
          <a:p>
            <a:r>
              <a:rPr lang="en-US" dirty="0"/>
              <a:t>What is the output?        3  7</a:t>
            </a:r>
          </a:p>
          <a:p>
            <a:pPr lvl="1"/>
            <a:r>
              <a:rPr lang="en-US" dirty="0" err="1">
                <a:effectLst/>
              </a:rPr>
              <a:t>my_list</a:t>
            </a:r>
            <a:r>
              <a:rPr lang="en-US" dirty="0">
                <a:effectLst/>
              </a:rPr>
              <a:t> = [3, 7, 0, 2, -1, 8]</a:t>
            </a:r>
            <a:br>
              <a:rPr lang="en-US" dirty="0">
                <a:effectLst/>
              </a:rPr>
            </a:br>
            <a:r>
              <a:rPr lang="en-US" dirty="0">
                <a:effectLst/>
              </a:rPr>
              <a:t>index = 0</a:t>
            </a:r>
            <a:br>
              <a:rPr lang="en-US" dirty="0">
                <a:effectLst/>
              </a:rPr>
            </a:br>
            <a:r>
              <a:rPr lang="en-US" dirty="0">
                <a:effectLst/>
              </a:rPr>
              <a:t>while </a:t>
            </a:r>
            <a:r>
              <a:rPr lang="en-US" dirty="0" err="1">
                <a:effectLst/>
              </a:rPr>
              <a:t>my_list</a:t>
            </a:r>
            <a:r>
              <a:rPr lang="en-US" dirty="0">
                <a:effectLst/>
              </a:rPr>
              <a:t>[index] &gt; 0:</a:t>
            </a:r>
            <a:br>
              <a:rPr lang="en-US" dirty="0">
                <a:effectLst/>
              </a:rPr>
            </a:br>
            <a:r>
              <a:rPr lang="en-US" dirty="0">
                <a:effectLst/>
              </a:rPr>
              <a:t>    print(</a:t>
            </a:r>
            <a:r>
              <a:rPr lang="en-US" dirty="0" err="1">
                <a:effectLst/>
              </a:rPr>
              <a:t>my_list</a:t>
            </a:r>
            <a:r>
              <a:rPr lang="en-US" dirty="0">
                <a:effectLst/>
              </a:rPr>
              <a:t>[index], end=' ')</a:t>
            </a:r>
            <a:br>
              <a:rPr lang="en-US" dirty="0">
                <a:effectLst/>
              </a:rPr>
            </a:br>
            <a:r>
              <a:rPr lang="en-US" dirty="0">
                <a:effectLst/>
              </a:rPr>
              <a:t>    index += 1</a:t>
            </a: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3151561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How many times will the body of the loop be executed?  7</a:t>
            </a:r>
          </a:p>
          <a:p>
            <a:pPr lvl="1"/>
            <a:r>
              <a:rPr lang="en-US" dirty="0">
                <a:effectLst/>
              </a:rPr>
              <a:t>number = 70</a:t>
            </a:r>
            <a:br>
              <a:rPr lang="en-US" dirty="0">
                <a:effectLst/>
              </a:rPr>
            </a:br>
            <a:r>
              <a:rPr lang="en-US" dirty="0">
                <a:effectLst/>
              </a:rPr>
              <a:t>guess = 55</a:t>
            </a:r>
            <a:br>
              <a:rPr lang="en-US" dirty="0">
                <a:effectLst/>
              </a:rPr>
            </a:br>
            <a:r>
              <a:rPr lang="en-US" dirty="0">
                <a:effectLst/>
              </a:rPr>
              <a:t>while number != guess:</a:t>
            </a:r>
            <a:br>
              <a:rPr lang="en-US" dirty="0">
                <a:effectLst/>
              </a:rPr>
            </a:br>
            <a:r>
              <a:rPr lang="en-US" dirty="0">
                <a:effectLst/>
              </a:rPr>
              <a:t>    if number &gt; guess:</a:t>
            </a:r>
            <a:br>
              <a:rPr lang="en-US" dirty="0">
                <a:effectLst/>
              </a:rPr>
            </a:br>
            <a:r>
              <a:rPr lang="en-US" dirty="0">
                <a:effectLst/>
              </a:rPr>
              <a:t>        guess = guess + 10</a:t>
            </a:r>
            <a:br>
              <a:rPr lang="en-US" dirty="0">
                <a:effectLst/>
              </a:rPr>
            </a:br>
            <a:r>
              <a:rPr lang="en-US" dirty="0">
                <a:effectLst/>
              </a:rPr>
              <a:t>    else:</a:t>
            </a:r>
            <a:br>
              <a:rPr lang="en-US" dirty="0">
                <a:effectLst/>
              </a:rPr>
            </a:br>
            <a:r>
              <a:rPr lang="en-US" dirty="0">
                <a:effectLst/>
              </a:rPr>
              <a:t>        guess = guess - 1</a:t>
            </a:r>
            <a:br>
              <a:rPr lang="en-US" dirty="0">
                <a:effectLst/>
              </a:rPr>
            </a:br>
            <a:r>
              <a:rPr lang="en-US" dirty="0">
                <a:effectLst/>
              </a:rPr>
              <a:t>print('The number is:', guess)</a:t>
            </a:r>
          </a:p>
          <a:p>
            <a:r>
              <a:rPr lang="en-US" dirty="0"/>
              <a:t>How many times does the following loop iterate?    51</a:t>
            </a:r>
          </a:p>
          <a:p>
            <a:pPr lvl="1"/>
            <a:r>
              <a:rPr lang="en-US" dirty="0" err="1">
                <a:effectLst/>
              </a:rPr>
              <a:t>i</a:t>
            </a:r>
            <a:r>
              <a:rPr lang="en-US" dirty="0">
                <a:effectLst/>
              </a:rPr>
              <a:t> = 0</a:t>
            </a:r>
            <a:br>
              <a:rPr lang="en-US" dirty="0">
                <a:effectLst/>
              </a:rPr>
            </a:br>
            <a:r>
              <a:rPr lang="en-US" dirty="0">
                <a:effectLst/>
              </a:rPr>
              <a:t>while </a:t>
            </a:r>
            <a:r>
              <a:rPr lang="en-US" dirty="0" err="1">
                <a:effectLst/>
              </a:rPr>
              <a:t>i</a:t>
            </a:r>
            <a:r>
              <a:rPr lang="en-US" dirty="0">
                <a:effectLst/>
              </a:rPr>
              <a:t> &lt;= 100:</a:t>
            </a:r>
            <a:br>
              <a:rPr lang="en-US" dirty="0">
                <a:effectLst/>
              </a:rPr>
            </a:br>
            <a:r>
              <a:rPr lang="en-US" dirty="0">
                <a:effectLst/>
              </a:rPr>
              <a:t>    print(</a:t>
            </a:r>
            <a:r>
              <a:rPr lang="en-US" dirty="0" err="1">
                <a:effectLst/>
              </a:rPr>
              <a:t>i</a:t>
            </a:r>
            <a:r>
              <a:rPr lang="en-US" dirty="0">
                <a:effectLst/>
              </a:rPr>
              <a:t>)</a:t>
            </a:r>
            <a:br>
              <a:rPr lang="en-US" dirty="0">
                <a:effectLst/>
              </a:rPr>
            </a:br>
            <a:r>
              <a:rPr lang="en-US" dirty="0">
                <a:effectLst/>
              </a:rPr>
              <a:t>    </a:t>
            </a:r>
            <a:r>
              <a:rPr lang="en-US" dirty="0" err="1">
                <a:effectLst/>
              </a:rPr>
              <a:t>i</a:t>
            </a:r>
            <a:r>
              <a:rPr lang="en-US" dirty="0">
                <a:effectLst/>
              </a:rPr>
              <a:t> = </a:t>
            </a:r>
            <a:r>
              <a:rPr lang="en-US" dirty="0" err="1">
                <a:effectLst/>
              </a:rPr>
              <a:t>i</a:t>
            </a:r>
            <a:r>
              <a:rPr lang="en-US" dirty="0">
                <a:effectLst/>
              </a:rPr>
              <a:t> + 2</a:t>
            </a:r>
          </a:p>
          <a:p>
            <a:endParaRPr lang="en-US" dirty="0">
              <a:effectLst/>
            </a:endParaRP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3791437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Which XXX/YYY combination will create a rectangle of '*' characters, with 5 rows, and each row containing 10 '*' characters? </a:t>
            </a:r>
            <a:r>
              <a:rPr lang="en-US" dirty="0" err="1"/>
              <a:t>i</a:t>
            </a:r>
            <a:r>
              <a:rPr lang="en-US" dirty="0"/>
              <a:t> in range(5)</a:t>
            </a:r>
          </a:p>
          <a:p>
            <a:pPr marL="0" indent="0">
              <a:buNone/>
            </a:pPr>
            <a:r>
              <a:rPr lang="en-US" dirty="0"/>
              <a:t>   j in range(10)</a:t>
            </a:r>
          </a:p>
          <a:p>
            <a:pPr lvl="1"/>
            <a:r>
              <a:rPr lang="en-US" dirty="0">
                <a:effectLst/>
              </a:rPr>
              <a:t>for XXX:</a:t>
            </a:r>
            <a:br>
              <a:rPr lang="en-US" dirty="0">
                <a:effectLst/>
              </a:rPr>
            </a:br>
            <a:r>
              <a:rPr lang="en-US" dirty="0">
                <a:effectLst/>
              </a:rPr>
              <a:t>    for YYY:</a:t>
            </a:r>
            <a:br>
              <a:rPr lang="en-US" dirty="0">
                <a:effectLst/>
              </a:rPr>
            </a:br>
            <a:r>
              <a:rPr lang="en-US" dirty="0">
                <a:effectLst/>
              </a:rPr>
              <a:t>        print('*', end='')</a:t>
            </a:r>
            <a:br>
              <a:rPr lang="en-US" dirty="0">
                <a:effectLst/>
              </a:rPr>
            </a:br>
            <a:r>
              <a:rPr lang="en-US" dirty="0">
                <a:effectLst/>
              </a:rPr>
              <a:t>    print()</a:t>
            </a:r>
          </a:p>
          <a:p>
            <a:r>
              <a:rPr lang="en-US" dirty="0"/>
              <a:t>What is the output?    10  11  12</a:t>
            </a:r>
          </a:p>
          <a:p>
            <a:pPr lvl="1"/>
            <a:r>
              <a:rPr lang="en-US" dirty="0">
                <a:effectLst/>
              </a:rPr>
              <a:t>num = 10;</a:t>
            </a:r>
            <a:br>
              <a:rPr lang="en-US" dirty="0">
                <a:effectLst/>
              </a:rPr>
            </a:br>
            <a:r>
              <a:rPr lang="en-US" dirty="0">
                <a:effectLst/>
              </a:rPr>
              <a:t>while num &lt;= 15:</a:t>
            </a:r>
            <a:br>
              <a:rPr lang="en-US" dirty="0">
                <a:effectLst/>
              </a:rPr>
            </a:br>
            <a:r>
              <a:rPr lang="en-US" dirty="0">
                <a:effectLst/>
              </a:rPr>
              <a:t>    print(num, end=' ')</a:t>
            </a:r>
            <a:br>
              <a:rPr lang="en-US" dirty="0">
                <a:effectLst/>
              </a:rPr>
            </a:br>
            <a:r>
              <a:rPr lang="en-US" dirty="0">
                <a:effectLst/>
              </a:rPr>
              <a:t>    if num == 12:</a:t>
            </a:r>
            <a:br>
              <a:rPr lang="en-US" dirty="0">
                <a:effectLst/>
              </a:rPr>
            </a:br>
            <a:r>
              <a:rPr lang="en-US" dirty="0">
                <a:effectLst/>
              </a:rPr>
              <a:t>        break</a:t>
            </a:r>
            <a:br>
              <a:rPr lang="en-US" dirty="0">
                <a:effectLst/>
              </a:rPr>
            </a:br>
            <a:r>
              <a:rPr lang="en-US" dirty="0">
                <a:effectLst/>
              </a:rPr>
              <a:t>    num += 1</a:t>
            </a:r>
          </a:p>
          <a:p>
            <a:endParaRPr lang="en-US" dirty="0">
              <a:effectLst/>
            </a:endParaRPr>
          </a:p>
          <a:p>
            <a:endParaRPr lang="en-US" dirty="0">
              <a:effectLst/>
            </a:endParaRP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3136797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92500" lnSpcReduction="10000"/>
          </a:bodyPr>
          <a:lstStyle/>
          <a:p>
            <a:r>
              <a:rPr lang="en-US" dirty="0"/>
              <a:t>In the following code, the variable </a:t>
            </a:r>
            <a:r>
              <a:rPr lang="en-US" dirty="0" err="1"/>
              <a:t>val</a:t>
            </a:r>
            <a:r>
              <a:rPr lang="en-US" dirty="0"/>
              <a:t> is the function call’s argument.</a:t>
            </a:r>
          </a:p>
          <a:p>
            <a:pPr lvl="1"/>
            <a:r>
              <a:rPr lang="en-US" dirty="0">
                <a:effectLst/>
              </a:rPr>
              <a:t>def </a:t>
            </a:r>
            <a:r>
              <a:rPr lang="en-US" dirty="0" err="1">
                <a:effectLst/>
              </a:rPr>
              <a:t>calc_square_area</a:t>
            </a:r>
            <a:r>
              <a:rPr lang="en-US" dirty="0">
                <a:effectLst/>
              </a:rPr>
              <a:t>(size):</a:t>
            </a:r>
            <a:br>
              <a:rPr lang="en-US" dirty="0">
                <a:effectLst/>
              </a:rPr>
            </a:br>
            <a:r>
              <a:rPr lang="en-US" dirty="0">
                <a:effectLst/>
              </a:rPr>
              <a:t>    area = size * size</a:t>
            </a:r>
            <a:br>
              <a:rPr lang="en-US" dirty="0">
                <a:effectLst/>
              </a:rPr>
            </a:br>
            <a:r>
              <a:rPr lang="en-US" dirty="0">
                <a:effectLst/>
              </a:rPr>
              <a:t>    return area</a:t>
            </a:r>
            <a:br>
              <a:rPr lang="en-US" dirty="0">
                <a:effectLst/>
              </a:rPr>
            </a:br>
            <a:br>
              <a:rPr lang="en-US" dirty="0">
                <a:effectLst/>
              </a:rPr>
            </a:br>
            <a:r>
              <a:rPr lang="en-US" dirty="0" err="1">
                <a:effectLst/>
              </a:rPr>
              <a:t>val</a:t>
            </a:r>
            <a:r>
              <a:rPr lang="en-US" dirty="0">
                <a:effectLst/>
              </a:rPr>
              <a:t> = float(input('Enter size of square: '))</a:t>
            </a:r>
            <a:br>
              <a:rPr lang="en-US" dirty="0">
                <a:effectLst/>
              </a:rPr>
            </a:br>
            <a:r>
              <a:rPr lang="en-US" dirty="0" err="1">
                <a:effectLst/>
              </a:rPr>
              <a:t>square_area</a:t>
            </a:r>
            <a:r>
              <a:rPr lang="en-US" dirty="0">
                <a:effectLst/>
              </a:rPr>
              <a:t> = </a:t>
            </a:r>
            <a:r>
              <a:rPr lang="en-US" dirty="0" err="1">
                <a:effectLst/>
              </a:rPr>
              <a:t>calc_square_area</a:t>
            </a:r>
            <a:r>
              <a:rPr lang="en-US" dirty="0">
                <a:effectLst/>
              </a:rPr>
              <a:t>(</a:t>
            </a:r>
            <a:r>
              <a:rPr lang="en-US" dirty="0" err="1">
                <a:effectLst/>
              </a:rPr>
              <a:t>val</a:t>
            </a:r>
            <a:r>
              <a:rPr lang="en-US" dirty="0">
                <a:effectLst/>
              </a:rPr>
              <a:t>)</a:t>
            </a:r>
            <a:br>
              <a:rPr lang="en-US" dirty="0">
                <a:effectLst/>
              </a:rPr>
            </a:br>
            <a:r>
              <a:rPr lang="en-US" dirty="0">
                <a:effectLst/>
              </a:rPr>
              <a:t>print(</a:t>
            </a:r>
            <a:r>
              <a:rPr lang="en-US" dirty="0" err="1">
                <a:effectLst/>
              </a:rPr>
              <a:t>f'A</a:t>
            </a:r>
            <a:r>
              <a:rPr lang="en-US" dirty="0">
                <a:effectLst/>
              </a:rPr>
              <a:t> square of size {</a:t>
            </a:r>
            <a:r>
              <a:rPr lang="en-US" dirty="0" err="1">
                <a:effectLst/>
              </a:rPr>
              <a:t>val</a:t>
            </a:r>
            <a:r>
              <a:rPr lang="en-US" dirty="0">
                <a:effectLst/>
              </a:rPr>
              <a:t>} has area {</a:t>
            </a:r>
            <a:r>
              <a:rPr lang="en-US" dirty="0" err="1">
                <a:effectLst/>
              </a:rPr>
              <a:t>square_area</a:t>
            </a:r>
            <a:r>
              <a:rPr lang="en-US" dirty="0">
                <a:effectLst/>
              </a:rPr>
              <a:t>}’)</a:t>
            </a:r>
          </a:p>
          <a:p>
            <a:r>
              <a:rPr lang="en-US" dirty="0"/>
              <a:t>For the given program, how many print statements will execute?  2</a:t>
            </a:r>
          </a:p>
          <a:p>
            <a:pPr lvl="1"/>
            <a:r>
              <a:rPr lang="en-US" dirty="0">
                <a:effectLst/>
              </a:rPr>
              <a:t>def </a:t>
            </a:r>
            <a:r>
              <a:rPr lang="en-US" dirty="0" err="1">
                <a:effectLst/>
              </a:rPr>
              <a:t>print_shipping_charge</a:t>
            </a:r>
            <a:r>
              <a:rPr lang="en-US" dirty="0">
                <a:effectLst/>
              </a:rPr>
              <a:t>(</a:t>
            </a:r>
            <a:r>
              <a:rPr lang="en-US" dirty="0" err="1">
                <a:effectLst/>
              </a:rPr>
              <a:t>item_weight</a:t>
            </a:r>
            <a:r>
              <a:rPr lang="en-US" dirty="0">
                <a:effectLst/>
              </a:rPr>
              <a:t>):</a:t>
            </a:r>
            <a:br>
              <a:rPr lang="en-US" dirty="0">
                <a:effectLst/>
              </a:rPr>
            </a:br>
            <a:r>
              <a:rPr lang="en-US" dirty="0">
                <a:effectLst/>
              </a:rPr>
              <a:t>    if (</a:t>
            </a:r>
            <a:r>
              <a:rPr lang="en-US" dirty="0" err="1">
                <a:effectLst/>
              </a:rPr>
              <a:t>item_weight</a:t>
            </a:r>
            <a:r>
              <a:rPr lang="en-US" dirty="0">
                <a:effectLst/>
              </a:rPr>
              <a:t> &gt; 0.0) and (</a:t>
            </a:r>
            <a:r>
              <a:rPr lang="en-US" dirty="0" err="1">
                <a:effectLst/>
              </a:rPr>
              <a:t>item_weight</a:t>
            </a:r>
            <a:r>
              <a:rPr lang="en-US" dirty="0">
                <a:effectLst/>
              </a:rPr>
              <a:t> &lt;= 10.0):   </a:t>
            </a:r>
            <a:br>
              <a:rPr lang="en-US" dirty="0">
                <a:effectLst/>
              </a:rPr>
            </a:br>
            <a:r>
              <a:rPr lang="en-US" dirty="0">
                <a:effectLst/>
              </a:rPr>
              <a:t>      print(</a:t>
            </a:r>
            <a:r>
              <a:rPr lang="en-US" dirty="0" err="1">
                <a:effectLst/>
              </a:rPr>
              <a:t>item_weight</a:t>
            </a:r>
            <a:r>
              <a:rPr lang="en-US" dirty="0">
                <a:effectLst/>
              </a:rPr>
              <a:t> * 0.75)</a:t>
            </a:r>
            <a:br>
              <a:rPr lang="en-US" dirty="0">
                <a:effectLst/>
              </a:rPr>
            </a:br>
            <a:r>
              <a:rPr lang="en-US" dirty="0">
                <a:effectLst/>
              </a:rPr>
              <a:t>   </a:t>
            </a:r>
            <a:r>
              <a:rPr lang="en-US" dirty="0" err="1">
                <a:effectLst/>
              </a:rPr>
              <a:t>elif</a:t>
            </a:r>
            <a:r>
              <a:rPr lang="en-US" dirty="0">
                <a:effectLst/>
              </a:rPr>
              <a:t> (</a:t>
            </a:r>
            <a:r>
              <a:rPr lang="en-US" dirty="0" err="1">
                <a:effectLst/>
              </a:rPr>
              <a:t>item_weight</a:t>
            </a:r>
            <a:r>
              <a:rPr lang="en-US" dirty="0">
                <a:effectLst/>
              </a:rPr>
              <a:t> &gt; 10.0) and (</a:t>
            </a:r>
            <a:r>
              <a:rPr lang="en-US" dirty="0" err="1">
                <a:effectLst/>
              </a:rPr>
              <a:t>item_weight</a:t>
            </a:r>
            <a:r>
              <a:rPr lang="en-US" dirty="0">
                <a:effectLst/>
              </a:rPr>
              <a:t> &lt;= 15.0):</a:t>
            </a:r>
            <a:br>
              <a:rPr lang="en-US" dirty="0">
                <a:effectLst/>
              </a:rPr>
            </a:br>
            <a:r>
              <a:rPr lang="en-US" dirty="0">
                <a:effectLst/>
              </a:rPr>
              <a:t>     print(</a:t>
            </a:r>
            <a:r>
              <a:rPr lang="en-US" dirty="0" err="1">
                <a:effectLst/>
              </a:rPr>
              <a:t>item_weight</a:t>
            </a:r>
            <a:r>
              <a:rPr lang="en-US" dirty="0">
                <a:effectLst/>
              </a:rPr>
              <a:t> * 0.85)</a:t>
            </a:r>
            <a:br>
              <a:rPr lang="en-US" dirty="0">
                <a:effectLst/>
              </a:rPr>
            </a:br>
            <a:r>
              <a:rPr lang="en-US" dirty="0">
                <a:effectLst/>
              </a:rPr>
              <a:t>   </a:t>
            </a:r>
            <a:r>
              <a:rPr lang="en-US" dirty="0" err="1">
                <a:effectLst/>
              </a:rPr>
              <a:t>elif</a:t>
            </a:r>
            <a:r>
              <a:rPr lang="en-US" dirty="0">
                <a:effectLst/>
              </a:rPr>
              <a:t> (</a:t>
            </a:r>
            <a:r>
              <a:rPr lang="en-US" dirty="0" err="1">
                <a:effectLst/>
              </a:rPr>
              <a:t>item_weight</a:t>
            </a:r>
            <a:r>
              <a:rPr lang="en-US" dirty="0">
                <a:effectLst/>
              </a:rPr>
              <a:t> &gt; 15.0) and (</a:t>
            </a:r>
            <a:r>
              <a:rPr lang="en-US" dirty="0" err="1">
                <a:effectLst/>
              </a:rPr>
              <a:t>item_weight</a:t>
            </a:r>
            <a:r>
              <a:rPr lang="en-US" dirty="0">
                <a:effectLst/>
              </a:rPr>
              <a:t> &lt;= 20.0):</a:t>
            </a:r>
            <a:br>
              <a:rPr lang="en-US" dirty="0">
                <a:effectLst/>
              </a:rPr>
            </a:br>
            <a:r>
              <a:rPr lang="en-US" dirty="0">
                <a:effectLst/>
              </a:rPr>
              <a:t>      print(</a:t>
            </a:r>
            <a:r>
              <a:rPr lang="en-US" dirty="0" err="1">
                <a:effectLst/>
              </a:rPr>
              <a:t>item_weight</a:t>
            </a:r>
            <a:r>
              <a:rPr lang="en-US" dirty="0">
                <a:effectLst/>
              </a:rPr>
              <a:t> * 0.95)</a:t>
            </a:r>
            <a:br>
              <a:rPr lang="en-US" dirty="0">
                <a:effectLst/>
              </a:rPr>
            </a:br>
            <a:br>
              <a:rPr lang="en-US" dirty="0">
                <a:effectLst/>
              </a:rPr>
            </a:br>
            <a:r>
              <a:rPr lang="en-US" dirty="0" err="1">
                <a:effectLst/>
              </a:rPr>
              <a:t>print_shipping_charge</a:t>
            </a:r>
            <a:r>
              <a:rPr lang="en-US" dirty="0">
                <a:effectLst/>
              </a:rPr>
              <a:t>(18)</a:t>
            </a:r>
            <a:br>
              <a:rPr lang="en-US" dirty="0">
                <a:effectLst/>
              </a:rPr>
            </a:br>
            <a:r>
              <a:rPr lang="en-US" dirty="0" err="1">
                <a:effectLst/>
              </a:rPr>
              <a:t>print_shipping_charge</a:t>
            </a:r>
            <a:r>
              <a:rPr lang="en-US" dirty="0">
                <a:effectLst/>
              </a:rPr>
              <a:t>(6)</a:t>
            </a:r>
            <a:br>
              <a:rPr lang="en-US" dirty="0">
                <a:effectLst/>
              </a:rPr>
            </a:br>
            <a:r>
              <a:rPr lang="en-US" dirty="0" err="1">
                <a:effectLst/>
              </a:rPr>
              <a:t>print_shipping_charge</a:t>
            </a:r>
            <a:r>
              <a:rPr lang="en-US" dirty="0">
                <a:effectLst/>
              </a:rPr>
              <a:t>(25)</a:t>
            </a:r>
          </a:p>
          <a:p>
            <a:endParaRPr lang="en-US" dirty="0">
              <a:effectLst/>
            </a:endParaRPr>
          </a:p>
          <a:p>
            <a:endParaRPr lang="en-US" dirty="0">
              <a:effectLst/>
            </a:endParaRPr>
          </a:p>
          <a:p>
            <a:endParaRPr lang="en-US" dirty="0">
              <a:effectLst/>
            </a:endParaRP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3828394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Describe the Software Testing Life Cycle (STLC).  Compare and contrast the activities performed in the STLC to the activities performed in the Software Development Lifecycle (SDLC). </a:t>
            </a:r>
          </a:p>
          <a:p>
            <a:r>
              <a:rPr lang="en-US" dirty="0"/>
              <a:t>Explain the testing activities performed in  </a:t>
            </a:r>
            <a:r>
              <a:rPr lang="en-US" i="1" dirty="0"/>
              <a:t>Development Testing</a:t>
            </a:r>
            <a:r>
              <a:rPr lang="en-US" dirty="0"/>
              <a:t>.  What are the names of each type of testing performed in </a:t>
            </a:r>
            <a:r>
              <a:rPr lang="en-US" i="1" dirty="0"/>
              <a:t>Development Testing?  </a:t>
            </a:r>
            <a:r>
              <a:rPr lang="en-US" dirty="0"/>
              <a:t>How do the different types of tests differ from one another?  How do the different types of tests complement one another?</a:t>
            </a:r>
          </a:p>
          <a:p>
            <a:r>
              <a:rPr lang="en-US" dirty="0"/>
              <a:t>What is </a:t>
            </a:r>
            <a:r>
              <a:rPr lang="en-US" i="1" dirty="0"/>
              <a:t>Release Testing</a:t>
            </a:r>
            <a:r>
              <a:rPr lang="en-US" dirty="0"/>
              <a:t>?  What functions are performed in </a:t>
            </a:r>
            <a:r>
              <a:rPr lang="en-US" i="1" dirty="0"/>
              <a:t>Release Testing</a:t>
            </a:r>
            <a:r>
              <a:rPr lang="en-US" dirty="0"/>
              <a:t>?  How does this type of testing differ from Development testing?  </a:t>
            </a:r>
          </a:p>
          <a:p>
            <a:r>
              <a:rPr lang="en-US" dirty="0"/>
              <a:t>Explain why requirements traceability is so important when it comes to  formal software testing.  How is it typically accomplished?</a:t>
            </a:r>
          </a:p>
          <a:p>
            <a:endParaRPr lang="en-US" dirty="0">
              <a:effectLst/>
            </a:endParaRPr>
          </a:p>
          <a:p>
            <a:endParaRPr lang="en-US" dirty="0">
              <a:effectLst/>
            </a:endParaRPr>
          </a:p>
          <a:p>
            <a:endParaRPr lang="en-US" dirty="0">
              <a:effectLst/>
            </a:endParaRP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432137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Describe the types of tests performed during </a:t>
            </a:r>
            <a:r>
              <a:rPr lang="en-US" i="1" dirty="0"/>
              <a:t>Performance</a:t>
            </a:r>
            <a:r>
              <a:rPr lang="en-US" dirty="0"/>
              <a:t> testing.  How does this type of testing differ from other forms of testing we have covered in the class?</a:t>
            </a:r>
          </a:p>
          <a:p>
            <a:r>
              <a:rPr lang="en-US" dirty="0">
                <a:effectLst/>
              </a:rPr>
              <a:t>Describe the 3 types of User testing that we covered in class.  What is the purpose of each?  What is the formality of each type of User testing?  Which stakeholders traditionally participate in User testing?</a:t>
            </a:r>
          </a:p>
          <a:p>
            <a:r>
              <a:rPr lang="en-US" dirty="0"/>
              <a:t>Describe the </a:t>
            </a:r>
            <a:r>
              <a:rPr lang="en-US" i="1" dirty="0"/>
              <a:t>Acceptance </a:t>
            </a:r>
            <a:r>
              <a:rPr lang="en-US" dirty="0"/>
              <a:t>test process.  What is the purpose of each step of </a:t>
            </a:r>
            <a:r>
              <a:rPr lang="en-US" i="1" dirty="0"/>
              <a:t>Acceptance</a:t>
            </a:r>
            <a:r>
              <a:rPr lang="en-US" dirty="0"/>
              <a:t> testing?  Which stakeholders traditionally participate in </a:t>
            </a:r>
            <a:r>
              <a:rPr lang="en-US" i="1" dirty="0"/>
              <a:t>Acceptance</a:t>
            </a:r>
            <a:r>
              <a:rPr lang="en-US" dirty="0"/>
              <a:t> testing?</a:t>
            </a:r>
          </a:p>
          <a:p>
            <a:r>
              <a:rPr lang="en-US" dirty="0"/>
              <a:t>Describe what Test Driven Development (TDD) is.  Describe at least 3 potential benefits of TDD.  What are the 3 different process activities in TDD?</a:t>
            </a:r>
          </a:p>
          <a:p>
            <a:r>
              <a:rPr lang="en-US" dirty="0"/>
              <a:t>Explain what an Integrated Development Environment (IDE) is.  Describe at least 5 common features that it provides a software developer/engineer.  </a:t>
            </a:r>
          </a:p>
          <a:p>
            <a:endParaRPr lang="en-US" dirty="0">
              <a:effectLst/>
            </a:endParaRPr>
          </a:p>
          <a:p>
            <a:endParaRPr lang="en-US" dirty="0">
              <a:effectLst/>
            </a:endParaRP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2865868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Explain why configuration management of the different types of software artifacts (requirements, design, code, test, </a:t>
            </a:r>
            <a:r>
              <a:rPr lang="en-US" dirty="0" err="1"/>
              <a:t>etc</a:t>
            </a:r>
            <a:r>
              <a:rPr lang="en-US" dirty="0"/>
              <a:t>) is important throughout each phase of the SDLC.  How might changes in any of these individual artifacts potentially impact other artifacts throughout the SDLC?  For example, how </a:t>
            </a:r>
            <a:r>
              <a:rPr lang="en-US" i="1" dirty="0"/>
              <a:t>might</a:t>
            </a:r>
            <a:r>
              <a:rPr lang="en-US" dirty="0"/>
              <a:t> a change to a software requirement potentially affect the design, code, development testing, and formal testing of the software?</a:t>
            </a:r>
          </a:p>
          <a:p>
            <a:r>
              <a:rPr lang="en-US" dirty="0"/>
              <a:t>Explain why it is often times more effective and efficient to develop segments of code and test the code segments incrementally.  </a:t>
            </a:r>
            <a:r>
              <a:rPr lang="en-US"/>
              <a:t>What might occur if you wrote all the code before attempting to perform any of the various forms of testing on that code?</a:t>
            </a:r>
          </a:p>
          <a:p>
            <a:endParaRPr lang="en-US" dirty="0">
              <a:effectLst/>
            </a:endParaRPr>
          </a:p>
          <a:p>
            <a:endParaRPr lang="en-US" dirty="0">
              <a:effectLst/>
            </a:endParaRPr>
          </a:p>
          <a:p>
            <a:endParaRPr lang="en-US" dirty="0"/>
          </a:p>
          <a:p>
            <a:endParaRPr lang="en-US" dirty="0">
              <a:effectLst/>
            </a:endParaRPr>
          </a:p>
          <a:p>
            <a:endParaRPr lang="en-US" dirty="0"/>
          </a:p>
          <a:p>
            <a:endParaRPr lang="en-US" dirty="0"/>
          </a:p>
        </p:txBody>
      </p:sp>
    </p:spTree>
    <p:extLst>
      <p:ext uri="{BB962C8B-B14F-4D97-AF65-F5344CB8AC3E}">
        <p14:creationId xmlns:p14="http://schemas.microsoft.com/office/powerpoint/2010/main" val="257529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Which statement has a syntax error? Assume variables x, y, z, and age have already been defined. </a:t>
            </a:r>
            <a:r>
              <a:rPr lang="en-US" dirty="0" err="1"/>
              <a:t>x+y</a:t>
            </a:r>
            <a:r>
              <a:rPr lang="en-US" dirty="0"/>
              <a:t>=z</a:t>
            </a:r>
          </a:p>
          <a:p>
            <a:r>
              <a:rPr lang="en-US" dirty="0"/>
              <a:t>IDE is used for Program development, including writing the source code.</a:t>
            </a:r>
          </a:p>
          <a:p>
            <a:r>
              <a:rPr lang="en-US" dirty="0"/>
              <a:t>A processor is a circuit that executes a list of instructions.</a:t>
            </a:r>
          </a:p>
          <a:p>
            <a:r>
              <a:rPr lang="en-US" dirty="0"/>
              <a:t>Which type of program converts a high-level language program into machine instructions? Compiler</a:t>
            </a:r>
          </a:p>
          <a:p>
            <a:r>
              <a:rPr lang="en-US" dirty="0"/>
              <a:t>What is the value of x after the following code is executed?          -2</a:t>
            </a:r>
          </a:p>
          <a:p>
            <a:pPr lvl="1"/>
            <a:r>
              <a:rPr lang="en-US" dirty="0"/>
              <a:t>x = 15          x = x + 1          x = x * 2          x = 30 - x</a:t>
            </a:r>
          </a:p>
          <a:p>
            <a:r>
              <a:rPr lang="en-US" dirty="0"/>
              <a:t>A keyword is a word that is part of the Python language and can't be used as a variable name.</a:t>
            </a:r>
          </a:p>
          <a:p>
            <a:r>
              <a:rPr lang="en-US" dirty="0"/>
              <a:t>Which of the following is not a valid expression? Assume x and y are integer variables.  2x +4y</a:t>
            </a:r>
          </a:p>
          <a:p>
            <a:r>
              <a:rPr lang="en-US" dirty="0"/>
              <a:t>Which print statement displays the value of a variable called </a:t>
            </a:r>
            <a:r>
              <a:rPr lang="en-US" dirty="0" err="1"/>
              <a:t>argv</a:t>
            </a:r>
            <a:r>
              <a:rPr lang="en-US" dirty="0"/>
              <a:t> in a module called sys? print(</a:t>
            </a:r>
            <a:r>
              <a:rPr lang="en-US" dirty="0" err="1"/>
              <a:t>sys.argv</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138931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Which statement makes the code in the math module available? import math</a:t>
            </a:r>
          </a:p>
          <a:p>
            <a:r>
              <a:rPr lang="en-US" dirty="0"/>
              <a:t>Which print statement would display the letter 'A'? (Note that the code point for the letter 'A' is 65.) print(chr(65))</a:t>
            </a:r>
          </a:p>
          <a:p>
            <a:r>
              <a:rPr lang="en-US" dirty="0"/>
              <a:t>Output: 0</a:t>
            </a:r>
          </a:p>
          <a:p>
            <a:pPr lvl="1"/>
            <a:r>
              <a:rPr lang="en-US" dirty="0" err="1"/>
              <a:t>empty_string</a:t>
            </a:r>
            <a:r>
              <a:rPr lang="en-US" dirty="0"/>
              <a:t> = ''          print(</a:t>
            </a:r>
            <a:r>
              <a:rPr lang="en-US" dirty="0" err="1"/>
              <a:t>len</a:t>
            </a:r>
            <a:r>
              <a:rPr lang="en-US" dirty="0"/>
              <a:t>(</a:t>
            </a:r>
            <a:r>
              <a:rPr lang="en-US" dirty="0" err="1"/>
              <a:t>empty_string</a:t>
            </a:r>
            <a:r>
              <a:rPr lang="en-US" dirty="0"/>
              <a:t>))</a:t>
            </a:r>
          </a:p>
          <a:p>
            <a:r>
              <a:rPr lang="en-US" dirty="0"/>
              <a:t>What are the contents of </a:t>
            </a:r>
            <a:r>
              <a:rPr lang="en-US" dirty="0" err="1"/>
              <a:t>names_list</a:t>
            </a:r>
            <a:r>
              <a:rPr lang="en-US" dirty="0"/>
              <a:t> after the following code is executed? ['one', 'two', 'three', '1', '2', '3']   </a:t>
            </a:r>
          </a:p>
          <a:p>
            <a:pPr lvl="1"/>
            <a:r>
              <a:rPr lang="en-US" dirty="0" err="1"/>
              <a:t>names_list</a:t>
            </a:r>
            <a:r>
              <a:rPr lang="en-US" dirty="0"/>
              <a:t> = ['one', 'two', 'three']           </a:t>
            </a:r>
          </a:p>
          <a:p>
            <a:pPr lvl="1"/>
            <a:r>
              <a:rPr lang="en-US" dirty="0" err="1"/>
              <a:t>digits_list</a:t>
            </a:r>
            <a:r>
              <a:rPr lang="en-US" dirty="0"/>
              <a:t> = ['1', '2', '3']          </a:t>
            </a:r>
          </a:p>
          <a:p>
            <a:pPr lvl="1"/>
            <a:r>
              <a:rPr lang="en-US" dirty="0" err="1"/>
              <a:t>names_list</a:t>
            </a:r>
            <a:r>
              <a:rPr lang="en-US" dirty="0"/>
              <a:t> = </a:t>
            </a:r>
            <a:r>
              <a:rPr lang="en-US" dirty="0" err="1"/>
              <a:t>names_list</a:t>
            </a:r>
            <a:r>
              <a:rPr lang="en-US" dirty="0"/>
              <a:t> + </a:t>
            </a:r>
            <a:r>
              <a:rPr lang="en-US" dirty="0" err="1"/>
              <a:t>digits_list</a:t>
            </a:r>
            <a:r>
              <a:rPr lang="en-US" dirty="0"/>
              <a:t>	</a:t>
            </a:r>
          </a:p>
          <a:p>
            <a:r>
              <a:rPr lang="en-US" dirty="0"/>
              <a:t>What values are in </a:t>
            </a:r>
            <a:r>
              <a:rPr lang="en-US" dirty="0" err="1"/>
              <a:t>result_set</a:t>
            </a:r>
            <a:r>
              <a:rPr lang="en-US" dirty="0"/>
              <a:t> after the following code is run? {1, 2, 3, 4, 5, 6}</a:t>
            </a:r>
          </a:p>
          <a:p>
            <a:pPr lvl="1"/>
            <a:r>
              <a:rPr lang="en-US" dirty="0"/>
              <a:t>       </a:t>
            </a:r>
            <a:r>
              <a:rPr lang="en-US" dirty="0" err="1"/>
              <a:t>my_set</a:t>
            </a:r>
            <a:r>
              <a:rPr lang="en-US" dirty="0"/>
              <a:t> = [1, 2, 3, 4, 5, 6}</a:t>
            </a:r>
          </a:p>
          <a:p>
            <a:pPr lvl="1"/>
            <a:r>
              <a:rPr lang="en-US" dirty="0"/>
              <a:t>       </a:t>
            </a:r>
            <a:r>
              <a:rPr lang="en-US" dirty="0" err="1"/>
              <a:t>other_set</a:t>
            </a:r>
            <a:r>
              <a:rPr lang="en-US" dirty="0"/>
              <a:t> = {2, 4, 6}</a:t>
            </a:r>
          </a:p>
          <a:p>
            <a:pPr lvl="1"/>
            <a:r>
              <a:rPr lang="en-US" dirty="0"/>
              <a:t>       </a:t>
            </a:r>
            <a:r>
              <a:rPr lang="en-US" dirty="0" err="1"/>
              <a:t>result_set</a:t>
            </a:r>
            <a:r>
              <a:rPr lang="en-US" dirty="0"/>
              <a:t> = </a:t>
            </a:r>
            <a:r>
              <a:rPr lang="en-US" dirty="0" err="1"/>
              <a:t>my_set.union</a:t>
            </a:r>
            <a:r>
              <a:rPr lang="en-US" dirty="0"/>
              <a:t>(</a:t>
            </a:r>
            <a:r>
              <a:rPr lang="en-US" dirty="0" err="1"/>
              <a:t>other_set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89043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92500"/>
          </a:bodyPr>
          <a:lstStyle/>
          <a:p>
            <a:r>
              <a:rPr lang="en-US" dirty="0"/>
              <a:t>List data type is the correct choice to store a student's test scores in chronological order:  </a:t>
            </a:r>
          </a:p>
          <a:p>
            <a:r>
              <a:rPr lang="en-US" dirty="0"/>
              <a:t>Which line in the following program causes a runtime error?      (</a:t>
            </a:r>
            <a:r>
              <a:rPr lang="en-US" dirty="0" err="1"/>
              <a:t>len</a:t>
            </a:r>
            <a:r>
              <a:rPr lang="en-US" dirty="0"/>
              <a:t>(sales["apples"]))</a:t>
            </a:r>
          </a:p>
          <a:p>
            <a:r>
              <a:rPr lang="en-US" dirty="0"/>
              <a:t>Which expression calculates the average of </a:t>
            </a:r>
            <a:r>
              <a:rPr lang="en-US" dirty="0" err="1"/>
              <a:t>first_num</a:t>
            </a:r>
            <a:r>
              <a:rPr lang="en-US" dirty="0"/>
              <a:t> and </a:t>
            </a:r>
            <a:r>
              <a:rPr lang="en-US" dirty="0" err="1"/>
              <a:t>second_num</a:t>
            </a:r>
            <a:r>
              <a:rPr lang="en-US" dirty="0"/>
              <a:t>? (float(</a:t>
            </a:r>
            <a:r>
              <a:rPr lang="en-US" dirty="0" err="1"/>
              <a:t>first_num</a:t>
            </a:r>
            <a:r>
              <a:rPr lang="en-US" dirty="0"/>
              <a:t>)+float(</a:t>
            </a:r>
            <a:r>
              <a:rPr lang="en-US" dirty="0" err="1"/>
              <a:t>second_num</a:t>
            </a:r>
            <a:r>
              <a:rPr lang="en-US" dirty="0"/>
              <a:t>))/2</a:t>
            </a:r>
          </a:p>
          <a:p>
            <a:r>
              <a:rPr lang="en-US" dirty="0"/>
              <a:t>What is output? </a:t>
            </a:r>
            <a:r>
              <a:rPr lang="en-US" dirty="0" err="1"/>
              <a:t>Pytytt</a:t>
            </a:r>
            <a:endParaRPr lang="en-US" dirty="0"/>
          </a:p>
          <a:p>
            <a:pPr lvl="1"/>
            <a:r>
              <a:rPr lang="en-US" dirty="0" err="1"/>
              <a:t>new_string</a:t>
            </a:r>
            <a:r>
              <a:rPr lang="en-US" dirty="0"/>
              <a:t> = 'Python’</a:t>
            </a:r>
          </a:p>
          <a:p>
            <a:pPr lvl="1"/>
            <a:r>
              <a:rPr lang="en-US" dirty="0" err="1"/>
              <a:t>my_index</a:t>
            </a:r>
            <a:r>
              <a:rPr lang="en-US" dirty="0"/>
              <a:t> = 0</a:t>
            </a:r>
          </a:p>
          <a:p>
            <a:pPr lvl="1"/>
            <a:r>
              <a:rPr lang="en-US" dirty="0"/>
              <a:t>while </a:t>
            </a:r>
            <a:r>
              <a:rPr lang="en-US" dirty="0" err="1"/>
              <a:t>my_index</a:t>
            </a:r>
            <a:r>
              <a:rPr lang="en-US" dirty="0"/>
              <a:t> != </a:t>
            </a:r>
            <a:r>
              <a:rPr lang="en-US" dirty="0" err="1"/>
              <a:t>len</a:t>
            </a:r>
            <a:r>
              <a:rPr lang="en-US" dirty="0"/>
              <a:t>(</a:t>
            </a:r>
            <a:r>
              <a:rPr lang="en-US" dirty="0" err="1"/>
              <a:t>new_string</a:t>
            </a:r>
            <a:r>
              <a:rPr lang="en-US" dirty="0"/>
              <a:t>)/2:    	print(</a:t>
            </a:r>
            <a:r>
              <a:rPr lang="en-US" dirty="0" err="1"/>
              <a:t>new_string</a:t>
            </a:r>
            <a:r>
              <a:rPr lang="en-US" dirty="0"/>
              <a:t>[</a:t>
            </a:r>
            <a:r>
              <a:rPr lang="en-US" dirty="0" err="1"/>
              <a:t>my_index:int</a:t>
            </a:r>
            <a:r>
              <a:rPr lang="en-US" dirty="0"/>
              <a:t>(</a:t>
            </a:r>
            <a:r>
              <a:rPr lang="en-US" dirty="0" err="1"/>
              <a:t>len</a:t>
            </a:r>
            <a:r>
              <a:rPr lang="en-US" dirty="0"/>
              <a:t>(</a:t>
            </a:r>
            <a:r>
              <a:rPr lang="en-US" dirty="0" err="1"/>
              <a:t>new_string</a:t>
            </a:r>
            <a:r>
              <a:rPr lang="en-US" dirty="0"/>
              <a:t>)/2)])</a:t>
            </a:r>
          </a:p>
          <a:p>
            <a:pPr lvl="1"/>
            <a:r>
              <a:rPr lang="en-US" dirty="0"/>
              <a:t>    </a:t>
            </a:r>
            <a:r>
              <a:rPr lang="en-US" dirty="0" err="1"/>
              <a:t>my_index</a:t>
            </a:r>
            <a:r>
              <a:rPr lang="en-US" dirty="0"/>
              <a:t> += 1</a:t>
            </a:r>
          </a:p>
          <a:p>
            <a:r>
              <a:rPr lang="en-US" dirty="0"/>
              <a:t>Consider </a:t>
            </a:r>
            <a:r>
              <a:rPr lang="en-US" dirty="0" err="1"/>
              <a:t>my_string</a:t>
            </a:r>
            <a:r>
              <a:rPr lang="en-US" dirty="0"/>
              <a:t> = '</a:t>
            </a:r>
            <a:r>
              <a:rPr lang="en-US" dirty="0" err="1"/>
              <a:t>roy</a:t>
            </a:r>
            <a:r>
              <a:rPr lang="en-US" dirty="0"/>
              <a:t> came third in the running race'. Which option will return 'Roy came 3rd in the running race' as the value of </a:t>
            </a:r>
            <a:r>
              <a:rPr lang="en-US" dirty="0" err="1"/>
              <a:t>new_string</a:t>
            </a:r>
            <a:r>
              <a:rPr lang="en-US" dirty="0"/>
              <a:t>?</a:t>
            </a:r>
          </a:p>
          <a:p>
            <a:pPr lvl="1"/>
            <a:r>
              <a:rPr lang="en-US" dirty="0" err="1"/>
              <a:t>new_string</a:t>
            </a:r>
            <a:r>
              <a:rPr lang="en-US" dirty="0"/>
              <a:t> = </a:t>
            </a:r>
            <a:r>
              <a:rPr lang="en-US" dirty="0" err="1"/>
              <a:t>my_string.capitalize</a:t>
            </a:r>
            <a:r>
              <a:rPr lang="en-US" dirty="0"/>
              <a:t>()</a:t>
            </a:r>
          </a:p>
          <a:p>
            <a:pPr lvl="1"/>
            <a:r>
              <a:rPr lang="en-US" dirty="0" err="1"/>
              <a:t>new_string</a:t>
            </a:r>
            <a:r>
              <a:rPr lang="en-US" dirty="0"/>
              <a:t> = </a:t>
            </a:r>
            <a:r>
              <a:rPr lang="en-US" dirty="0" err="1"/>
              <a:t>new_string.replace</a:t>
            </a:r>
            <a:r>
              <a:rPr lang="en-US" dirty="0"/>
              <a:t>('</a:t>
            </a:r>
            <a:r>
              <a:rPr lang="en-US" dirty="0" err="1"/>
              <a:t>thi</a:t>
            </a:r>
            <a:r>
              <a:rPr lang="en-US" dirty="0"/>
              <a:t>', '3')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310989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a:bodyPr>
          <a:lstStyle/>
          <a:p>
            <a:r>
              <a:rPr lang="en-US" dirty="0"/>
              <a:t>What is the value of </a:t>
            </a:r>
            <a:r>
              <a:rPr lang="en-US" dirty="0" err="1"/>
              <a:t>new_title</a:t>
            </a:r>
            <a:r>
              <a:rPr lang="en-US" dirty="0"/>
              <a:t>? 'Python for Beginners Chapter 1'</a:t>
            </a:r>
          </a:p>
          <a:p>
            <a:pPr lvl="1"/>
            <a:r>
              <a:rPr lang="en-US" dirty="0"/>
              <a:t>title = 'Python for Beginners’</a:t>
            </a:r>
          </a:p>
          <a:p>
            <a:pPr lvl="1"/>
            <a:r>
              <a:rPr lang="en-US" dirty="0"/>
              <a:t>tokens = </a:t>
            </a:r>
            <a:r>
              <a:rPr lang="en-US" dirty="0" err="1"/>
              <a:t>title.split</a:t>
            </a:r>
            <a:r>
              <a:rPr lang="en-US" dirty="0"/>
              <a:t>(' ‘)</a:t>
            </a:r>
          </a:p>
          <a:p>
            <a:pPr lvl="1"/>
            <a:r>
              <a:rPr lang="en-US" dirty="0"/>
              <a:t>if 'Chapter 1' not in tokens:</a:t>
            </a:r>
          </a:p>
          <a:p>
            <a:pPr lvl="1"/>
            <a:r>
              <a:rPr lang="en-US" dirty="0"/>
              <a:t>        </a:t>
            </a:r>
            <a:r>
              <a:rPr lang="en-US" dirty="0" err="1"/>
              <a:t>tokens.append</a:t>
            </a:r>
            <a:r>
              <a:rPr lang="en-US" dirty="0"/>
              <a:t>('Chapter 1’)</a:t>
            </a:r>
          </a:p>
          <a:p>
            <a:pPr lvl="1"/>
            <a:r>
              <a:rPr lang="en-US" dirty="0" err="1"/>
              <a:t>new_title</a:t>
            </a:r>
            <a:r>
              <a:rPr lang="en-US" dirty="0"/>
              <a:t> = ' '.join(tokens)</a:t>
            </a:r>
          </a:p>
          <a:p>
            <a:r>
              <a:rPr lang="en-US" dirty="0"/>
              <a:t>Which expression for YYY will result in an output of "Pass" only if x is exactly 32? x == 32</a:t>
            </a:r>
          </a:p>
          <a:p>
            <a:pPr lvl="1"/>
            <a:r>
              <a:rPr lang="en-US" dirty="0"/>
              <a:t>if YYY:   </a:t>
            </a:r>
          </a:p>
          <a:p>
            <a:pPr marL="914400" lvl="2" indent="0">
              <a:buNone/>
            </a:pPr>
            <a:r>
              <a:rPr lang="en-US" dirty="0"/>
              <a:t>print('Pass’)</a:t>
            </a:r>
          </a:p>
          <a:p>
            <a:pPr lvl="1"/>
            <a:r>
              <a:rPr lang="en-US" dirty="0"/>
              <a:t>else:   </a:t>
            </a:r>
          </a:p>
          <a:p>
            <a:pPr marL="914400" lvl="2" indent="0">
              <a:buNone/>
            </a:pPr>
            <a:r>
              <a:rPr lang="en-US" dirty="0"/>
              <a:t>print('Fail’)</a:t>
            </a:r>
          </a:p>
          <a:p>
            <a:r>
              <a:rPr lang="en-US" dirty="0"/>
              <a:t>To quit, a user types 'q'. To continue, a user types any other key. Which expression evaluates to true if a user should continue? </a:t>
            </a:r>
          </a:p>
          <a:p>
            <a:pPr lvl="1"/>
            <a:r>
              <a:rPr lang="en-US" dirty="0"/>
              <a:t>key != 'q'</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312541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fontScale="77500" lnSpcReduction="20000"/>
          </a:bodyPr>
          <a:lstStyle/>
          <a:p>
            <a:r>
              <a:rPr lang="en-US" dirty="0"/>
              <a:t>What values for x cause Branch 1 to execute? 101 or larger</a:t>
            </a:r>
          </a:p>
          <a:p>
            <a:pPr lvl="1"/>
            <a:r>
              <a:rPr lang="en-US" dirty="0"/>
              <a:t>If x &gt; 100 : Branch 1</a:t>
            </a:r>
          </a:p>
          <a:p>
            <a:pPr lvl="1"/>
            <a:r>
              <a:rPr lang="en-US" dirty="0"/>
              <a:t>Else If x &gt; 200: Branch 2</a:t>
            </a:r>
          </a:p>
          <a:p>
            <a:r>
              <a:rPr lang="en-US" dirty="0"/>
              <a:t>What is x's final value?  15</a:t>
            </a:r>
          </a:p>
          <a:p>
            <a:pPr lvl="1"/>
            <a:r>
              <a:rPr lang="en-US" dirty="0"/>
              <a:t>x = 10</a:t>
            </a:r>
          </a:p>
          <a:p>
            <a:pPr lvl="1"/>
            <a:r>
              <a:rPr lang="en-US" dirty="0"/>
              <a:t>y = 20</a:t>
            </a:r>
          </a:p>
          <a:p>
            <a:pPr lvl="1"/>
            <a:r>
              <a:rPr lang="en-US" dirty="0"/>
              <a:t>if y &lt;= 2 * x:</a:t>
            </a:r>
          </a:p>
          <a:p>
            <a:pPr lvl="1"/>
            <a:r>
              <a:rPr lang="en-US" dirty="0"/>
              <a:t>    x = x + 5</a:t>
            </a:r>
          </a:p>
          <a:p>
            <a:pPr lvl="1"/>
            <a:r>
              <a:rPr lang="en-US" dirty="0"/>
              <a:t>else:</a:t>
            </a:r>
          </a:p>
          <a:p>
            <a:pPr lvl="1"/>
            <a:r>
              <a:rPr lang="en-US" dirty="0"/>
              <a:t>    x = x * 2</a:t>
            </a:r>
          </a:p>
          <a:p>
            <a:r>
              <a:rPr lang="en-US" dirty="0"/>
              <a:t>What conditions have to be true to make the following code display "B"? color is 'red' and style is 4color is 'red' and style is 4</a:t>
            </a:r>
          </a:p>
          <a:p>
            <a:endParaRPr lang="en-US" dirty="0"/>
          </a:p>
          <a:p>
            <a:pPr lvl="1"/>
            <a:r>
              <a:rPr lang="en-US" dirty="0"/>
              <a:t>if color == 'red’:</a:t>
            </a:r>
          </a:p>
          <a:p>
            <a:pPr lvl="1"/>
            <a:r>
              <a:rPr lang="en-US" dirty="0"/>
              <a:t>    if style &lt; 3:</a:t>
            </a:r>
          </a:p>
          <a:p>
            <a:pPr lvl="1"/>
            <a:r>
              <a:rPr lang="en-US" dirty="0"/>
              <a:t>        print('A’)</a:t>
            </a:r>
          </a:p>
          <a:p>
            <a:pPr lvl="1"/>
            <a:r>
              <a:rPr lang="en-US" dirty="0"/>
              <a:t>    </a:t>
            </a:r>
            <a:r>
              <a:rPr lang="en-US" dirty="0" err="1"/>
              <a:t>elif</a:t>
            </a:r>
            <a:r>
              <a:rPr lang="en-US" dirty="0"/>
              <a:t> style &lt; 5:</a:t>
            </a:r>
          </a:p>
          <a:p>
            <a:pPr lvl="1"/>
            <a:r>
              <a:rPr lang="en-US" dirty="0"/>
              <a:t>        print('B’)</a:t>
            </a:r>
          </a:p>
          <a:p>
            <a:pPr lvl="1"/>
            <a:r>
              <a:rPr lang="en-US" dirty="0"/>
              <a:t>    else:</a:t>
            </a:r>
          </a:p>
          <a:p>
            <a:pPr lvl="1"/>
            <a:r>
              <a:rPr lang="en-US" dirty="0"/>
              <a:t>        print('C’)</a:t>
            </a:r>
          </a:p>
          <a:p>
            <a:pPr lvl="1"/>
            <a:r>
              <a:rPr lang="en-US" dirty="0" err="1"/>
              <a:t>elif</a:t>
            </a:r>
            <a:r>
              <a:rPr lang="en-US" dirty="0"/>
              <a:t> color == 'blue’:</a:t>
            </a:r>
          </a:p>
          <a:p>
            <a:pPr lvl="1"/>
            <a:r>
              <a:rPr lang="en-US" dirty="0"/>
              <a:t>    print('D')</a:t>
            </a:r>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350018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6333688"/>
          </a:xfrm>
        </p:spPr>
        <p:txBody>
          <a:bodyPr>
            <a:normAutofit lnSpcReduction="10000"/>
          </a:bodyPr>
          <a:lstStyle/>
          <a:p>
            <a:r>
              <a:rPr lang="en-US" dirty="0"/>
              <a:t>Which expressions for YYY and ZZZ will output "Young" when </a:t>
            </a:r>
            <a:r>
              <a:rPr lang="en-US" dirty="0" err="1"/>
              <a:t>user_age</a:t>
            </a:r>
            <a:r>
              <a:rPr lang="en-US" dirty="0"/>
              <a:t> is less than 20 and "Young but not too young" when </a:t>
            </a:r>
            <a:r>
              <a:rPr lang="en-US" dirty="0" err="1"/>
              <a:t>user_age</a:t>
            </a:r>
            <a:r>
              <a:rPr lang="en-US" dirty="0"/>
              <a:t> is between 10 and 20? YYY: </a:t>
            </a:r>
            <a:r>
              <a:rPr lang="en-US" dirty="0" err="1"/>
              <a:t>user_age</a:t>
            </a:r>
            <a:r>
              <a:rPr lang="en-US" dirty="0"/>
              <a:t> &lt; 20 ZZZ: </a:t>
            </a:r>
            <a:r>
              <a:rPr lang="en-US" dirty="0" err="1"/>
              <a:t>user_age</a:t>
            </a:r>
            <a:r>
              <a:rPr lang="en-US" dirty="0"/>
              <a:t> &gt; 10</a:t>
            </a:r>
          </a:p>
          <a:p>
            <a:pPr lvl="1"/>
            <a:r>
              <a:rPr lang="en-US" dirty="0" err="1"/>
              <a:t>age_type</a:t>
            </a:r>
            <a:r>
              <a:rPr lang="en-US" dirty="0"/>
              <a:t> = ‘’</a:t>
            </a:r>
          </a:p>
          <a:p>
            <a:pPr lvl="1"/>
            <a:r>
              <a:rPr lang="en-US" dirty="0"/>
              <a:t>if YYY:</a:t>
            </a:r>
          </a:p>
          <a:p>
            <a:pPr lvl="1"/>
            <a:r>
              <a:rPr lang="en-US" dirty="0"/>
              <a:t>    </a:t>
            </a:r>
            <a:r>
              <a:rPr lang="en-US" dirty="0" err="1"/>
              <a:t>age_type</a:t>
            </a:r>
            <a:r>
              <a:rPr lang="en-US" dirty="0"/>
              <a:t> = </a:t>
            </a:r>
            <a:r>
              <a:rPr lang="en-US" dirty="0" err="1"/>
              <a:t>age_type</a:t>
            </a:r>
            <a:r>
              <a:rPr lang="en-US" dirty="0"/>
              <a:t> + "Young“</a:t>
            </a:r>
          </a:p>
          <a:p>
            <a:pPr lvl="1"/>
            <a:r>
              <a:rPr lang="en-US" dirty="0"/>
              <a:t>    if ZZZ:</a:t>
            </a:r>
          </a:p>
          <a:p>
            <a:pPr lvl="1"/>
            <a:r>
              <a:rPr lang="en-US" dirty="0"/>
              <a:t>        </a:t>
            </a:r>
            <a:r>
              <a:rPr lang="en-US" dirty="0" err="1"/>
              <a:t>age_type</a:t>
            </a:r>
            <a:r>
              <a:rPr lang="en-US" dirty="0"/>
              <a:t> = </a:t>
            </a:r>
            <a:r>
              <a:rPr lang="en-US" dirty="0" err="1"/>
              <a:t>age_type</a:t>
            </a:r>
            <a:r>
              <a:rPr lang="en-US" dirty="0"/>
              <a:t> + " but not too young“</a:t>
            </a:r>
          </a:p>
          <a:p>
            <a:pPr lvl="1"/>
            <a:r>
              <a:rPr lang="en-US" dirty="0"/>
              <a:t>print(</a:t>
            </a:r>
            <a:r>
              <a:rPr lang="en-US" dirty="0" err="1"/>
              <a:t>age_type</a:t>
            </a:r>
            <a:r>
              <a:rPr lang="en-US" dirty="0"/>
              <a:t>)</a:t>
            </a:r>
          </a:p>
          <a:p>
            <a:r>
              <a:rPr lang="en-US" dirty="0"/>
              <a:t>Which input for variable c causes "Done" to be output next?  Any value other than 'y'    </a:t>
            </a:r>
          </a:p>
          <a:p>
            <a:pPr lvl="1"/>
            <a:r>
              <a:rPr lang="en-US" dirty="0"/>
              <a:t>c = 'y’</a:t>
            </a:r>
          </a:p>
          <a:p>
            <a:pPr lvl="1"/>
            <a:r>
              <a:rPr lang="en-US" dirty="0"/>
              <a:t>while c == 'y':    # Do something</a:t>
            </a:r>
          </a:p>
          <a:p>
            <a:pPr lvl="1"/>
            <a:r>
              <a:rPr lang="en-US" dirty="0"/>
              <a:t>    print('Enter y to continue, n to quit: ', end=' ‘)</a:t>
            </a:r>
          </a:p>
          <a:p>
            <a:pPr lvl="1"/>
            <a:r>
              <a:rPr lang="en-US" dirty="0"/>
              <a:t>    c = input()</a:t>
            </a:r>
          </a:p>
          <a:p>
            <a:pPr lvl="1"/>
            <a:r>
              <a:rPr lang="en-US" dirty="0"/>
              <a:t>print('Done');</a:t>
            </a:r>
          </a:p>
          <a:p>
            <a:endParaRPr lang="en-US" dirty="0"/>
          </a:p>
          <a:p>
            <a:endParaRPr lang="en-US" dirty="0"/>
          </a:p>
          <a:p>
            <a:endParaRPr lang="en-US" dirty="0"/>
          </a:p>
          <a:p>
            <a:endParaRPr lang="en-US" dirty="0"/>
          </a:p>
          <a:p>
            <a:endParaRPr lang="en-US" dirty="0"/>
          </a:p>
          <a:p>
            <a:endParaRPr lang="en-US" dirty="0"/>
          </a:p>
          <a:p>
            <a:endParaRPr lang="en-US" altLang="zh-CN" dirty="0"/>
          </a:p>
        </p:txBody>
      </p:sp>
    </p:spTree>
    <p:extLst>
      <p:ext uri="{BB962C8B-B14F-4D97-AF65-F5344CB8AC3E}">
        <p14:creationId xmlns:p14="http://schemas.microsoft.com/office/powerpoint/2010/main" val="3517321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5350</Words>
  <Application>Microsoft Office PowerPoint</Application>
  <PresentationFormat>Widescreen</PresentationFormat>
  <Paragraphs>580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Final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dc:creator>He, Sen</dc:creator>
  <cp:lastModifiedBy>He, Sen - (senhe)</cp:lastModifiedBy>
  <cp:revision>160</cp:revision>
  <dcterms:created xsi:type="dcterms:W3CDTF">2022-10-05T18:34:31Z</dcterms:created>
  <dcterms:modified xsi:type="dcterms:W3CDTF">2023-11-20T09:29:22Z</dcterms:modified>
</cp:coreProperties>
</file>