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9" r:id="rId3"/>
    <p:sldId id="320" r:id="rId4"/>
    <p:sldId id="403" r:id="rId5"/>
    <p:sldId id="437" r:id="rId6"/>
    <p:sldId id="405" r:id="rId7"/>
    <p:sldId id="406" r:id="rId8"/>
    <p:sldId id="407" r:id="rId9"/>
    <p:sldId id="408" r:id="rId10"/>
    <p:sldId id="409" r:id="rId11"/>
    <p:sldId id="410" r:id="rId12"/>
    <p:sldId id="432" r:id="rId13"/>
    <p:sldId id="433" r:id="rId14"/>
    <p:sldId id="435" r:id="rId15"/>
    <p:sldId id="436" r:id="rId16"/>
    <p:sldId id="411" r:id="rId17"/>
    <p:sldId id="412" r:id="rId18"/>
    <p:sldId id="414" r:id="rId19"/>
    <p:sldId id="415" r:id="rId20"/>
    <p:sldId id="416" r:id="rId21"/>
    <p:sldId id="417" r:id="rId22"/>
    <p:sldId id="419" r:id="rId23"/>
    <p:sldId id="418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38" r:id="rId33"/>
    <p:sldId id="428" r:id="rId34"/>
    <p:sldId id="429" r:id="rId35"/>
    <p:sldId id="430" r:id="rId36"/>
    <p:sldId id="431" r:id="rId37"/>
    <p:sldId id="3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don, Steven" initials="WS" lastIdx="1" clrIdx="0">
    <p:extLst>
      <p:ext uri="{19B8F6BF-5375-455C-9EA6-DF929625EA0E}">
        <p15:presenceInfo xmlns:p15="http://schemas.microsoft.com/office/powerpoint/2012/main" userId="S-1-5-21-26053870-378490464-1358123277-115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332E-DAC8-4A48-871C-0625C01F3A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188A-97D6-4BF9-BBDC-7C3EB712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1200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B29-713D-419B-9FB6-1A44B011F8E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SFWE 101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75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dirty="0"/>
              <a:t>Module 3</a:t>
            </a:r>
          </a:p>
          <a:p>
            <a:r>
              <a:rPr lang="en-US" sz="3600" b="1" i="1" dirty="0"/>
              <a:t>Chapter 8</a:t>
            </a:r>
          </a:p>
          <a:p>
            <a:r>
              <a:rPr lang="en-US" sz="3600" b="1" i="1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18846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Slice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 can also leave both indexes out if we want to copy the entire list</a:t>
            </a:r>
          </a:p>
          <a:p>
            <a:pPr lvl="1"/>
            <a:r>
              <a:rPr lang="en-US" dirty="0"/>
              <a:t>Very handy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friends[:]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363074" y="3580210"/>
            <a:ext cx="2121355" cy="1163824"/>
          </a:xfrm>
          <a:prstGeom prst="wedgeRectCallout">
            <a:avLst>
              <a:gd name="adj1" fmla="val -92547"/>
              <a:gd name="adj2" fmla="val -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[:] copies the entire list as a slice</a:t>
            </a:r>
          </a:p>
        </p:txBody>
      </p:sp>
    </p:spTree>
    <p:extLst>
      <p:ext uri="{BB962C8B-B14F-4D97-AF65-F5344CB8AC3E}">
        <p14:creationId xmlns:p14="http://schemas.microsoft.com/office/powerpoint/2010/main" val="16814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Slice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Here’s the way we’d often see slices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new_pals</a:t>
            </a:r>
            <a:r>
              <a:rPr lang="en-US" dirty="0"/>
              <a:t> = friends[:]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new_pals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363075" y="3580209"/>
            <a:ext cx="1990726" cy="1710247"/>
          </a:xfrm>
          <a:prstGeom prst="wedgeRectCallout">
            <a:avLst>
              <a:gd name="adj1" fmla="val -92547"/>
              <a:gd name="adj2" fmla="val -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we’re creating a slice of the entire list using [:], then saving the slice to be the list value of a new list. </a:t>
            </a:r>
          </a:p>
        </p:txBody>
      </p:sp>
    </p:spTree>
    <p:extLst>
      <p:ext uri="{BB962C8B-B14F-4D97-AF65-F5344CB8AC3E}">
        <p14:creationId xmlns:p14="http://schemas.microsoft.com/office/powerpoint/2010/main" val="80606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List’s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 can use the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to get the length of a list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(friends)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88593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Concatenation and List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 can concatenate and replicate lists</a:t>
            </a:r>
          </a:p>
          <a:p>
            <a:pPr lvl="1"/>
            <a:r>
              <a:rPr lang="en-US" dirty="0"/>
              <a:t>Just like strings</a:t>
            </a:r>
          </a:p>
          <a:p>
            <a:r>
              <a:rPr lang="en-US" dirty="0"/>
              <a:t>Let’s concatenate a couple of strings…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[‘</a:t>
            </a:r>
            <a:r>
              <a:rPr lang="en-US" dirty="0" err="1"/>
              <a:t>alice</a:t>
            </a:r>
            <a:r>
              <a:rPr lang="en-US" dirty="0"/>
              <a:t>’, ‘bob’, ‘carol’] + [3.14, 42, 99]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‘carol’, 3.14, 42, 99]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232445" y="3844636"/>
            <a:ext cx="2121355" cy="1163824"/>
          </a:xfrm>
          <a:prstGeom prst="wedgeRectCallout">
            <a:avLst>
              <a:gd name="adj1" fmla="val -117692"/>
              <a:gd name="adj2" fmla="val -51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51907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Concatenation and List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 can concatenate and replicate lists</a:t>
            </a:r>
          </a:p>
          <a:p>
            <a:pPr lvl="1"/>
            <a:r>
              <a:rPr lang="en-US" dirty="0"/>
              <a:t>Just like strings</a:t>
            </a:r>
          </a:p>
          <a:p>
            <a:r>
              <a:rPr lang="en-US" dirty="0"/>
              <a:t>Let’s replicate a string…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[‘</a:t>
            </a:r>
            <a:r>
              <a:rPr lang="en-US" dirty="0" err="1"/>
              <a:t>alice</a:t>
            </a:r>
            <a:r>
              <a:rPr lang="en-US" dirty="0"/>
              <a:t>’, ‘bob’, ‘carol’] * 2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alice</a:t>
            </a:r>
            <a:r>
              <a:rPr lang="en-US" dirty="0"/>
              <a:t>’, ‘bob’, ‘carol’]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232445" y="3844636"/>
            <a:ext cx="2121355" cy="1163824"/>
          </a:xfrm>
          <a:prstGeom prst="wedgeRectCallout">
            <a:avLst>
              <a:gd name="adj1" fmla="val -117692"/>
              <a:gd name="adj2" fmla="val -51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replication</a:t>
            </a:r>
          </a:p>
        </p:txBody>
      </p:sp>
    </p:spTree>
    <p:extLst>
      <p:ext uri="{BB962C8B-B14F-4D97-AF65-F5344CB8AC3E}">
        <p14:creationId xmlns:p14="http://schemas.microsoft.com/office/powerpoint/2010/main" val="21901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Deletes a value by position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del friends[2] </a:t>
            </a:r>
          </a:p>
          <a:p>
            <a:pPr marL="0" indent="0">
              <a:buNone/>
            </a:pPr>
            <a:r>
              <a:rPr lang="en-US" dirty="0"/>
              <a:t>&gt;&gt;&gt; friends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Remember: </a:t>
            </a:r>
            <a:r>
              <a:rPr lang="en-US" b="1" dirty="0"/>
              <a:t>del</a:t>
            </a:r>
            <a:r>
              <a:rPr lang="en-US" dirty="0"/>
              <a:t> deletes by position, not by value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232445" y="2998298"/>
            <a:ext cx="2121355" cy="1163824"/>
          </a:xfrm>
          <a:prstGeom prst="wedgeRectCallout">
            <a:avLst>
              <a:gd name="adj1" fmla="val -123337"/>
              <a:gd name="adj2" fmla="val -1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mas for Carol</a:t>
            </a:r>
          </a:p>
        </p:txBody>
      </p:sp>
    </p:spTree>
    <p:extLst>
      <p:ext uri="{BB962C8B-B14F-4D97-AF65-F5344CB8AC3E}">
        <p14:creationId xmlns:p14="http://schemas.microsoft.com/office/powerpoint/2010/main" val="261509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b="1" dirty="0"/>
              <a:t>for</a:t>
            </a:r>
            <a:r>
              <a:rPr lang="en-US" dirty="0"/>
              <a:t> loops with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allows us to easily walk through each item in a list using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(friends)):</a:t>
            </a:r>
          </a:p>
          <a:p>
            <a:pPr marL="0" indent="0">
              <a:buNone/>
            </a:pPr>
            <a:r>
              <a:rPr lang="en-US" dirty="0"/>
              <a:t>           print(friends[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 err="1"/>
              <a:t>alice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bob</a:t>
            </a:r>
          </a:p>
          <a:p>
            <a:pPr marL="0" indent="0">
              <a:buNone/>
            </a:pPr>
            <a:r>
              <a:rPr lang="en-US" dirty="0"/>
              <a:t>carol</a:t>
            </a:r>
          </a:p>
          <a:p>
            <a:pPr marL="0" indent="0">
              <a:buNone/>
            </a:pPr>
            <a:r>
              <a:rPr lang="en-US" dirty="0" err="1"/>
              <a:t>dan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eve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363075" y="3580209"/>
            <a:ext cx="1990726" cy="1710247"/>
          </a:xfrm>
          <a:prstGeom prst="wedgeRectCallout">
            <a:avLst>
              <a:gd name="adj1" fmla="val -92547"/>
              <a:gd name="adj2" fmla="val -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don’t have single quotes on our list items because we’re using the print() </a:t>
            </a:r>
          </a:p>
        </p:txBody>
      </p:sp>
    </p:spTree>
    <p:extLst>
      <p:ext uri="{BB962C8B-B14F-4D97-AF65-F5344CB8AC3E}">
        <p14:creationId xmlns:p14="http://schemas.microsoft.com/office/powerpoint/2010/main" val="358415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not in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It’s also easy to determine if a value is in or isn’t in a list…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‘eve’ in friends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‘</a:t>
            </a:r>
            <a:r>
              <a:rPr lang="en-US" dirty="0" err="1"/>
              <a:t>david</a:t>
            </a:r>
            <a:r>
              <a:rPr lang="en-US" dirty="0"/>
              <a:t>’ not in friends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94754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Methods are exactly the same as functions, only different</a:t>
            </a:r>
          </a:p>
          <a:p>
            <a:r>
              <a:rPr lang="en-US" dirty="0"/>
              <a:t>Think of methods as functions associated with a data type</a:t>
            </a:r>
          </a:p>
          <a:p>
            <a:r>
              <a:rPr lang="en-US" dirty="0"/>
              <a:t>Let’s look at methods associated with the List data type</a:t>
            </a:r>
          </a:p>
          <a:p>
            <a:pPr lvl="1"/>
            <a:r>
              <a:rPr lang="en-US" b="1" dirty="0"/>
              <a:t>index()</a:t>
            </a:r>
          </a:p>
          <a:p>
            <a:pPr lvl="1"/>
            <a:r>
              <a:rPr lang="en-US" b="1" dirty="0"/>
              <a:t>append()</a:t>
            </a:r>
          </a:p>
          <a:p>
            <a:pPr lvl="1"/>
            <a:r>
              <a:rPr lang="en-US" b="1" dirty="0"/>
              <a:t>insert()</a:t>
            </a:r>
          </a:p>
          <a:p>
            <a:pPr lvl="1"/>
            <a:r>
              <a:rPr lang="en-US" b="1" dirty="0"/>
              <a:t>remove()</a:t>
            </a:r>
          </a:p>
          <a:p>
            <a:pPr lvl="1"/>
            <a:r>
              <a:rPr lang="en-US" b="1" dirty="0"/>
              <a:t>sort()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3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index()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We use the </a:t>
            </a:r>
            <a:r>
              <a:rPr lang="en-US" b="1" dirty="0"/>
              <a:t>index() </a:t>
            </a:r>
            <a:r>
              <a:rPr lang="en-US" dirty="0"/>
              <a:t>method to find an item’s location in a list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friends.index</a:t>
            </a:r>
            <a:r>
              <a:rPr lang="en-US" dirty="0"/>
              <a:t>(‘carol’)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friends.index</a:t>
            </a:r>
            <a:r>
              <a:rPr lang="en-US" dirty="0"/>
              <a:t>(‘eve’)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Note: If the value is not in the list, a </a:t>
            </a:r>
            <a:r>
              <a:rPr lang="en-US" b="1" dirty="0" err="1"/>
              <a:t>ValueError</a:t>
            </a:r>
            <a:r>
              <a:rPr lang="en-US" dirty="0"/>
              <a:t> will be thrown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9363074" y="3218112"/>
            <a:ext cx="1990726" cy="1710247"/>
          </a:xfrm>
          <a:prstGeom prst="wedgeRectCallout">
            <a:avLst>
              <a:gd name="adj1" fmla="val -92547"/>
              <a:gd name="adj2" fmla="val -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duplicate items in the list, index() will return the index value of the first instance</a:t>
            </a:r>
          </a:p>
        </p:txBody>
      </p:sp>
    </p:spTree>
    <p:extLst>
      <p:ext uri="{BB962C8B-B14F-4D97-AF65-F5344CB8AC3E}">
        <p14:creationId xmlns:p14="http://schemas.microsoft.com/office/powerpoint/2010/main" val="390120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4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List</a:t>
            </a:r>
            <a:r>
              <a:rPr lang="en-US" dirty="0"/>
              <a:t>. A value that contains multiple values in an ordered sequence.</a:t>
            </a:r>
            <a:endParaRPr lang="en-US" u="sng" dirty="0"/>
          </a:p>
          <a:p>
            <a:r>
              <a:rPr lang="en-US" u="sng" dirty="0"/>
              <a:t>List Value</a:t>
            </a:r>
            <a:r>
              <a:rPr lang="en-US" dirty="0"/>
              <a:t>. The list itself.</a:t>
            </a:r>
          </a:p>
          <a:p>
            <a:r>
              <a:rPr lang="en-US" u="sng" dirty="0"/>
              <a:t>Items</a:t>
            </a:r>
            <a:r>
              <a:rPr lang="en-US" dirty="0"/>
              <a:t>. Values inside the list.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append()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We use the </a:t>
            </a:r>
            <a:r>
              <a:rPr lang="en-US" b="1" dirty="0"/>
              <a:t>append() </a:t>
            </a:r>
            <a:r>
              <a:rPr lang="en-US" dirty="0"/>
              <a:t>method to add a value to the end of a list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friends.append</a:t>
            </a:r>
            <a:r>
              <a:rPr lang="en-US" dirty="0"/>
              <a:t>(‘frank’)</a:t>
            </a:r>
          </a:p>
          <a:p>
            <a:pPr marL="0" indent="0">
              <a:buNone/>
            </a:pPr>
            <a:r>
              <a:rPr lang="en-US" dirty="0"/>
              <a:t>&gt;&gt;&gt; friends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‘eve’, ‘frank’]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9831160" y="3048000"/>
            <a:ext cx="1522640" cy="1499359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append() adds the new value to the </a:t>
            </a:r>
            <a:r>
              <a:rPr lang="en-US" u="sng" dirty="0"/>
              <a:t>end</a:t>
            </a:r>
            <a:r>
              <a:rPr lang="en-US" dirty="0"/>
              <a:t> of the list</a:t>
            </a:r>
          </a:p>
        </p:txBody>
      </p:sp>
    </p:spTree>
    <p:extLst>
      <p:ext uri="{BB962C8B-B14F-4D97-AF65-F5344CB8AC3E}">
        <p14:creationId xmlns:p14="http://schemas.microsoft.com/office/powerpoint/2010/main" val="384664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insert()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We use the </a:t>
            </a:r>
            <a:r>
              <a:rPr lang="en-US" b="1" dirty="0"/>
              <a:t>insert() </a:t>
            </a:r>
            <a:r>
              <a:rPr lang="en-US" dirty="0"/>
              <a:t>method to add a value to a particular position in a list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friends.insert</a:t>
            </a:r>
            <a:r>
              <a:rPr lang="en-US" dirty="0"/>
              <a:t>(2, ‘</a:t>
            </a:r>
            <a:r>
              <a:rPr lang="en-US" dirty="0" err="1"/>
              <a:t>phil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&gt;&gt;&gt; friends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</a:t>
            </a:r>
            <a:r>
              <a:rPr lang="en-US" dirty="0" err="1"/>
              <a:t>phil</a:t>
            </a:r>
            <a:r>
              <a:rPr lang="en-US" dirty="0"/>
              <a:t>’, ‘carol’, ‘</a:t>
            </a:r>
            <a:r>
              <a:rPr lang="en-US" dirty="0" err="1"/>
              <a:t>dan</a:t>
            </a:r>
            <a:r>
              <a:rPr lang="en-US" dirty="0"/>
              <a:t>’, ‘eve’, ‘frank’]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9831159" y="3048000"/>
            <a:ext cx="1642383" cy="1894114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insert() adds the new value to the designated position in the list</a:t>
            </a:r>
          </a:p>
        </p:txBody>
      </p:sp>
    </p:spTree>
    <p:extLst>
      <p:ext uri="{BB962C8B-B14F-4D97-AF65-F5344CB8AC3E}">
        <p14:creationId xmlns:p14="http://schemas.microsoft.com/office/powerpoint/2010/main" val="14982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remove()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We use the </a:t>
            </a:r>
            <a:r>
              <a:rPr lang="en-US" b="1" dirty="0"/>
              <a:t>remove() </a:t>
            </a:r>
            <a:r>
              <a:rPr lang="en-US" dirty="0"/>
              <a:t>method to removes the value from a list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‘eve’, ‘frank’]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friends.remove</a:t>
            </a:r>
            <a:r>
              <a:rPr lang="en-US" dirty="0"/>
              <a:t>(‘frank’)</a:t>
            </a:r>
          </a:p>
          <a:p>
            <a:pPr marL="0" indent="0">
              <a:buNone/>
            </a:pPr>
            <a:r>
              <a:rPr lang="en-US" dirty="0"/>
              <a:t>&gt;&gt;&gt; friends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</a:t>
            </a:r>
            <a:r>
              <a:rPr lang="en-US" dirty="0" err="1"/>
              <a:t>phil</a:t>
            </a:r>
            <a:r>
              <a:rPr lang="en-US" dirty="0"/>
              <a:t>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b="1" dirty="0"/>
              <a:t>remove() </a:t>
            </a:r>
            <a:r>
              <a:rPr lang="en-US" dirty="0"/>
              <a:t>removes by </a:t>
            </a:r>
            <a:r>
              <a:rPr lang="en-US" u="sng" dirty="0"/>
              <a:t>value</a:t>
            </a:r>
          </a:p>
          <a:p>
            <a:pPr marL="0" indent="0">
              <a:buNone/>
            </a:pPr>
            <a:r>
              <a:rPr lang="en-US" dirty="0"/>
              <a:t>If we know the position of the value to be removed we can use a </a:t>
            </a:r>
            <a:r>
              <a:rPr lang="en-US" b="1" dirty="0"/>
              <a:t>del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52899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sort()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We use the </a:t>
            </a:r>
            <a:r>
              <a:rPr lang="en-US" b="1" dirty="0"/>
              <a:t>sort() </a:t>
            </a:r>
            <a:r>
              <a:rPr lang="en-US" dirty="0"/>
              <a:t>method to sort number values or strings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[‘carol’, ‘</a:t>
            </a:r>
            <a:r>
              <a:rPr lang="en-US" dirty="0" err="1"/>
              <a:t>alice</a:t>
            </a:r>
            <a:r>
              <a:rPr lang="en-US" dirty="0"/>
              <a:t>’, ‘bob’]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friends.sort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friends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0103303" y="3103514"/>
            <a:ext cx="1250497" cy="1058607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sort() on string values</a:t>
            </a:r>
          </a:p>
        </p:txBody>
      </p:sp>
    </p:spTree>
    <p:extLst>
      <p:ext uri="{BB962C8B-B14F-4D97-AF65-F5344CB8AC3E}">
        <p14:creationId xmlns:p14="http://schemas.microsoft.com/office/powerpoint/2010/main" val="286581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sort()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We can also use the </a:t>
            </a:r>
            <a:r>
              <a:rPr lang="en-US" b="1" dirty="0"/>
              <a:t>sort() </a:t>
            </a:r>
            <a:r>
              <a:rPr lang="en-US" dirty="0"/>
              <a:t>method to sort number values or strings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numbers = [42, 3.14, 99]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numbers.sort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numbers</a:t>
            </a:r>
          </a:p>
          <a:p>
            <a:pPr marL="0" indent="0">
              <a:buNone/>
            </a:pPr>
            <a:r>
              <a:rPr lang="en-US" dirty="0"/>
              <a:t>[3.14, 42, 99]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0103303" y="3103514"/>
            <a:ext cx="1250497" cy="1058607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sort() on numerical values</a:t>
            </a:r>
          </a:p>
        </p:txBody>
      </p:sp>
    </p:spTree>
    <p:extLst>
      <p:ext uri="{BB962C8B-B14F-4D97-AF65-F5344CB8AC3E}">
        <p14:creationId xmlns:p14="http://schemas.microsoft.com/office/powerpoint/2010/main" val="25873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sort()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We can also reverse sort using the </a:t>
            </a:r>
            <a:r>
              <a:rPr lang="en-US" b="1" dirty="0"/>
              <a:t>sort() </a:t>
            </a:r>
            <a:r>
              <a:rPr lang="en-US" dirty="0"/>
              <a:t>method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numbers = [42, 3.14, 99]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numbers.sort</a:t>
            </a:r>
            <a:r>
              <a:rPr lang="en-US" dirty="0"/>
              <a:t>(reverse=True)</a:t>
            </a:r>
          </a:p>
          <a:p>
            <a:pPr marL="0" indent="0">
              <a:buNone/>
            </a:pPr>
            <a:r>
              <a:rPr lang="en-US" dirty="0"/>
              <a:t>&gt;&gt;&gt; numbers</a:t>
            </a:r>
          </a:p>
          <a:p>
            <a:pPr marL="0" indent="0">
              <a:buNone/>
            </a:pPr>
            <a:r>
              <a:rPr lang="en-US" dirty="0"/>
              <a:t>[99, 42, 3.14]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b="1" dirty="0"/>
              <a:t>reverse=True</a:t>
            </a:r>
            <a:r>
              <a:rPr lang="en-US" dirty="0"/>
              <a:t> works with strings as well!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0103303" y="3103514"/>
            <a:ext cx="1522640" cy="1370515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sort() on numerical values with reverse=True</a:t>
            </a:r>
          </a:p>
        </p:txBody>
      </p:sp>
    </p:spTree>
    <p:extLst>
      <p:ext uri="{BB962C8B-B14F-4D97-AF65-F5344CB8AC3E}">
        <p14:creationId xmlns:p14="http://schemas.microsoft.com/office/powerpoint/2010/main" val="96260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about </a:t>
            </a:r>
            <a:r>
              <a:rPr lang="en-US" b="1" dirty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 There’s a few things to keep in mind about the </a:t>
            </a:r>
            <a:r>
              <a:rPr lang="en-US" b="1" dirty="0"/>
              <a:t>sort()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It’s permanent (“sorts the list in place”). No going back.</a:t>
            </a:r>
          </a:p>
          <a:p>
            <a:pPr lvl="1"/>
            <a:r>
              <a:rPr lang="en-US" dirty="0"/>
              <a:t>Can’t sort lists with numerical values and string values</a:t>
            </a:r>
          </a:p>
          <a:p>
            <a:pPr lvl="1"/>
            <a:r>
              <a:rPr lang="en-US" dirty="0"/>
              <a:t>Sort uses </a:t>
            </a:r>
            <a:r>
              <a:rPr lang="en-US" u="sng" dirty="0" err="1"/>
              <a:t>ASCIIbetical</a:t>
            </a:r>
            <a:r>
              <a:rPr lang="en-US" u="sng" dirty="0"/>
              <a:t> Order</a:t>
            </a:r>
          </a:p>
          <a:p>
            <a:pPr lvl="2"/>
            <a:r>
              <a:rPr lang="en-US" dirty="0"/>
              <a:t>Upper case letters come before lower case letters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[‘bob’, ‘Bill’, ‘</a:t>
            </a:r>
            <a:r>
              <a:rPr lang="en-US" dirty="0" err="1"/>
              <a:t>alice</a:t>
            </a:r>
            <a:r>
              <a:rPr lang="en-US" dirty="0"/>
              <a:t>’, ‘Amy’, ‘Eve’]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friends.sort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friends</a:t>
            </a:r>
          </a:p>
          <a:p>
            <a:pPr marL="0" indent="0">
              <a:buNone/>
            </a:pPr>
            <a:r>
              <a:rPr lang="en-US" dirty="0"/>
              <a:t>[‘Amy’, ‘Bill’, ‘Eve’, ‘</a:t>
            </a:r>
            <a:r>
              <a:rPr lang="en-US" dirty="0" err="1"/>
              <a:t>alice</a:t>
            </a:r>
            <a:r>
              <a:rPr lang="en-US" dirty="0"/>
              <a:t>’, ‘bob’]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0114189" y="4758143"/>
            <a:ext cx="1522640" cy="1370515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 the </a:t>
            </a:r>
            <a:r>
              <a:rPr lang="en-US" dirty="0" err="1"/>
              <a:t>ASCIIbetical</a:t>
            </a:r>
            <a:r>
              <a:rPr lang="en-US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73810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List-like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Lists aren’t the only data types that represent ordered sequences of values</a:t>
            </a:r>
          </a:p>
          <a:p>
            <a:r>
              <a:rPr lang="en-US" dirty="0"/>
              <a:t>Strings and Tuples are similar</a:t>
            </a:r>
          </a:p>
          <a:p>
            <a:pPr lvl="1"/>
            <a:r>
              <a:rPr lang="en-US" dirty="0"/>
              <a:t>Think of a string as a “list” of single text characters</a:t>
            </a:r>
          </a:p>
          <a:p>
            <a:pPr lvl="1"/>
            <a:r>
              <a:rPr lang="en-US" dirty="0"/>
              <a:t>We’ll talk more about tuples in a bit</a:t>
            </a:r>
          </a:p>
          <a:p>
            <a:r>
              <a:rPr lang="en-US" dirty="0"/>
              <a:t>Many of the things we can do to lists we can do to list-like types</a:t>
            </a:r>
          </a:p>
          <a:p>
            <a:pPr lvl="1"/>
            <a:r>
              <a:rPr lang="en-US" dirty="0"/>
              <a:t>Indexing</a:t>
            </a:r>
          </a:p>
          <a:p>
            <a:pPr lvl="1"/>
            <a:r>
              <a:rPr lang="en-US" dirty="0"/>
              <a:t>Slicing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loops</a:t>
            </a:r>
          </a:p>
          <a:p>
            <a:pPr lvl="1"/>
            <a:r>
              <a:rPr lang="en-US" b="1" dirty="0" err="1"/>
              <a:t>len</a:t>
            </a:r>
            <a:r>
              <a:rPr lang="en-US" b="1" dirty="0"/>
              <a:t>()</a:t>
            </a:r>
          </a:p>
          <a:p>
            <a:pPr lvl="1"/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not in </a:t>
            </a:r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81619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Mutable and Immutable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Lists and strings are different in a very important way</a:t>
            </a:r>
          </a:p>
          <a:p>
            <a:r>
              <a:rPr lang="en-US" dirty="0"/>
              <a:t>A list value is a </a:t>
            </a:r>
            <a:r>
              <a:rPr lang="en-US" i="1" dirty="0"/>
              <a:t>mutable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We can add, remove and change values</a:t>
            </a:r>
          </a:p>
          <a:p>
            <a:r>
              <a:rPr lang="en-US" dirty="0"/>
              <a:t>A string is immutable</a:t>
            </a:r>
          </a:p>
          <a:p>
            <a:pPr lvl="1"/>
            <a:r>
              <a:rPr lang="en-US" dirty="0"/>
              <a:t>Cannot be changed</a:t>
            </a:r>
          </a:p>
          <a:p>
            <a:pPr lvl="1"/>
            <a:r>
              <a:rPr lang="en-US" dirty="0"/>
              <a:t>We can semi-, sort-of “mutate” a string by slicing and concatenating to build a new string</a:t>
            </a:r>
          </a:p>
          <a:p>
            <a:r>
              <a:rPr lang="en-US" dirty="0"/>
              <a:t>Mutable vs Immutable is important for passing 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1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Similar to lists, but immutable</a:t>
            </a:r>
          </a:p>
          <a:p>
            <a:r>
              <a:rPr lang="en-US" dirty="0"/>
              <a:t>Use tuples when we don’t want values to change</a:t>
            </a:r>
          </a:p>
          <a:p>
            <a:pPr lvl="1"/>
            <a:r>
              <a:rPr lang="en-US" dirty="0"/>
              <a:t>Video game screen settings?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(‘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‘eve’)</a:t>
            </a:r>
          </a:p>
          <a:p>
            <a:pPr marL="0" indent="0">
              <a:buNone/>
            </a:pPr>
            <a:r>
              <a:rPr lang="en-US" dirty="0"/>
              <a:t>&gt;&gt;&gt; friends[0]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alice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&gt;&gt;&gt; friends[1:4]</a:t>
            </a:r>
          </a:p>
          <a:p>
            <a:pPr marL="0" indent="0">
              <a:buNone/>
            </a:pPr>
            <a:r>
              <a:rPr lang="en-US" dirty="0"/>
              <a:t>(‘bob’, ‘carol’, ‘</a:t>
            </a:r>
            <a:r>
              <a:rPr lang="en-US" dirty="0" err="1"/>
              <a:t>dan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len</a:t>
            </a:r>
            <a:r>
              <a:rPr lang="en-US" dirty="0"/>
              <a:t>(friends)</a:t>
            </a:r>
          </a:p>
          <a:p>
            <a:pPr marL="0" indent="0">
              <a:buNone/>
            </a:pPr>
            <a:r>
              <a:rPr lang="en-US" dirty="0"/>
              <a:t>5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831160" y="3713114"/>
            <a:ext cx="1522640" cy="1370515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() on a tuple instead of the list’s []</a:t>
            </a:r>
          </a:p>
        </p:txBody>
      </p:sp>
    </p:spTree>
    <p:extLst>
      <p:ext uri="{BB962C8B-B14F-4D97-AF65-F5344CB8AC3E}">
        <p14:creationId xmlns:p14="http://schemas.microsoft.com/office/powerpoint/2010/main" val="80708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Python, a value that contains multiple values in an ordered sequence.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[1, 2, 3]</a:t>
            </a:r>
            <a:br>
              <a:rPr lang="en-US" dirty="0"/>
            </a:br>
            <a:r>
              <a:rPr lang="en-US" dirty="0"/>
              <a:t>[1, 2, 3]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[‘Alice’, ‘Bob’, ‘Carol’]</a:t>
            </a:r>
            <a:br>
              <a:rPr lang="en-US" dirty="0"/>
            </a:br>
            <a:r>
              <a:rPr lang="en-US" dirty="0"/>
              <a:t>[Alice, Bob, Carol]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[‘hello’, True, 42, 3.14, None]</a:t>
            </a:r>
            <a:br>
              <a:rPr lang="en-US" dirty="0"/>
            </a:br>
            <a:r>
              <a:rPr lang="en-US" dirty="0"/>
              <a:t>[‘hello’, True, 42, 3.14, None]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my_friends</a:t>
            </a:r>
            <a:r>
              <a:rPr lang="en-US" dirty="0"/>
              <a:t> = [‘</a:t>
            </a:r>
            <a:r>
              <a:rPr lang="en-US" dirty="0" err="1"/>
              <a:t>alice</a:t>
            </a:r>
            <a:r>
              <a:rPr lang="en-US" dirty="0"/>
              <a:t>’, ‘bob’, ‘carol’]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my_friends</a:t>
            </a:r>
            <a:br>
              <a:rPr lang="en-US" dirty="0"/>
            </a:b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744074" y="4568182"/>
            <a:ext cx="2121355" cy="1163824"/>
          </a:xfrm>
          <a:prstGeom prst="wedgeRectCallout">
            <a:avLst>
              <a:gd name="adj1" fmla="val -78178"/>
              <a:gd name="adj2" fmla="val -25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 is an empty list</a:t>
            </a:r>
          </a:p>
        </p:txBody>
      </p:sp>
    </p:spTree>
    <p:extLst>
      <p:ext uri="{BB962C8B-B14F-4D97-AF65-F5344CB8AC3E}">
        <p14:creationId xmlns:p14="http://schemas.microsoft.com/office/powerpoint/2010/main" val="2579037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We’re used to working with pass-by-value and pass-by-reference</a:t>
            </a:r>
          </a:p>
          <a:p>
            <a:r>
              <a:rPr lang="en-US" dirty="0"/>
              <a:t>Python uses pass-by-object reference</a:t>
            </a:r>
          </a:p>
          <a:p>
            <a:pPr lvl="1"/>
            <a:r>
              <a:rPr lang="en-US" dirty="0"/>
              <a:t>Object references are passed by value</a:t>
            </a:r>
          </a:p>
          <a:p>
            <a:pPr lvl="1"/>
            <a:r>
              <a:rPr lang="en-US" dirty="0"/>
              <a:t>“Hamlet was not written by Shakespeare; it was merely written by a man named Shakespeare.” -- </a:t>
            </a:r>
            <a:r>
              <a:rPr lang="en-US" dirty="0" err="1"/>
              <a:t>PKD</a:t>
            </a:r>
            <a:endParaRPr lang="en-US" dirty="0"/>
          </a:p>
          <a:p>
            <a:pPr lvl="1"/>
            <a:r>
              <a:rPr lang="en-US" dirty="0"/>
              <a:t>Mind-altering double abstraction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spam = 42</a:t>
            </a:r>
            <a:br>
              <a:rPr lang="en-US" dirty="0"/>
            </a:br>
            <a:r>
              <a:rPr lang="en-US" dirty="0"/>
              <a:t>&gt;&gt;&gt; cheese = spam</a:t>
            </a:r>
            <a:br>
              <a:rPr lang="en-US" dirty="0"/>
            </a:br>
            <a:r>
              <a:rPr lang="en-US" dirty="0"/>
              <a:t>&gt;&gt;&gt; spam = 100</a:t>
            </a:r>
            <a:br>
              <a:rPr lang="en-US" dirty="0"/>
            </a:br>
            <a:r>
              <a:rPr lang="en-US" dirty="0"/>
              <a:t>&gt;&gt;&gt; spam</a:t>
            </a:r>
            <a:br>
              <a:rPr lang="en-US" dirty="0"/>
            </a:br>
            <a:r>
              <a:rPr lang="en-US" dirty="0"/>
              <a:t>100</a:t>
            </a:r>
            <a:br>
              <a:rPr lang="en-US" dirty="0"/>
            </a:br>
            <a:r>
              <a:rPr lang="en-US" dirty="0"/>
              <a:t>&gt;&gt;&gt; cheese</a:t>
            </a:r>
            <a:br>
              <a:rPr lang="en-US" dirty="0"/>
            </a:br>
            <a:r>
              <a:rPr lang="en-US" dirty="0"/>
              <a:t>42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831160" y="4322714"/>
            <a:ext cx="1522640" cy="1370515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looks familiar</a:t>
            </a:r>
          </a:p>
        </p:txBody>
      </p:sp>
    </p:spTree>
    <p:extLst>
      <p:ext uri="{BB962C8B-B14F-4D97-AF65-F5344CB8AC3E}">
        <p14:creationId xmlns:p14="http://schemas.microsoft.com/office/powerpoint/2010/main" val="349906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lists, we assign a list to a variable</a:t>
            </a:r>
          </a:p>
          <a:p>
            <a:pPr lvl="1"/>
            <a:r>
              <a:rPr lang="en-US" dirty="0"/>
              <a:t>We actually assign a list </a:t>
            </a:r>
            <a:r>
              <a:rPr lang="en-US" i="1" dirty="0"/>
              <a:t>reference</a:t>
            </a:r>
            <a:r>
              <a:rPr lang="en-US" dirty="0"/>
              <a:t> to the variable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spam = [0, 1, 2, 3, 4, 5]</a:t>
            </a:r>
          </a:p>
          <a:p>
            <a:pPr marL="0" indent="0">
              <a:buNone/>
            </a:pPr>
            <a:r>
              <a:rPr lang="en-US" dirty="0"/>
              <a:t>&gt;&gt;&gt; cheese = spam</a:t>
            </a:r>
          </a:p>
          <a:p>
            <a:pPr marL="0" indent="0">
              <a:buNone/>
            </a:pPr>
            <a:r>
              <a:rPr lang="en-US" dirty="0"/>
              <a:t>&gt;&gt;&gt; cheese[1] = ‘Hello!’</a:t>
            </a:r>
          </a:p>
          <a:p>
            <a:pPr marL="0" indent="0">
              <a:buNone/>
            </a:pPr>
            <a:r>
              <a:rPr lang="en-US" dirty="0"/>
              <a:t>&gt;&gt;&gt; spam</a:t>
            </a:r>
          </a:p>
          <a:p>
            <a:pPr marL="0" indent="0">
              <a:buNone/>
            </a:pPr>
            <a:r>
              <a:rPr lang="en-US" dirty="0"/>
              <a:t>[0, ‘Hello!’, 2, 3, 4, 5]</a:t>
            </a:r>
          </a:p>
          <a:p>
            <a:pPr marL="0" indent="0">
              <a:buNone/>
            </a:pPr>
            <a:r>
              <a:rPr lang="en-US" dirty="0"/>
              <a:t>&gt;&gt;&gt; cheese</a:t>
            </a:r>
            <a:br>
              <a:rPr lang="en-US" dirty="0"/>
            </a:br>
            <a:r>
              <a:rPr lang="en-US" dirty="0"/>
              <a:t>[0, ‘Hello!’, 2, 3, 4, 5] __________________________________________________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831160" y="4322714"/>
            <a:ext cx="1522640" cy="1370515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looks familiar</a:t>
            </a:r>
          </a:p>
        </p:txBody>
      </p:sp>
    </p:spTree>
    <p:extLst>
      <p:ext uri="{BB962C8B-B14F-4D97-AF65-F5344CB8AC3E}">
        <p14:creationId xmlns:p14="http://schemas.microsoft.com/office/powerpoint/2010/main" val="3044779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lists, we assign a list to a variable</a:t>
            </a:r>
          </a:p>
          <a:p>
            <a:pPr lvl="1"/>
            <a:r>
              <a:rPr lang="en-US" dirty="0"/>
              <a:t>We actually assign a list </a:t>
            </a:r>
            <a:r>
              <a:rPr lang="en-US" i="1" dirty="0"/>
              <a:t>reference</a:t>
            </a:r>
            <a:r>
              <a:rPr lang="en-US" dirty="0"/>
              <a:t> to the variable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spam = [0, 1, 2, 3, 4, 5]</a:t>
            </a:r>
          </a:p>
          <a:p>
            <a:pPr marL="0" indent="0">
              <a:buNone/>
            </a:pPr>
            <a:r>
              <a:rPr lang="en-US" dirty="0"/>
              <a:t>&gt;&gt;&gt; cheese = spam[:]</a:t>
            </a:r>
          </a:p>
          <a:p>
            <a:pPr marL="0" indent="0">
              <a:buNone/>
            </a:pPr>
            <a:r>
              <a:rPr lang="en-US" dirty="0"/>
              <a:t>&gt;&gt;&gt; cheese[1] = ‘Hello!’</a:t>
            </a:r>
          </a:p>
          <a:p>
            <a:pPr marL="0" indent="0">
              <a:buNone/>
            </a:pPr>
            <a:r>
              <a:rPr lang="en-US" dirty="0"/>
              <a:t>&gt;&gt;&gt; spam</a:t>
            </a:r>
          </a:p>
          <a:p>
            <a:pPr marL="0" indent="0">
              <a:buNone/>
            </a:pPr>
            <a:r>
              <a:rPr lang="en-US" dirty="0"/>
              <a:t>[0, 1, 2, 3, 4, 5]</a:t>
            </a:r>
          </a:p>
          <a:p>
            <a:pPr marL="0" indent="0">
              <a:buNone/>
            </a:pPr>
            <a:r>
              <a:rPr lang="en-US" dirty="0"/>
              <a:t>&gt;&gt;&gt; cheese</a:t>
            </a:r>
            <a:br>
              <a:rPr lang="en-US" dirty="0"/>
            </a:br>
            <a:r>
              <a:rPr lang="en-US" dirty="0"/>
              <a:t>[0, ‘Hello!’, 2, 3, 4, 5] __________________________________________________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831160" y="4322714"/>
            <a:ext cx="1522640" cy="1370515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looks familiar</a:t>
            </a:r>
          </a:p>
        </p:txBody>
      </p:sp>
    </p:spTree>
    <p:extLst>
      <p:ext uri="{BB962C8B-B14F-4D97-AF65-F5344CB8AC3E}">
        <p14:creationId xmlns:p14="http://schemas.microsoft.com/office/powerpoint/2010/main" val="1789534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Python uses references whenever variables store values of mutable data types; lists, dictionaries, etc…</a:t>
            </a:r>
          </a:p>
          <a:p>
            <a:r>
              <a:rPr lang="en-US" dirty="0"/>
              <a:t>For strings and numeric values, immutable values, Python variables contain the string or integer value itself. </a:t>
            </a:r>
          </a:p>
          <a:p>
            <a:r>
              <a:rPr lang="en-US" dirty="0"/>
              <a:t>Now let’s pass these so-called references…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60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the values of the arguments are copied to the parameter variables</a:t>
            </a:r>
          </a:p>
          <a:p>
            <a:r>
              <a:rPr lang="en-US" dirty="0"/>
              <a:t>For lists (and dictionaries), a copy of the reference is used for the parameter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eggs(</a:t>
            </a:r>
            <a:r>
              <a:rPr lang="en-US" dirty="0" err="1"/>
              <a:t>someParameter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someParameter.append</a:t>
            </a:r>
            <a:r>
              <a:rPr lang="en-US" dirty="0"/>
              <a:t>(‘Hello’)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spam = [1, 2, 3]</a:t>
            </a:r>
            <a:br>
              <a:rPr lang="en-US" dirty="0"/>
            </a:br>
            <a:r>
              <a:rPr lang="en-US" dirty="0"/>
              <a:t>eggs(spam)</a:t>
            </a:r>
            <a:br>
              <a:rPr lang="en-US" dirty="0"/>
            </a:br>
            <a:r>
              <a:rPr lang="en-US" dirty="0"/>
              <a:t>print(spam) __________________________________________________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60771" y="4519550"/>
            <a:ext cx="4093029" cy="1200329"/>
            <a:chOff x="7260771" y="4519550"/>
            <a:chExt cx="4093029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8164286" y="4519550"/>
              <a:ext cx="3189514" cy="120032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------------------------------</a:t>
              </a:r>
            </a:p>
            <a:p>
              <a:r>
                <a:rPr lang="en-US" sz="2400" dirty="0"/>
                <a:t>[1, 2, 3, ‘Hello’]</a:t>
              </a:r>
            </a:p>
            <a:p>
              <a:r>
                <a:rPr lang="en-US" sz="2400" dirty="0"/>
                <a:t>------------------------------</a:t>
              </a:r>
            </a:p>
          </p:txBody>
        </p:sp>
        <p:sp>
          <p:nvSpPr>
            <p:cNvPr id="6" name="Striped Right Arrow 5"/>
            <p:cNvSpPr/>
            <p:nvPr/>
          </p:nvSpPr>
          <p:spPr>
            <a:xfrm>
              <a:off x="7260771" y="4865913"/>
              <a:ext cx="725930" cy="503847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457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copy() </a:t>
            </a:r>
            <a:r>
              <a:rPr lang="en-US" dirty="0"/>
              <a:t>and </a:t>
            </a:r>
            <a:r>
              <a:rPr lang="en-US" b="1" dirty="0" err="1"/>
              <a:t>deepcopy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Passing references is often the handiest, most computationally inexpensive, way to deal with lists and dictionaries</a:t>
            </a:r>
          </a:p>
          <a:p>
            <a:r>
              <a:rPr lang="en-US" dirty="0"/>
              <a:t>However, we may not want a function to modify our original list or dictionary</a:t>
            </a:r>
          </a:p>
          <a:p>
            <a:r>
              <a:rPr lang="en-US" dirty="0"/>
              <a:t>We can use the </a:t>
            </a:r>
            <a:r>
              <a:rPr lang="en-US" b="1" dirty="0"/>
              <a:t>copy</a:t>
            </a:r>
            <a:r>
              <a:rPr lang="en-US" dirty="0"/>
              <a:t> module’s </a:t>
            </a:r>
            <a:r>
              <a:rPr lang="en-US" b="1" dirty="0"/>
              <a:t>copy() </a:t>
            </a:r>
            <a:r>
              <a:rPr lang="en-US" dirty="0"/>
              <a:t>and </a:t>
            </a:r>
            <a:r>
              <a:rPr lang="en-US" b="1" dirty="0" err="1"/>
              <a:t>deepcopy</a:t>
            </a:r>
            <a:r>
              <a:rPr lang="en-US" b="1" dirty="0"/>
              <a:t>() </a:t>
            </a:r>
            <a:r>
              <a:rPr lang="en-US" dirty="0"/>
              <a:t>functions </a:t>
            </a:r>
          </a:p>
          <a:p>
            <a:r>
              <a:rPr lang="en-US" dirty="0"/>
              <a:t>Both can be used to make a duplicate copy of a mutable value list a list or dictionary</a:t>
            </a:r>
          </a:p>
          <a:p>
            <a:r>
              <a:rPr lang="en-US" dirty="0"/>
              <a:t>Let’s take a look…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08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copy() </a:t>
            </a:r>
            <a:r>
              <a:rPr lang="en-US" dirty="0"/>
              <a:t>and </a:t>
            </a:r>
            <a:r>
              <a:rPr lang="en-US" b="1" dirty="0" err="1"/>
              <a:t>deepcopy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dirty="0"/>
              <a:t>copy() </a:t>
            </a:r>
            <a:r>
              <a:rPr lang="en-US" dirty="0"/>
              <a:t>to pass a list’s value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import copy</a:t>
            </a:r>
            <a:br>
              <a:rPr lang="en-US" dirty="0"/>
            </a:br>
            <a:r>
              <a:rPr lang="en-US" dirty="0"/>
              <a:t>&gt;&gt;&gt; spam = [‘a’, ‘b’, ‘c’, ‘d’]</a:t>
            </a:r>
            <a:br>
              <a:rPr lang="en-US" dirty="0"/>
            </a:br>
            <a:r>
              <a:rPr lang="en-US" dirty="0"/>
              <a:t>&gt;&gt;&gt; cheese = </a:t>
            </a:r>
            <a:r>
              <a:rPr lang="en-US" dirty="0" err="1"/>
              <a:t>copy.copy</a:t>
            </a:r>
            <a:r>
              <a:rPr lang="en-US" dirty="0"/>
              <a:t>(spam)</a:t>
            </a:r>
            <a:br>
              <a:rPr lang="en-US" dirty="0"/>
            </a:br>
            <a:r>
              <a:rPr lang="en-US" dirty="0"/>
              <a:t>&gt;&gt;&gt; cheese[1] = 42</a:t>
            </a:r>
            <a:br>
              <a:rPr lang="en-US" dirty="0"/>
            </a:br>
            <a:r>
              <a:rPr lang="en-US" dirty="0"/>
              <a:t>&gt;&gt;&gt; spam</a:t>
            </a:r>
            <a:br>
              <a:rPr lang="en-US" dirty="0"/>
            </a:br>
            <a:r>
              <a:rPr lang="en-US" dirty="0"/>
              <a:t>[‘a’, ‘b’, ‘c’, ‘d’]</a:t>
            </a:r>
            <a:br>
              <a:rPr lang="en-US" dirty="0"/>
            </a:br>
            <a:r>
              <a:rPr lang="en-US" dirty="0"/>
              <a:t>&gt;&gt;&gt; cheese</a:t>
            </a:r>
            <a:br>
              <a:rPr lang="en-US" dirty="0"/>
            </a:br>
            <a:r>
              <a:rPr lang="en-US" dirty="0"/>
              <a:t>[‘a’, 42, ‘c’, ‘d’]</a:t>
            </a:r>
            <a:br>
              <a:rPr lang="en-US" dirty="0"/>
            </a:br>
            <a:r>
              <a:rPr lang="en-US" dirty="0"/>
              <a:t> __________________________________________________</a:t>
            </a:r>
          </a:p>
          <a:p>
            <a:pPr marL="0" indent="0">
              <a:buNone/>
            </a:pPr>
            <a:r>
              <a:rPr lang="en-US" dirty="0"/>
              <a:t>Note: Use </a:t>
            </a:r>
            <a:r>
              <a:rPr lang="en-US" b="1" dirty="0" err="1"/>
              <a:t>deepcopy</a:t>
            </a:r>
            <a:r>
              <a:rPr lang="en-US" b="1" dirty="0"/>
              <a:t>() </a:t>
            </a:r>
            <a:r>
              <a:rPr lang="en-US" dirty="0"/>
              <a:t>to copy a list containing lists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940017" y="3691343"/>
            <a:ext cx="1413783" cy="1120143"/>
          </a:xfrm>
          <a:prstGeom prst="wedgeRectCallout">
            <a:avLst>
              <a:gd name="adj1" fmla="val -88257"/>
              <a:gd name="adj2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 we use a slice here?</a:t>
            </a:r>
          </a:p>
        </p:txBody>
      </p:sp>
    </p:spTree>
    <p:extLst>
      <p:ext uri="{BB962C8B-B14F-4D97-AF65-F5344CB8AC3E}">
        <p14:creationId xmlns:p14="http://schemas.microsoft.com/office/powerpoint/2010/main" val="271581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4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199"/>
            <a:ext cx="10515600" cy="5440109"/>
          </a:xfrm>
        </p:spPr>
        <p:txBody>
          <a:bodyPr>
            <a:noAutofit/>
          </a:bodyPr>
          <a:lstStyle/>
          <a:p>
            <a:r>
              <a:rPr lang="en-US" dirty="0"/>
              <a:t>We’ve looked at</a:t>
            </a:r>
          </a:p>
          <a:p>
            <a:pPr lvl="1"/>
            <a:r>
              <a:rPr lang="en-US" sz="2800" dirty="0"/>
              <a:t>List Data Type</a:t>
            </a:r>
          </a:p>
          <a:p>
            <a:pPr lvl="2"/>
            <a:r>
              <a:rPr lang="en-US" sz="2400" dirty="0"/>
              <a:t>Indexing, Slicing, Length, Concatenation, Replication</a:t>
            </a:r>
          </a:p>
          <a:p>
            <a:pPr lvl="2"/>
            <a:r>
              <a:rPr lang="en-US" sz="2400" dirty="0"/>
              <a:t>Adding, Deleting, Changing Values</a:t>
            </a:r>
          </a:p>
          <a:p>
            <a:pPr lvl="1"/>
            <a:r>
              <a:rPr lang="en-US" sz="2800" dirty="0"/>
              <a:t>Looping through lists</a:t>
            </a:r>
          </a:p>
          <a:p>
            <a:pPr lvl="2"/>
            <a:r>
              <a:rPr lang="en-US" sz="2400" b="1" dirty="0"/>
              <a:t>in</a:t>
            </a:r>
            <a:r>
              <a:rPr lang="en-US" sz="2400" dirty="0"/>
              <a:t> and </a:t>
            </a:r>
            <a:r>
              <a:rPr lang="en-US" sz="2400" b="1" dirty="0"/>
              <a:t>not in </a:t>
            </a:r>
            <a:r>
              <a:rPr lang="en-US" sz="2400" dirty="0"/>
              <a:t>Operators</a:t>
            </a:r>
          </a:p>
          <a:p>
            <a:pPr lvl="1"/>
            <a:r>
              <a:rPr lang="en-US" sz="2800" dirty="0"/>
              <a:t>Augmented Assignment Operators </a:t>
            </a:r>
            <a:endParaRPr lang="en-US" sz="2800" b="1" dirty="0"/>
          </a:p>
          <a:p>
            <a:pPr lvl="1"/>
            <a:r>
              <a:rPr lang="en-US" sz="2800" dirty="0"/>
              <a:t>Methods</a:t>
            </a:r>
          </a:p>
          <a:p>
            <a:pPr lvl="2"/>
            <a:r>
              <a:rPr lang="en-US" sz="2400" b="1" dirty="0"/>
              <a:t>index()</a:t>
            </a:r>
            <a:r>
              <a:rPr lang="en-US" sz="2400" dirty="0"/>
              <a:t>, </a:t>
            </a:r>
            <a:r>
              <a:rPr lang="en-US" sz="2400" b="1" dirty="0"/>
              <a:t>append()</a:t>
            </a:r>
            <a:r>
              <a:rPr lang="en-US" sz="2400" dirty="0"/>
              <a:t>, </a:t>
            </a:r>
            <a:r>
              <a:rPr lang="en-US" sz="2400" b="1" dirty="0"/>
              <a:t>insert()</a:t>
            </a:r>
            <a:r>
              <a:rPr lang="en-US" sz="2400" dirty="0"/>
              <a:t>, </a:t>
            </a:r>
            <a:r>
              <a:rPr lang="en-US" sz="2400" b="1" dirty="0"/>
              <a:t>remove()</a:t>
            </a:r>
            <a:r>
              <a:rPr lang="en-US" sz="2400" dirty="0"/>
              <a:t>, </a:t>
            </a:r>
            <a:r>
              <a:rPr lang="en-US" sz="2400" b="1" dirty="0"/>
              <a:t>sort()</a:t>
            </a:r>
            <a:r>
              <a:rPr lang="en-US" sz="2400" dirty="0"/>
              <a:t>, </a:t>
            </a:r>
            <a:r>
              <a:rPr lang="en-US" sz="2400" b="1" dirty="0"/>
              <a:t>sort(reverse=True)</a:t>
            </a:r>
          </a:p>
          <a:p>
            <a:pPr lvl="1"/>
            <a:r>
              <a:rPr lang="en-US" sz="2800" dirty="0"/>
              <a:t>Tuples</a:t>
            </a:r>
          </a:p>
          <a:p>
            <a:pPr lvl="1"/>
            <a:r>
              <a:rPr lang="en-US" sz="2800" dirty="0"/>
              <a:t>Reference, Passing References</a:t>
            </a:r>
          </a:p>
          <a:p>
            <a:pPr lvl="1"/>
            <a:r>
              <a:rPr lang="en-US" sz="2800" b="1" dirty="0"/>
              <a:t>copy</a:t>
            </a:r>
            <a:r>
              <a:rPr lang="en-US" sz="2800" dirty="0"/>
              <a:t> module’s </a:t>
            </a:r>
            <a:r>
              <a:rPr lang="en-US" sz="2800" b="1" dirty="0"/>
              <a:t>copy()</a:t>
            </a:r>
            <a:r>
              <a:rPr lang="en-US" sz="2800" dirty="0"/>
              <a:t> and </a:t>
            </a:r>
            <a:r>
              <a:rPr lang="en-US" sz="2800" b="1" dirty="0" err="1"/>
              <a:t>deepcopy</a:t>
            </a:r>
            <a:r>
              <a:rPr lang="en-US" sz="2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89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 use an index to access individual list items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  <a:br>
              <a:rPr lang="en-US" dirty="0"/>
            </a:br>
            <a:r>
              <a:rPr lang="en-US" dirty="0"/>
              <a:t>&gt;&gt;&gt; friends[0]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 err="1"/>
              <a:t>alice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&gt;&gt;&gt; friends[4]</a:t>
            </a:r>
            <a:br>
              <a:rPr lang="en-US" dirty="0"/>
            </a:br>
            <a:r>
              <a:rPr lang="en-US" dirty="0"/>
              <a:t>‘eve’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Note: Indexes can only be integer values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232445" y="3316325"/>
            <a:ext cx="2121355" cy="1163824"/>
          </a:xfrm>
          <a:prstGeom prst="wedgeRectCallout">
            <a:avLst>
              <a:gd name="adj1" fmla="val -93573"/>
              <a:gd name="adj2" fmla="val -3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 is the first item on the list</a:t>
            </a:r>
          </a:p>
        </p:txBody>
      </p:sp>
    </p:spTree>
    <p:extLst>
      <p:ext uri="{BB962C8B-B14F-4D97-AF65-F5344CB8AC3E}">
        <p14:creationId xmlns:p14="http://schemas.microsoft.com/office/powerpoint/2010/main" val="11200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 can easily change a list value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  <a:br>
              <a:rPr lang="en-US" dirty="0"/>
            </a:br>
            <a:r>
              <a:rPr lang="en-US" dirty="0"/>
              <a:t>&gt;&gt;&gt; friends[3] = ‘</a:t>
            </a:r>
            <a:r>
              <a:rPr lang="en-US" dirty="0" err="1"/>
              <a:t>david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&gt;&gt;&gt; friends[3]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david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&gt;&gt;&gt; friends</a:t>
            </a:r>
            <a:br>
              <a:rPr lang="en-US" dirty="0"/>
            </a:b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david</a:t>
            </a:r>
            <a:r>
              <a:rPr lang="en-US" dirty="0"/>
              <a:t>’, ‘eve’] 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94699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Lists can also contain other list values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[[‘</a:t>
            </a:r>
            <a:r>
              <a:rPr lang="en-US" dirty="0" err="1"/>
              <a:t>alice</a:t>
            </a:r>
            <a:r>
              <a:rPr lang="en-US" dirty="0"/>
              <a:t>’, ‘bob’, ‘carol’], [10, 20, 30]]</a:t>
            </a:r>
            <a:br>
              <a:rPr lang="en-US" dirty="0"/>
            </a:br>
            <a:r>
              <a:rPr lang="en-US" dirty="0"/>
              <a:t>&gt;&gt;&gt; friends[0]</a:t>
            </a:r>
            <a:br>
              <a:rPr lang="en-US" dirty="0"/>
            </a:b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‘carol’]</a:t>
            </a:r>
          </a:p>
          <a:p>
            <a:pPr marL="0" indent="0">
              <a:buNone/>
            </a:pPr>
            <a:r>
              <a:rPr lang="en-US" dirty="0"/>
              <a:t>&gt;&gt;&gt; friends[1][2]</a:t>
            </a:r>
            <a:br>
              <a:rPr lang="en-US" dirty="0"/>
            </a:br>
            <a:r>
              <a:rPr lang="en-US" dirty="0"/>
              <a:t>30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232445" y="3316325"/>
            <a:ext cx="2121355" cy="1163824"/>
          </a:xfrm>
          <a:prstGeom prst="wedgeRectCallout">
            <a:avLst>
              <a:gd name="adj1" fmla="val -93573"/>
              <a:gd name="adj2" fmla="val -3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 is the first item on the list</a:t>
            </a:r>
          </a:p>
        </p:txBody>
      </p:sp>
    </p:spTree>
    <p:extLst>
      <p:ext uri="{BB962C8B-B14F-4D97-AF65-F5344CB8AC3E}">
        <p14:creationId xmlns:p14="http://schemas.microsoft.com/office/powerpoint/2010/main" val="149321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Refer to the end of the list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friends[4]</a:t>
            </a:r>
          </a:p>
          <a:p>
            <a:pPr marL="0" indent="0">
              <a:buNone/>
            </a:pPr>
            <a:r>
              <a:rPr lang="en-US" dirty="0"/>
              <a:t>‘eve’</a:t>
            </a:r>
          </a:p>
          <a:p>
            <a:pPr marL="0" indent="0">
              <a:buNone/>
            </a:pPr>
            <a:r>
              <a:rPr lang="en-US" dirty="0"/>
              <a:t>&gt;&gt;&gt; friends[-1]</a:t>
            </a:r>
          </a:p>
          <a:p>
            <a:pPr marL="0" indent="0">
              <a:buNone/>
            </a:pPr>
            <a:r>
              <a:rPr lang="en-US" dirty="0"/>
              <a:t>‘eve’</a:t>
            </a:r>
          </a:p>
          <a:p>
            <a:pPr marL="0" indent="0">
              <a:buNone/>
            </a:pPr>
            <a:r>
              <a:rPr lang="en-US" dirty="0"/>
              <a:t>&gt;&gt;&gt; friends[-2]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dan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232445" y="3762640"/>
            <a:ext cx="2121355" cy="1163824"/>
          </a:xfrm>
          <a:prstGeom prst="wedgeRectCallout">
            <a:avLst>
              <a:gd name="adj1" fmla="val -99731"/>
              <a:gd name="adj2" fmla="val -13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-1 is the last item in the list</a:t>
            </a:r>
          </a:p>
        </p:txBody>
      </p:sp>
    </p:spTree>
    <p:extLst>
      <p:ext uri="{BB962C8B-B14F-4D97-AF65-F5344CB8AC3E}">
        <p14:creationId xmlns:p14="http://schemas.microsoft.com/office/powerpoint/2010/main" val="129002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Sometimes we want to copy all or portions of a list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friends[1:4]</a:t>
            </a:r>
          </a:p>
          <a:p>
            <a:pPr marL="0" indent="0">
              <a:buNone/>
            </a:pPr>
            <a:r>
              <a:rPr lang="en-US" dirty="0"/>
              <a:t>[‘bob’, ‘carol’, ‘</a:t>
            </a:r>
            <a:r>
              <a:rPr lang="en-US" dirty="0" err="1"/>
              <a:t>dan</a:t>
            </a:r>
            <a:r>
              <a:rPr lang="en-US" dirty="0"/>
              <a:t>’]</a:t>
            </a:r>
          </a:p>
          <a:p>
            <a:pPr marL="0" indent="0">
              <a:buNone/>
            </a:pPr>
            <a:r>
              <a:rPr lang="en-US" dirty="0"/>
              <a:t>&gt;&gt;&gt; friends[0:-1]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363074" y="3580210"/>
            <a:ext cx="2121355" cy="1163824"/>
          </a:xfrm>
          <a:prstGeom prst="wedgeRectCallout">
            <a:avLst>
              <a:gd name="adj1" fmla="val -93060"/>
              <a:gd name="adj2" fmla="val -34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Slicing uses inclusive, exclusive syntax</a:t>
            </a:r>
          </a:p>
        </p:txBody>
      </p:sp>
    </p:spTree>
    <p:extLst>
      <p:ext uri="{BB962C8B-B14F-4D97-AF65-F5344CB8AC3E}">
        <p14:creationId xmlns:p14="http://schemas.microsoft.com/office/powerpoint/2010/main" val="366980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Slice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As a shortcut, we can leave out one or both of the indexes on either side of the colon in the slice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friends = [‘</a:t>
            </a:r>
            <a:r>
              <a:rPr lang="en-US" dirty="0" err="1"/>
              <a:t>alice</a:t>
            </a:r>
            <a:r>
              <a:rPr lang="en-US" dirty="0"/>
              <a:t>’, ‘bob’, 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&gt;&gt;&gt; friends[:3]</a:t>
            </a:r>
          </a:p>
          <a:p>
            <a:pPr marL="0" indent="0">
              <a:buNone/>
            </a:pPr>
            <a:r>
              <a:rPr lang="en-US" dirty="0"/>
              <a:t>[‘</a:t>
            </a:r>
            <a:r>
              <a:rPr lang="en-US" dirty="0" err="1"/>
              <a:t>alice</a:t>
            </a:r>
            <a:r>
              <a:rPr lang="en-US" dirty="0"/>
              <a:t>’, ‘bob’, ‘carol’]</a:t>
            </a:r>
          </a:p>
          <a:p>
            <a:pPr marL="0" indent="0">
              <a:buNone/>
            </a:pPr>
            <a:r>
              <a:rPr lang="en-US" dirty="0"/>
              <a:t>&gt;&gt;&gt; friends[2:]</a:t>
            </a:r>
          </a:p>
          <a:p>
            <a:pPr marL="0" indent="0">
              <a:buNone/>
            </a:pPr>
            <a:r>
              <a:rPr lang="en-US" dirty="0"/>
              <a:t>[‘carol’, ‘</a:t>
            </a:r>
            <a:r>
              <a:rPr lang="en-US" dirty="0" err="1"/>
              <a:t>dan</a:t>
            </a:r>
            <a:r>
              <a:rPr lang="en-US" dirty="0"/>
              <a:t>’, ‘eve’]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363074" y="3580210"/>
            <a:ext cx="2121355" cy="1163824"/>
          </a:xfrm>
          <a:prstGeom prst="wedgeRectCallout">
            <a:avLst>
              <a:gd name="adj1" fmla="val -93060"/>
              <a:gd name="adj2" fmla="val -34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Slicing uses inclusive, exclusive syntax</a:t>
            </a:r>
          </a:p>
        </p:txBody>
      </p:sp>
    </p:spTree>
    <p:extLst>
      <p:ext uri="{BB962C8B-B14F-4D97-AF65-F5344CB8AC3E}">
        <p14:creationId xmlns:p14="http://schemas.microsoft.com/office/powerpoint/2010/main" val="203804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2537</Words>
  <Application>Microsoft Office PowerPoint</Application>
  <PresentationFormat>Widescreen</PresentationFormat>
  <Paragraphs>337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SFWE 101 </vt:lpstr>
      <vt:lpstr>Chapter 4 Terms</vt:lpstr>
      <vt:lpstr>What is a List</vt:lpstr>
      <vt:lpstr>List Items</vt:lpstr>
      <vt:lpstr>List Items</vt:lpstr>
      <vt:lpstr>More on Lists</vt:lpstr>
      <vt:lpstr>Negative Indexes</vt:lpstr>
      <vt:lpstr>Slices</vt:lpstr>
      <vt:lpstr>Slice Shortcuts</vt:lpstr>
      <vt:lpstr>Slice Shortcuts</vt:lpstr>
      <vt:lpstr>Slice Shortcuts</vt:lpstr>
      <vt:lpstr>A List’s Length</vt:lpstr>
      <vt:lpstr>List Concatenation and List Replication</vt:lpstr>
      <vt:lpstr>List Concatenation and List Replication</vt:lpstr>
      <vt:lpstr>del Statement</vt:lpstr>
      <vt:lpstr>Using for loops with Lists</vt:lpstr>
      <vt:lpstr>The in and not in operators</vt:lpstr>
      <vt:lpstr>Methods</vt:lpstr>
      <vt:lpstr>index() Method</vt:lpstr>
      <vt:lpstr>append() Method</vt:lpstr>
      <vt:lpstr>insert() Method</vt:lpstr>
      <vt:lpstr>remove() Method</vt:lpstr>
      <vt:lpstr>sort() Method</vt:lpstr>
      <vt:lpstr>sort() Method</vt:lpstr>
      <vt:lpstr>sort() Method</vt:lpstr>
      <vt:lpstr>More about sort()</vt:lpstr>
      <vt:lpstr>List-like Types</vt:lpstr>
      <vt:lpstr>Mutable and Immutable Data Types</vt:lpstr>
      <vt:lpstr>Tuples</vt:lpstr>
      <vt:lpstr>References</vt:lpstr>
      <vt:lpstr>References</vt:lpstr>
      <vt:lpstr>References</vt:lpstr>
      <vt:lpstr>References</vt:lpstr>
      <vt:lpstr>Passing References</vt:lpstr>
      <vt:lpstr>copy() and deepcopy()</vt:lpstr>
      <vt:lpstr>copy() and deepcopy()</vt:lpstr>
      <vt:lpstr>Chapter 4 Summary</vt:lpstr>
    </vt:vector>
  </TitlesOfParts>
  <Company>Augusta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1200</dc:title>
  <dc:creator>Weldon, Steven</dc:creator>
  <cp:lastModifiedBy>He Sen</cp:lastModifiedBy>
  <cp:revision>286</cp:revision>
  <dcterms:created xsi:type="dcterms:W3CDTF">2018-05-15T16:14:30Z</dcterms:created>
  <dcterms:modified xsi:type="dcterms:W3CDTF">2023-10-25T10:05:42Z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