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67" r:id="rId29"/>
    <p:sldId id="289" r:id="rId30"/>
    <p:sldId id="295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9" r:id="rId43"/>
    <p:sldId id="301" r:id="rId44"/>
    <p:sldId id="300" r:id="rId45"/>
    <p:sldId id="314" r:id="rId46"/>
    <p:sldId id="304" r:id="rId47"/>
    <p:sldId id="302" r:id="rId48"/>
    <p:sldId id="303" r:id="rId49"/>
    <p:sldId id="298" r:id="rId50"/>
    <p:sldId id="305" r:id="rId51"/>
    <p:sldId id="306" r:id="rId52"/>
    <p:sldId id="307" r:id="rId53"/>
    <p:sldId id="308" r:id="rId54"/>
    <p:sldId id="313" r:id="rId55"/>
    <p:sldId id="310" r:id="rId56"/>
    <p:sldId id="311" r:id="rId57"/>
    <p:sldId id="312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1" r:id="rId74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1F0"/>
    <a:srgbClr val="DAD6C6"/>
    <a:srgbClr val="99CC00"/>
    <a:srgbClr val="008000"/>
    <a:srgbClr val="FD2919"/>
    <a:srgbClr val="FFCCFF"/>
    <a:srgbClr val="3817FF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45" autoAdjust="0"/>
    <p:restoredTop sz="94724" autoAdjust="0"/>
  </p:normalViewPr>
  <p:slideViewPr>
    <p:cSldViewPr>
      <p:cViewPr>
        <p:scale>
          <a:sx n="66" d="100"/>
          <a:sy n="66" d="100"/>
        </p:scale>
        <p:origin x="-155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1234C9-0CD2-43B7-AAC1-F9F2C8FA1D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FBC61C-330D-46D0-99D9-B09A01400AB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F9C31-AB29-40B0-815B-3610268EE4D7}" type="slidenum">
              <a:rPr lang="en-GB"/>
              <a:pPr/>
              <a:t>1</a:t>
            </a:fld>
            <a:endParaRPr lang="en-GB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04E85-0547-42C2-9840-BE29AEC60DEC}" type="slidenum">
              <a:rPr lang="en-GB"/>
              <a:pPr/>
              <a:t>10</a:t>
            </a:fld>
            <a:endParaRPr lang="en-GB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DFE9B-04A7-4DFD-BC2D-4BCBEC021B56}" type="slidenum">
              <a:rPr lang="en-GB"/>
              <a:pPr/>
              <a:t>11</a:t>
            </a:fld>
            <a:endParaRPr lang="en-GB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79DF3-85D8-43DE-8A91-D8DBEFABF9DF}" type="slidenum">
              <a:rPr lang="en-GB"/>
              <a:pPr/>
              <a:t>12</a:t>
            </a:fld>
            <a:endParaRPr lang="en-GB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4E1BB-2CA1-4D5D-8F49-9F18312DCA56}" type="slidenum">
              <a:rPr lang="en-GB"/>
              <a:pPr/>
              <a:t>13</a:t>
            </a:fld>
            <a:endParaRPr lang="en-GB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1721A-608E-4DE9-B8AD-DBAF14FE590E}" type="slidenum">
              <a:rPr lang="en-GB"/>
              <a:pPr/>
              <a:t>14</a:t>
            </a:fld>
            <a:endParaRPr lang="en-GB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868F3-2AB0-4A3D-AA88-874BFB069FDD}" type="slidenum">
              <a:rPr lang="en-GB"/>
              <a:pPr/>
              <a:t>15</a:t>
            </a:fld>
            <a:endParaRPr lang="en-GB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4412E-FCF5-4893-8A2B-42E67B54EFD8}" type="slidenum">
              <a:rPr lang="en-GB"/>
              <a:pPr/>
              <a:t>16</a:t>
            </a:fld>
            <a:endParaRPr lang="en-GB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4E214-9048-4750-A7E7-83C8F7319FDB}" type="slidenum">
              <a:rPr lang="en-GB"/>
              <a:pPr/>
              <a:t>17</a:t>
            </a:fld>
            <a:endParaRPr lang="en-GB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20407-6066-4C5C-AD5D-0D9E70D0EAB4}" type="slidenum">
              <a:rPr lang="en-GB"/>
              <a:pPr/>
              <a:t>18</a:t>
            </a:fld>
            <a:endParaRPr lang="en-GB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73FF7-8308-4C87-8B8D-C18F683B18CF}" type="slidenum">
              <a:rPr lang="en-GB"/>
              <a:pPr/>
              <a:t>19</a:t>
            </a:fld>
            <a:endParaRPr lang="en-GB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00F02-2D8D-45DC-8356-A4FC69F26C86}" type="slidenum">
              <a:rPr lang="en-GB"/>
              <a:pPr/>
              <a:t>2</a:t>
            </a:fld>
            <a:endParaRPr lang="en-GB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9A363-21D4-49EF-93BD-A86B3F9EB35A}" type="slidenum">
              <a:rPr lang="en-GB"/>
              <a:pPr/>
              <a:t>20</a:t>
            </a:fld>
            <a:endParaRPr lang="en-GB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60F76-461A-4F31-9746-385DD0FE3BC7}" type="slidenum">
              <a:rPr lang="en-GB"/>
              <a:pPr/>
              <a:t>21</a:t>
            </a:fld>
            <a:endParaRPr lang="en-GB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06D1E-4B12-49E5-A051-C2C1397FA1B8}" type="slidenum">
              <a:rPr lang="en-GB"/>
              <a:pPr/>
              <a:t>22</a:t>
            </a:fld>
            <a:endParaRPr lang="en-GB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7A613-0C42-428B-AE70-5296FA239CA0}" type="slidenum">
              <a:rPr lang="en-GB"/>
              <a:pPr/>
              <a:t>23</a:t>
            </a:fld>
            <a:endParaRPr lang="en-GB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F7CDD-AECC-40AD-BA04-A4A1E48B0B72}" type="slidenum">
              <a:rPr lang="en-GB"/>
              <a:pPr/>
              <a:t>24</a:t>
            </a:fld>
            <a:endParaRPr lang="en-GB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935EE-D86A-4DEF-A2A1-ACB7074905B1}" type="slidenum">
              <a:rPr lang="en-GB"/>
              <a:pPr/>
              <a:t>25</a:t>
            </a:fld>
            <a:endParaRPr lang="en-GB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40030-709E-4405-9D2C-462ED9E2393D}" type="slidenum">
              <a:rPr lang="en-GB"/>
              <a:pPr/>
              <a:t>26</a:t>
            </a:fld>
            <a:endParaRPr lang="en-GB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3D673-D860-4112-A3D4-B5089EB1234C}" type="slidenum">
              <a:rPr lang="en-GB"/>
              <a:pPr/>
              <a:t>27</a:t>
            </a:fld>
            <a:endParaRPr lang="en-GB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003F9-8935-49D8-8735-53092B138FE2}" type="slidenum">
              <a:rPr lang="en-GB"/>
              <a:pPr/>
              <a:t>28</a:t>
            </a:fld>
            <a:endParaRPr lang="en-GB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B43B2-7881-4BE3-9B8B-A0B5B3C490D2}" type="slidenum">
              <a:rPr lang="en-GB"/>
              <a:pPr/>
              <a:t>29</a:t>
            </a:fld>
            <a:endParaRPr lang="en-GB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5419-2D9C-4ABF-9F3B-9997D9D416DD}" type="slidenum">
              <a:rPr lang="en-GB"/>
              <a:pPr/>
              <a:t>3</a:t>
            </a:fld>
            <a:endParaRPr lang="en-GB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29F1B-11CC-48B9-A06B-AEDBE4D67AC2}" type="slidenum">
              <a:rPr lang="en-GB"/>
              <a:pPr/>
              <a:t>30</a:t>
            </a:fld>
            <a:endParaRPr lang="en-GB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CC4A9-A3F7-4B05-A68D-5B2FB5CA6957}" type="slidenum">
              <a:rPr lang="en-GB"/>
              <a:pPr/>
              <a:t>31</a:t>
            </a:fld>
            <a:endParaRPr lang="en-GB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F8CB3-7C66-43C9-B9E4-74B4C968B1E0}" type="slidenum">
              <a:rPr lang="en-GB"/>
              <a:pPr/>
              <a:t>32</a:t>
            </a:fld>
            <a:endParaRPr lang="en-GB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D1AB3-25D4-450F-BC6D-8999E82DB946}" type="slidenum">
              <a:rPr lang="en-GB"/>
              <a:pPr/>
              <a:t>33</a:t>
            </a:fld>
            <a:endParaRPr lang="en-GB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ABFDA-233E-4DEE-A56F-0DB35A4340C0}" type="slidenum">
              <a:rPr lang="en-GB"/>
              <a:pPr/>
              <a:t>34</a:t>
            </a:fld>
            <a:endParaRPr lang="en-GB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5E1FC-F9BE-4D6A-A12D-FA74C314506E}" type="slidenum">
              <a:rPr lang="en-GB"/>
              <a:pPr/>
              <a:t>35</a:t>
            </a:fld>
            <a:endParaRPr lang="en-GB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FE329-72E7-4901-A6FE-D88371833B9F}" type="slidenum">
              <a:rPr lang="en-GB"/>
              <a:pPr/>
              <a:t>36</a:t>
            </a:fld>
            <a:endParaRPr lang="en-GB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5F66C-C451-47D1-96A9-2BF84EE3AB0C}" type="slidenum">
              <a:rPr lang="en-GB"/>
              <a:pPr/>
              <a:t>37</a:t>
            </a:fld>
            <a:endParaRPr lang="en-GB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10D86-4AE8-42BA-9F9A-30E32719B091}" type="slidenum">
              <a:rPr lang="en-GB"/>
              <a:pPr/>
              <a:t>38</a:t>
            </a:fld>
            <a:endParaRPr lang="en-GB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CF379-FF3F-4137-A9DD-6D8E737B59BA}" type="slidenum">
              <a:rPr lang="en-GB"/>
              <a:pPr/>
              <a:t>39</a:t>
            </a:fld>
            <a:endParaRPr lang="en-GB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454D-8C82-48AB-9506-F045569D3C24}" type="slidenum">
              <a:rPr lang="en-GB"/>
              <a:pPr/>
              <a:t>4</a:t>
            </a:fld>
            <a:endParaRPr lang="en-GB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649B4-DD09-4B90-A5A7-CB45CE4B817B}" type="slidenum">
              <a:rPr lang="en-GB"/>
              <a:pPr/>
              <a:t>40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909EE-D396-400F-AEEA-BF40069BC46F}" type="slidenum">
              <a:rPr lang="en-GB"/>
              <a:pPr/>
              <a:t>41</a:t>
            </a:fld>
            <a:endParaRPr lang="en-GB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8CBBC-CFA2-4321-A045-0F9DFCD9D2ED}" type="slidenum">
              <a:rPr lang="en-GB"/>
              <a:pPr/>
              <a:t>42</a:t>
            </a:fld>
            <a:endParaRPr lang="en-GB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D9B39-3085-4356-BFDB-CF3DE0E69559}" type="slidenum">
              <a:rPr lang="en-GB"/>
              <a:pPr/>
              <a:t>43</a:t>
            </a:fld>
            <a:endParaRPr lang="en-GB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C2B3F-5DE4-4872-BB2C-2D3C411BDD45}" type="slidenum">
              <a:rPr lang="en-GB"/>
              <a:pPr/>
              <a:t>44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A3149-7027-4D04-B931-27D56D06C36E}" type="slidenum">
              <a:rPr lang="en-GB"/>
              <a:pPr/>
              <a:t>45</a:t>
            </a:fld>
            <a:endParaRPr lang="en-GB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C7AEE-DC79-46E3-A1D9-3EB043FF2E21}" type="slidenum">
              <a:rPr lang="en-GB"/>
              <a:pPr/>
              <a:t>46</a:t>
            </a:fld>
            <a:endParaRPr lang="en-GB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D2420-FF1F-47E2-8C13-84F716704C25}" type="slidenum">
              <a:rPr lang="en-GB"/>
              <a:pPr/>
              <a:t>47</a:t>
            </a:fld>
            <a:endParaRPr lang="en-GB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2A123-0CDE-47F1-B565-E985F98F62F7}" type="slidenum">
              <a:rPr lang="en-GB"/>
              <a:pPr/>
              <a:t>48</a:t>
            </a:fld>
            <a:endParaRPr lang="en-GB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1FFBB-C1E7-44F5-B464-E84DA727D58F}" type="slidenum">
              <a:rPr lang="en-GB"/>
              <a:pPr/>
              <a:t>49</a:t>
            </a:fld>
            <a:endParaRPr lang="en-GB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6B0F9-BCB7-4487-9546-34E75791C318}" type="slidenum">
              <a:rPr lang="en-GB"/>
              <a:pPr/>
              <a:t>5</a:t>
            </a:fld>
            <a:endParaRPr lang="en-GB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8AC3F-6EEE-4D7D-A0B7-0B74987E1E43}" type="slidenum">
              <a:rPr lang="en-GB"/>
              <a:pPr/>
              <a:t>50</a:t>
            </a:fld>
            <a:endParaRPr lang="en-GB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DFAA-CDC9-4397-BA96-E08236AF823F}" type="slidenum">
              <a:rPr lang="en-GB"/>
              <a:pPr/>
              <a:t>51</a:t>
            </a:fld>
            <a:endParaRPr lang="en-GB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FE05F-0084-4FFE-A3AA-7E2B847B4076}" type="slidenum">
              <a:rPr lang="en-GB"/>
              <a:pPr/>
              <a:t>52</a:t>
            </a:fld>
            <a:endParaRPr lang="en-GB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132B7-9211-44CC-8B63-7AA4147C3F39}" type="slidenum">
              <a:rPr lang="en-GB"/>
              <a:pPr/>
              <a:t>53</a:t>
            </a:fld>
            <a:endParaRPr lang="en-GB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9E99B-289D-456C-94ED-590F987BBA20}" type="slidenum">
              <a:rPr lang="en-GB"/>
              <a:pPr/>
              <a:t>54</a:t>
            </a:fld>
            <a:endParaRPr lang="en-GB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ADCF7-5E62-4243-93D2-8EC35D2C73E9}" type="slidenum">
              <a:rPr lang="en-GB"/>
              <a:pPr/>
              <a:t>55</a:t>
            </a:fld>
            <a:endParaRPr lang="en-GB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54FC5-3164-4ED2-BE6B-58C3472F36B9}" type="slidenum">
              <a:rPr lang="en-GB"/>
              <a:pPr/>
              <a:t>56</a:t>
            </a:fld>
            <a:endParaRPr lang="en-GB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E1813-FF1D-4B81-814C-73A08E0FC508}" type="slidenum">
              <a:rPr lang="en-GB"/>
              <a:pPr/>
              <a:t>57</a:t>
            </a:fld>
            <a:endParaRPr lang="en-GB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11F73-5DDF-411A-AE86-6EBD19BAB323}" type="slidenum">
              <a:rPr lang="en-GB"/>
              <a:pPr/>
              <a:t>58</a:t>
            </a:fld>
            <a:endParaRPr lang="en-GB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F7BD8-AA1F-41DA-AE9B-CEB58667BFBD}" type="slidenum">
              <a:rPr lang="en-GB"/>
              <a:pPr/>
              <a:t>59</a:t>
            </a:fld>
            <a:endParaRPr lang="en-GB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85531-06DD-40AA-9B76-7A4CB11F7223}" type="slidenum">
              <a:rPr lang="en-GB"/>
              <a:pPr/>
              <a:t>6</a:t>
            </a:fld>
            <a:endParaRPr lang="en-GB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C2252-B202-464F-B3AC-41CCD1745C14}" type="slidenum">
              <a:rPr lang="en-GB"/>
              <a:pPr/>
              <a:t>60</a:t>
            </a:fld>
            <a:endParaRPr lang="en-GB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2437-9CF7-48C6-BD5A-C027066D6792}" type="slidenum">
              <a:rPr lang="en-GB"/>
              <a:pPr/>
              <a:t>61</a:t>
            </a:fld>
            <a:endParaRPr lang="en-GB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AD4C3-D70D-47F2-955A-7908C1CF25AC}" type="slidenum">
              <a:rPr lang="en-GB"/>
              <a:pPr/>
              <a:t>62</a:t>
            </a:fld>
            <a:endParaRPr lang="en-GB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FBFA7-3F92-44F8-AE3A-CC1A8F8EE7C0}" type="slidenum">
              <a:rPr lang="en-GB"/>
              <a:pPr/>
              <a:t>63</a:t>
            </a:fld>
            <a:endParaRPr lang="en-GB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EC50B-68D6-45C1-B0D0-0027D63EDE68}" type="slidenum">
              <a:rPr lang="en-GB"/>
              <a:pPr/>
              <a:t>64</a:t>
            </a:fld>
            <a:endParaRPr lang="en-GB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FFE97-52AA-4463-8FB5-5FC3290192B7}" type="slidenum">
              <a:rPr lang="en-GB"/>
              <a:pPr/>
              <a:t>65</a:t>
            </a:fld>
            <a:endParaRPr lang="en-GB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64AC3-C4FA-45F9-8E88-D4DA856BD0AF}" type="slidenum">
              <a:rPr lang="en-GB"/>
              <a:pPr/>
              <a:t>66</a:t>
            </a:fld>
            <a:endParaRPr lang="en-GB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5F599-269B-4B4A-8E64-30CD6789A704}" type="slidenum">
              <a:rPr lang="en-GB"/>
              <a:pPr/>
              <a:t>67</a:t>
            </a:fld>
            <a:endParaRPr lang="en-GB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52FE4-012C-4D09-AEA4-05E14842ADE6}" type="slidenum">
              <a:rPr lang="en-GB"/>
              <a:pPr/>
              <a:t>68</a:t>
            </a:fld>
            <a:endParaRPr lang="en-GB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59697-89E0-4A93-B873-9352BCE26EF9}" type="slidenum">
              <a:rPr lang="en-GB"/>
              <a:pPr/>
              <a:t>69</a:t>
            </a:fld>
            <a:endParaRPr lang="en-GB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8BECF-C105-4320-8419-6BEB099E98D7}" type="slidenum">
              <a:rPr lang="en-GB"/>
              <a:pPr/>
              <a:t>7</a:t>
            </a:fld>
            <a:endParaRPr lang="en-GB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0A24C-14CF-46F7-8711-D830C51A80E9}" type="slidenum">
              <a:rPr lang="en-GB"/>
              <a:pPr/>
              <a:t>70</a:t>
            </a:fld>
            <a:endParaRPr lang="en-GB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96F40-95E0-4EF5-A94A-E5AA87C0E490}" type="slidenum">
              <a:rPr lang="en-GB"/>
              <a:pPr/>
              <a:t>71</a:t>
            </a:fld>
            <a:endParaRPr lang="en-GB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73A-5A05-475C-9FF1-FC8B1B9E82D1}" type="slidenum">
              <a:rPr lang="en-GB"/>
              <a:pPr/>
              <a:t>72</a:t>
            </a:fld>
            <a:endParaRPr lang="en-GB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01CAD-E033-44FA-ABF1-AF08A84C7D3C}" type="slidenum">
              <a:rPr lang="en-GB"/>
              <a:pPr/>
              <a:t>73</a:t>
            </a:fld>
            <a:endParaRPr lang="en-GB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A468E-8694-4347-BB24-405416ED686E}" type="slidenum">
              <a:rPr lang="en-GB"/>
              <a:pPr/>
              <a:t>8</a:t>
            </a:fld>
            <a:endParaRPr lang="en-GB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8FD12-E35C-4D82-97C0-D4B787CCD51E}" type="slidenum">
              <a:rPr lang="en-GB"/>
              <a:pPr/>
              <a:t>9</a:t>
            </a:fld>
            <a:endParaRPr lang="en-GB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3E5C-5407-435A-A492-E6028C51F6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67B-8D41-4DF8-AD1E-215A2357C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549A-2360-4D0F-89FE-3CDA12F0CD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Dr Andreas Savva -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B4E7349-684B-4032-BA0B-4AABAEE8FF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371600" y="533400"/>
            <a:ext cx="76200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Dr Andreas Savva -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F52214-8F23-4137-B33A-684E289DD42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57800" y="1981200"/>
            <a:ext cx="3733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57800" y="4114800"/>
            <a:ext cx="3733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Dr Andreas Savva -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0F077C-168D-4161-B37F-C8B6273B475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57800" y="1981200"/>
            <a:ext cx="3733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57800" y="4114800"/>
            <a:ext cx="3733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Dr Andreas Savva -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65CDA6-935B-470C-B37E-B61C6EC0E1A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1600" y="1981200"/>
            <a:ext cx="762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Dr Andreas Savva -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ED1E5D2-4782-4CD8-B626-FBC3B5BF6ED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9381-3686-4DC4-86A8-1BC6F06921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8F1B-FEBA-4FAC-9AC1-44620FFA3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B7E-B9D1-4FA7-B94F-7F216BCB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FCDB-22F4-4C1D-B9F3-C05E02D7D9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AF2-8B80-4332-A39C-C246C2A23A9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1048-0CC6-4DE0-A8FF-3234225922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79F7-7155-4A34-B664-0D2D3ECBA9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DAA-4BF4-44BB-BEDC-B735016A26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Dr Andreas Savva - Computer Graphics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8994-3E1C-4025-968A-C316EA4694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2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3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85800"/>
            <a:ext cx="5094288" cy="3352800"/>
          </a:xfrm>
        </p:spPr>
        <p:txBody>
          <a:bodyPr/>
          <a:lstStyle/>
          <a:p>
            <a:pPr algn="r"/>
            <a:r>
              <a:rPr lang="en-US" dirty="0"/>
              <a:t>Computer Graphics</a:t>
            </a:r>
            <a:endParaRPr lang="en-GB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4038600"/>
            <a:ext cx="5111750" cy="1752600"/>
          </a:xfrm>
        </p:spPr>
        <p:txBody>
          <a:bodyPr/>
          <a:lstStyle/>
          <a:p>
            <a:pPr algn="r"/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Unit II</a:t>
            </a:r>
            <a:endParaRPr lang="en-US" sz="36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Graphics Output Primitives</a:t>
            </a:r>
            <a:endParaRPr lang="en-GB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99" name="Group 379"/>
          <p:cNvGraphicFramePr>
            <a:graphicFrameLocks noGrp="1"/>
          </p:cNvGraphicFramePr>
          <p:nvPr>
            <p:ph/>
          </p:nvPr>
        </p:nvGraphicFramePr>
        <p:xfrm>
          <a:off x="1692275" y="2492375"/>
          <a:ext cx="2232025" cy="3398520"/>
        </p:xfrm>
        <a:graphic>
          <a:graphicData uri="http://schemas.openxmlformats.org/drawingml/2006/table">
            <a:tbl>
              <a:tblPr/>
              <a:tblGrid>
                <a:gridCol w="503238"/>
                <a:gridCol w="576262"/>
                <a:gridCol w="115252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round(y)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</a:tbl>
          </a:graphicData>
        </a:graphic>
      </p:graphicFrame>
      <p:sp>
        <p:nvSpPr>
          <p:cNvPr id="2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86E-6316-4579-B557-18092068F6E1}" type="slidenum">
              <a:rPr lang="en-GB"/>
              <a:pPr/>
              <a:t>10</a:t>
            </a:fld>
            <a:endParaRPr lang="en-GB"/>
          </a:p>
        </p:txBody>
      </p:sp>
      <p:graphicFrame>
        <p:nvGraphicFramePr>
          <p:cNvPr id="107842" name="Group 322"/>
          <p:cNvGraphicFramePr>
            <a:graphicFrameLocks noGrp="1"/>
          </p:cNvGraphicFramePr>
          <p:nvPr/>
        </p:nvGraphicFramePr>
        <p:xfrm>
          <a:off x="4284663" y="2298700"/>
          <a:ext cx="4103687" cy="3657600"/>
        </p:xfrm>
        <a:graphic>
          <a:graphicData uri="http://schemas.openxmlformats.org/drawingml/2006/table">
            <a:tbl>
              <a:tblPr/>
              <a:tblGrid>
                <a:gridCol w="411162"/>
                <a:gridCol w="409575"/>
                <a:gridCol w="411163"/>
                <a:gridCol w="409575"/>
                <a:gridCol w="411162"/>
                <a:gridCol w="409575"/>
                <a:gridCol w="409575"/>
                <a:gridCol w="411163"/>
                <a:gridCol w="409575"/>
                <a:gridCol w="411162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649" name="Text Box 129"/>
          <p:cNvSpPr txBox="1">
            <a:spLocks noChangeArrowheads="1"/>
          </p:cNvSpPr>
          <p:nvPr/>
        </p:nvSpPr>
        <p:spPr bwMode="auto">
          <a:xfrm>
            <a:off x="1187450" y="908050"/>
            <a:ext cx="3003550" cy="1431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4000" i="1">
                <a:solidFill>
                  <a:srgbClr val="FD2919"/>
                </a:solidFill>
              </a:rPr>
              <a:t>y = </a:t>
            </a:r>
            <a:r>
              <a:rPr lang="en-US" sz="4000">
                <a:solidFill>
                  <a:srgbClr val="FD2919"/>
                </a:solidFill>
                <a:cs typeface="Times New Roman" pitchFamily="18" charset="0"/>
              </a:rPr>
              <a:t>½ </a:t>
            </a:r>
            <a:r>
              <a:rPr lang="en-US" sz="4000" i="1">
                <a:solidFill>
                  <a:srgbClr val="FD2919"/>
                </a:solidFill>
              </a:rPr>
              <a:t>x</a:t>
            </a:r>
            <a:r>
              <a:rPr lang="en-US" sz="4000">
                <a:solidFill>
                  <a:srgbClr val="FD2919"/>
                </a:solidFill>
              </a:rPr>
              <a:t> + 1</a:t>
            </a:r>
          </a:p>
          <a:p>
            <a:r>
              <a:rPr lang="en-US" i="1">
                <a:solidFill>
                  <a:srgbClr val="3817FF"/>
                </a:solidFill>
              </a:rPr>
              <a:t>m </a:t>
            </a:r>
            <a:r>
              <a:rPr lang="en-US">
                <a:solidFill>
                  <a:srgbClr val="3817FF"/>
                </a:solidFill>
              </a:rPr>
              <a:t>= ½</a:t>
            </a:r>
          </a:p>
          <a:p>
            <a:r>
              <a:rPr lang="en-US" i="1">
                <a:solidFill>
                  <a:srgbClr val="3817FF"/>
                </a:solidFill>
              </a:rPr>
              <a:t>c </a:t>
            </a:r>
            <a:r>
              <a:rPr lang="en-US">
                <a:solidFill>
                  <a:srgbClr val="3817FF"/>
                </a:solidFill>
              </a:rPr>
              <a:t>= 1</a:t>
            </a:r>
            <a:endParaRPr lang="el-GR">
              <a:solidFill>
                <a:srgbClr val="3817FF"/>
              </a:solidFill>
            </a:endParaRPr>
          </a:p>
        </p:txBody>
      </p:sp>
      <p:sp>
        <p:nvSpPr>
          <p:cNvPr id="107650" name="Line 130"/>
          <p:cNvSpPr>
            <a:spLocks noChangeShapeType="1"/>
          </p:cNvSpPr>
          <p:nvPr/>
        </p:nvSpPr>
        <p:spPr bwMode="auto">
          <a:xfrm flipV="1">
            <a:off x="4686300" y="1819275"/>
            <a:ext cx="0" cy="3770313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651" name="Text Box 131"/>
          <p:cNvSpPr txBox="1">
            <a:spLocks noChangeArrowheads="1"/>
          </p:cNvSpPr>
          <p:nvPr/>
        </p:nvSpPr>
        <p:spPr bwMode="auto">
          <a:xfrm>
            <a:off x="4367213" y="1674813"/>
            <a:ext cx="3190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y</a:t>
            </a:r>
            <a:endParaRPr lang="el-GR" i="1">
              <a:solidFill>
                <a:srgbClr val="3817FF"/>
              </a:solidFill>
            </a:endParaRPr>
          </a:p>
        </p:txBody>
      </p:sp>
      <p:sp>
        <p:nvSpPr>
          <p:cNvPr id="107652" name="Line 132"/>
          <p:cNvSpPr>
            <a:spLocks noChangeShapeType="1"/>
          </p:cNvSpPr>
          <p:nvPr/>
        </p:nvSpPr>
        <p:spPr bwMode="auto">
          <a:xfrm flipV="1">
            <a:off x="4686300" y="5589588"/>
            <a:ext cx="4278313" cy="0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653" name="Text Box 133"/>
          <p:cNvSpPr txBox="1">
            <a:spLocks noChangeArrowheads="1"/>
          </p:cNvSpPr>
          <p:nvPr/>
        </p:nvSpPr>
        <p:spPr bwMode="auto">
          <a:xfrm>
            <a:off x="8532813" y="5491163"/>
            <a:ext cx="3190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x</a:t>
            </a:r>
            <a:endParaRPr lang="el-GR" i="1">
              <a:solidFill>
                <a:srgbClr val="3817FF"/>
              </a:solidFill>
            </a:endParaRPr>
          </a:p>
        </p:txBody>
      </p:sp>
      <p:sp>
        <p:nvSpPr>
          <p:cNvPr id="107900" name="Text Box 380"/>
          <p:cNvSpPr txBox="1">
            <a:spLocks noChangeArrowheads="1"/>
          </p:cNvSpPr>
          <p:nvPr/>
        </p:nvSpPr>
        <p:spPr bwMode="auto">
          <a:xfrm>
            <a:off x="4086225" y="119063"/>
            <a:ext cx="2232025" cy="823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</a:rPr>
              <a:t>|</a:t>
            </a:r>
            <a:r>
              <a:rPr lang="en-US" sz="4800" i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</a:rPr>
              <a:t>| </a:t>
            </a:r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</a:t>
            </a:r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</a:rPr>
              <a:t> 1</a:t>
            </a:r>
            <a:endParaRPr lang="el-GR" sz="4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50" grpId="0" animBg="1"/>
      <p:bldP spid="107651" grpId="0"/>
      <p:bldP spid="107652" grpId="0" animBg="1"/>
      <p:bldP spid="1076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DCA-533C-4ADD-986F-DD899D752579}" type="slidenum">
              <a:rPr lang="en-GB"/>
              <a:pPr/>
              <a:t>11</a:t>
            </a:fld>
            <a:endParaRPr lang="en-GB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086225" y="119063"/>
            <a:ext cx="2232025" cy="823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</a:rPr>
              <a:t>|</a:t>
            </a:r>
            <a:r>
              <a:rPr lang="en-US" sz="4800" i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</a:rPr>
              <a:t>| </a:t>
            </a:r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</a:t>
            </a:r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</a:rPr>
              <a:t> 1</a:t>
            </a:r>
            <a:endParaRPr lang="el-GR" sz="4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09573" name="Group 5"/>
          <p:cNvGraphicFramePr>
            <a:graphicFrameLocks noGrp="1"/>
          </p:cNvGraphicFramePr>
          <p:nvPr/>
        </p:nvGraphicFramePr>
        <p:xfrm>
          <a:off x="4284663" y="2324100"/>
          <a:ext cx="4103687" cy="3657600"/>
        </p:xfrm>
        <a:graphic>
          <a:graphicData uri="http://schemas.openxmlformats.org/drawingml/2006/table">
            <a:tbl>
              <a:tblPr/>
              <a:tblGrid>
                <a:gridCol w="411162"/>
                <a:gridCol w="409575"/>
                <a:gridCol w="411163"/>
                <a:gridCol w="409575"/>
                <a:gridCol w="411162"/>
                <a:gridCol w="409575"/>
                <a:gridCol w="409575"/>
                <a:gridCol w="411163"/>
                <a:gridCol w="409575"/>
                <a:gridCol w="411162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716" name="Text Box 148"/>
          <p:cNvSpPr txBox="1">
            <a:spLocks noChangeArrowheads="1"/>
          </p:cNvSpPr>
          <p:nvPr/>
        </p:nvSpPr>
        <p:spPr bwMode="auto">
          <a:xfrm>
            <a:off x="1258888" y="917575"/>
            <a:ext cx="3003550" cy="1431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4000" i="1">
                <a:solidFill>
                  <a:srgbClr val="FD2919"/>
                </a:solidFill>
              </a:rPr>
              <a:t>y = 3x</a:t>
            </a:r>
            <a:r>
              <a:rPr lang="en-US" sz="4000">
                <a:solidFill>
                  <a:srgbClr val="FD2919"/>
                </a:solidFill>
              </a:rPr>
              <a:t> - 2</a:t>
            </a:r>
          </a:p>
          <a:p>
            <a:r>
              <a:rPr lang="en-US" i="1">
                <a:solidFill>
                  <a:srgbClr val="3817FF"/>
                </a:solidFill>
              </a:rPr>
              <a:t>m </a:t>
            </a:r>
            <a:r>
              <a:rPr lang="en-US">
                <a:solidFill>
                  <a:srgbClr val="3817FF"/>
                </a:solidFill>
              </a:rPr>
              <a:t>= 3</a:t>
            </a:r>
          </a:p>
          <a:p>
            <a:r>
              <a:rPr lang="en-US" i="1">
                <a:solidFill>
                  <a:srgbClr val="3817FF"/>
                </a:solidFill>
              </a:rPr>
              <a:t>c </a:t>
            </a:r>
            <a:r>
              <a:rPr lang="en-US">
                <a:solidFill>
                  <a:srgbClr val="3817FF"/>
                </a:solidFill>
              </a:rPr>
              <a:t>= -2</a:t>
            </a:r>
            <a:endParaRPr lang="el-GR">
              <a:solidFill>
                <a:srgbClr val="3817FF"/>
              </a:solidFill>
            </a:endParaRPr>
          </a:p>
        </p:txBody>
      </p:sp>
      <p:sp>
        <p:nvSpPr>
          <p:cNvPr id="109717" name="Line 149"/>
          <p:cNvSpPr>
            <a:spLocks noChangeShapeType="1"/>
          </p:cNvSpPr>
          <p:nvPr/>
        </p:nvSpPr>
        <p:spPr bwMode="auto">
          <a:xfrm flipV="1">
            <a:off x="4686300" y="1844675"/>
            <a:ext cx="0" cy="3770313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9718" name="Text Box 150"/>
          <p:cNvSpPr txBox="1">
            <a:spLocks noChangeArrowheads="1"/>
          </p:cNvSpPr>
          <p:nvPr/>
        </p:nvSpPr>
        <p:spPr bwMode="auto">
          <a:xfrm>
            <a:off x="4367213" y="1700213"/>
            <a:ext cx="3190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y</a:t>
            </a:r>
            <a:endParaRPr lang="el-GR" i="1">
              <a:solidFill>
                <a:srgbClr val="3817FF"/>
              </a:solidFill>
            </a:endParaRPr>
          </a:p>
        </p:txBody>
      </p:sp>
      <p:sp>
        <p:nvSpPr>
          <p:cNvPr id="109719" name="Line 151"/>
          <p:cNvSpPr>
            <a:spLocks noChangeShapeType="1"/>
          </p:cNvSpPr>
          <p:nvPr/>
        </p:nvSpPr>
        <p:spPr bwMode="auto">
          <a:xfrm flipV="1">
            <a:off x="4686300" y="5614988"/>
            <a:ext cx="4278313" cy="0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9720" name="Text Box 152"/>
          <p:cNvSpPr txBox="1">
            <a:spLocks noChangeArrowheads="1"/>
          </p:cNvSpPr>
          <p:nvPr/>
        </p:nvSpPr>
        <p:spPr bwMode="auto">
          <a:xfrm>
            <a:off x="8532813" y="5516563"/>
            <a:ext cx="3190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x</a:t>
            </a:r>
            <a:endParaRPr lang="el-GR" i="1">
              <a:solidFill>
                <a:srgbClr val="3817FF"/>
              </a:solidFill>
            </a:endParaRPr>
          </a:p>
        </p:txBody>
      </p:sp>
      <p:graphicFrame>
        <p:nvGraphicFramePr>
          <p:cNvPr id="109782" name="Group 214"/>
          <p:cNvGraphicFramePr>
            <a:graphicFrameLocks noGrp="1"/>
          </p:cNvGraphicFramePr>
          <p:nvPr/>
        </p:nvGraphicFramePr>
        <p:xfrm>
          <a:off x="1692275" y="2492375"/>
          <a:ext cx="2232025" cy="3412808"/>
        </p:xfrm>
        <a:graphic>
          <a:graphicData uri="http://schemas.openxmlformats.org/drawingml/2006/table">
            <a:tbl>
              <a:tblPr/>
              <a:tblGrid>
                <a:gridCol w="503238"/>
                <a:gridCol w="576262"/>
                <a:gridCol w="115252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round(y)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</a:tbl>
          </a:graphicData>
        </a:graphic>
      </p:graphicFrame>
      <p:sp>
        <p:nvSpPr>
          <p:cNvPr id="109781" name="Text Box 213"/>
          <p:cNvSpPr txBox="1">
            <a:spLocks noChangeArrowheads="1"/>
          </p:cNvSpPr>
          <p:nvPr/>
        </p:nvSpPr>
        <p:spPr bwMode="auto">
          <a:xfrm>
            <a:off x="2935288" y="5876925"/>
            <a:ext cx="915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D2919"/>
                </a:solidFill>
              </a:rPr>
              <a:t>outside</a:t>
            </a:r>
            <a:endParaRPr lang="el-GR" sz="2000">
              <a:solidFill>
                <a:srgbClr val="FD29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17" grpId="0" animBg="1"/>
      <p:bldP spid="109718" grpId="0"/>
      <p:bldP spid="109719" grpId="0" animBg="1"/>
      <p:bldP spid="1097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9875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The Digital Differential Analyzer (DDA) Algorithm</a:t>
            </a:r>
            <a:endParaRPr lang="el-GR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763713" y="1643063"/>
          <a:ext cx="1223962" cy="979487"/>
        </p:xfrm>
        <a:graphic>
          <a:graphicData uri="http://schemas.openxmlformats.org/presentationml/2006/ole">
            <p:oleObj spid="_x0000_s111620" name="Equation" r:id="rId4" imgW="444240" imgH="355320" progId="Equation.3">
              <p:embed/>
            </p:oleObj>
          </a:graphicData>
        </a:graphic>
      </p:graphicFrame>
      <p:graphicFrame>
        <p:nvGraphicFramePr>
          <p:cNvPr id="111706" name="Group 90"/>
          <p:cNvGraphicFramePr>
            <a:graphicFrameLocks noGrp="1"/>
          </p:cNvGraphicFramePr>
          <p:nvPr>
            <p:ph sz="quarter" idx="2"/>
          </p:nvPr>
        </p:nvGraphicFramePr>
        <p:xfrm>
          <a:off x="5184775" y="3028950"/>
          <a:ext cx="1258888" cy="2346960"/>
        </p:xfrm>
        <a:graphic>
          <a:graphicData uri="http://schemas.openxmlformats.org/drawingml/2006/table">
            <a:tbl>
              <a:tblPr/>
              <a:tblGrid>
                <a:gridCol w="585788"/>
                <a:gridCol w="67310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1699" name="Object 83"/>
          <p:cNvGraphicFramePr>
            <a:graphicFrameLocks noChangeAspect="1"/>
          </p:cNvGraphicFramePr>
          <p:nvPr>
            <p:ph sz="quarter" idx="3"/>
          </p:nvPr>
        </p:nvGraphicFramePr>
        <p:xfrm>
          <a:off x="1766888" y="5445125"/>
          <a:ext cx="1220787" cy="990600"/>
        </p:xfrm>
        <a:graphic>
          <a:graphicData uri="http://schemas.openxmlformats.org/presentationml/2006/ole">
            <p:oleObj spid="_x0000_s111699" name="Equation" r:id="rId5" imgW="469800" imgH="380880" progId="Equation.3">
              <p:embed/>
            </p:oleObj>
          </a:graphicData>
        </a:graphic>
      </p:graphicFrame>
      <p:sp>
        <p:nvSpPr>
          <p:cNvPr id="4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B14A-E082-4920-90B3-B4DF0CABF945}" type="slidenum">
              <a:rPr lang="en-GB"/>
              <a:pPr/>
              <a:t>12</a:t>
            </a:fld>
            <a:endParaRPr lang="en-GB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3200400" y="1874838"/>
            <a:ext cx="56197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means that for a unit (1) change in </a:t>
            </a:r>
            <a:r>
              <a:rPr lang="en-US" i="1"/>
              <a:t>x</a:t>
            </a:r>
            <a:r>
              <a:rPr lang="en-US"/>
              <a:t> there is </a:t>
            </a:r>
          </a:p>
          <a:p>
            <a:pPr algn="l"/>
            <a:r>
              <a:rPr lang="en-US" i="1">
                <a:solidFill>
                  <a:schemeClr val="folHlink"/>
                </a:solidFill>
              </a:rPr>
              <a:t>m</a:t>
            </a:r>
            <a:r>
              <a:rPr lang="en-US">
                <a:solidFill>
                  <a:schemeClr val="folHlink"/>
                </a:solidFill>
              </a:rPr>
              <a:t>-change</a:t>
            </a:r>
            <a:r>
              <a:rPr lang="en-US"/>
              <a:t> in </a:t>
            </a:r>
            <a:r>
              <a:rPr lang="en-US" i="1"/>
              <a:t>y.</a:t>
            </a:r>
            <a:endParaRPr lang="el-GR" i="1"/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1847850" y="3117850"/>
            <a:ext cx="30845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i.e.  </a:t>
            </a:r>
            <a:r>
              <a:rPr lang="en-US" i="1">
                <a:solidFill>
                  <a:srgbClr val="3817FF"/>
                </a:solidFill>
              </a:rPr>
              <a:t>y</a:t>
            </a:r>
            <a:r>
              <a:rPr lang="en-US">
                <a:solidFill>
                  <a:srgbClr val="3817FF"/>
                </a:solidFill>
              </a:rPr>
              <a:t> = 3</a:t>
            </a:r>
            <a:r>
              <a:rPr lang="en-US" i="1">
                <a:solidFill>
                  <a:srgbClr val="3817FF"/>
                </a:solidFill>
              </a:rPr>
              <a:t>x</a:t>
            </a:r>
            <a:r>
              <a:rPr lang="en-US">
                <a:solidFill>
                  <a:srgbClr val="3817FF"/>
                </a:solidFill>
              </a:rPr>
              <a:t> + 1      </a:t>
            </a:r>
            <a:r>
              <a:rPr lang="en-US" i="1">
                <a:solidFill>
                  <a:srgbClr val="FD2919"/>
                </a:solidFill>
              </a:rPr>
              <a:t>m</a:t>
            </a:r>
            <a:r>
              <a:rPr lang="en-US">
                <a:solidFill>
                  <a:srgbClr val="FD2919"/>
                </a:solidFill>
              </a:rPr>
              <a:t> = 3</a:t>
            </a:r>
            <a:endParaRPr lang="el-GR">
              <a:solidFill>
                <a:srgbClr val="FD2919"/>
              </a:solidFill>
            </a:endParaRPr>
          </a:p>
        </p:txBody>
      </p:sp>
      <p:sp>
        <p:nvSpPr>
          <p:cNvPr id="111702" name="Text Box 86"/>
          <p:cNvSpPr txBox="1">
            <a:spLocks noChangeArrowheads="1"/>
          </p:cNvSpPr>
          <p:nvPr/>
        </p:nvSpPr>
        <p:spPr bwMode="auto">
          <a:xfrm>
            <a:off x="3200400" y="5630863"/>
            <a:ext cx="56197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means that for a unit (1) change in </a:t>
            </a:r>
            <a:r>
              <a:rPr lang="en-US" i="1"/>
              <a:t>y</a:t>
            </a:r>
            <a:r>
              <a:rPr lang="en-US"/>
              <a:t> there is </a:t>
            </a:r>
          </a:p>
          <a:p>
            <a:pPr algn="l"/>
            <a:r>
              <a:rPr lang="en-US">
                <a:solidFill>
                  <a:schemeClr val="folHlink"/>
                </a:solidFill>
              </a:rPr>
              <a:t>1/</a:t>
            </a:r>
            <a:r>
              <a:rPr lang="en-US" i="1">
                <a:solidFill>
                  <a:schemeClr val="folHlink"/>
                </a:solidFill>
              </a:rPr>
              <a:t>m</a:t>
            </a:r>
            <a:r>
              <a:rPr lang="en-US">
                <a:solidFill>
                  <a:schemeClr val="folHlink"/>
                </a:solidFill>
              </a:rPr>
              <a:t> change</a:t>
            </a:r>
            <a:r>
              <a:rPr lang="en-US"/>
              <a:t> in </a:t>
            </a:r>
            <a:r>
              <a:rPr lang="en-US" i="1"/>
              <a:t>x.</a:t>
            </a:r>
            <a:endParaRPr lang="el-GR" i="1"/>
          </a:p>
        </p:txBody>
      </p:sp>
      <p:sp>
        <p:nvSpPr>
          <p:cNvPr id="111707" name="AutoShape 91"/>
          <p:cNvSpPr>
            <a:spLocks noChangeArrowheads="1"/>
          </p:cNvSpPr>
          <p:nvPr/>
        </p:nvSpPr>
        <p:spPr bwMode="auto">
          <a:xfrm>
            <a:off x="6883400" y="2732088"/>
            <a:ext cx="2081213" cy="1489075"/>
          </a:xfrm>
          <a:prstGeom prst="wedgeEllipseCallout">
            <a:avLst>
              <a:gd name="adj1" fmla="val -65407"/>
              <a:gd name="adj2" fmla="val 4509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3817FF"/>
                </a:solidFill>
              </a:rPr>
              <a:t>Do not use</a:t>
            </a:r>
          </a:p>
          <a:p>
            <a:r>
              <a:rPr lang="en-US" sz="1600" i="1">
                <a:solidFill>
                  <a:srgbClr val="3817FF"/>
                </a:solidFill>
              </a:rPr>
              <a:t>y</a:t>
            </a:r>
            <a:r>
              <a:rPr lang="en-US" sz="1600">
                <a:solidFill>
                  <a:srgbClr val="3817FF"/>
                </a:solidFill>
              </a:rPr>
              <a:t> = 3</a:t>
            </a:r>
            <a:r>
              <a:rPr lang="en-US" sz="1600" i="1">
                <a:solidFill>
                  <a:srgbClr val="3817FF"/>
                </a:solidFill>
              </a:rPr>
              <a:t>x</a:t>
            </a:r>
            <a:r>
              <a:rPr lang="en-US" sz="1600">
                <a:solidFill>
                  <a:srgbClr val="3817FF"/>
                </a:solidFill>
              </a:rPr>
              <a:t>  + 1 </a:t>
            </a:r>
          </a:p>
          <a:p>
            <a:r>
              <a:rPr lang="en-US" sz="1600">
                <a:solidFill>
                  <a:srgbClr val="3817FF"/>
                </a:solidFill>
              </a:rPr>
              <a:t>to calculate</a:t>
            </a:r>
            <a:r>
              <a:rPr lang="en-US" sz="1600" i="1">
                <a:solidFill>
                  <a:srgbClr val="3817FF"/>
                </a:solidFill>
              </a:rPr>
              <a:t> y</a:t>
            </a:r>
            <a:r>
              <a:rPr lang="en-US" sz="1600">
                <a:solidFill>
                  <a:srgbClr val="3817FF"/>
                </a:solidFill>
              </a:rPr>
              <a:t>. </a:t>
            </a:r>
          </a:p>
          <a:p>
            <a:r>
              <a:rPr lang="en-US" sz="1600">
                <a:solidFill>
                  <a:srgbClr val="3817FF"/>
                </a:solidFill>
              </a:rPr>
              <a:t>Use </a:t>
            </a:r>
            <a:r>
              <a:rPr lang="en-US" sz="1600" i="1">
                <a:solidFill>
                  <a:srgbClr val="3817FF"/>
                </a:solidFill>
              </a:rPr>
              <a:t>m</a:t>
            </a:r>
            <a:endParaRPr lang="el-GR" sz="1600" i="1">
              <a:solidFill>
                <a:srgbClr val="3817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720725"/>
          </a:xfrm>
        </p:spPr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The DDA Method</a:t>
            </a:r>
            <a:endParaRPr lang="el-GR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981075"/>
            <a:ext cx="7772400" cy="2376488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lang="en-US" sz="2800"/>
              <a:t>Uses differential equation of the line : </a:t>
            </a:r>
            <a:r>
              <a:rPr lang="en-US" sz="2800" i="1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  <a:p>
            <a:pPr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lang="en-US" sz="2800"/>
              <a:t>If slope </a:t>
            </a:r>
            <a:r>
              <a:rPr lang="en-US" sz="2800">
                <a:solidFill>
                  <a:srgbClr val="3817FF"/>
                </a:solidFill>
              </a:rPr>
              <a:t>|m| </a:t>
            </a:r>
            <a:r>
              <a:rPr lang="en-US" sz="2800">
                <a:solidFill>
                  <a:srgbClr val="3817FF"/>
                </a:solidFill>
                <a:sym typeface="Symbol" pitchFamily="18" charset="2"/>
              </a:rPr>
              <a:t> 1</a:t>
            </a:r>
            <a:r>
              <a:rPr lang="en-US" sz="2800">
                <a:sym typeface="Symbol" pitchFamily="18" charset="2"/>
              </a:rPr>
              <a:t> then increment </a:t>
            </a:r>
            <a:r>
              <a:rPr lang="en-US" sz="2800" i="1">
                <a:sym typeface="Symbol" pitchFamily="18" charset="2"/>
              </a:rPr>
              <a:t>x</a:t>
            </a:r>
            <a:r>
              <a:rPr lang="en-US" sz="2800">
                <a:sym typeface="Symbol" pitchFamily="18" charset="2"/>
              </a:rPr>
              <a:t> in steps of 1 pixel and find corresponding </a:t>
            </a:r>
            <a:r>
              <a:rPr lang="en-US" sz="2800" i="1">
                <a:sym typeface="Symbol" pitchFamily="18" charset="2"/>
              </a:rPr>
              <a:t>y</a:t>
            </a:r>
            <a:r>
              <a:rPr lang="en-US" sz="2800">
                <a:sym typeface="Symbol" pitchFamily="18" charset="2"/>
              </a:rPr>
              <a:t>-values.</a:t>
            </a:r>
          </a:p>
          <a:p>
            <a:pPr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lang="en-US" sz="2800"/>
              <a:t>If slope </a:t>
            </a:r>
            <a:r>
              <a:rPr lang="en-US" sz="2800">
                <a:solidFill>
                  <a:srgbClr val="3817FF"/>
                </a:solidFill>
              </a:rPr>
              <a:t>|m| </a:t>
            </a:r>
            <a:r>
              <a:rPr lang="en-US" sz="2800">
                <a:solidFill>
                  <a:srgbClr val="3817FF"/>
                </a:solidFill>
                <a:sym typeface="Symbol" pitchFamily="18" charset="2"/>
              </a:rPr>
              <a:t> 1</a:t>
            </a:r>
            <a:r>
              <a:rPr lang="en-US" sz="2800">
                <a:sym typeface="Symbol" pitchFamily="18" charset="2"/>
              </a:rPr>
              <a:t> then increment </a:t>
            </a:r>
            <a:r>
              <a:rPr lang="en-US" sz="2800" i="1">
                <a:sym typeface="Symbol" pitchFamily="18" charset="2"/>
              </a:rPr>
              <a:t>y</a:t>
            </a:r>
            <a:r>
              <a:rPr lang="en-US" sz="2800">
                <a:sym typeface="Symbol" pitchFamily="18" charset="2"/>
              </a:rPr>
              <a:t> in steps of 1 pixel and find corresponding </a:t>
            </a:r>
            <a:r>
              <a:rPr lang="en-US" sz="2800" i="1">
                <a:sym typeface="Symbol" pitchFamily="18" charset="2"/>
              </a:rPr>
              <a:t>x</a:t>
            </a:r>
            <a:r>
              <a:rPr lang="en-US" sz="2800">
                <a:sym typeface="Symbol" pitchFamily="18" charset="2"/>
              </a:rPr>
              <a:t>-values.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800">
              <a:sym typeface="Symbol" pitchFamily="18" charset="2"/>
            </a:endParaRPr>
          </a:p>
        </p:txBody>
      </p:sp>
      <p:graphicFrame>
        <p:nvGraphicFramePr>
          <p:cNvPr id="123493" name="Group 613"/>
          <p:cNvGraphicFramePr>
            <a:graphicFrameLocks noGrp="1"/>
          </p:cNvGraphicFramePr>
          <p:nvPr>
            <p:ph sz="quarter" idx="2"/>
          </p:nvPr>
        </p:nvGraphicFramePr>
        <p:xfrm>
          <a:off x="5616575" y="3516313"/>
          <a:ext cx="3059113" cy="2682240"/>
        </p:xfrm>
        <a:graphic>
          <a:graphicData uri="http://schemas.openxmlformats.org/drawingml/2006/table">
            <a:tbl>
              <a:tblPr/>
              <a:tblGrid>
                <a:gridCol w="384175"/>
                <a:gridCol w="369888"/>
                <a:gridCol w="393700"/>
                <a:gridCol w="382587"/>
                <a:gridCol w="381000"/>
                <a:gridCol w="384175"/>
                <a:gridCol w="379413"/>
                <a:gridCol w="384175"/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726" name="Group 846"/>
          <p:cNvGraphicFramePr>
            <a:graphicFrameLocks noGrp="1"/>
          </p:cNvGraphicFramePr>
          <p:nvPr>
            <p:ph sz="quarter" idx="3"/>
          </p:nvPr>
        </p:nvGraphicFramePr>
        <p:xfrm>
          <a:off x="1692275" y="3500438"/>
          <a:ext cx="3024188" cy="2682240"/>
        </p:xfrm>
        <a:graphic>
          <a:graphicData uri="http://schemas.openxmlformats.org/drawingml/2006/table">
            <a:tbl>
              <a:tblPr/>
              <a:tblGrid>
                <a:gridCol w="379413"/>
                <a:gridCol w="366712"/>
                <a:gridCol w="387350"/>
                <a:gridCol w="379413"/>
                <a:gridCol w="377825"/>
                <a:gridCol w="379412"/>
                <a:gridCol w="374650"/>
                <a:gridCol w="379413"/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B481-0B11-42C9-BE65-A81489F0B7D6}" type="slidenum">
              <a:rPr lang="en-GB"/>
              <a:pPr/>
              <a:t>13</a:t>
            </a:fld>
            <a:endParaRPr lang="en-GB"/>
          </a:p>
        </p:txBody>
      </p:sp>
      <p:sp>
        <p:nvSpPr>
          <p:cNvPr id="123727" name="Line 847"/>
          <p:cNvSpPr>
            <a:spLocks noChangeShapeType="1"/>
          </p:cNvSpPr>
          <p:nvPr/>
        </p:nvSpPr>
        <p:spPr bwMode="auto">
          <a:xfrm flipV="1">
            <a:off x="1908175" y="5030788"/>
            <a:ext cx="2592388" cy="1008062"/>
          </a:xfrm>
          <a:prstGeom prst="line">
            <a:avLst/>
          </a:prstGeom>
          <a:noFill/>
          <a:ln w="12700" cap="sq">
            <a:solidFill>
              <a:srgbClr val="3817FF"/>
            </a:solidFill>
            <a:round/>
            <a:headEnd type="oval" w="sm" len="sm"/>
            <a:tailEnd type="oval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728" name="Line 848"/>
          <p:cNvSpPr>
            <a:spLocks noChangeShapeType="1"/>
          </p:cNvSpPr>
          <p:nvPr/>
        </p:nvSpPr>
        <p:spPr bwMode="auto">
          <a:xfrm flipV="1">
            <a:off x="5799138" y="3732213"/>
            <a:ext cx="1112837" cy="2303462"/>
          </a:xfrm>
          <a:prstGeom prst="line">
            <a:avLst/>
          </a:prstGeom>
          <a:noFill/>
          <a:ln w="12700" cap="sq">
            <a:solidFill>
              <a:srgbClr val="3817FF"/>
            </a:solidFill>
            <a:round/>
            <a:headEnd type="oval" w="sm" len="sm"/>
            <a:tailEnd type="oval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729" name="Line 849"/>
          <p:cNvSpPr>
            <a:spLocks noChangeShapeType="1"/>
          </p:cNvSpPr>
          <p:nvPr/>
        </p:nvSpPr>
        <p:spPr bwMode="auto">
          <a:xfrm>
            <a:off x="1692275" y="6308725"/>
            <a:ext cx="1008063" cy="0"/>
          </a:xfrm>
          <a:prstGeom prst="line">
            <a:avLst/>
          </a:prstGeom>
          <a:noFill/>
          <a:ln w="38100" cap="sq">
            <a:solidFill>
              <a:srgbClr val="FD2919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730" name="Line 850"/>
          <p:cNvSpPr>
            <a:spLocks noChangeShapeType="1"/>
          </p:cNvSpPr>
          <p:nvPr/>
        </p:nvSpPr>
        <p:spPr bwMode="auto">
          <a:xfrm flipV="1">
            <a:off x="5435600" y="5302250"/>
            <a:ext cx="0" cy="863600"/>
          </a:xfrm>
          <a:prstGeom prst="line">
            <a:avLst/>
          </a:prstGeom>
          <a:noFill/>
          <a:ln w="38100" cap="sq">
            <a:solidFill>
              <a:srgbClr val="FD2919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731" name="Text Box 851"/>
          <p:cNvSpPr txBox="1">
            <a:spLocks noChangeArrowheads="1"/>
          </p:cNvSpPr>
          <p:nvPr/>
        </p:nvSpPr>
        <p:spPr bwMode="auto">
          <a:xfrm>
            <a:off x="1908175" y="6283325"/>
            <a:ext cx="2222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3817FF"/>
                </a:solidFill>
              </a:rPr>
              <a:t>step through in </a:t>
            </a:r>
            <a:r>
              <a:rPr lang="en-US" i="1">
                <a:solidFill>
                  <a:srgbClr val="3817FF"/>
                </a:solidFill>
              </a:rPr>
              <a:t>x</a:t>
            </a:r>
            <a:endParaRPr lang="en-GB" i="1">
              <a:solidFill>
                <a:srgbClr val="3817FF"/>
              </a:solidFill>
            </a:endParaRPr>
          </a:p>
        </p:txBody>
      </p:sp>
      <p:sp>
        <p:nvSpPr>
          <p:cNvPr id="123732" name="Text Box 852"/>
          <p:cNvSpPr txBox="1">
            <a:spLocks noChangeArrowheads="1"/>
          </p:cNvSpPr>
          <p:nvPr/>
        </p:nvSpPr>
        <p:spPr bwMode="auto">
          <a:xfrm>
            <a:off x="6084888" y="6284913"/>
            <a:ext cx="2222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3817FF"/>
                </a:solidFill>
              </a:rPr>
              <a:t>step through in </a:t>
            </a:r>
            <a:r>
              <a:rPr lang="en-US" i="1">
                <a:solidFill>
                  <a:srgbClr val="3817FF"/>
                </a:solidFill>
              </a:rPr>
              <a:t>y</a:t>
            </a:r>
            <a:endParaRPr lang="en-GB" i="1">
              <a:solidFill>
                <a:srgbClr val="3817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DDA Method</a:t>
            </a: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29125" name="Group 101"/>
          <p:cNvGraphicFramePr>
            <a:graphicFrameLocks noGrp="1"/>
          </p:cNvGraphicFramePr>
          <p:nvPr>
            <p:ph type="tbl" idx="1"/>
          </p:nvPr>
        </p:nvGraphicFramePr>
        <p:xfrm>
          <a:off x="2771775" y="1989138"/>
          <a:ext cx="4679950" cy="3636964"/>
        </p:xfrm>
        <a:graphic>
          <a:graphicData uri="http://schemas.openxmlformats.org/drawingml/2006/table">
            <a:tbl>
              <a:tblPr/>
              <a:tblGrid>
                <a:gridCol w="936625"/>
                <a:gridCol w="936625"/>
                <a:gridCol w="933450"/>
                <a:gridCol w="936625"/>
                <a:gridCol w="936625"/>
              </a:tblGrid>
              <a:tr h="91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1E42-1B99-4FC7-A057-8F8A99935D54}" type="slidenum">
              <a:rPr lang="en-GB"/>
              <a:pPr/>
              <a:t>14</a:t>
            </a:fld>
            <a:endParaRPr lang="en-GB"/>
          </a:p>
        </p:txBody>
      </p:sp>
      <p:grpSp>
        <p:nvGrpSpPr>
          <p:cNvPr id="129136" name="Group 112"/>
          <p:cNvGrpSpPr>
            <a:grpSpLocks/>
          </p:cNvGrpSpPr>
          <p:nvPr/>
        </p:nvGrpSpPr>
        <p:grpSpPr bwMode="auto">
          <a:xfrm>
            <a:off x="2124075" y="2606675"/>
            <a:ext cx="6802438" cy="2587625"/>
            <a:chOff x="1338" y="1778"/>
            <a:chExt cx="4285" cy="1630"/>
          </a:xfrm>
        </p:grpSpPr>
        <p:sp>
          <p:nvSpPr>
            <p:cNvPr id="129126" name="Oval 102"/>
            <p:cNvSpPr>
              <a:spLocks noChangeArrowheads="1"/>
            </p:cNvSpPr>
            <p:nvPr/>
          </p:nvSpPr>
          <p:spPr bwMode="auto">
            <a:xfrm>
              <a:off x="2212" y="2998"/>
              <a:ext cx="227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27" name="Line 103"/>
            <p:cNvSpPr>
              <a:spLocks noChangeShapeType="1"/>
            </p:cNvSpPr>
            <p:nvPr/>
          </p:nvSpPr>
          <p:spPr bwMode="auto">
            <a:xfrm flipV="1">
              <a:off x="1338" y="2024"/>
              <a:ext cx="3810" cy="1225"/>
            </a:xfrm>
            <a:prstGeom prst="line">
              <a:avLst/>
            </a:prstGeom>
            <a:noFill/>
            <a:ln w="25400" cap="sq">
              <a:solidFill>
                <a:srgbClr val="FD291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128" name="Text Box 104"/>
            <p:cNvSpPr txBox="1">
              <a:spLocks noChangeArrowheads="1"/>
            </p:cNvSpPr>
            <p:nvPr/>
          </p:nvSpPr>
          <p:spPr bwMode="auto">
            <a:xfrm>
              <a:off x="4714" y="1778"/>
              <a:ext cx="9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D2919"/>
                  </a:solidFill>
                  <a:latin typeface="Impact" pitchFamily="34" charset="0"/>
                </a:rPr>
                <a:t>Desired line</a:t>
              </a:r>
              <a:endParaRPr lang="en-GB" sz="2000">
                <a:solidFill>
                  <a:srgbClr val="FD2919"/>
                </a:solidFill>
                <a:latin typeface="Impact" pitchFamily="34" charset="0"/>
              </a:endParaRPr>
            </a:p>
          </p:txBody>
        </p:sp>
        <p:sp>
          <p:nvSpPr>
            <p:cNvPr id="129129" name="Text Box 105"/>
            <p:cNvSpPr txBox="1">
              <a:spLocks noChangeArrowheads="1"/>
            </p:cNvSpPr>
            <p:nvPr/>
          </p:nvSpPr>
          <p:spPr bwMode="auto">
            <a:xfrm>
              <a:off x="1894" y="3158"/>
              <a:ext cx="94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817FF"/>
                  </a:solidFill>
                </a:rPr>
                <a:t>(</a:t>
              </a:r>
              <a:r>
                <a:rPr lang="en-US" sz="2000" i="1">
                  <a:solidFill>
                    <a:srgbClr val="3817FF"/>
                  </a:solidFill>
                </a:rPr>
                <a:t>x</a:t>
              </a:r>
              <a:r>
                <a:rPr lang="en-US" sz="2000" i="1" baseline="-25000">
                  <a:solidFill>
                    <a:srgbClr val="3817FF"/>
                  </a:solidFill>
                </a:rPr>
                <a:t>i</a:t>
              </a:r>
              <a:r>
                <a:rPr lang="en-US" sz="2000">
                  <a:solidFill>
                    <a:srgbClr val="3817FF"/>
                  </a:solidFill>
                </a:rPr>
                <a:t>,round(</a:t>
              </a:r>
              <a:r>
                <a:rPr lang="en-US" sz="2000" i="1">
                  <a:solidFill>
                    <a:srgbClr val="3817FF"/>
                  </a:solidFill>
                </a:rPr>
                <a:t>y</a:t>
              </a:r>
              <a:r>
                <a:rPr lang="en-US" sz="2000" i="1" baseline="-25000">
                  <a:solidFill>
                    <a:srgbClr val="3817FF"/>
                  </a:solidFill>
                </a:rPr>
                <a:t>i</a:t>
              </a:r>
              <a:r>
                <a:rPr lang="en-US" sz="2000">
                  <a:solidFill>
                    <a:srgbClr val="3817FF"/>
                  </a:solidFill>
                </a:rPr>
                <a:t>))</a:t>
              </a:r>
              <a:endParaRPr lang="en-GB" sz="2000">
                <a:solidFill>
                  <a:srgbClr val="3817FF"/>
                </a:solidFill>
              </a:endParaRPr>
            </a:p>
          </p:txBody>
        </p:sp>
        <p:sp>
          <p:nvSpPr>
            <p:cNvPr id="129130" name="Oval 106"/>
            <p:cNvSpPr>
              <a:spLocks noChangeArrowheads="1"/>
            </p:cNvSpPr>
            <p:nvPr/>
          </p:nvSpPr>
          <p:spPr bwMode="auto">
            <a:xfrm>
              <a:off x="2278" y="2883"/>
              <a:ext cx="91" cy="91"/>
            </a:xfrm>
            <a:prstGeom prst="ellipse">
              <a:avLst/>
            </a:prstGeom>
            <a:solidFill>
              <a:srgbClr val="FD291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1" name="Text Box 107"/>
            <p:cNvSpPr txBox="1">
              <a:spLocks noChangeArrowheads="1"/>
            </p:cNvSpPr>
            <p:nvPr/>
          </p:nvSpPr>
          <p:spPr bwMode="auto">
            <a:xfrm>
              <a:off x="1874" y="2704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D2919"/>
                  </a:solidFill>
                </a:rPr>
                <a:t>(</a:t>
              </a:r>
              <a:r>
                <a:rPr lang="en-US" sz="2000" i="1">
                  <a:solidFill>
                    <a:srgbClr val="FD2919"/>
                  </a:solidFill>
                </a:rPr>
                <a:t>x</a:t>
              </a:r>
              <a:r>
                <a:rPr lang="en-US" sz="2000" i="1" baseline="-25000">
                  <a:solidFill>
                    <a:srgbClr val="FD2919"/>
                  </a:solidFill>
                </a:rPr>
                <a:t>i</a:t>
              </a:r>
              <a:r>
                <a:rPr lang="en-US" sz="2000">
                  <a:solidFill>
                    <a:srgbClr val="FD2919"/>
                  </a:solidFill>
                </a:rPr>
                <a:t>,</a:t>
              </a:r>
              <a:r>
                <a:rPr lang="en-US" sz="2000" i="1">
                  <a:solidFill>
                    <a:srgbClr val="FD2919"/>
                  </a:solidFill>
                </a:rPr>
                <a:t>y</a:t>
              </a:r>
              <a:r>
                <a:rPr lang="en-US" sz="2000" i="1" baseline="-25000">
                  <a:solidFill>
                    <a:srgbClr val="FD2919"/>
                  </a:solidFill>
                </a:rPr>
                <a:t>i</a:t>
              </a:r>
              <a:r>
                <a:rPr lang="en-US" sz="2000">
                  <a:solidFill>
                    <a:srgbClr val="FD2919"/>
                  </a:solidFill>
                </a:rPr>
                <a:t>)</a:t>
              </a:r>
              <a:endParaRPr lang="en-GB" sz="2000">
                <a:solidFill>
                  <a:srgbClr val="FD2919"/>
                </a:solidFill>
              </a:endParaRPr>
            </a:p>
          </p:txBody>
        </p:sp>
        <p:sp>
          <p:nvSpPr>
            <p:cNvPr id="129132" name="Oval 108"/>
            <p:cNvSpPr>
              <a:spLocks noChangeArrowheads="1"/>
            </p:cNvSpPr>
            <p:nvPr/>
          </p:nvSpPr>
          <p:spPr bwMode="auto">
            <a:xfrm>
              <a:off x="2811" y="2408"/>
              <a:ext cx="227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3" name="Text Box 109"/>
            <p:cNvSpPr txBox="1">
              <a:spLocks noChangeArrowheads="1"/>
            </p:cNvSpPr>
            <p:nvPr/>
          </p:nvSpPr>
          <p:spPr bwMode="auto">
            <a:xfrm>
              <a:off x="2336" y="2182"/>
              <a:ext cx="1317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817FF"/>
                  </a:solidFill>
                </a:rPr>
                <a:t>(</a:t>
              </a:r>
              <a:r>
                <a:rPr lang="en-US" sz="2000" i="1">
                  <a:solidFill>
                    <a:srgbClr val="3817FF"/>
                  </a:solidFill>
                </a:rPr>
                <a:t>x</a:t>
              </a:r>
              <a:r>
                <a:rPr lang="en-US" sz="2000" i="1" baseline="-25000">
                  <a:solidFill>
                    <a:srgbClr val="3817FF"/>
                  </a:solidFill>
                </a:rPr>
                <a:t>i</a:t>
              </a:r>
              <a:r>
                <a:rPr lang="en-US" sz="2000">
                  <a:solidFill>
                    <a:srgbClr val="3817FF"/>
                  </a:solidFill>
                </a:rPr>
                <a:t>+1,round(</a:t>
              </a:r>
              <a:r>
                <a:rPr lang="en-US" sz="2000" i="1">
                  <a:solidFill>
                    <a:srgbClr val="3817FF"/>
                  </a:solidFill>
                </a:rPr>
                <a:t>y</a:t>
              </a:r>
              <a:r>
                <a:rPr lang="en-US" sz="2000" i="1" baseline="-25000">
                  <a:solidFill>
                    <a:srgbClr val="3817FF"/>
                  </a:solidFill>
                </a:rPr>
                <a:t>i</a:t>
              </a:r>
              <a:r>
                <a:rPr lang="en-US" sz="2000">
                  <a:solidFill>
                    <a:srgbClr val="3817FF"/>
                  </a:solidFill>
                </a:rPr>
                <a:t>+</a:t>
              </a:r>
              <a:r>
                <a:rPr lang="en-US" sz="2000" i="1">
                  <a:solidFill>
                    <a:srgbClr val="3817FF"/>
                  </a:solidFill>
                </a:rPr>
                <a:t>m</a:t>
              </a:r>
              <a:r>
                <a:rPr lang="en-US" sz="2000">
                  <a:solidFill>
                    <a:srgbClr val="3817FF"/>
                  </a:solidFill>
                </a:rPr>
                <a:t>))</a:t>
              </a:r>
              <a:endParaRPr lang="en-GB" sz="2000">
                <a:solidFill>
                  <a:srgbClr val="3817FF"/>
                </a:solidFill>
              </a:endParaRPr>
            </a:p>
          </p:txBody>
        </p:sp>
        <p:sp>
          <p:nvSpPr>
            <p:cNvPr id="129134" name="Oval 110"/>
            <p:cNvSpPr>
              <a:spLocks noChangeArrowheads="1"/>
            </p:cNvSpPr>
            <p:nvPr/>
          </p:nvSpPr>
          <p:spPr bwMode="auto">
            <a:xfrm>
              <a:off x="2880" y="2704"/>
              <a:ext cx="91" cy="91"/>
            </a:xfrm>
            <a:prstGeom prst="ellipse">
              <a:avLst/>
            </a:prstGeom>
            <a:solidFill>
              <a:srgbClr val="FD291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5" name="Text Box 111"/>
            <p:cNvSpPr txBox="1">
              <a:spLocks noChangeArrowheads="1"/>
            </p:cNvSpPr>
            <p:nvPr/>
          </p:nvSpPr>
          <p:spPr bwMode="auto">
            <a:xfrm>
              <a:off x="2925" y="2659"/>
              <a:ext cx="8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D2919"/>
                  </a:solidFill>
                </a:rPr>
                <a:t>(</a:t>
              </a:r>
              <a:r>
                <a:rPr lang="en-US" sz="2000" i="1">
                  <a:solidFill>
                    <a:srgbClr val="FD2919"/>
                  </a:solidFill>
                </a:rPr>
                <a:t>x</a:t>
              </a:r>
              <a:r>
                <a:rPr lang="en-US" sz="2000" i="1" baseline="-25000">
                  <a:solidFill>
                    <a:srgbClr val="FD2919"/>
                  </a:solidFill>
                </a:rPr>
                <a:t>i</a:t>
              </a:r>
              <a:r>
                <a:rPr lang="en-US" sz="2000">
                  <a:solidFill>
                    <a:srgbClr val="FD2919"/>
                  </a:solidFill>
                </a:rPr>
                <a:t>+1,</a:t>
              </a:r>
              <a:r>
                <a:rPr lang="en-US" sz="2000" i="1">
                  <a:solidFill>
                    <a:srgbClr val="FD2919"/>
                  </a:solidFill>
                </a:rPr>
                <a:t>y</a:t>
              </a:r>
              <a:r>
                <a:rPr lang="en-US" sz="2000" i="1" baseline="-25000">
                  <a:solidFill>
                    <a:srgbClr val="FD2919"/>
                  </a:solidFill>
                </a:rPr>
                <a:t>i</a:t>
              </a:r>
              <a:r>
                <a:rPr lang="en-US" sz="2000">
                  <a:solidFill>
                    <a:srgbClr val="FD2919"/>
                  </a:solidFill>
                </a:rPr>
                <a:t>+</a:t>
              </a:r>
              <a:r>
                <a:rPr lang="en-US" sz="2000" i="1">
                  <a:solidFill>
                    <a:srgbClr val="FD2919"/>
                  </a:solidFill>
                </a:rPr>
                <a:t>m</a:t>
              </a:r>
              <a:r>
                <a:rPr lang="en-US" sz="2000">
                  <a:solidFill>
                    <a:srgbClr val="FD2919"/>
                  </a:solidFill>
                </a:rPr>
                <a:t>)</a:t>
              </a:r>
              <a:endParaRPr lang="en-GB" sz="2000">
                <a:solidFill>
                  <a:srgbClr val="FD291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 slope </a:t>
            </a:r>
            <a:r>
              <a:rPr lang="en-US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 0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1620838" y="1628775"/>
            <a:ext cx="3527425" cy="2376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/>
              <a:t>if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36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 1</a:t>
            </a:r>
            <a:r>
              <a:rPr lang="en-US" sz="36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/>
              <a:t> + 1</a:t>
            </a:r>
          </a:p>
          <a:p>
            <a:pPr>
              <a:buFont typeface="Wingdings" pitchFamily="2" charset="2"/>
              <a:buNone/>
            </a:pPr>
            <a:r>
              <a:rPr lang="en-US" sz="3600" i="1"/>
              <a:t>	y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/>
              <a:t> + </a:t>
            </a:r>
            <a:r>
              <a:rPr lang="en-US" sz="3600" i="1"/>
              <a:t>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3D-A9FC-4E90-8105-03EAA3D74FBA}" type="slidenum">
              <a:rPr lang="en-GB"/>
              <a:pPr/>
              <a:t>15</a:t>
            </a:fld>
            <a:endParaRPr lang="en-GB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402263" y="1628775"/>
            <a:ext cx="3346450" cy="2447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/>
              <a:t>if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36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 1</a:t>
            </a:r>
            <a:r>
              <a:rPr lang="en-US" sz="36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/>
              <a:t> + 1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 i="1"/>
              <a:t>	x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/>
              <a:t> + 1/</a:t>
            </a:r>
            <a:r>
              <a:rPr lang="en-US" sz="3600" i="1"/>
              <a:t>m</a:t>
            </a:r>
            <a:endParaRPr lang="en-GB" sz="3600" i="1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V="1">
            <a:off x="1908175" y="4687888"/>
            <a:ext cx="2592388" cy="792162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619250" y="5480050"/>
            <a:ext cx="561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Left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4140200" y="4291013"/>
            <a:ext cx="733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Right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 flipV="1">
            <a:off x="6488113" y="4400550"/>
            <a:ext cx="1152525" cy="1944688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6200775" y="6343650"/>
            <a:ext cx="561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Left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7294563" y="4005263"/>
            <a:ext cx="733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Right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5219700" y="1844675"/>
            <a:ext cx="0" cy="4968875"/>
          </a:xfrm>
          <a:prstGeom prst="line">
            <a:avLst/>
          </a:prstGeom>
          <a:noFill/>
          <a:ln w="12700" cap="sq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52525"/>
          </a:xfrm>
        </p:spPr>
        <p:txBody>
          <a:bodyPr/>
          <a:lstStyle/>
          <a:p>
            <a:r>
              <a:rPr lang="en-US" sz="2800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Proceeding from right-endpoint to left-endpoint</a:t>
            </a:r>
            <a:br>
              <a:rPr lang="en-US" sz="2800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if slope </a:t>
            </a:r>
            <a:r>
              <a:rPr lang="en-US" sz="28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28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 0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620838" y="1628775"/>
            <a:ext cx="3527425" cy="2376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/>
              <a:t>if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36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 1</a:t>
            </a:r>
            <a:r>
              <a:rPr lang="en-US" sz="36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/>
              <a:t> - 1</a:t>
            </a:r>
          </a:p>
          <a:p>
            <a:pPr>
              <a:buFont typeface="Wingdings" pitchFamily="2" charset="2"/>
              <a:buNone/>
            </a:pPr>
            <a:r>
              <a:rPr lang="en-US" sz="3600" i="1"/>
              <a:t>	y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/>
              <a:t> - </a:t>
            </a:r>
            <a:r>
              <a:rPr lang="en-US" sz="3600" i="1"/>
              <a:t>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68FD-3AE9-4DFD-B34F-1579D20E9240}" type="slidenum">
              <a:rPr lang="en-GB"/>
              <a:pPr/>
              <a:t>16</a:t>
            </a:fld>
            <a:endParaRPr lang="en-GB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5402263" y="1628775"/>
            <a:ext cx="3346450" cy="2447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/>
              <a:t>if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36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 1</a:t>
            </a:r>
            <a:r>
              <a:rPr lang="en-US" sz="36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/>
              <a:t> - 1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 i="1"/>
              <a:t>	x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/>
              <a:t> - 1/</a:t>
            </a:r>
            <a:r>
              <a:rPr lang="en-US" sz="3600" i="1"/>
              <a:t>m</a:t>
            </a:r>
            <a:endParaRPr lang="en-GB" sz="3600" i="1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V="1">
            <a:off x="1908175" y="4687888"/>
            <a:ext cx="2592388" cy="792162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619250" y="5480050"/>
            <a:ext cx="561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Left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4140200" y="4291013"/>
            <a:ext cx="733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Right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V="1">
            <a:off x="6488113" y="4400550"/>
            <a:ext cx="1152525" cy="1944688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6200775" y="6343650"/>
            <a:ext cx="561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Left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7294563" y="4005263"/>
            <a:ext cx="733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Right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5219700" y="1844675"/>
            <a:ext cx="0" cy="4968875"/>
          </a:xfrm>
          <a:prstGeom prst="line">
            <a:avLst/>
          </a:prstGeom>
          <a:noFill/>
          <a:ln w="12700" cap="sq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 slope </a:t>
            </a:r>
            <a:r>
              <a:rPr lang="en-US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&lt; 0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620838" y="1628775"/>
            <a:ext cx="3527425" cy="2376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/>
              <a:t>if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36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 1</a:t>
            </a:r>
            <a:r>
              <a:rPr lang="en-US" sz="36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/>
              <a:t> + 1</a:t>
            </a:r>
          </a:p>
          <a:p>
            <a:pPr>
              <a:buFont typeface="Wingdings" pitchFamily="2" charset="2"/>
              <a:buNone/>
            </a:pPr>
            <a:r>
              <a:rPr lang="en-US" sz="3600" i="1"/>
              <a:t>	y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/>
              <a:t> + </a:t>
            </a:r>
            <a:r>
              <a:rPr lang="en-US" sz="3600" i="1"/>
              <a:t>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E4-7841-4698-BB71-DFC53606B097}" type="slidenum">
              <a:rPr lang="en-GB"/>
              <a:pPr/>
              <a:t>17</a:t>
            </a:fld>
            <a:endParaRPr lang="en-GB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5402263" y="1628775"/>
            <a:ext cx="3346450" cy="2447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/>
              <a:t>if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36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 1</a:t>
            </a:r>
            <a:r>
              <a:rPr lang="en-US" sz="36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/>
              <a:t> - 1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 i="1"/>
              <a:t>	x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/>
              <a:t> - 1/</a:t>
            </a:r>
            <a:r>
              <a:rPr lang="en-US" sz="3600" i="1"/>
              <a:t>m</a:t>
            </a:r>
            <a:endParaRPr lang="en-GB" sz="3600" i="1"/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979613" y="4581525"/>
            <a:ext cx="2592387" cy="719138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657350" y="4221163"/>
            <a:ext cx="561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Left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179888" y="5300663"/>
            <a:ext cx="733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Right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6646863" y="4219575"/>
            <a:ext cx="1223962" cy="2089150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6321425" y="3860800"/>
            <a:ext cx="561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Left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7510463" y="6272213"/>
            <a:ext cx="733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Right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5219700" y="1844675"/>
            <a:ext cx="0" cy="4968875"/>
          </a:xfrm>
          <a:prstGeom prst="line">
            <a:avLst/>
          </a:prstGeom>
          <a:noFill/>
          <a:ln w="12700" cap="sq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/>
          <a:lstStyle/>
          <a:p>
            <a:r>
              <a:rPr lang="en-US" sz="2800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Proceeding from right-endpoint to left-endpoint</a:t>
            </a:r>
            <a:br>
              <a:rPr lang="en-US" sz="2800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000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1000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if slope </a:t>
            </a:r>
            <a:r>
              <a:rPr lang="en-US" sz="28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28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 0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620838" y="1628775"/>
            <a:ext cx="3527425" cy="2376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/>
              <a:t>if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36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 1</a:t>
            </a:r>
            <a:r>
              <a:rPr lang="en-US" sz="36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/>
              <a:t> - 1</a:t>
            </a:r>
          </a:p>
          <a:p>
            <a:pPr>
              <a:buFont typeface="Wingdings" pitchFamily="2" charset="2"/>
              <a:buNone/>
            </a:pPr>
            <a:r>
              <a:rPr lang="en-US" sz="3600" i="1"/>
              <a:t>	y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/>
              <a:t> - </a:t>
            </a:r>
            <a:r>
              <a:rPr lang="en-US" sz="3600" i="1"/>
              <a:t>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D004-9153-4C3C-B76D-3015A70B0C46}" type="slidenum">
              <a:rPr lang="en-GB"/>
              <a:pPr/>
              <a:t>18</a:t>
            </a:fld>
            <a:endParaRPr lang="en-GB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5402263" y="1628775"/>
            <a:ext cx="3346450" cy="2447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/>
              <a:t>if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3600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 </a:t>
            </a:r>
            <a:r>
              <a:rPr lang="en-US" sz="36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 1</a:t>
            </a:r>
            <a:r>
              <a:rPr lang="en-US" sz="36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y</a:t>
            </a:r>
            <a:r>
              <a:rPr lang="en-US" sz="3600" i="1" baseline="-25000"/>
              <a:t>i</a:t>
            </a:r>
            <a:r>
              <a:rPr lang="en-US" sz="3600"/>
              <a:t> + 1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3600" i="1"/>
              <a:t>	x</a:t>
            </a:r>
            <a:r>
              <a:rPr lang="en-US" sz="3600" i="1" baseline="-25000"/>
              <a:t>i</a:t>
            </a:r>
            <a:r>
              <a:rPr lang="en-US" sz="3600" baseline="-25000"/>
              <a:t>+1</a:t>
            </a:r>
            <a:r>
              <a:rPr lang="en-US" sz="3600"/>
              <a:t> = </a:t>
            </a:r>
            <a:r>
              <a:rPr lang="en-US" sz="3600" i="1"/>
              <a:t>x</a:t>
            </a:r>
            <a:r>
              <a:rPr lang="en-US" sz="3600" i="1" baseline="-25000"/>
              <a:t>i</a:t>
            </a:r>
            <a:r>
              <a:rPr lang="en-US" sz="3600"/>
              <a:t> + 1/</a:t>
            </a:r>
            <a:r>
              <a:rPr lang="en-US" sz="3600" i="1"/>
              <a:t>m</a:t>
            </a:r>
            <a:endParaRPr lang="en-GB" sz="3600" i="1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1979613" y="4581525"/>
            <a:ext cx="2592387" cy="719138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657350" y="4221163"/>
            <a:ext cx="561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Left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179888" y="5300663"/>
            <a:ext cx="733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Right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6646863" y="4219575"/>
            <a:ext cx="1223962" cy="2089150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6321425" y="3860800"/>
            <a:ext cx="561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Left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7510463" y="6272213"/>
            <a:ext cx="733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  <a:latin typeface="Impact" pitchFamily="34" charset="0"/>
              </a:rPr>
              <a:t>Right</a:t>
            </a:r>
            <a:endParaRPr lang="en-GB" sz="2000">
              <a:solidFill>
                <a:srgbClr val="3817FF"/>
              </a:solidFill>
              <a:latin typeface="Impact" pitchFamily="34" charset="0"/>
            </a:endParaRPr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5219700" y="1844675"/>
            <a:ext cx="0" cy="4968875"/>
          </a:xfrm>
          <a:prstGeom prst="line">
            <a:avLst/>
          </a:prstGeom>
          <a:noFill/>
          <a:ln w="12700" cap="sq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576262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Example (DDA)</a:t>
            </a:r>
            <a:endParaRPr lang="en-GB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203575" y="908050"/>
          <a:ext cx="4187825" cy="1595438"/>
        </p:xfrm>
        <a:graphic>
          <a:graphicData uri="http://schemas.openxmlformats.org/presentationml/2006/ole">
            <p:oleObj spid="_x0000_s134148" name="Equation" r:id="rId4" imgW="1600200" imgH="609480" progId="Equation.3">
              <p:embed/>
            </p:oleObj>
          </a:graphicData>
        </a:graphic>
      </p:graphicFrame>
      <p:graphicFrame>
        <p:nvGraphicFramePr>
          <p:cNvPr id="134365" name="Group 221"/>
          <p:cNvGraphicFramePr>
            <a:graphicFrameLocks noGrp="1"/>
          </p:cNvGraphicFramePr>
          <p:nvPr>
            <p:ph sz="half" idx="2"/>
          </p:nvPr>
        </p:nvGraphicFramePr>
        <p:xfrm>
          <a:off x="1547813" y="2587625"/>
          <a:ext cx="2303462" cy="4154491"/>
        </p:xfrm>
        <a:graphic>
          <a:graphicData uri="http://schemas.openxmlformats.org/drawingml/2006/table">
            <a:tbl>
              <a:tblPr/>
              <a:tblGrid>
                <a:gridCol w="519112"/>
                <a:gridCol w="704850"/>
                <a:gridCol w="10795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round(y)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</a:tbl>
          </a:graphicData>
        </a:graphic>
      </p:graphicFrame>
      <p:sp>
        <p:nvSpPr>
          <p:cNvPr id="2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9AD8-B99E-4C76-BC62-1D7B4891FC24}" type="slidenum">
              <a:rPr lang="en-GB"/>
              <a:pPr/>
              <a:t>19</a:t>
            </a:fld>
            <a:endParaRPr lang="en-GB"/>
          </a:p>
        </p:txBody>
      </p:sp>
      <p:graphicFrame>
        <p:nvGraphicFramePr>
          <p:cNvPr id="134211" name="Group 67"/>
          <p:cNvGraphicFramePr>
            <a:graphicFrameLocks noGrp="1"/>
          </p:cNvGraphicFramePr>
          <p:nvPr/>
        </p:nvGraphicFramePr>
        <p:xfrm>
          <a:off x="4140200" y="2973388"/>
          <a:ext cx="4103688" cy="3657600"/>
        </p:xfrm>
        <a:graphic>
          <a:graphicData uri="http://schemas.openxmlformats.org/drawingml/2006/table">
            <a:tbl>
              <a:tblPr/>
              <a:tblGrid>
                <a:gridCol w="411163"/>
                <a:gridCol w="409575"/>
                <a:gridCol w="411162"/>
                <a:gridCol w="409575"/>
                <a:gridCol w="411163"/>
                <a:gridCol w="409575"/>
                <a:gridCol w="409575"/>
                <a:gridCol w="411162"/>
                <a:gridCol w="409575"/>
                <a:gridCol w="4111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354" name="Line 210"/>
          <p:cNvSpPr>
            <a:spLocks noChangeShapeType="1"/>
          </p:cNvSpPr>
          <p:nvPr/>
        </p:nvSpPr>
        <p:spPr bwMode="auto">
          <a:xfrm flipV="1">
            <a:off x="4541838" y="2493963"/>
            <a:ext cx="0" cy="3770312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4355" name="Text Box 211"/>
          <p:cNvSpPr txBox="1">
            <a:spLocks noChangeArrowheads="1"/>
          </p:cNvSpPr>
          <p:nvPr/>
        </p:nvSpPr>
        <p:spPr bwMode="auto">
          <a:xfrm>
            <a:off x="4222750" y="2349500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y</a:t>
            </a:r>
            <a:endParaRPr lang="el-GR" i="1">
              <a:solidFill>
                <a:srgbClr val="3817FF"/>
              </a:solidFill>
            </a:endParaRPr>
          </a:p>
        </p:txBody>
      </p:sp>
      <p:sp>
        <p:nvSpPr>
          <p:cNvPr id="134356" name="Line 212"/>
          <p:cNvSpPr>
            <a:spLocks noChangeShapeType="1"/>
          </p:cNvSpPr>
          <p:nvPr/>
        </p:nvSpPr>
        <p:spPr bwMode="auto">
          <a:xfrm flipV="1">
            <a:off x="4541838" y="6264275"/>
            <a:ext cx="4278312" cy="0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4357" name="Text Box 213"/>
          <p:cNvSpPr txBox="1">
            <a:spLocks noChangeArrowheads="1"/>
          </p:cNvSpPr>
          <p:nvPr/>
        </p:nvSpPr>
        <p:spPr bwMode="auto">
          <a:xfrm>
            <a:off x="8388350" y="6165850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x</a:t>
            </a:r>
            <a:endParaRPr lang="el-GR" i="1">
              <a:solidFill>
                <a:srgbClr val="3817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54" grpId="0" animBg="1"/>
      <p:bldP spid="134355" grpId="0"/>
      <p:bldP spid="134356" grpId="0" animBg="1"/>
      <p:bldP spid="1343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Basic Raster Algorithms </a:t>
            </a:r>
            <a:b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for 2D Primitives</a:t>
            </a:r>
            <a:endParaRPr lang="el-GR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12875"/>
            <a:ext cx="7620000" cy="5445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z="2800"/>
              <a:t>Description of pictures</a:t>
            </a:r>
          </a:p>
          <a:p>
            <a:pPr lvl="1"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sz="2400"/>
              <a:t>Specified by a set of </a:t>
            </a:r>
            <a:r>
              <a:rPr lang="en-US" sz="2400">
                <a:solidFill>
                  <a:srgbClr val="FD2919"/>
                </a:solidFill>
              </a:rPr>
              <a:t>intensities</a:t>
            </a:r>
            <a:r>
              <a:rPr lang="en-US" sz="2400"/>
              <a:t> for the pixel positions.</a:t>
            </a:r>
          </a:p>
          <a:p>
            <a:pPr lvl="1"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sz="2400"/>
              <a:t>Describe it as a set of complex objects, such as trees, furniture and walls, positioned at specific coordinate locations within the scene.</a:t>
            </a:r>
          </a:p>
          <a:p>
            <a:pPr lvl="1"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sz="2400"/>
              <a:t>Graphics programming packages provide functions to describe a scene in terms of basic geometric structures referred to as </a:t>
            </a:r>
            <a:r>
              <a:rPr lang="en-US" sz="2400">
                <a:solidFill>
                  <a:srgbClr val="FD2919"/>
                </a:solidFill>
              </a:rPr>
              <a:t>output primitives</a:t>
            </a:r>
            <a:r>
              <a:rPr lang="en-US" sz="240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3D1EF8"/>
                </a:solidFill>
              </a:rPr>
              <a:t>Points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3D1EF8"/>
                </a:solidFill>
              </a:rPr>
              <a:t>Straight lines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3D1EF8"/>
                </a:solidFill>
              </a:rPr>
              <a:t>Circles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3D1EF8"/>
                </a:solidFill>
              </a:rPr>
              <a:t>Splines curves and surfaces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3D1EF8"/>
                </a:solidFill>
              </a:rPr>
              <a:t>Polygon color areas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3D1EF8"/>
                </a:solidFill>
              </a:rPr>
              <a:t>Character strings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3D1EF8"/>
                </a:solidFill>
              </a:rPr>
              <a:t>Etc.</a:t>
            </a:r>
            <a:endParaRPr lang="el-GR" sz="2000">
              <a:solidFill>
                <a:srgbClr val="3D1EF8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8C90-A13F-456B-A230-3AFE4DE211C6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576262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Example (DDA)</a:t>
            </a:r>
            <a:endParaRPr lang="en-GB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203575" y="1012825"/>
          <a:ext cx="4186238" cy="1385888"/>
        </p:xfrm>
        <a:graphic>
          <a:graphicData uri="http://schemas.openxmlformats.org/presentationml/2006/ole">
            <p:oleObj spid="_x0000_s137219" name="Equation" r:id="rId4" imgW="1841400" imgH="609480" progId="Equation.3">
              <p:embed/>
            </p:oleObj>
          </a:graphicData>
        </a:graphic>
      </p:graphicFrame>
      <p:graphicFrame>
        <p:nvGraphicFramePr>
          <p:cNvPr id="137220" name="Group 4"/>
          <p:cNvGraphicFramePr>
            <a:graphicFrameLocks noGrp="1"/>
          </p:cNvGraphicFramePr>
          <p:nvPr>
            <p:ph sz="half" idx="2"/>
          </p:nvPr>
        </p:nvGraphicFramePr>
        <p:xfrm>
          <a:off x="1547813" y="2587625"/>
          <a:ext cx="2303462" cy="4154491"/>
        </p:xfrm>
        <a:graphic>
          <a:graphicData uri="http://schemas.openxmlformats.org/drawingml/2006/table">
            <a:tbl>
              <a:tblPr/>
              <a:tblGrid>
                <a:gridCol w="519112"/>
                <a:gridCol w="704850"/>
                <a:gridCol w="10795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l-GR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el-GR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round(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8/3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</a:tbl>
          </a:graphicData>
        </a:graphic>
      </p:graphicFrame>
      <p:sp>
        <p:nvSpPr>
          <p:cNvPr id="2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E6EE-0623-43E5-BE11-BA9C90D255C0}" type="slidenum">
              <a:rPr lang="en-GB"/>
              <a:pPr/>
              <a:t>20</a:t>
            </a:fld>
            <a:endParaRPr lang="en-GB"/>
          </a:p>
        </p:txBody>
      </p:sp>
      <p:graphicFrame>
        <p:nvGraphicFramePr>
          <p:cNvPr id="137280" name="Group 64"/>
          <p:cNvGraphicFramePr>
            <a:graphicFrameLocks noGrp="1"/>
          </p:cNvGraphicFramePr>
          <p:nvPr/>
        </p:nvGraphicFramePr>
        <p:xfrm>
          <a:off x="4140200" y="2973388"/>
          <a:ext cx="4103688" cy="3657600"/>
        </p:xfrm>
        <a:graphic>
          <a:graphicData uri="http://schemas.openxmlformats.org/drawingml/2006/table">
            <a:tbl>
              <a:tblPr/>
              <a:tblGrid>
                <a:gridCol w="411163"/>
                <a:gridCol w="409575"/>
                <a:gridCol w="411162"/>
                <a:gridCol w="409575"/>
                <a:gridCol w="411163"/>
                <a:gridCol w="409575"/>
                <a:gridCol w="409575"/>
                <a:gridCol w="411162"/>
                <a:gridCol w="409575"/>
                <a:gridCol w="4111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423" name="Line 207"/>
          <p:cNvSpPr>
            <a:spLocks noChangeShapeType="1"/>
          </p:cNvSpPr>
          <p:nvPr/>
        </p:nvSpPr>
        <p:spPr bwMode="auto">
          <a:xfrm flipV="1">
            <a:off x="4541838" y="2493963"/>
            <a:ext cx="0" cy="3770312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7424" name="Text Box 208"/>
          <p:cNvSpPr txBox="1">
            <a:spLocks noChangeArrowheads="1"/>
          </p:cNvSpPr>
          <p:nvPr/>
        </p:nvSpPr>
        <p:spPr bwMode="auto">
          <a:xfrm>
            <a:off x="4222750" y="2349500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y</a:t>
            </a:r>
            <a:endParaRPr lang="el-GR" i="1">
              <a:solidFill>
                <a:srgbClr val="3817FF"/>
              </a:solidFill>
            </a:endParaRPr>
          </a:p>
        </p:txBody>
      </p:sp>
      <p:sp>
        <p:nvSpPr>
          <p:cNvPr id="137425" name="Line 209"/>
          <p:cNvSpPr>
            <a:spLocks noChangeShapeType="1"/>
          </p:cNvSpPr>
          <p:nvPr/>
        </p:nvSpPr>
        <p:spPr bwMode="auto">
          <a:xfrm flipV="1">
            <a:off x="4541838" y="6264275"/>
            <a:ext cx="4278312" cy="0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7426" name="Text Box 210"/>
          <p:cNvSpPr txBox="1">
            <a:spLocks noChangeArrowheads="1"/>
          </p:cNvSpPr>
          <p:nvPr/>
        </p:nvSpPr>
        <p:spPr bwMode="auto">
          <a:xfrm>
            <a:off x="8388350" y="6165850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x</a:t>
            </a:r>
            <a:endParaRPr lang="el-GR" i="1">
              <a:solidFill>
                <a:srgbClr val="3817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3" grpId="0" animBg="1"/>
      <p:bldP spid="137424" grpId="0"/>
      <p:bldP spid="137425" grpId="0" animBg="1"/>
      <p:bldP spid="1374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4463"/>
            <a:ext cx="7620000" cy="60213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3817FF"/>
                </a:solidFill>
              </a:rPr>
              <a:t>void</a:t>
            </a:r>
            <a:r>
              <a:rPr lang="en-US" sz="2000"/>
              <a:t> LineDDA(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x0,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y0,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x1,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y1)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dx = x1 – x0, dy = y1 – y0, steps;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if</a:t>
            </a:r>
            <a:r>
              <a:rPr lang="en-US" sz="2000"/>
              <a:t> (abs(dx)&gt;abs(dy)) steps = abs(dx);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else</a:t>
            </a:r>
            <a:r>
              <a:rPr lang="en-US" sz="2000"/>
              <a:t> steps = abs(dy);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// one of these will be 1 or -1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double</a:t>
            </a:r>
            <a:r>
              <a:rPr lang="en-US" sz="2000"/>
              <a:t> xIncrement = (</a:t>
            </a:r>
            <a:r>
              <a:rPr lang="en-US" sz="2000">
                <a:solidFill>
                  <a:srgbClr val="3817FF"/>
                </a:solidFill>
              </a:rPr>
              <a:t>double</a:t>
            </a:r>
            <a:r>
              <a:rPr lang="en-US" sz="2000"/>
              <a:t>)dx / (</a:t>
            </a:r>
            <a:r>
              <a:rPr lang="en-US" sz="2000">
                <a:solidFill>
                  <a:srgbClr val="3817FF"/>
                </a:solidFill>
              </a:rPr>
              <a:t>double</a:t>
            </a:r>
            <a:r>
              <a:rPr lang="en-US" sz="2000"/>
              <a:t> )steps;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3817FF"/>
                </a:solidFill>
              </a:rPr>
              <a:t>   double</a:t>
            </a:r>
            <a:r>
              <a:rPr lang="en-US" sz="2000"/>
              <a:t> yIncrement = (</a:t>
            </a:r>
            <a:r>
              <a:rPr lang="en-US" sz="2000">
                <a:solidFill>
                  <a:srgbClr val="3817FF"/>
                </a:solidFill>
              </a:rPr>
              <a:t>double</a:t>
            </a:r>
            <a:r>
              <a:rPr lang="en-US" sz="2000"/>
              <a:t>)dy / (</a:t>
            </a:r>
            <a:r>
              <a:rPr lang="en-US" sz="2000">
                <a:solidFill>
                  <a:srgbClr val="3817FF"/>
                </a:solidFill>
              </a:rPr>
              <a:t>double</a:t>
            </a:r>
            <a:r>
              <a:rPr lang="en-US" sz="2000"/>
              <a:t> )steps;</a:t>
            </a:r>
            <a:endParaRPr lang="en-GB" sz="200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double</a:t>
            </a:r>
            <a:r>
              <a:rPr lang="en-US" sz="2000"/>
              <a:t> x = x0;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double</a:t>
            </a:r>
            <a:r>
              <a:rPr lang="en-US" sz="2000"/>
              <a:t> y = y0;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setPixel(round(x), round(y));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for</a:t>
            </a:r>
            <a:r>
              <a:rPr lang="en-US" sz="2000"/>
              <a:t> (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i=0; i&lt;steps; i++)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x += xIncrement;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y += yIncrement;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setPixel(round(x), round(y));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}</a:t>
            </a:r>
            <a:endParaRPr lang="en-GB" sz="2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6A31-4F0C-425A-BBC7-E0534E342A2B}" type="slidenum">
              <a:rPr lang="en-GB"/>
              <a:pPr/>
              <a:t>21</a:t>
            </a:fld>
            <a:endParaRPr lang="en-GB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406525" y="5949950"/>
            <a:ext cx="71977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tabLst>
                <a:tab pos="719138" algn="l"/>
              </a:tabLst>
            </a:pPr>
            <a:r>
              <a:rPr lang="en-US" sz="2000" u="sng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</a:t>
            </a:r>
            <a:r>
              <a:rPr lang="en-US" sz="2000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	</a:t>
            </a:r>
            <a:r>
              <a:rPr lang="en-US" sz="2000">
                <a:solidFill>
                  <a:srgbClr val="FD2919"/>
                </a:solidFill>
              </a:rPr>
              <a:t>The DDA algorithm is faster than the direct use of </a:t>
            </a:r>
            <a:r>
              <a:rPr lang="en-US" sz="2000" i="1">
                <a:solidFill>
                  <a:srgbClr val="FD2919"/>
                </a:solidFill>
              </a:rPr>
              <a:t>y</a:t>
            </a:r>
            <a:r>
              <a:rPr lang="en-US" sz="2000">
                <a:solidFill>
                  <a:srgbClr val="FD2919"/>
                </a:solidFill>
              </a:rPr>
              <a:t> = </a:t>
            </a:r>
            <a:r>
              <a:rPr lang="en-US" sz="2000" i="1">
                <a:solidFill>
                  <a:srgbClr val="FD2919"/>
                </a:solidFill>
              </a:rPr>
              <a:t>mx</a:t>
            </a:r>
            <a:r>
              <a:rPr lang="en-US" sz="2000">
                <a:solidFill>
                  <a:srgbClr val="FD2919"/>
                </a:solidFill>
              </a:rPr>
              <a:t> + </a:t>
            </a:r>
            <a:r>
              <a:rPr lang="en-US" sz="2000" i="1">
                <a:solidFill>
                  <a:srgbClr val="FD2919"/>
                </a:solidFill>
              </a:rPr>
              <a:t>c</a:t>
            </a:r>
            <a:r>
              <a:rPr lang="en-US" sz="2000">
                <a:solidFill>
                  <a:srgbClr val="FD2919"/>
                </a:solidFill>
              </a:rPr>
              <a:t>.</a:t>
            </a:r>
          </a:p>
          <a:p>
            <a:pPr algn="l">
              <a:tabLst>
                <a:tab pos="719138" algn="l"/>
              </a:tabLst>
            </a:pPr>
            <a:r>
              <a:rPr lang="en-US" sz="2000">
                <a:solidFill>
                  <a:srgbClr val="FD2919"/>
                </a:solidFill>
              </a:rPr>
              <a:t>	It eliminates multiplication; only one addition.</a:t>
            </a:r>
            <a:endParaRPr lang="en-GB" sz="2000">
              <a:solidFill>
                <a:srgbClr val="FD29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87947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125538"/>
            <a:ext cx="7448550" cy="1223962"/>
          </a:xfrm>
        </p:spPr>
        <p:txBody>
          <a:bodyPr/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800"/>
              <a:t>Draw a line from point (2,1) to (12,6)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800"/>
              <a:t>Draw a line from point (1,6) to (11,0)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endParaRPr lang="en-GB" sz="2800"/>
          </a:p>
        </p:txBody>
      </p:sp>
      <p:graphicFrame>
        <p:nvGraphicFramePr>
          <p:cNvPr id="140992" name="Group 704"/>
          <p:cNvGraphicFramePr>
            <a:graphicFrameLocks noGrp="1"/>
          </p:cNvGraphicFramePr>
          <p:nvPr>
            <p:ph sz="half" idx="2"/>
          </p:nvPr>
        </p:nvGraphicFramePr>
        <p:xfrm>
          <a:off x="1979613" y="2359025"/>
          <a:ext cx="6408737" cy="3806827"/>
        </p:xfrm>
        <a:graphic>
          <a:graphicData uri="http://schemas.openxmlformats.org/drawingml/2006/table">
            <a:tbl>
              <a:tblPr/>
              <a:tblGrid>
                <a:gridCol w="457200"/>
                <a:gridCol w="458787"/>
                <a:gridCol w="457200"/>
                <a:gridCol w="457200"/>
                <a:gridCol w="458788"/>
                <a:gridCol w="457200"/>
                <a:gridCol w="458787"/>
                <a:gridCol w="457200"/>
                <a:gridCol w="457200"/>
                <a:gridCol w="458788"/>
                <a:gridCol w="457200"/>
                <a:gridCol w="457200"/>
                <a:gridCol w="458787"/>
                <a:gridCol w="4572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29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29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4B23-1D91-4A6D-92DD-186B483FA22C}" type="slidenum">
              <a:rPr lang="en-GB"/>
              <a:pPr/>
              <a:t>22</a:t>
            </a:fld>
            <a:endParaRPr lang="en-GB"/>
          </a:p>
        </p:txBody>
      </p:sp>
      <p:sp>
        <p:nvSpPr>
          <p:cNvPr id="140993" name="Line 705"/>
          <p:cNvSpPr>
            <a:spLocks noChangeShapeType="1"/>
          </p:cNvSpPr>
          <p:nvPr/>
        </p:nvSpPr>
        <p:spPr bwMode="auto">
          <a:xfrm flipV="1">
            <a:off x="3563938" y="2997200"/>
            <a:ext cx="4608512" cy="2087563"/>
          </a:xfrm>
          <a:prstGeom prst="line">
            <a:avLst/>
          </a:prstGeom>
          <a:noFill/>
          <a:ln w="12700" cap="sq">
            <a:solidFill>
              <a:srgbClr val="CCFFCC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0994" name="Line 706"/>
          <p:cNvSpPr>
            <a:spLocks noChangeShapeType="1"/>
          </p:cNvSpPr>
          <p:nvPr/>
        </p:nvSpPr>
        <p:spPr bwMode="auto">
          <a:xfrm>
            <a:off x="3078163" y="2997200"/>
            <a:ext cx="4608512" cy="2519363"/>
          </a:xfrm>
          <a:prstGeom prst="line">
            <a:avLst/>
          </a:prstGeom>
          <a:noFill/>
          <a:ln w="12700" cap="sq">
            <a:solidFill>
              <a:srgbClr val="CCFFFF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Bresenham Line Algorithm</a:t>
            </a:r>
            <a:b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>
                <a:solidFill>
                  <a:srgbClr val="3817FF"/>
                </a:solidFill>
              </a:rPr>
              <a:t>A more efficient approach</a:t>
            </a:r>
            <a:endParaRPr lang="en-GB" sz="2800">
              <a:solidFill>
                <a:srgbClr val="3817FF"/>
              </a:solidFill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81200"/>
            <a:ext cx="7448550" cy="4114800"/>
          </a:xfrm>
        </p:spPr>
        <p:txBody>
          <a:bodyPr/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800"/>
              <a:t>Basis of the algorithm: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800"/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800"/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800"/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800"/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800"/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800"/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800"/>
              <a:t>From start position decide </a:t>
            </a:r>
            <a:r>
              <a:rPr lang="en-US" sz="2800">
                <a:solidFill>
                  <a:srgbClr val="FD2919"/>
                </a:solidFill>
              </a:rPr>
              <a:t>A</a:t>
            </a:r>
            <a:r>
              <a:rPr lang="en-US" sz="2800"/>
              <a:t> or </a:t>
            </a:r>
            <a:r>
              <a:rPr lang="en-US" sz="2800">
                <a:solidFill>
                  <a:srgbClr val="FD2919"/>
                </a:solidFill>
              </a:rPr>
              <a:t>B</a:t>
            </a:r>
            <a:r>
              <a:rPr lang="en-US" sz="2800"/>
              <a:t> next</a:t>
            </a:r>
            <a:endParaRPr lang="en-GB" sz="2800"/>
          </a:p>
        </p:txBody>
      </p:sp>
      <p:graphicFrame>
        <p:nvGraphicFramePr>
          <p:cNvPr id="139309" name="Group 45"/>
          <p:cNvGraphicFramePr>
            <a:graphicFrameLocks noGrp="1"/>
          </p:cNvGraphicFramePr>
          <p:nvPr>
            <p:ph sz="half" idx="2"/>
          </p:nvPr>
        </p:nvGraphicFramePr>
        <p:xfrm>
          <a:off x="5580063" y="2563813"/>
          <a:ext cx="3095625" cy="1987551"/>
        </p:xfrm>
        <a:graphic>
          <a:graphicData uri="http://schemas.openxmlformats.org/drawingml/2006/table">
            <a:tbl>
              <a:tblPr/>
              <a:tblGrid>
                <a:gridCol w="515937"/>
                <a:gridCol w="515938"/>
                <a:gridCol w="520700"/>
                <a:gridCol w="511175"/>
                <a:gridCol w="515937"/>
                <a:gridCol w="515938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29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801B-1C32-4EA1-AD41-F638EE79FF38}" type="slidenum">
              <a:rPr lang="en-GB"/>
              <a:pPr/>
              <a:t>23</a:t>
            </a:fld>
            <a:endParaRPr lang="en-GB"/>
          </a:p>
        </p:txBody>
      </p:sp>
      <p:sp>
        <p:nvSpPr>
          <p:cNvPr id="139310" name="Line 46"/>
          <p:cNvSpPr>
            <a:spLocks noChangeShapeType="1"/>
          </p:cNvSpPr>
          <p:nvPr/>
        </p:nvSpPr>
        <p:spPr bwMode="auto">
          <a:xfrm flipV="1">
            <a:off x="5795963" y="3211513"/>
            <a:ext cx="2808287" cy="1081087"/>
          </a:xfrm>
          <a:prstGeom prst="line">
            <a:avLst/>
          </a:prstGeom>
          <a:noFill/>
          <a:ln w="12700" cap="sq">
            <a:solidFill>
              <a:srgbClr val="3817FF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 flipH="1" flipV="1">
            <a:off x="5795963" y="4437063"/>
            <a:ext cx="73025" cy="5746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5148263" y="4903788"/>
            <a:ext cx="15414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</a:rPr>
              <a:t>Start position</a:t>
            </a:r>
            <a:endParaRPr lang="en-GB" sz="2000">
              <a:solidFill>
                <a:srgbClr val="3817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792162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Bresenham Line Algorithm</a:t>
            </a:r>
            <a:endParaRPr lang="en-GB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5229225"/>
            <a:ext cx="7620000" cy="14843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Blip>
                <a:blip r:embed="rId3"/>
              </a:buBlip>
            </a:pPr>
            <a:r>
              <a:rPr lang="en-US" sz="2800"/>
              <a:t>For a given value of </a:t>
            </a:r>
            <a:r>
              <a:rPr lang="en-US" sz="2800" i="1"/>
              <a:t>x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sz="2400"/>
              <a:t>one pixel lies at distance </a:t>
            </a:r>
            <a:r>
              <a:rPr lang="en-US" sz="2400" i="1">
                <a:solidFill>
                  <a:srgbClr val="3817FF"/>
                </a:solidFill>
              </a:rPr>
              <a:t>t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/>
              <a:t> above the line, and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sz="2400"/>
              <a:t>one pixel lies at distance </a:t>
            </a:r>
            <a:r>
              <a:rPr lang="en-US" sz="2400" i="1">
                <a:solidFill>
                  <a:srgbClr val="3817FF"/>
                </a:solidFill>
              </a:rPr>
              <a:t>s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/>
              <a:t> below the line</a:t>
            </a:r>
            <a:endParaRPr lang="en-GB" sz="2400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0B8C-BD3D-4BEA-A9B4-5974FE7B895B}" type="slidenum">
              <a:rPr lang="en-GB"/>
              <a:pPr/>
              <a:t>24</a:t>
            </a:fld>
            <a:endParaRPr lang="en-GB"/>
          </a:p>
        </p:txBody>
      </p:sp>
      <p:graphicFrame>
        <p:nvGraphicFramePr>
          <p:cNvPr id="143364" name="Group 4"/>
          <p:cNvGraphicFramePr>
            <a:graphicFrameLocks noGrp="1"/>
          </p:cNvGraphicFramePr>
          <p:nvPr/>
        </p:nvGraphicFramePr>
        <p:xfrm>
          <a:off x="2771775" y="1268413"/>
          <a:ext cx="4679950" cy="3636964"/>
        </p:xfrm>
        <a:graphic>
          <a:graphicData uri="http://schemas.openxmlformats.org/drawingml/2006/table">
            <a:tbl>
              <a:tblPr/>
              <a:tblGrid>
                <a:gridCol w="936625"/>
                <a:gridCol w="936625"/>
                <a:gridCol w="933450"/>
                <a:gridCol w="936625"/>
                <a:gridCol w="936625"/>
              </a:tblGrid>
              <a:tr h="91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12" name="Line 52"/>
          <p:cNvSpPr>
            <a:spLocks noChangeShapeType="1"/>
          </p:cNvSpPr>
          <p:nvPr/>
        </p:nvSpPr>
        <p:spPr bwMode="auto">
          <a:xfrm flipV="1">
            <a:off x="3689350" y="2276475"/>
            <a:ext cx="4483100" cy="1708150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413" name="Text Box 53"/>
          <p:cNvSpPr txBox="1">
            <a:spLocks noChangeArrowheads="1"/>
          </p:cNvSpPr>
          <p:nvPr/>
        </p:nvSpPr>
        <p:spPr bwMode="auto">
          <a:xfrm>
            <a:off x="7653338" y="1885950"/>
            <a:ext cx="11033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D2919"/>
                </a:solidFill>
                <a:latin typeface="Impact" pitchFamily="34" charset="0"/>
              </a:rPr>
              <a:t>True line</a:t>
            </a:r>
            <a:endParaRPr lang="en-GB" sz="2000">
              <a:solidFill>
                <a:srgbClr val="FD2919"/>
              </a:solidFill>
              <a:latin typeface="Impact" pitchFamily="34" charset="0"/>
            </a:endParaRPr>
          </a:p>
        </p:txBody>
      </p:sp>
      <p:sp>
        <p:nvSpPr>
          <p:cNvPr id="143414" name="Text Box 54"/>
          <p:cNvSpPr txBox="1">
            <a:spLocks noChangeArrowheads="1"/>
          </p:cNvSpPr>
          <p:nvPr/>
        </p:nvSpPr>
        <p:spPr bwMode="auto">
          <a:xfrm>
            <a:off x="4932363" y="3484563"/>
            <a:ext cx="3889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3817FF"/>
                </a:solidFill>
              </a:rPr>
              <a:t>s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endParaRPr lang="en-GB" sz="2800">
              <a:solidFill>
                <a:srgbClr val="3817FF"/>
              </a:solidFill>
            </a:endParaRPr>
          </a:p>
        </p:txBody>
      </p:sp>
      <p:sp>
        <p:nvSpPr>
          <p:cNvPr id="143418" name="Text Box 58"/>
          <p:cNvSpPr txBox="1">
            <a:spLocks noChangeArrowheads="1"/>
          </p:cNvSpPr>
          <p:nvPr/>
        </p:nvSpPr>
        <p:spPr bwMode="auto">
          <a:xfrm>
            <a:off x="4067175" y="2995613"/>
            <a:ext cx="349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3817FF"/>
                </a:solidFill>
              </a:rPr>
              <a:t>t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endParaRPr lang="en-GB" sz="2800" i="1" baseline="-25000">
              <a:solidFill>
                <a:srgbClr val="3817FF"/>
              </a:solidFill>
            </a:endParaRPr>
          </a:p>
        </p:txBody>
      </p:sp>
      <p:sp>
        <p:nvSpPr>
          <p:cNvPr id="143411" name="Oval 51"/>
          <p:cNvSpPr>
            <a:spLocks noChangeArrowheads="1"/>
          </p:cNvSpPr>
          <p:nvPr/>
        </p:nvSpPr>
        <p:spPr bwMode="auto">
          <a:xfrm>
            <a:off x="3563938" y="3860800"/>
            <a:ext cx="268287" cy="254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1" name="Line 61"/>
          <p:cNvSpPr>
            <a:spLocks noChangeShapeType="1"/>
          </p:cNvSpPr>
          <p:nvPr/>
        </p:nvSpPr>
        <p:spPr bwMode="auto">
          <a:xfrm>
            <a:off x="4213225" y="3625850"/>
            <a:ext cx="863600" cy="0"/>
          </a:xfrm>
          <a:prstGeom prst="line">
            <a:avLst/>
          </a:prstGeom>
          <a:noFill/>
          <a:ln w="12700" cap="sq">
            <a:solidFill>
              <a:srgbClr val="3D1EF8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422" name="Line 62"/>
          <p:cNvSpPr>
            <a:spLocks noChangeShapeType="1"/>
          </p:cNvSpPr>
          <p:nvPr/>
        </p:nvSpPr>
        <p:spPr bwMode="auto">
          <a:xfrm>
            <a:off x="4356100" y="3068638"/>
            <a:ext cx="0" cy="576262"/>
          </a:xfrm>
          <a:prstGeom prst="line">
            <a:avLst/>
          </a:prstGeom>
          <a:noFill/>
          <a:ln w="1270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423" name="Line 63"/>
          <p:cNvSpPr>
            <a:spLocks noChangeShapeType="1"/>
          </p:cNvSpPr>
          <p:nvPr/>
        </p:nvSpPr>
        <p:spPr bwMode="auto">
          <a:xfrm flipV="1">
            <a:off x="4932363" y="3625850"/>
            <a:ext cx="0" cy="358775"/>
          </a:xfrm>
          <a:prstGeom prst="line">
            <a:avLst/>
          </a:prstGeom>
          <a:noFill/>
          <a:ln w="1270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424" name="Oval 64"/>
          <p:cNvSpPr>
            <a:spLocks noChangeArrowheads="1"/>
          </p:cNvSpPr>
          <p:nvPr/>
        </p:nvSpPr>
        <p:spPr bwMode="auto">
          <a:xfrm>
            <a:off x="4500563" y="3860800"/>
            <a:ext cx="268287" cy="254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5" name="Oval 65"/>
          <p:cNvSpPr>
            <a:spLocks noChangeArrowheads="1"/>
          </p:cNvSpPr>
          <p:nvPr/>
        </p:nvSpPr>
        <p:spPr bwMode="auto">
          <a:xfrm>
            <a:off x="5435600" y="2943225"/>
            <a:ext cx="268288" cy="254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6" name="Oval 66"/>
          <p:cNvSpPr>
            <a:spLocks noChangeArrowheads="1"/>
          </p:cNvSpPr>
          <p:nvPr/>
        </p:nvSpPr>
        <p:spPr bwMode="auto">
          <a:xfrm>
            <a:off x="6372225" y="2943225"/>
            <a:ext cx="268288" cy="254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Bresenham Line Algorithm</a:t>
            </a:r>
            <a:endParaRPr lang="en-GB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84313"/>
            <a:ext cx="7620000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3817FF"/>
                </a:solidFill>
              </a:rPr>
              <a:t>Decision parameter</a:t>
            </a:r>
          </a:p>
          <a:p>
            <a:pPr algn="ctr">
              <a:buFont typeface="Wingdings" pitchFamily="2" charset="2"/>
              <a:buNone/>
            </a:pPr>
            <a:endParaRPr lang="en-US" sz="2000" i="1">
              <a:solidFill>
                <a:srgbClr val="3817FF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4000" i="1">
                <a:solidFill>
                  <a:srgbClr val="3817FF"/>
                </a:solidFill>
              </a:rPr>
              <a:t>d</a:t>
            </a:r>
            <a:r>
              <a:rPr lang="en-US" sz="4000" i="1" baseline="-25000">
                <a:solidFill>
                  <a:srgbClr val="3817FF"/>
                </a:solidFill>
              </a:rPr>
              <a:t>i</a:t>
            </a:r>
            <a:r>
              <a:rPr lang="en-US" sz="4000" i="1">
                <a:solidFill>
                  <a:srgbClr val="3817FF"/>
                </a:solidFill>
              </a:rPr>
              <a:t> = </a:t>
            </a:r>
            <a:r>
              <a:rPr lang="en-US" sz="4000">
                <a:solidFill>
                  <a:srgbClr val="3817FF"/>
                </a:solidFill>
              </a:rPr>
              <a:t>(</a:t>
            </a:r>
            <a:r>
              <a:rPr lang="en-US" sz="4000" i="1">
                <a:solidFill>
                  <a:srgbClr val="3817FF"/>
                </a:solidFill>
              </a:rPr>
              <a:t>s</a:t>
            </a:r>
            <a:r>
              <a:rPr lang="en-US" sz="4000" i="1" baseline="-25000">
                <a:solidFill>
                  <a:srgbClr val="3817FF"/>
                </a:solidFill>
              </a:rPr>
              <a:t>i</a:t>
            </a:r>
            <a:r>
              <a:rPr lang="en-US" sz="4000" i="1">
                <a:solidFill>
                  <a:srgbClr val="3817FF"/>
                </a:solidFill>
              </a:rPr>
              <a:t> - t</a:t>
            </a:r>
            <a:r>
              <a:rPr lang="en-US" sz="4000" i="1" baseline="-25000">
                <a:solidFill>
                  <a:srgbClr val="3817FF"/>
                </a:solidFill>
              </a:rPr>
              <a:t>i</a:t>
            </a:r>
            <a:r>
              <a:rPr lang="en-US" sz="4000">
                <a:solidFill>
                  <a:srgbClr val="3817FF"/>
                </a:solidFill>
              </a:rPr>
              <a:t>)</a:t>
            </a:r>
          </a:p>
          <a:p>
            <a:pPr algn="ctr">
              <a:buFont typeface="Wingdings" pitchFamily="2" charset="2"/>
              <a:buNone/>
            </a:pPr>
            <a:endParaRPr lang="en-US" sz="2000">
              <a:solidFill>
                <a:srgbClr val="3817FF"/>
              </a:solidFill>
            </a:endParaRP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400"/>
              <a:t>If </a:t>
            </a:r>
            <a:r>
              <a:rPr lang="en-US" sz="2400" i="1">
                <a:solidFill>
                  <a:srgbClr val="3817FF"/>
                </a:solidFill>
              </a:rPr>
              <a:t>d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 i="1">
                <a:solidFill>
                  <a:srgbClr val="3817FF"/>
                </a:solidFill>
              </a:rPr>
              <a:t> 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>
                <a:solidFill>
                  <a:srgbClr val="3817FF"/>
                </a:solidFill>
              </a:rPr>
              <a:t> 0</a:t>
            </a:r>
            <a:r>
              <a:rPr lang="en-US" sz="2400"/>
              <a:t>, then closest pixel is below </a:t>
            </a:r>
            <a:r>
              <a:rPr lang="en-US" sz="2400" u="sng"/>
              <a:t>true line</a:t>
            </a:r>
            <a:r>
              <a:rPr lang="en-US" sz="2400"/>
              <a:t> (</a:t>
            </a:r>
            <a:r>
              <a:rPr lang="en-US" sz="2400" i="1"/>
              <a:t>s</a:t>
            </a:r>
            <a:r>
              <a:rPr lang="en-US" sz="2400" i="1" baseline="-25000"/>
              <a:t>i</a:t>
            </a:r>
            <a:r>
              <a:rPr lang="en-US" sz="2400"/>
              <a:t> smaller)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400"/>
              <a:t>If </a:t>
            </a:r>
            <a:r>
              <a:rPr lang="en-US" sz="2400" i="1">
                <a:solidFill>
                  <a:srgbClr val="3817FF"/>
                </a:solidFill>
              </a:rPr>
              <a:t>d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 i="1">
                <a:solidFill>
                  <a:srgbClr val="3817FF"/>
                </a:solidFill>
              </a:rPr>
              <a:t> </a:t>
            </a:r>
            <a:r>
              <a:rPr lang="en-US" sz="2400">
                <a:solidFill>
                  <a:srgbClr val="3817FF"/>
                </a:solidFill>
                <a:sym typeface="Symbol" pitchFamily="18" charset="2"/>
              </a:rPr>
              <a:t></a:t>
            </a:r>
            <a:r>
              <a:rPr lang="en-US" sz="2400">
                <a:solidFill>
                  <a:srgbClr val="3817FF"/>
                </a:solidFill>
              </a:rPr>
              <a:t> 0</a:t>
            </a:r>
            <a:r>
              <a:rPr lang="en-US" sz="2400"/>
              <a:t>, then closest pixel is above </a:t>
            </a:r>
            <a:r>
              <a:rPr lang="en-US" sz="2400" u="sng"/>
              <a:t>true line</a:t>
            </a:r>
            <a:r>
              <a:rPr lang="en-US" sz="2400"/>
              <a:t> (t</a:t>
            </a:r>
            <a:r>
              <a:rPr lang="en-US" sz="2400" i="1" baseline="-25000"/>
              <a:t>i</a:t>
            </a:r>
            <a:r>
              <a:rPr lang="en-US" sz="2400"/>
              <a:t> smaller)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400"/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400"/>
          </a:p>
          <a:p>
            <a:pPr>
              <a:buFont typeface="Wingdings" pitchFamily="2" charset="2"/>
              <a:buBlip>
                <a:blip r:embed="rId4"/>
              </a:buBlip>
            </a:pPr>
            <a:r>
              <a:rPr lang="en-US" sz="2400"/>
              <a:t>We must calculate the new values for </a:t>
            </a:r>
            <a:r>
              <a:rPr lang="en-US" sz="2400" i="1">
                <a:solidFill>
                  <a:srgbClr val="3817FF"/>
                </a:solidFill>
              </a:rPr>
              <a:t>d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/>
              <a:t> as we move along the line.</a:t>
            </a:r>
            <a:endParaRPr lang="en-GB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92A3-D1C9-4521-948F-A902B79624F5}" type="slidenum">
              <a:rPr lang="en-GB"/>
              <a:pPr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15888"/>
            <a:ext cx="2376487" cy="720725"/>
          </a:xfrm>
        </p:spPr>
        <p:txBody>
          <a:bodyPr/>
          <a:lstStyle/>
          <a:p>
            <a:pPr algn="l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Example:</a:t>
            </a:r>
            <a:endParaRPr lang="en-GB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5533" name="Group 125"/>
          <p:cNvGraphicFramePr>
            <a:graphicFrameLocks noGrp="1"/>
          </p:cNvGraphicFramePr>
          <p:nvPr>
            <p:ph sz="half" idx="1"/>
          </p:nvPr>
        </p:nvGraphicFramePr>
        <p:xfrm>
          <a:off x="1762125" y="2262188"/>
          <a:ext cx="3300413" cy="2535239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58813"/>
                <a:gridCol w="660400"/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512888" y="620713"/>
          <a:ext cx="6659562" cy="782637"/>
        </p:xfrm>
        <a:graphic>
          <a:graphicData uri="http://schemas.openxmlformats.org/presentationml/2006/ole">
            <p:oleObj spid="_x0000_s145412" name="Equation" r:id="rId4" imgW="3136680" imgH="368280" progId="Equation.3">
              <p:embed/>
            </p:oleObj>
          </a:graphicData>
        </a:graphic>
      </p:graphicFrame>
      <p:sp>
        <p:nvSpPr>
          <p:cNvPr id="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B767-9E39-4786-B874-A01FB6153497}" type="slidenum">
              <a:rPr lang="en-GB"/>
              <a:pPr/>
              <a:t>26</a:t>
            </a:fld>
            <a:endParaRPr lang="en-GB"/>
          </a:p>
        </p:txBody>
      </p:sp>
      <p:sp>
        <p:nvSpPr>
          <p:cNvPr id="145566" name="Rectangle 158"/>
          <p:cNvSpPr>
            <a:spLocks noChangeArrowheads="1"/>
          </p:cNvSpPr>
          <p:nvPr/>
        </p:nvSpPr>
        <p:spPr bwMode="auto">
          <a:xfrm>
            <a:off x="5508625" y="1628775"/>
            <a:ext cx="3635375" cy="4824413"/>
          </a:xfrm>
          <a:prstGeom prst="rect">
            <a:avLst/>
          </a:prstGeom>
          <a:gradFill rotWithShape="1">
            <a:gsLst>
              <a:gs pos="0">
                <a:srgbClr val="DAD6C6"/>
              </a:gs>
              <a:gs pos="100000">
                <a:srgbClr val="99CC00"/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559" name="Group 151"/>
          <p:cNvGrpSpPr>
            <a:grpSpLocks/>
          </p:cNvGrpSpPr>
          <p:nvPr/>
        </p:nvGrpSpPr>
        <p:grpSpPr bwMode="auto">
          <a:xfrm>
            <a:off x="3744913" y="3448050"/>
            <a:ext cx="754062" cy="720725"/>
            <a:chOff x="2269" y="2444"/>
            <a:chExt cx="475" cy="454"/>
          </a:xfrm>
        </p:grpSpPr>
        <p:sp>
          <p:nvSpPr>
            <p:cNvPr id="145556" name="Line 148"/>
            <p:cNvSpPr>
              <a:spLocks noChangeShapeType="1"/>
            </p:cNvSpPr>
            <p:nvPr/>
          </p:nvSpPr>
          <p:spPr bwMode="auto">
            <a:xfrm>
              <a:off x="2269" y="2445"/>
              <a:ext cx="18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557" name="Line 149"/>
            <p:cNvSpPr>
              <a:spLocks noChangeShapeType="1"/>
            </p:cNvSpPr>
            <p:nvPr/>
          </p:nvSpPr>
          <p:spPr bwMode="auto">
            <a:xfrm flipH="1">
              <a:off x="2393" y="2444"/>
              <a:ext cx="0" cy="4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558" name="Text Box 150"/>
            <p:cNvSpPr txBox="1">
              <a:spLocks noChangeArrowheads="1"/>
            </p:cNvSpPr>
            <p:nvPr/>
          </p:nvSpPr>
          <p:spPr bwMode="auto">
            <a:xfrm>
              <a:off x="2375" y="2538"/>
              <a:ext cx="369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3dy</a:t>
              </a:r>
              <a:endParaRPr lang="en-GB" sz="1600"/>
            </a:p>
          </p:txBody>
        </p:sp>
      </p:grpSp>
      <p:grpSp>
        <p:nvGrpSpPr>
          <p:cNvPr id="145554" name="Group 146"/>
          <p:cNvGrpSpPr>
            <a:grpSpLocks/>
          </p:cNvGrpSpPr>
          <p:nvPr/>
        </p:nvGrpSpPr>
        <p:grpSpPr bwMode="auto">
          <a:xfrm>
            <a:off x="3078163" y="3697288"/>
            <a:ext cx="728662" cy="452437"/>
            <a:chOff x="1849" y="2601"/>
            <a:chExt cx="459" cy="285"/>
          </a:xfrm>
        </p:grpSpPr>
        <p:sp>
          <p:nvSpPr>
            <p:cNvPr id="145551" name="Line 143"/>
            <p:cNvSpPr>
              <a:spLocks noChangeShapeType="1"/>
            </p:cNvSpPr>
            <p:nvPr/>
          </p:nvSpPr>
          <p:spPr bwMode="auto">
            <a:xfrm>
              <a:off x="1849" y="2602"/>
              <a:ext cx="18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552" name="Line 144"/>
            <p:cNvSpPr>
              <a:spLocks noChangeShapeType="1"/>
            </p:cNvSpPr>
            <p:nvPr/>
          </p:nvSpPr>
          <p:spPr bwMode="auto">
            <a:xfrm flipH="1">
              <a:off x="1973" y="2601"/>
              <a:ext cx="0" cy="28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553" name="Text Box 145"/>
            <p:cNvSpPr txBox="1">
              <a:spLocks noChangeArrowheads="1"/>
            </p:cNvSpPr>
            <p:nvPr/>
          </p:nvSpPr>
          <p:spPr bwMode="auto">
            <a:xfrm>
              <a:off x="1939" y="2628"/>
              <a:ext cx="369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2dy</a:t>
              </a:r>
              <a:endParaRPr lang="en-GB" sz="1600"/>
            </a:p>
          </p:txBody>
        </p:sp>
      </p:grpSp>
      <p:grpSp>
        <p:nvGrpSpPr>
          <p:cNvPr id="145549" name="Group 141"/>
          <p:cNvGrpSpPr>
            <a:grpSpLocks/>
          </p:cNvGrpSpPr>
          <p:nvPr/>
        </p:nvGrpSpPr>
        <p:grpSpPr bwMode="auto">
          <a:xfrm>
            <a:off x="2411413" y="3860800"/>
            <a:ext cx="574675" cy="336550"/>
            <a:chOff x="1429" y="2704"/>
            <a:chExt cx="362" cy="212"/>
          </a:xfrm>
        </p:grpSpPr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429" y="2750"/>
              <a:ext cx="18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 flipH="1">
              <a:off x="1565" y="2750"/>
              <a:ext cx="0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467" name="Text Box 59"/>
            <p:cNvSpPr txBox="1">
              <a:spLocks noChangeArrowheads="1"/>
            </p:cNvSpPr>
            <p:nvPr/>
          </p:nvSpPr>
          <p:spPr bwMode="auto">
            <a:xfrm>
              <a:off x="1547" y="2704"/>
              <a:ext cx="24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dy</a:t>
              </a:r>
              <a:endParaRPr lang="en-GB" sz="1600"/>
            </a:p>
          </p:txBody>
        </p:sp>
      </p:grpSp>
      <p:sp>
        <p:nvSpPr>
          <p:cNvPr id="145464" name="Text Box 56"/>
          <p:cNvSpPr txBox="1">
            <a:spLocks noChangeArrowheads="1"/>
          </p:cNvSpPr>
          <p:nvPr/>
        </p:nvSpPr>
        <p:spPr bwMode="auto">
          <a:xfrm rot="-1171225">
            <a:off x="4470400" y="2695575"/>
            <a:ext cx="914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D2919"/>
                </a:solidFill>
                <a:latin typeface="Arial Narrow" pitchFamily="34" charset="0"/>
              </a:rPr>
              <a:t>True line</a:t>
            </a:r>
            <a:endParaRPr lang="en-GB" sz="1800">
              <a:solidFill>
                <a:srgbClr val="FD2919"/>
              </a:solidFill>
              <a:latin typeface="Arial Narrow" pitchFamily="34" charset="0"/>
            </a:endParaRPr>
          </a:p>
        </p:txBody>
      </p:sp>
      <p:sp>
        <p:nvSpPr>
          <p:cNvPr id="145534" name="Rectangle 126"/>
          <p:cNvSpPr>
            <a:spLocks noChangeArrowheads="1"/>
          </p:cNvSpPr>
          <p:nvPr/>
        </p:nvSpPr>
        <p:spPr bwMode="auto">
          <a:xfrm>
            <a:off x="5508625" y="1628775"/>
            <a:ext cx="3482975" cy="431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solidFill>
                  <a:srgbClr val="3817FF"/>
                </a:solidFill>
              </a:rPr>
              <a:t>Start pixel at (</a:t>
            </a:r>
            <a:r>
              <a:rPr lang="en-US" sz="1600" i="1">
                <a:solidFill>
                  <a:srgbClr val="3817FF"/>
                </a:solidFill>
              </a:rPr>
              <a:t>x</a:t>
            </a:r>
            <a:r>
              <a:rPr lang="en-US" sz="1600" baseline="-25000">
                <a:solidFill>
                  <a:srgbClr val="3817FF"/>
                </a:solidFill>
              </a:rPr>
              <a:t>0</a:t>
            </a:r>
            <a:r>
              <a:rPr lang="en-US" sz="1600">
                <a:solidFill>
                  <a:srgbClr val="3817FF"/>
                </a:solidFill>
              </a:rPr>
              <a:t>,</a:t>
            </a:r>
            <a:r>
              <a:rPr lang="en-US" sz="1600" i="1">
                <a:solidFill>
                  <a:srgbClr val="3817FF"/>
                </a:solidFill>
              </a:rPr>
              <a:t>y</a:t>
            </a:r>
            <a:r>
              <a:rPr lang="en-US" sz="1600" baseline="-25000">
                <a:solidFill>
                  <a:srgbClr val="3817FF"/>
                </a:solidFill>
              </a:rPr>
              <a:t>1</a:t>
            </a:r>
            <a:r>
              <a:rPr lang="en-US" sz="1600">
                <a:solidFill>
                  <a:srgbClr val="3817FF"/>
                </a:solidFill>
              </a:rPr>
              <a:t>)</a:t>
            </a:r>
          </a:p>
        </p:txBody>
      </p:sp>
      <p:grpSp>
        <p:nvGrpSpPr>
          <p:cNvPr id="145564" name="Group 156"/>
          <p:cNvGrpSpPr>
            <a:grpSpLocks/>
          </p:cNvGrpSpPr>
          <p:nvPr/>
        </p:nvGrpSpPr>
        <p:grpSpPr bwMode="auto">
          <a:xfrm>
            <a:off x="4392613" y="3232150"/>
            <a:ext cx="735012" cy="936625"/>
            <a:chOff x="2677" y="2308"/>
            <a:chExt cx="463" cy="590"/>
          </a:xfrm>
        </p:grpSpPr>
        <p:sp>
          <p:nvSpPr>
            <p:cNvPr id="145561" name="Line 153"/>
            <p:cNvSpPr>
              <a:spLocks noChangeShapeType="1"/>
            </p:cNvSpPr>
            <p:nvPr/>
          </p:nvSpPr>
          <p:spPr bwMode="auto">
            <a:xfrm>
              <a:off x="2677" y="2309"/>
              <a:ext cx="18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562" name="Line 154"/>
            <p:cNvSpPr>
              <a:spLocks noChangeShapeType="1"/>
            </p:cNvSpPr>
            <p:nvPr/>
          </p:nvSpPr>
          <p:spPr bwMode="auto">
            <a:xfrm flipH="1">
              <a:off x="2801" y="2308"/>
              <a:ext cx="0" cy="5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563" name="Text Box 155"/>
            <p:cNvSpPr txBox="1">
              <a:spLocks noChangeArrowheads="1"/>
            </p:cNvSpPr>
            <p:nvPr/>
          </p:nvSpPr>
          <p:spPr bwMode="auto">
            <a:xfrm>
              <a:off x="2771" y="2511"/>
              <a:ext cx="369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4dy</a:t>
              </a:r>
              <a:endParaRPr lang="en-GB" sz="1600"/>
            </a:p>
          </p:txBody>
        </p:sp>
      </p:grpSp>
      <p:sp>
        <p:nvSpPr>
          <p:cNvPr id="145463" name="Line 55"/>
          <p:cNvSpPr>
            <a:spLocks noChangeShapeType="1"/>
          </p:cNvSpPr>
          <p:nvPr/>
        </p:nvSpPr>
        <p:spPr bwMode="auto">
          <a:xfrm flipV="1">
            <a:off x="1762125" y="2852738"/>
            <a:ext cx="3673475" cy="1296987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5565" name="Rectangle 157"/>
          <p:cNvSpPr>
            <a:spLocks noChangeArrowheads="1"/>
          </p:cNvSpPr>
          <p:nvPr/>
        </p:nvSpPr>
        <p:spPr bwMode="auto">
          <a:xfrm>
            <a:off x="5508625" y="1989138"/>
            <a:ext cx="3635375" cy="158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 </a:t>
            </a:r>
            <a:r>
              <a:rPr lang="en-US" sz="2000" b="1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="1" baseline="-250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>
                <a:solidFill>
                  <a:srgbClr val="3817FF"/>
                </a:solidFill>
              </a:rPr>
              <a:t> :</a:t>
            </a:r>
            <a:r>
              <a:rPr lang="en-US" sz="1600">
                <a:solidFill>
                  <a:srgbClr val="3817FF"/>
                </a:solidFill>
              </a:rPr>
              <a:t> 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 i="1">
                <a:solidFill>
                  <a:srgbClr val="3817FF"/>
                </a:solidFill>
              </a:rPr>
              <a:t>s</a:t>
            </a:r>
            <a:r>
              <a:rPr lang="en-US" sz="1600" baseline="-25000">
                <a:solidFill>
                  <a:srgbClr val="3817FF"/>
                </a:solidFill>
              </a:rPr>
              <a:t>1</a:t>
            </a:r>
            <a:r>
              <a:rPr lang="en-US" sz="1600">
                <a:solidFill>
                  <a:srgbClr val="3817FF"/>
                </a:solidFill>
              </a:rPr>
              <a:t> = </a:t>
            </a:r>
            <a:r>
              <a:rPr lang="en-US" sz="1600" i="1">
                <a:solidFill>
                  <a:srgbClr val="3817FF"/>
                </a:solidFill>
              </a:rPr>
              <a:t>dy          t</a:t>
            </a:r>
            <a:r>
              <a:rPr lang="en-US" sz="1600" baseline="-25000">
                <a:solidFill>
                  <a:srgbClr val="3817FF"/>
                </a:solidFill>
              </a:rPr>
              <a:t>1</a:t>
            </a:r>
            <a:r>
              <a:rPr lang="en-US" sz="1600">
                <a:solidFill>
                  <a:srgbClr val="3817FF"/>
                </a:solidFill>
              </a:rPr>
              <a:t> = </a:t>
            </a:r>
            <a:r>
              <a:rPr lang="en-US" sz="1600" i="1">
                <a:solidFill>
                  <a:srgbClr val="3817FF"/>
                </a:solidFill>
              </a:rPr>
              <a:t>dx</a:t>
            </a:r>
            <a:r>
              <a:rPr lang="en-US" sz="1600">
                <a:solidFill>
                  <a:srgbClr val="3817FF"/>
                </a:solidFill>
              </a:rPr>
              <a:t> - 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 i="1">
                <a:solidFill>
                  <a:srgbClr val="3817FF"/>
                </a:solidFill>
              </a:rPr>
              <a:t>d</a:t>
            </a:r>
            <a:r>
              <a:rPr lang="en-US" sz="1600" baseline="-25000">
                <a:solidFill>
                  <a:srgbClr val="3817FF"/>
                </a:solidFill>
              </a:rPr>
              <a:t>1</a:t>
            </a:r>
            <a:r>
              <a:rPr lang="en-US" sz="1600" i="1">
                <a:solidFill>
                  <a:srgbClr val="3817FF"/>
                </a:solidFill>
              </a:rPr>
              <a:t> = </a:t>
            </a:r>
            <a:r>
              <a:rPr lang="en-US" sz="1600">
                <a:solidFill>
                  <a:srgbClr val="3817FF"/>
                </a:solidFill>
              </a:rPr>
              <a:t>(</a:t>
            </a:r>
            <a:r>
              <a:rPr lang="en-US" sz="1600" i="1">
                <a:solidFill>
                  <a:srgbClr val="3817FF"/>
                </a:solidFill>
              </a:rPr>
              <a:t>s</a:t>
            </a:r>
            <a:r>
              <a:rPr lang="en-US" sz="1600" i="1" baseline="-25000">
                <a:solidFill>
                  <a:srgbClr val="3817FF"/>
                </a:solidFill>
              </a:rPr>
              <a:t>i</a:t>
            </a:r>
            <a:r>
              <a:rPr lang="en-US" sz="1600" i="1">
                <a:solidFill>
                  <a:srgbClr val="3817FF"/>
                </a:solidFill>
              </a:rPr>
              <a:t> - t</a:t>
            </a:r>
            <a:r>
              <a:rPr lang="en-US" sz="1600" i="1" baseline="-25000">
                <a:solidFill>
                  <a:srgbClr val="3817FF"/>
                </a:solidFill>
              </a:rPr>
              <a:t>i</a:t>
            </a:r>
            <a:r>
              <a:rPr lang="en-US" sz="1600">
                <a:solidFill>
                  <a:srgbClr val="3817FF"/>
                </a:solidFill>
              </a:rPr>
              <a:t>) = 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  <a:r>
              <a:rPr lang="en-US" sz="1600">
                <a:solidFill>
                  <a:srgbClr val="3817FF"/>
                </a:solidFill>
              </a:rPr>
              <a:t> - (</a:t>
            </a:r>
            <a:r>
              <a:rPr lang="en-US" sz="1600" i="1">
                <a:solidFill>
                  <a:srgbClr val="3817FF"/>
                </a:solidFill>
              </a:rPr>
              <a:t>dx</a:t>
            </a:r>
            <a:r>
              <a:rPr lang="en-US" sz="1600">
                <a:solidFill>
                  <a:srgbClr val="3817FF"/>
                </a:solidFill>
              </a:rPr>
              <a:t> - 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  <a:r>
              <a:rPr lang="en-US" sz="1600">
                <a:solidFill>
                  <a:srgbClr val="3817FF"/>
                </a:solidFill>
              </a:rPr>
              <a:t>) = 2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  <a:r>
              <a:rPr lang="en-US" sz="1600">
                <a:solidFill>
                  <a:srgbClr val="3817FF"/>
                </a:solidFill>
              </a:rPr>
              <a:t> - </a:t>
            </a:r>
            <a:r>
              <a:rPr lang="en-US" sz="1600" i="1">
                <a:solidFill>
                  <a:srgbClr val="3817FF"/>
                </a:solidFill>
              </a:rPr>
              <a:t>dx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solidFill>
                  <a:srgbClr val="3817FF"/>
                </a:solidFill>
              </a:rPr>
              <a:t>but 2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  <a:r>
              <a:rPr lang="en-US" sz="1600">
                <a:solidFill>
                  <a:srgbClr val="3817FF"/>
                </a:solidFill>
              </a:rPr>
              <a:t> </a:t>
            </a:r>
            <a:r>
              <a:rPr lang="en-US" sz="1600">
                <a:solidFill>
                  <a:srgbClr val="3817FF"/>
                </a:solidFill>
                <a:sym typeface="Symbol" pitchFamily="18" charset="2"/>
              </a:rPr>
              <a:t></a:t>
            </a:r>
            <a:r>
              <a:rPr lang="en-US" sz="1600">
                <a:solidFill>
                  <a:srgbClr val="3817FF"/>
                </a:solidFill>
              </a:rPr>
              <a:t> </a:t>
            </a:r>
            <a:r>
              <a:rPr lang="en-US" sz="1600" i="1">
                <a:solidFill>
                  <a:srgbClr val="3817FF"/>
                </a:solidFill>
              </a:rPr>
              <a:t>dx</a:t>
            </a:r>
            <a:r>
              <a:rPr lang="en-US" sz="1600">
                <a:solidFill>
                  <a:srgbClr val="3817FF"/>
                </a:solidFill>
              </a:rPr>
              <a:t> </a:t>
            </a:r>
            <a:r>
              <a:rPr lang="en-US" sz="1600">
                <a:solidFill>
                  <a:srgbClr val="3817FF"/>
                </a:solidFill>
                <a:sym typeface="Wingdings" pitchFamily="2" charset="2"/>
              </a:rPr>
              <a:t> </a:t>
            </a:r>
            <a:r>
              <a:rPr lang="en-US" sz="1600" i="1">
                <a:solidFill>
                  <a:srgbClr val="3817FF"/>
                </a:solidFill>
                <a:sym typeface="Wingdings" pitchFamily="2" charset="2"/>
              </a:rPr>
              <a:t>d</a:t>
            </a:r>
            <a:r>
              <a:rPr lang="en-US" sz="1600" i="1" baseline="-25000">
                <a:solidFill>
                  <a:srgbClr val="3817FF"/>
                </a:solidFill>
                <a:sym typeface="Wingdings" pitchFamily="2" charset="2"/>
              </a:rPr>
              <a:t>i</a:t>
            </a:r>
            <a:r>
              <a:rPr lang="en-US" sz="1600">
                <a:solidFill>
                  <a:srgbClr val="3817FF"/>
                </a:solidFill>
                <a:sym typeface="Wingdings" pitchFamily="2" charset="2"/>
              </a:rPr>
              <a:t> </a:t>
            </a:r>
            <a:r>
              <a:rPr lang="en-US" sz="1600">
                <a:solidFill>
                  <a:srgbClr val="3817FF"/>
                </a:solidFill>
                <a:sym typeface="Symbol" pitchFamily="18" charset="2"/>
              </a:rPr>
              <a:t> 0 </a:t>
            </a:r>
            <a:r>
              <a:rPr lang="en-US" sz="1600">
                <a:solidFill>
                  <a:srgbClr val="3817FF"/>
                </a:solidFill>
                <a:sym typeface="Wingdings" pitchFamily="2" charset="2"/>
              </a:rPr>
              <a:t></a:t>
            </a:r>
            <a:r>
              <a:rPr lang="en-US" sz="1600">
                <a:solidFill>
                  <a:srgbClr val="FD2919"/>
                </a:solidFill>
                <a:sym typeface="Wingdings" pitchFamily="2" charset="2"/>
              </a:rPr>
              <a:t> </a:t>
            </a:r>
            <a:r>
              <a:rPr lang="en-US" sz="1600" i="1">
                <a:solidFill>
                  <a:srgbClr val="FD2919"/>
                </a:solidFill>
                <a:sym typeface="Wingdings" pitchFamily="2" charset="2"/>
              </a:rPr>
              <a:t>y</a:t>
            </a:r>
            <a:r>
              <a:rPr lang="en-US" sz="1600">
                <a:solidFill>
                  <a:srgbClr val="FD2919"/>
                </a:solidFill>
                <a:sym typeface="Wingdings" pitchFamily="2" charset="2"/>
              </a:rPr>
              <a:t> stays the same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solidFill>
                  <a:srgbClr val="FD2919"/>
                </a:solidFill>
                <a:sym typeface="Wingdings" pitchFamily="2" charset="2"/>
              </a:rPr>
              <a:t>hence next pixel is at </a:t>
            </a:r>
            <a:r>
              <a:rPr lang="en-US" sz="1600">
                <a:solidFill>
                  <a:srgbClr val="FD2919"/>
                </a:solidFill>
              </a:rPr>
              <a:t>(</a:t>
            </a:r>
            <a:r>
              <a:rPr lang="en-US" sz="1600" i="1">
                <a:solidFill>
                  <a:srgbClr val="FD2919"/>
                </a:solidFill>
              </a:rPr>
              <a:t>x</a:t>
            </a:r>
            <a:r>
              <a:rPr lang="en-US" sz="1600" baseline="-25000">
                <a:solidFill>
                  <a:srgbClr val="FD2919"/>
                </a:solidFill>
              </a:rPr>
              <a:t>1</a:t>
            </a:r>
            <a:r>
              <a:rPr lang="en-US" sz="1600">
                <a:solidFill>
                  <a:srgbClr val="FD2919"/>
                </a:solidFill>
              </a:rPr>
              <a:t>,</a:t>
            </a:r>
            <a:r>
              <a:rPr lang="en-US" sz="1600" i="1">
                <a:solidFill>
                  <a:srgbClr val="FD2919"/>
                </a:solidFill>
              </a:rPr>
              <a:t>y</a:t>
            </a:r>
            <a:r>
              <a:rPr lang="en-US" sz="1600" baseline="-25000">
                <a:solidFill>
                  <a:srgbClr val="FD2919"/>
                </a:solidFill>
              </a:rPr>
              <a:t>1</a:t>
            </a:r>
            <a:r>
              <a:rPr lang="en-US" sz="1600">
                <a:solidFill>
                  <a:srgbClr val="FD2919"/>
                </a:solidFill>
              </a:rPr>
              <a:t>)</a:t>
            </a:r>
          </a:p>
        </p:txBody>
      </p:sp>
      <p:sp>
        <p:nvSpPr>
          <p:cNvPr id="145567" name="Rectangle 159"/>
          <p:cNvSpPr>
            <a:spLocks noChangeArrowheads="1"/>
          </p:cNvSpPr>
          <p:nvPr/>
        </p:nvSpPr>
        <p:spPr bwMode="auto">
          <a:xfrm>
            <a:off x="5553075" y="3500438"/>
            <a:ext cx="3590925" cy="1512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 </a:t>
            </a:r>
            <a:r>
              <a:rPr lang="en-US" sz="2000" b="1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="1" baseline="-250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>
                <a:solidFill>
                  <a:srgbClr val="3817FF"/>
                </a:solidFill>
              </a:rPr>
              <a:t> : 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 i="1">
                <a:solidFill>
                  <a:srgbClr val="3817FF"/>
                </a:solidFill>
              </a:rPr>
              <a:t>s</a:t>
            </a:r>
            <a:r>
              <a:rPr lang="en-US" sz="1600" baseline="-25000">
                <a:solidFill>
                  <a:srgbClr val="3817FF"/>
                </a:solidFill>
              </a:rPr>
              <a:t>2</a:t>
            </a:r>
            <a:r>
              <a:rPr lang="en-US" sz="1600">
                <a:solidFill>
                  <a:srgbClr val="3817FF"/>
                </a:solidFill>
              </a:rPr>
              <a:t> = 2</a:t>
            </a:r>
            <a:r>
              <a:rPr lang="en-US" sz="1600" i="1">
                <a:solidFill>
                  <a:srgbClr val="3817FF"/>
                </a:solidFill>
              </a:rPr>
              <a:t>dy          t</a:t>
            </a:r>
            <a:r>
              <a:rPr lang="en-US" sz="1600" baseline="-25000">
                <a:solidFill>
                  <a:srgbClr val="3817FF"/>
                </a:solidFill>
              </a:rPr>
              <a:t>2</a:t>
            </a:r>
            <a:r>
              <a:rPr lang="en-US" sz="1600">
                <a:solidFill>
                  <a:srgbClr val="3817FF"/>
                </a:solidFill>
              </a:rPr>
              <a:t> = </a:t>
            </a:r>
            <a:r>
              <a:rPr lang="en-US" sz="1600" i="1">
                <a:solidFill>
                  <a:srgbClr val="3817FF"/>
                </a:solidFill>
              </a:rPr>
              <a:t>dx</a:t>
            </a:r>
            <a:r>
              <a:rPr lang="en-US" sz="1600">
                <a:solidFill>
                  <a:srgbClr val="3817FF"/>
                </a:solidFill>
              </a:rPr>
              <a:t> - 2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 i="1">
                <a:solidFill>
                  <a:srgbClr val="3817FF"/>
                </a:solidFill>
              </a:rPr>
              <a:t>d</a:t>
            </a:r>
            <a:r>
              <a:rPr lang="en-US" sz="1600" baseline="-25000">
                <a:solidFill>
                  <a:srgbClr val="3817FF"/>
                </a:solidFill>
              </a:rPr>
              <a:t>2</a:t>
            </a:r>
            <a:r>
              <a:rPr lang="en-US" sz="1600" i="1">
                <a:solidFill>
                  <a:srgbClr val="3817FF"/>
                </a:solidFill>
              </a:rPr>
              <a:t> = </a:t>
            </a:r>
            <a:r>
              <a:rPr lang="en-US" sz="1600">
                <a:solidFill>
                  <a:srgbClr val="3817FF"/>
                </a:solidFill>
              </a:rPr>
              <a:t>(</a:t>
            </a:r>
            <a:r>
              <a:rPr lang="en-US" sz="1600" i="1">
                <a:solidFill>
                  <a:srgbClr val="3817FF"/>
                </a:solidFill>
              </a:rPr>
              <a:t>s</a:t>
            </a:r>
            <a:r>
              <a:rPr lang="en-US" sz="1600" i="1" baseline="-25000">
                <a:solidFill>
                  <a:srgbClr val="3817FF"/>
                </a:solidFill>
              </a:rPr>
              <a:t>2</a:t>
            </a:r>
            <a:r>
              <a:rPr lang="en-US" sz="1600" i="1">
                <a:solidFill>
                  <a:srgbClr val="3817FF"/>
                </a:solidFill>
              </a:rPr>
              <a:t> – t</a:t>
            </a:r>
            <a:r>
              <a:rPr lang="en-US" sz="1600" i="1" baseline="-25000">
                <a:solidFill>
                  <a:srgbClr val="3817FF"/>
                </a:solidFill>
              </a:rPr>
              <a:t>2</a:t>
            </a:r>
            <a:r>
              <a:rPr lang="en-US" sz="1600">
                <a:solidFill>
                  <a:srgbClr val="3817FF"/>
                </a:solidFill>
              </a:rPr>
              <a:t>) = 2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  <a:r>
              <a:rPr lang="en-US" sz="1600">
                <a:solidFill>
                  <a:srgbClr val="3817FF"/>
                </a:solidFill>
              </a:rPr>
              <a:t> - (</a:t>
            </a:r>
            <a:r>
              <a:rPr lang="en-US" sz="1600" i="1">
                <a:solidFill>
                  <a:srgbClr val="3817FF"/>
                </a:solidFill>
              </a:rPr>
              <a:t>dx</a:t>
            </a:r>
            <a:r>
              <a:rPr lang="en-US" sz="1600">
                <a:solidFill>
                  <a:srgbClr val="3817FF"/>
                </a:solidFill>
              </a:rPr>
              <a:t> - 2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  <a:r>
              <a:rPr lang="en-US" sz="1600">
                <a:solidFill>
                  <a:srgbClr val="3817FF"/>
                </a:solidFill>
              </a:rPr>
              <a:t>) = 4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  <a:r>
              <a:rPr lang="en-US" sz="1600">
                <a:solidFill>
                  <a:srgbClr val="3817FF"/>
                </a:solidFill>
              </a:rPr>
              <a:t> - </a:t>
            </a:r>
            <a:r>
              <a:rPr lang="en-US" sz="1600" i="1">
                <a:solidFill>
                  <a:srgbClr val="3817FF"/>
                </a:solidFill>
              </a:rPr>
              <a:t>dx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 u="sng">
                <a:solidFill>
                  <a:srgbClr val="3817FF"/>
                </a:solidFill>
              </a:rPr>
              <a:t>Suppose</a:t>
            </a:r>
            <a:r>
              <a:rPr lang="en-US" sz="1600" i="1">
                <a:solidFill>
                  <a:srgbClr val="3817FF"/>
                </a:solidFill>
              </a:rPr>
              <a:t> d2 </a:t>
            </a:r>
            <a:r>
              <a:rPr lang="en-US" sz="1600">
                <a:solidFill>
                  <a:srgbClr val="3817FF"/>
                </a:solidFill>
                <a:sym typeface="Symbol" pitchFamily="18" charset="2"/>
              </a:rPr>
              <a:t> 0 </a:t>
            </a:r>
            <a:r>
              <a:rPr lang="en-US" sz="1600">
                <a:solidFill>
                  <a:srgbClr val="3817FF"/>
                </a:solidFill>
                <a:sym typeface="Wingdings" pitchFamily="2" charset="2"/>
              </a:rPr>
              <a:t></a:t>
            </a:r>
            <a:r>
              <a:rPr lang="en-US" sz="1600">
                <a:solidFill>
                  <a:srgbClr val="008000"/>
                </a:solidFill>
                <a:sym typeface="Wingdings" pitchFamily="2" charset="2"/>
              </a:rPr>
              <a:t> </a:t>
            </a:r>
            <a:r>
              <a:rPr lang="en-US" sz="1600" i="1">
                <a:solidFill>
                  <a:srgbClr val="FD2919"/>
                </a:solidFill>
                <a:sym typeface="Wingdings" pitchFamily="2" charset="2"/>
              </a:rPr>
              <a:t>y</a:t>
            </a:r>
            <a:r>
              <a:rPr lang="en-US" sz="1600">
                <a:solidFill>
                  <a:srgbClr val="FD2919"/>
                </a:solidFill>
                <a:sym typeface="Wingdings" pitchFamily="2" charset="2"/>
              </a:rPr>
              <a:t> is incremented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solidFill>
                  <a:srgbClr val="FD2919"/>
                </a:solidFill>
                <a:sym typeface="Wingdings" pitchFamily="2" charset="2"/>
              </a:rPr>
              <a:t>hence next pixel is at </a:t>
            </a:r>
            <a:r>
              <a:rPr lang="en-US" sz="1600">
                <a:solidFill>
                  <a:srgbClr val="FD2919"/>
                </a:solidFill>
              </a:rPr>
              <a:t>(</a:t>
            </a:r>
            <a:r>
              <a:rPr lang="en-US" sz="1600" i="1">
                <a:solidFill>
                  <a:srgbClr val="FD2919"/>
                </a:solidFill>
              </a:rPr>
              <a:t>x</a:t>
            </a:r>
            <a:r>
              <a:rPr lang="en-US" sz="1600" baseline="-25000">
                <a:solidFill>
                  <a:srgbClr val="FD2919"/>
                </a:solidFill>
              </a:rPr>
              <a:t>2</a:t>
            </a:r>
            <a:r>
              <a:rPr lang="en-US" sz="1600">
                <a:solidFill>
                  <a:srgbClr val="FD2919"/>
                </a:solidFill>
              </a:rPr>
              <a:t>,</a:t>
            </a:r>
            <a:r>
              <a:rPr lang="en-US" sz="1600" i="1">
                <a:solidFill>
                  <a:srgbClr val="FD2919"/>
                </a:solidFill>
              </a:rPr>
              <a:t>y</a:t>
            </a:r>
            <a:r>
              <a:rPr lang="en-US" sz="1600" baseline="-25000">
                <a:solidFill>
                  <a:srgbClr val="FD2919"/>
                </a:solidFill>
              </a:rPr>
              <a:t>2</a:t>
            </a:r>
            <a:r>
              <a:rPr lang="en-US" sz="1600">
                <a:solidFill>
                  <a:srgbClr val="FD2919"/>
                </a:solidFill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1600">
              <a:solidFill>
                <a:srgbClr val="FD2919"/>
              </a:solidFill>
              <a:sym typeface="Wingdings" pitchFamily="2" charset="2"/>
            </a:endParaRPr>
          </a:p>
        </p:txBody>
      </p:sp>
      <p:sp>
        <p:nvSpPr>
          <p:cNvPr id="145568" name="Rectangle 160"/>
          <p:cNvSpPr>
            <a:spLocks noChangeArrowheads="1"/>
          </p:cNvSpPr>
          <p:nvPr/>
        </p:nvSpPr>
        <p:spPr bwMode="auto">
          <a:xfrm>
            <a:off x="5508625" y="5013325"/>
            <a:ext cx="3590925" cy="1512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 </a:t>
            </a:r>
            <a:r>
              <a:rPr lang="en-US" sz="2000" b="1" i="1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="1" baseline="-25000">
                <a:solidFill>
                  <a:srgbClr val="381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000">
                <a:solidFill>
                  <a:srgbClr val="3817FF"/>
                </a:solidFill>
              </a:rPr>
              <a:t> : 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 i="1">
                <a:solidFill>
                  <a:srgbClr val="3817FF"/>
                </a:solidFill>
              </a:rPr>
              <a:t>s</a:t>
            </a:r>
            <a:r>
              <a:rPr lang="en-US" sz="1600" baseline="-25000">
                <a:solidFill>
                  <a:srgbClr val="3817FF"/>
                </a:solidFill>
              </a:rPr>
              <a:t>3</a:t>
            </a:r>
            <a:r>
              <a:rPr lang="en-US" sz="1600">
                <a:solidFill>
                  <a:srgbClr val="3817FF"/>
                </a:solidFill>
              </a:rPr>
              <a:t> = 3</a:t>
            </a:r>
            <a:r>
              <a:rPr lang="en-US" sz="1600" i="1">
                <a:solidFill>
                  <a:srgbClr val="3817FF"/>
                </a:solidFill>
              </a:rPr>
              <a:t>dy - dx         t</a:t>
            </a:r>
            <a:r>
              <a:rPr lang="en-US" sz="1600" baseline="-25000">
                <a:solidFill>
                  <a:srgbClr val="3817FF"/>
                </a:solidFill>
              </a:rPr>
              <a:t>2</a:t>
            </a:r>
            <a:r>
              <a:rPr lang="en-US" sz="1600">
                <a:solidFill>
                  <a:srgbClr val="3817FF"/>
                </a:solidFill>
              </a:rPr>
              <a:t> = 2</a:t>
            </a:r>
            <a:r>
              <a:rPr lang="en-US" sz="1600" i="1">
                <a:solidFill>
                  <a:srgbClr val="3817FF"/>
                </a:solidFill>
              </a:rPr>
              <a:t>dx</a:t>
            </a:r>
            <a:r>
              <a:rPr lang="en-US" sz="1600">
                <a:solidFill>
                  <a:srgbClr val="3817FF"/>
                </a:solidFill>
              </a:rPr>
              <a:t> - 3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 i="1">
                <a:solidFill>
                  <a:srgbClr val="3817FF"/>
                </a:solidFill>
              </a:rPr>
              <a:t>d</a:t>
            </a:r>
            <a:r>
              <a:rPr lang="en-US" sz="1600" baseline="-25000">
                <a:solidFill>
                  <a:srgbClr val="3817FF"/>
                </a:solidFill>
              </a:rPr>
              <a:t>3</a:t>
            </a:r>
            <a:r>
              <a:rPr lang="en-US" sz="1600" i="1">
                <a:solidFill>
                  <a:srgbClr val="3817FF"/>
                </a:solidFill>
              </a:rPr>
              <a:t> = </a:t>
            </a:r>
            <a:r>
              <a:rPr lang="en-US" sz="1600">
                <a:solidFill>
                  <a:srgbClr val="3817FF"/>
                </a:solidFill>
              </a:rPr>
              <a:t>(</a:t>
            </a:r>
            <a:r>
              <a:rPr lang="en-US" sz="1600" i="1">
                <a:solidFill>
                  <a:srgbClr val="3817FF"/>
                </a:solidFill>
              </a:rPr>
              <a:t>s</a:t>
            </a:r>
            <a:r>
              <a:rPr lang="en-US" sz="1600" i="1" baseline="-25000">
                <a:solidFill>
                  <a:srgbClr val="3817FF"/>
                </a:solidFill>
              </a:rPr>
              <a:t>2</a:t>
            </a:r>
            <a:r>
              <a:rPr lang="en-US" sz="1600" i="1">
                <a:solidFill>
                  <a:srgbClr val="3817FF"/>
                </a:solidFill>
              </a:rPr>
              <a:t> – t</a:t>
            </a:r>
            <a:r>
              <a:rPr lang="en-US" sz="1600" i="1" baseline="-25000">
                <a:solidFill>
                  <a:srgbClr val="3817FF"/>
                </a:solidFill>
              </a:rPr>
              <a:t>3</a:t>
            </a:r>
            <a:r>
              <a:rPr lang="en-US" sz="1600">
                <a:solidFill>
                  <a:srgbClr val="3817FF"/>
                </a:solidFill>
              </a:rPr>
              <a:t>) = 6</a:t>
            </a:r>
            <a:r>
              <a:rPr lang="en-US" sz="1600" i="1">
                <a:solidFill>
                  <a:srgbClr val="3817FF"/>
                </a:solidFill>
              </a:rPr>
              <a:t>dy</a:t>
            </a:r>
            <a:r>
              <a:rPr lang="en-US" sz="1600">
                <a:solidFill>
                  <a:srgbClr val="3817FF"/>
                </a:solidFill>
              </a:rPr>
              <a:t> - 3</a:t>
            </a:r>
            <a:r>
              <a:rPr lang="en-US" sz="1600" i="1">
                <a:solidFill>
                  <a:srgbClr val="3817FF"/>
                </a:solidFill>
              </a:rPr>
              <a:t>dx</a:t>
            </a:r>
            <a:r>
              <a:rPr lang="en-US" sz="1600">
                <a:solidFill>
                  <a:srgbClr val="3817FF"/>
                </a:solidFill>
              </a:rPr>
              <a:t> </a:t>
            </a:r>
            <a:r>
              <a:rPr lang="en-US" sz="1600">
                <a:solidFill>
                  <a:srgbClr val="3817FF"/>
                </a:solidFill>
                <a:sym typeface="Symbol" pitchFamily="18" charset="2"/>
              </a:rPr>
              <a:t></a:t>
            </a:r>
            <a:r>
              <a:rPr lang="en-US" sz="1600">
                <a:solidFill>
                  <a:srgbClr val="3817FF"/>
                </a:solidFill>
              </a:rPr>
              <a:t> 0</a:t>
            </a:r>
            <a:endParaRPr lang="en-US" sz="1600" i="1">
              <a:solidFill>
                <a:srgbClr val="3817FF"/>
              </a:solidFill>
            </a:endParaRP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solidFill>
                  <a:srgbClr val="FD2919"/>
                </a:solidFill>
                <a:sym typeface="Wingdings" pitchFamily="2" charset="2"/>
              </a:rPr>
              <a:t>so </a:t>
            </a:r>
            <a:r>
              <a:rPr lang="en-US" sz="1600" i="1">
                <a:solidFill>
                  <a:srgbClr val="FD2919"/>
                </a:solidFill>
                <a:sym typeface="Wingdings" pitchFamily="2" charset="2"/>
              </a:rPr>
              <a:t>y</a:t>
            </a:r>
            <a:r>
              <a:rPr lang="en-US" sz="1600">
                <a:solidFill>
                  <a:srgbClr val="FD2919"/>
                </a:solidFill>
                <a:sym typeface="Wingdings" pitchFamily="2" charset="2"/>
              </a:rPr>
              <a:t> stays the same</a:t>
            </a:r>
          </a:p>
          <a:p>
            <a:pPr marL="342900" indent="-342900" algn="l"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solidFill>
                  <a:srgbClr val="FD2919"/>
                </a:solidFill>
                <a:sym typeface="Wingdings" pitchFamily="2" charset="2"/>
              </a:rPr>
              <a:t>hence next pixel is at </a:t>
            </a:r>
            <a:r>
              <a:rPr lang="en-US" sz="1600">
                <a:solidFill>
                  <a:srgbClr val="FD2919"/>
                </a:solidFill>
              </a:rPr>
              <a:t>(</a:t>
            </a:r>
            <a:r>
              <a:rPr lang="en-US" sz="1600" i="1">
                <a:solidFill>
                  <a:srgbClr val="FD2919"/>
                </a:solidFill>
              </a:rPr>
              <a:t>x</a:t>
            </a:r>
            <a:r>
              <a:rPr lang="en-US" sz="1600" baseline="-25000">
                <a:solidFill>
                  <a:srgbClr val="FD2919"/>
                </a:solidFill>
              </a:rPr>
              <a:t>3</a:t>
            </a:r>
            <a:r>
              <a:rPr lang="en-US" sz="1600">
                <a:solidFill>
                  <a:srgbClr val="FD2919"/>
                </a:solidFill>
              </a:rPr>
              <a:t>,</a:t>
            </a:r>
            <a:r>
              <a:rPr lang="en-US" sz="1600" i="1">
                <a:solidFill>
                  <a:srgbClr val="FD2919"/>
                </a:solidFill>
              </a:rPr>
              <a:t>y</a:t>
            </a:r>
            <a:r>
              <a:rPr lang="en-US" sz="1600" baseline="-25000">
                <a:solidFill>
                  <a:srgbClr val="FD2919"/>
                </a:solidFill>
              </a:rPr>
              <a:t>2</a:t>
            </a:r>
            <a:r>
              <a:rPr lang="en-US" sz="1600">
                <a:solidFill>
                  <a:srgbClr val="FD2919"/>
                </a:solidFill>
              </a:rPr>
              <a:t>)</a:t>
            </a:r>
            <a:endParaRPr lang="en-US" sz="1600">
              <a:solidFill>
                <a:srgbClr val="FD2919"/>
              </a:solidFill>
              <a:sym typeface="Wingdings" pitchFamily="2" charset="2"/>
            </a:endParaRPr>
          </a:p>
        </p:txBody>
      </p:sp>
      <p:sp>
        <p:nvSpPr>
          <p:cNvPr id="145569" name="Oval 161"/>
          <p:cNvSpPr>
            <a:spLocks noChangeArrowheads="1"/>
          </p:cNvSpPr>
          <p:nvPr/>
        </p:nvSpPr>
        <p:spPr bwMode="auto">
          <a:xfrm>
            <a:off x="2339975" y="4095750"/>
            <a:ext cx="142875" cy="144463"/>
          </a:xfrm>
          <a:prstGeom prst="ellipse">
            <a:avLst/>
          </a:prstGeom>
          <a:solidFill>
            <a:srgbClr val="FD291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70" name="Oval 162"/>
          <p:cNvSpPr>
            <a:spLocks noChangeArrowheads="1"/>
          </p:cNvSpPr>
          <p:nvPr/>
        </p:nvSpPr>
        <p:spPr bwMode="auto">
          <a:xfrm>
            <a:off x="3006725" y="3448050"/>
            <a:ext cx="142875" cy="144463"/>
          </a:xfrm>
          <a:prstGeom prst="ellipse">
            <a:avLst/>
          </a:prstGeom>
          <a:solidFill>
            <a:srgbClr val="FD291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573" name="Group 165"/>
          <p:cNvGrpSpPr>
            <a:grpSpLocks/>
          </p:cNvGrpSpPr>
          <p:nvPr/>
        </p:nvGrpSpPr>
        <p:grpSpPr bwMode="auto">
          <a:xfrm>
            <a:off x="1330325" y="1917700"/>
            <a:ext cx="4105275" cy="3311525"/>
            <a:chOff x="838" y="1208"/>
            <a:chExt cx="2586" cy="2086"/>
          </a:xfrm>
        </p:grpSpPr>
        <p:grpSp>
          <p:nvGrpSpPr>
            <p:cNvPr id="145547" name="Group 139"/>
            <p:cNvGrpSpPr>
              <a:grpSpLocks/>
            </p:cNvGrpSpPr>
            <p:nvPr/>
          </p:nvGrpSpPr>
          <p:grpSpPr bwMode="auto">
            <a:xfrm>
              <a:off x="1110" y="2990"/>
              <a:ext cx="2314" cy="304"/>
              <a:chOff x="1020" y="3262"/>
              <a:chExt cx="2314" cy="304"/>
            </a:xfrm>
          </p:grpSpPr>
          <p:sp>
            <p:nvSpPr>
              <p:cNvPr id="145462" name="Line 54"/>
              <p:cNvSpPr>
                <a:spLocks noChangeShapeType="1"/>
              </p:cNvSpPr>
              <p:nvPr/>
            </p:nvSpPr>
            <p:spPr bwMode="auto">
              <a:xfrm>
                <a:off x="1020" y="3294"/>
                <a:ext cx="2314" cy="0"/>
              </a:xfrm>
              <a:prstGeom prst="line">
                <a:avLst/>
              </a:prstGeom>
              <a:noFill/>
              <a:ln w="12700" cap="sq">
                <a:solidFill>
                  <a:srgbClr val="3817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5536" name="Text Box 128"/>
              <p:cNvSpPr txBox="1">
                <a:spLocks noChangeArrowheads="1"/>
              </p:cNvSpPr>
              <p:nvPr/>
            </p:nvSpPr>
            <p:spPr bwMode="auto">
              <a:xfrm>
                <a:off x="1326" y="3262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x</a:t>
                </a:r>
                <a:r>
                  <a:rPr lang="en-US" baseline="-25000">
                    <a:solidFill>
                      <a:srgbClr val="3817FF"/>
                    </a:solidFill>
                  </a:rPr>
                  <a:t>1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37" name="Text Box 129"/>
              <p:cNvSpPr txBox="1">
                <a:spLocks noChangeArrowheads="1"/>
              </p:cNvSpPr>
              <p:nvPr/>
            </p:nvSpPr>
            <p:spPr bwMode="auto">
              <a:xfrm>
                <a:off x="1753" y="3262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x</a:t>
                </a:r>
                <a:r>
                  <a:rPr lang="en-US" baseline="-25000">
                    <a:solidFill>
                      <a:srgbClr val="3817FF"/>
                    </a:solidFill>
                  </a:rPr>
                  <a:t>2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38" name="Text Box 130"/>
              <p:cNvSpPr txBox="1">
                <a:spLocks noChangeArrowheads="1"/>
              </p:cNvSpPr>
              <p:nvPr/>
            </p:nvSpPr>
            <p:spPr bwMode="auto">
              <a:xfrm>
                <a:off x="2161" y="3278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x</a:t>
                </a:r>
                <a:r>
                  <a:rPr lang="en-US" baseline="-25000">
                    <a:solidFill>
                      <a:srgbClr val="3817FF"/>
                    </a:solidFill>
                  </a:rPr>
                  <a:t>3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39" name="Text Box 131"/>
              <p:cNvSpPr txBox="1">
                <a:spLocks noChangeArrowheads="1"/>
              </p:cNvSpPr>
              <p:nvPr/>
            </p:nvSpPr>
            <p:spPr bwMode="auto">
              <a:xfrm>
                <a:off x="2570" y="3262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x</a:t>
                </a:r>
                <a:r>
                  <a:rPr lang="en-US" baseline="-25000">
                    <a:solidFill>
                      <a:srgbClr val="3817FF"/>
                    </a:solidFill>
                  </a:rPr>
                  <a:t>4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40" name="Text Box 132"/>
              <p:cNvSpPr txBox="1">
                <a:spLocks noChangeArrowheads="1"/>
              </p:cNvSpPr>
              <p:nvPr/>
            </p:nvSpPr>
            <p:spPr bwMode="auto">
              <a:xfrm>
                <a:off x="2978" y="3278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x</a:t>
                </a:r>
                <a:r>
                  <a:rPr lang="en-US" baseline="-25000">
                    <a:solidFill>
                      <a:srgbClr val="3817FF"/>
                    </a:solidFill>
                  </a:rPr>
                  <a:t>5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</p:grpSp>
        <p:grpSp>
          <p:nvGrpSpPr>
            <p:cNvPr id="145572" name="Group 164"/>
            <p:cNvGrpSpPr>
              <a:grpSpLocks/>
            </p:cNvGrpSpPr>
            <p:nvPr/>
          </p:nvGrpSpPr>
          <p:grpSpPr bwMode="auto">
            <a:xfrm>
              <a:off x="838" y="1208"/>
              <a:ext cx="442" cy="2041"/>
              <a:chOff x="838" y="1208"/>
              <a:chExt cx="442" cy="2041"/>
            </a:xfrm>
          </p:grpSpPr>
          <p:sp>
            <p:nvSpPr>
              <p:cNvPr id="145461" name="Line 53"/>
              <p:cNvSpPr>
                <a:spLocks noChangeShapeType="1"/>
              </p:cNvSpPr>
              <p:nvPr/>
            </p:nvSpPr>
            <p:spPr bwMode="auto">
              <a:xfrm flipV="1">
                <a:off x="1110" y="1208"/>
                <a:ext cx="0" cy="1814"/>
              </a:xfrm>
              <a:prstGeom prst="line">
                <a:avLst/>
              </a:prstGeom>
              <a:noFill/>
              <a:ln w="12700" cap="sq">
                <a:solidFill>
                  <a:srgbClr val="3817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5535" name="Text Box 127"/>
              <p:cNvSpPr txBox="1">
                <a:spLocks noChangeArrowheads="1"/>
              </p:cNvSpPr>
              <p:nvPr/>
            </p:nvSpPr>
            <p:spPr bwMode="auto">
              <a:xfrm>
                <a:off x="1015" y="2961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x</a:t>
                </a:r>
                <a:r>
                  <a:rPr lang="en-US" baseline="-25000">
                    <a:solidFill>
                      <a:srgbClr val="3817FF"/>
                    </a:solidFill>
                  </a:rPr>
                  <a:t>0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41" name="Text Box 133"/>
              <p:cNvSpPr txBox="1">
                <a:spLocks noChangeArrowheads="1"/>
              </p:cNvSpPr>
              <p:nvPr/>
            </p:nvSpPr>
            <p:spPr bwMode="auto">
              <a:xfrm>
                <a:off x="838" y="2825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y</a:t>
                </a:r>
                <a:r>
                  <a:rPr lang="en-US" baseline="-25000">
                    <a:solidFill>
                      <a:srgbClr val="3817FF"/>
                    </a:solidFill>
                  </a:rPr>
                  <a:t>0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42" name="Text Box 134"/>
              <p:cNvSpPr txBox="1">
                <a:spLocks noChangeArrowheads="1"/>
              </p:cNvSpPr>
              <p:nvPr/>
            </p:nvSpPr>
            <p:spPr bwMode="auto">
              <a:xfrm>
                <a:off x="838" y="2432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y</a:t>
                </a:r>
                <a:r>
                  <a:rPr lang="en-US" baseline="-25000">
                    <a:solidFill>
                      <a:srgbClr val="3817FF"/>
                    </a:solidFill>
                  </a:rPr>
                  <a:t>1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43" name="Text Box 135"/>
              <p:cNvSpPr txBox="1">
                <a:spLocks noChangeArrowheads="1"/>
              </p:cNvSpPr>
              <p:nvPr/>
            </p:nvSpPr>
            <p:spPr bwMode="auto">
              <a:xfrm>
                <a:off x="838" y="2024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y</a:t>
                </a:r>
                <a:r>
                  <a:rPr lang="en-US" baseline="-25000">
                    <a:solidFill>
                      <a:srgbClr val="3817FF"/>
                    </a:solidFill>
                  </a:rPr>
                  <a:t>2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44" name="Text Box 136"/>
              <p:cNvSpPr txBox="1">
                <a:spLocks noChangeArrowheads="1"/>
              </p:cNvSpPr>
              <p:nvPr/>
            </p:nvSpPr>
            <p:spPr bwMode="auto">
              <a:xfrm>
                <a:off x="838" y="1616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y</a:t>
                </a:r>
                <a:r>
                  <a:rPr lang="en-US" baseline="-25000">
                    <a:solidFill>
                      <a:srgbClr val="3817FF"/>
                    </a:solidFill>
                  </a:rPr>
                  <a:t>3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45" name="Text Box 137"/>
              <p:cNvSpPr txBox="1">
                <a:spLocks noChangeArrowheads="1"/>
              </p:cNvSpPr>
              <p:nvPr/>
            </p:nvSpPr>
            <p:spPr bwMode="auto">
              <a:xfrm>
                <a:off x="838" y="1253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3817FF"/>
                    </a:solidFill>
                  </a:rPr>
                  <a:t>y</a:t>
                </a:r>
                <a:r>
                  <a:rPr lang="en-US" baseline="-25000">
                    <a:solidFill>
                      <a:srgbClr val="3817FF"/>
                    </a:solidFill>
                  </a:rPr>
                  <a:t>5</a:t>
                </a:r>
                <a:endParaRPr lang="en-GB" baseline="-25000">
                  <a:solidFill>
                    <a:srgbClr val="3817FF"/>
                  </a:solidFill>
                </a:endParaRPr>
              </a:p>
            </p:txBody>
          </p:sp>
          <p:sp>
            <p:nvSpPr>
              <p:cNvPr id="145571" name="Oval 163"/>
              <p:cNvSpPr>
                <a:spLocks noChangeArrowheads="1"/>
              </p:cNvSpPr>
              <p:nvPr/>
            </p:nvSpPr>
            <p:spPr bwMode="auto">
              <a:xfrm>
                <a:off x="1066" y="2581"/>
                <a:ext cx="90" cy="91"/>
              </a:xfrm>
              <a:prstGeom prst="ellipse">
                <a:avLst/>
              </a:prstGeom>
              <a:solidFill>
                <a:srgbClr val="FD2919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5574" name="Oval 166"/>
          <p:cNvSpPr>
            <a:spLocks noChangeArrowheads="1"/>
          </p:cNvSpPr>
          <p:nvPr/>
        </p:nvSpPr>
        <p:spPr bwMode="auto">
          <a:xfrm>
            <a:off x="3667125" y="3438525"/>
            <a:ext cx="142875" cy="144463"/>
          </a:xfrm>
          <a:prstGeom prst="ellipse">
            <a:avLst/>
          </a:prstGeom>
          <a:solidFill>
            <a:srgbClr val="FD291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577" name="Group 169"/>
          <p:cNvGrpSpPr>
            <a:grpSpLocks/>
          </p:cNvGrpSpPr>
          <p:nvPr/>
        </p:nvGrpSpPr>
        <p:grpSpPr bwMode="auto">
          <a:xfrm>
            <a:off x="4314825" y="2832100"/>
            <a:ext cx="811213" cy="144463"/>
            <a:chOff x="2718" y="1784"/>
            <a:chExt cx="511" cy="91"/>
          </a:xfrm>
        </p:grpSpPr>
        <p:sp>
          <p:nvSpPr>
            <p:cNvPr id="145575" name="Oval 167"/>
            <p:cNvSpPr>
              <a:spLocks noChangeArrowheads="1"/>
            </p:cNvSpPr>
            <p:nvPr/>
          </p:nvSpPr>
          <p:spPr bwMode="auto">
            <a:xfrm>
              <a:off x="2718" y="1784"/>
              <a:ext cx="90" cy="91"/>
            </a:xfrm>
            <a:prstGeom prst="ellipse">
              <a:avLst/>
            </a:prstGeom>
            <a:solidFill>
              <a:srgbClr val="FD291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76" name="Oval 168"/>
            <p:cNvSpPr>
              <a:spLocks noChangeArrowheads="1"/>
            </p:cNvSpPr>
            <p:nvPr/>
          </p:nvSpPr>
          <p:spPr bwMode="auto">
            <a:xfrm>
              <a:off x="3139" y="1784"/>
              <a:ext cx="90" cy="91"/>
            </a:xfrm>
            <a:prstGeom prst="ellipse">
              <a:avLst/>
            </a:prstGeom>
            <a:solidFill>
              <a:srgbClr val="FD291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65" grpId="0"/>
      <p:bldP spid="145567" grpId="0"/>
      <p:bldP spid="145568" grpId="0"/>
      <p:bldP spid="145569" grpId="0" animBg="1"/>
      <p:bldP spid="145570" grpId="0" animBg="1"/>
      <p:bldP spid="1455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2479675" cy="592137"/>
          </a:xfrm>
        </p:spPr>
        <p:txBody>
          <a:bodyPr/>
          <a:lstStyle/>
          <a:p>
            <a:pPr algn="l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In General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781425" y="188913"/>
            <a:ext cx="5111750" cy="2808287"/>
          </a:xfrm>
          <a:gradFill rotWithShape="1">
            <a:gsLst>
              <a:gs pos="0">
                <a:srgbClr val="DAD6C6"/>
              </a:gs>
              <a:gs pos="100000">
                <a:schemeClr val="bg1"/>
              </a:gs>
            </a:gsLst>
            <a:lin ang="0" scaled="1"/>
          </a:gradFill>
          <a:ln>
            <a:solidFill>
              <a:srgbClr val="C0C0C0"/>
            </a:solidFill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Blip>
                <a:blip r:embed="rId3"/>
              </a:buBlip>
              <a:tabLst>
                <a:tab pos="2343150" algn="l"/>
              </a:tabLst>
            </a:pPr>
            <a:r>
              <a:rPr lang="en-US" sz="2800">
                <a:solidFill>
                  <a:srgbClr val="3817FF"/>
                </a:solidFill>
              </a:rPr>
              <a:t>For a line with gradient </a:t>
            </a:r>
            <a:r>
              <a:rPr lang="en-US" sz="2800">
                <a:solidFill>
                  <a:srgbClr val="3817FF"/>
                </a:solidFill>
                <a:cs typeface="Times New Roman" pitchFamily="18" charset="0"/>
              </a:rPr>
              <a:t>≤ 1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2343150" algn="l"/>
              </a:tabLst>
            </a:pPr>
            <a:r>
              <a:rPr lang="en-US" sz="2400" i="1">
                <a:solidFill>
                  <a:srgbClr val="3817FF"/>
                </a:solidFill>
                <a:cs typeface="Times New Roman" pitchFamily="18" charset="0"/>
              </a:rPr>
              <a:t>d</a:t>
            </a:r>
            <a:r>
              <a:rPr lang="en-US" sz="2400" baseline="-25000">
                <a:solidFill>
                  <a:srgbClr val="3817FF"/>
                </a:solidFill>
                <a:cs typeface="Times New Roman" pitchFamily="18" charset="0"/>
              </a:rPr>
              <a:t>0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</a:rPr>
              <a:t> = 2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</a:rPr>
              <a:t>dy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</a:rPr>
              <a:t> –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</a:rPr>
              <a:t>dx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2343150" algn="l"/>
              </a:tabLst>
            </a:pPr>
            <a:r>
              <a:rPr lang="en-US" sz="2400">
                <a:solidFill>
                  <a:srgbClr val="3817FF"/>
                </a:solidFill>
                <a:cs typeface="Times New Roman" pitchFamily="18" charset="0"/>
              </a:rPr>
              <a:t>if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</a:rPr>
              <a:t>d</a:t>
            </a:r>
            <a:r>
              <a:rPr lang="en-US" sz="2400" i="1" baseline="-25000">
                <a:solidFill>
                  <a:srgbClr val="3817FF"/>
                </a:solidFill>
                <a:cs typeface="Times New Roman" pitchFamily="18" charset="0"/>
              </a:rPr>
              <a:t>i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</a:rPr>
              <a:t> 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>
                <a:solidFill>
                  <a:srgbClr val="3817FF"/>
                </a:solidFill>
              </a:rPr>
              <a:t> 0 then	</a:t>
            </a:r>
            <a:r>
              <a:rPr lang="en-US" sz="2400" i="1">
                <a:solidFill>
                  <a:srgbClr val="FD2919"/>
                </a:solidFill>
              </a:rPr>
              <a:t>y</a:t>
            </a:r>
            <a:r>
              <a:rPr lang="en-US" i="1" baseline="-25000">
                <a:solidFill>
                  <a:srgbClr val="FD2919"/>
                </a:solidFill>
                <a:cs typeface="Times New Roman" pitchFamily="18" charset="0"/>
              </a:rPr>
              <a:t>i</a:t>
            </a:r>
            <a:r>
              <a:rPr lang="en-US" baseline="-25000">
                <a:solidFill>
                  <a:srgbClr val="FD2919"/>
                </a:solidFill>
                <a:cs typeface="Times New Roman" pitchFamily="18" charset="0"/>
              </a:rPr>
              <a:t>+1</a:t>
            </a:r>
            <a:r>
              <a:rPr lang="en-US" sz="2400">
                <a:solidFill>
                  <a:srgbClr val="FD2919"/>
                </a:solidFill>
              </a:rPr>
              <a:t> = </a:t>
            </a:r>
            <a:r>
              <a:rPr lang="en-US" sz="2400" i="1">
                <a:solidFill>
                  <a:srgbClr val="FD2919"/>
                </a:solidFill>
              </a:rPr>
              <a:t>y</a:t>
            </a:r>
            <a:r>
              <a:rPr lang="en-US" i="1" baseline="-25000">
                <a:solidFill>
                  <a:srgbClr val="FD2919"/>
                </a:solidFill>
                <a:cs typeface="Times New Roman" pitchFamily="18" charset="0"/>
              </a:rPr>
              <a:t>i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2343150" algn="l"/>
              </a:tabLst>
            </a:pPr>
            <a:r>
              <a:rPr lang="en-US" sz="2400" i="1">
                <a:solidFill>
                  <a:srgbClr val="3817FF"/>
                </a:solidFill>
              </a:rPr>
              <a:t>		</a:t>
            </a:r>
            <a:r>
              <a:rPr lang="en-US" sz="2400" i="1">
                <a:solidFill>
                  <a:srgbClr val="FD2919"/>
                </a:solidFill>
              </a:rPr>
              <a:t>d</a:t>
            </a:r>
            <a:r>
              <a:rPr lang="en-US" sz="2400" i="1" baseline="-25000">
                <a:solidFill>
                  <a:srgbClr val="FD2919"/>
                </a:solidFill>
              </a:rPr>
              <a:t>i</a:t>
            </a:r>
            <a:r>
              <a:rPr lang="en-US" sz="2400" baseline="-25000">
                <a:solidFill>
                  <a:srgbClr val="FD2919"/>
                </a:solidFill>
              </a:rPr>
              <a:t>+1</a:t>
            </a:r>
            <a:r>
              <a:rPr lang="en-US" sz="2400">
                <a:solidFill>
                  <a:srgbClr val="FD2919"/>
                </a:solidFill>
              </a:rPr>
              <a:t> = </a:t>
            </a:r>
            <a:r>
              <a:rPr lang="en-US" sz="2400" i="1">
                <a:solidFill>
                  <a:srgbClr val="FD2919"/>
                </a:solidFill>
              </a:rPr>
              <a:t>d</a:t>
            </a:r>
            <a:r>
              <a:rPr lang="en-US" sz="2400" i="1" baseline="-25000">
                <a:solidFill>
                  <a:srgbClr val="FD2919"/>
                </a:solidFill>
              </a:rPr>
              <a:t>i</a:t>
            </a:r>
            <a:r>
              <a:rPr lang="en-US" sz="2400">
                <a:solidFill>
                  <a:srgbClr val="FD2919"/>
                </a:solidFill>
              </a:rPr>
              <a:t> + 2</a:t>
            </a:r>
            <a:r>
              <a:rPr lang="en-US" sz="2400" i="1">
                <a:solidFill>
                  <a:srgbClr val="FD2919"/>
                </a:solidFill>
              </a:rPr>
              <a:t>dy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2343150" algn="l"/>
              </a:tabLst>
            </a:pPr>
            <a:r>
              <a:rPr lang="en-US" sz="2400">
                <a:solidFill>
                  <a:srgbClr val="3817FF"/>
                </a:solidFill>
                <a:cs typeface="Times New Roman" pitchFamily="18" charset="0"/>
              </a:rPr>
              <a:t>if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</a:rPr>
              <a:t>d</a:t>
            </a:r>
            <a:r>
              <a:rPr lang="en-US" sz="2400" i="1" baseline="-25000">
                <a:solidFill>
                  <a:srgbClr val="3817FF"/>
                </a:solidFill>
                <a:cs typeface="Times New Roman" pitchFamily="18" charset="0"/>
              </a:rPr>
              <a:t>i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</a:rPr>
              <a:t> ≥</a:t>
            </a:r>
            <a:r>
              <a:rPr lang="en-US" sz="2400">
                <a:solidFill>
                  <a:srgbClr val="3817FF"/>
                </a:solidFill>
              </a:rPr>
              <a:t> 0 then	</a:t>
            </a:r>
            <a:r>
              <a:rPr lang="en-US" sz="2400" i="1">
                <a:solidFill>
                  <a:srgbClr val="FD2919"/>
                </a:solidFill>
              </a:rPr>
              <a:t>y</a:t>
            </a:r>
            <a:r>
              <a:rPr lang="en-US" i="1" baseline="-25000">
                <a:solidFill>
                  <a:srgbClr val="FD2919"/>
                </a:solidFill>
                <a:cs typeface="Times New Roman" pitchFamily="18" charset="0"/>
              </a:rPr>
              <a:t>i</a:t>
            </a:r>
            <a:r>
              <a:rPr lang="en-US" baseline="-25000">
                <a:solidFill>
                  <a:srgbClr val="FD2919"/>
                </a:solidFill>
                <a:cs typeface="Times New Roman" pitchFamily="18" charset="0"/>
              </a:rPr>
              <a:t>+1</a:t>
            </a:r>
            <a:r>
              <a:rPr lang="en-US" sz="2400">
                <a:solidFill>
                  <a:srgbClr val="FD2919"/>
                </a:solidFill>
              </a:rPr>
              <a:t> = </a:t>
            </a:r>
            <a:r>
              <a:rPr lang="en-US" sz="2400" i="1">
                <a:solidFill>
                  <a:srgbClr val="FD2919"/>
                </a:solidFill>
              </a:rPr>
              <a:t>y</a:t>
            </a:r>
            <a:r>
              <a:rPr lang="en-US" i="1" baseline="-25000">
                <a:solidFill>
                  <a:srgbClr val="FD2919"/>
                </a:solidFill>
                <a:cs typeface="Times New Roman" pitchFamily="18" charset="0"/>
              </a:rPr>
              <a:t>i</a:t>
            </a:r>
            <a:r>
              <a:rPr lang="en-US" sz="2400">
                <a:solidFill>
                  <a:srgbClr val="FD2919"/>
                </a:solidFill>
              </a:rPr>
              <a:t> + 1</a:t>
            </a:r>
            <a:endParaRPr lang="en-US" i="1" baseline="-25000">
              <a:solidFill>
                <a:srgbClr val="FD2919"/>
              </a:solidFill>
              <a:cs typeface="Times New Roman" pitchFamily="18" charset="0"/>
            </a:endParaRPr>
          </a:p>
          <a:p>
            <a:pPr lvl="1">
              <a:spcBef>
                <a:spcPct val="0"/>
              </a:spcBef>
              <a:buFontTx/>
              <a:buNone/>
              <a:tabLst>
                <a:tab pos="2343150" algn="l"/>
              </a:tabLst>
            </a:pPr>
            <a:r>
              <a:rPr lang="en-US" sz="2400" i="1">
                <a:solidFill>
                  <a:srgbClr val="3817FF"/>
                </a:solidFill>
              </a:rPr>
              <a:t>		</a:t>
            </a:r>
            <a:r>
              <a:rPr lang="en-US" sz="2400" i="1">
                <a:solidFill>
                  <a:srgbClr val="FD2919"/>
                </a:solidFill>
              </a:rPr>
              <a:t>d</a:t>
            </a:r>
            <a:r>
              <a:rPr lang="en-US" sz="2400" i="1" baseline="-25000">
                <a:solidFill>
                  <a:srgbClr val="FD2919"/>
                </a:solidFill>
              </a:rPr>
              <a:t>i</a:t>
            </a:r>
            <a:r>
              <a:rPr lang="en-US" sz="2400" baseline="-25000">
                <a:solidFill>
                  <a:srgbClr val="FD2919"/>
                </a:solidFill>
              </a:rPr>
              <a:t>+1</a:t>
            </a:r>
            <a:r>
              <a:rPr lang="en-US" sz="2400">
                <a:solidFill>
                  <a:srgbClr val="FD2919"/>
                </a:solidFill>
              </a:rPr>
              <a:t> = </a:t>
            </a:r>
            <a:r>
              <a:rPr lang="en-US" sz="2400" i="1">
                <a:solidFill>
                  <a:srgbClr val="FD2919"/>
                </a:solidFill>
              </a:rPr>
              <a:t>d</a:t>
            </a:r>
            <a:r>
              <a:rPr lang="en-US" sz="2400" i="1" baseline="-25000">
                <a:solidFill>
                  <a:srgbClr val="FD2919"/>
                </a:solidFill>
              </a:rPr>
              <a:t>i</a:t>
            </a:r>
            <a:r>
              <a:rPr lang="en-US" sz="2400">
                <a:solidFill>
                  <a:srgbClr val="FD2919"/>
                </a:solidFill>
              </a:rPr>
              <a:t> + 2(</a:t>
            </a:r>
            <a:r>
              <a:rPr lang="en-US" sz="2400" i="1">
                <a:solidFill>
                  <a:srgbClr val="FD2919"/>
                </a:solidFill>
              </a:rPr>
              <a:t>dy</a:t>
            </a:r>
            <a:r>
              <a:rPr lang="en-US" sz="2400">
                <a:solidFill>
                  <a:srgbClr val="FD2919"/>
                </a:solidFill>
              </a:rPr>
              <a:t> –</a:t>
            </a:r>
            <a:r>
              <a:rPr lang="en-US" sz="2400" i="1">
                <a:solidFill>
                  <a:srgbClr val="FD2919"/>
                </a:solidFill>
              </a:rPr>
              <a:t> dx</a:t>
            </a:r>
            <a:r>
              <a:rPr lang="en-US" sz="2400">
                <a:solidFill>
                  <a:srgbClr val="FD2919"/>
                </a:solidFill>
              </a:rPr>
              <a:t>)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2343150" algn="l"/>
              </a:tabLst>
            </a:pPr>
            <a:r>
              <a:rPr lang="en-US" sz="2400" i="1">
                <a:solidFill>
                  <a:srgbClr val="3817FF"/>
                </a:solidFill>
              </a:rPr>
              <a:t>x</a:t>
            </a:r>
            <a:r>
              <a:rPr lang="en-US" i="1" baseline="-25000">
                <a:solidFill>
                  <a:srgbClr val="3817FF"/>
                </a:solidFill>
                <a:cs typeface="Times New Roman" pitchFamily="18" charset="0"/>
              </a:rPr>
              <a:t>i</a:t>
            </a:r>
            <a:r>
              <a:rPr lang="en-US" baseline="-25000">
                <a:solidFill>
                  <a:srgbClr val="3817FF"/>
                </a:solidFill>
                <a:cs typeface="Times New Roman" pitchFamily="18" charset="0"/>
              </a:rPr>
              <a:t>+1</a:t>
            </a:r>
            <a:r>
              <a:rPr lang="en-US" sz="2400">
                <a:solidFill>
                  <a:srgbClr val="3817FF"/>
                </a:solidFill>
              </a:rPr>
              <a:t> = </a:t>
            </a:r>
            <a:r>
              <a:rPr lang="en-US" sz="2400" i="1">
                <a:solidFill>
                  <a:srgbClr val="3817FF"/>
                </a:solidFill>
              </a:rPr>
              <a:t>x</a:t>
            </a:r>
            <a:r>
              <a:rPr lang="en-US" i="1" baseline="-25000">
                <a:solidFill>
                  <a:srgbClr val="3817FF"/>
                </a:solidFill>
                <a:cs typeface="Times New Roman" pitchFamily="18" charset="0"/>
              </a:rPr>
              <a:t>i</a:t>
            </a:r>
            <a:r>
              <a:rPr lang="en-US" sz="2400">
                <a:solidFill>
                  <a:srgbClr val="3817FF"/>
                </a:solidFill>
              </a:rPr>
              <a:t> + 1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E496-7B9C-4F60-9342-F2B7A83F9974}" type="slidenum">
              <a:rPr lang="en-GB"/>
              <a:pPr/>
              <a:t>27</a:t>
            </a:fld>
            <a:endParaRPr lang="en-GB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779838" y="2997200"/>
            <a:ext cx="5113337" cy="2881313"/>
          </a:xfrm>
          <a:prstGeom prst="rect">
            <a:avLst/>
          </a:prstGeom>
          <a:gradFill rotWithShape="1">
            <a:gsLst>
              <a:gs pos="0">
                <a:srgbClr val="DAD6C6"/>
              </a:gs>
              <a:gs pos="100000">
                <a:schemeClr val="bg1"/>
              </a:gs>
            </a:gsLst>
            <a:lin ang="0" scaled="1"/>
          </a:gradFill>
          <a:ln w="12700" cap="sq">
            <a:solidFill>
              <a:srgbClr val="C0C0C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itchFamily="2" charset="2"/>
              <a:buBlip>
                <a:blip r:embed="rId3"/>
              </a:buBlip>
              <a:tabLst>
                <a:tab pos="2228850" algn="l"/>
              </a:tabLst>
            </a:pPr>
            <a:r>
              <a:rPr lang="en-US" sz="2800">
                <a:solidFill>
                  <a:srgbClr val="3817FF"/>
                </a:solidFill>
              </a:rPr>
              <a:t>For a line with gradient </a:t>
            </a:r>
            <a:r>
              <a:rPr lang="en-US" sz="2800">
                <a:solidFill>
                  <a:srgbClr val="3817FF"/>
                </a:solidFill>
                <a:sym typeface="Symbol" pitchFamily="18" charset="2"/>
              </a:rPr>
              <a:t></a:t>
            </a:r>
            <a:r>
              <a:rPr lang="en-US" sz="2800">
                <a:solidFill>
                  <a:srgbClr val="3817FF"/>
                </a:solidFill>
                <a:cs typeface="Times New Roman" pitchFamily="18" charset="0"/>
              </a:rPr>
              <a:t> 1</a:t>
            </a:r>
          </a:p>
          <a:p>
            <a:pPr marL="742950" lvl="1" indent="-285750" algn="l">
              <a:buSzPct val="95000"/>
              <a:tabLst>
                <a:tab pos="2228850" algn="l"/>
              </a:tabLst>
            </a:pPr>
            <a:r>
              <a:rPr lang="en-US" i="1">
                <a:solidFill>
                  <a:srgbClr val="3817FF"/>
                </a:solidFill>
                <a:cs typeface="Times New Roman" pitchFamily="18" charset="0"/>
              </a:rPr>
              <a:t>d</a:t>
            </a:r>
            <a:r>
              <a:rPr lang="en-US" baseline="-25000">
                <a:solidFill>
                  <a:srgbClr val="3817FF"/>
                </a:solidFill>
                <a:cs typeface="Times New Roman" pitchFamily="18" charset="0"/>
              </a:rPr>
              <a:t>0</a:t>
            </a:r>
            <a:r>
              <a:rPr lang="en-US">
                <a:solidFill>
                  <a:srgbClr val="3817FF"/>
                </a:solidFill>
                <a:cs typeface="Times New Roman" pitchFamily="18" charset="0"/>
              </a:rPr>
              <a:t> = 2</a:t>
            </a:r>
            <a:r>
              <a:rPr lang="en-US" i="1">
                <a:solidFill>
                  <a:srgbClr val="3817FF"/>
                </a:solidFill>
                <a:cs typeface="Times New Roman" pitchFamily="18" charset="0"/>
              </a:rPr>
              <a:t>dx</a:t>
            </a:r>
            <a:r>
              <a:rPr lang="en-US">
                <a:solidFill>
                  <a:srgbClr val="3817FF"/>
                </a:solidFill>
                <a:cs typeface="Times New Roman" pitchFamily="18" charset="0"/>
              </a:rPr>
              <a:t> – </a:t>
            </a:r>
            <a:r>
              <a:rPr lang="en-US" i="1">
                <a:solidFill>
                  <a:srgbClr val="3817FF"/>
                </a:solidFill>
                <a:cs typeface="Times New Roman" pitchFamily="18" charset="0"/>
              </a:rPr>
              <a:t>dy</a:t>
            </a:r>
          </a:p>
          <a:p>
            <a:pPr marL="742950" lvl="1" indent="-285750" algn="l">
              <a:buSzPct val="95000"/>
              <a:tabLst>
                <a:tab pos="2228850" algn="l"/>
              </a:tabLst>
            </a:pPr>
            <a:r>
              <a:rPr lang="en-US">
                <a:solidFill>
                  <a:srgbClr val="3817FF"/>
                </a:solidFill>
                <a:cs typeface="Times New Roman" pitchFamily="18" charset="0"/>
              </a:rPr>
              <a:t>if </a:t>
            </a:r>
            <a:r>
              <a:rPr lang="en-US" i="1">
                <a:solidFill>
                  <a:srgbClr val="3817FF"/>
                </a:solidFill>
                <a:cs typeface="Times New Roman" pitchFamily="18" charset="0"/>
              </a:rPr>
              <a:t>d</a:t>
            </a:r>
            <a:r>
              <a:rPr lang="en-US" i="1" baseline="-25000">
                <a:solidFill>
                  <a:srgbClr val="3817FF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3817FF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</a:t>
            </a:r>
            <a:r>
              <a:rPr lang="en-US">
                <a:solidFill>
                  <a:srgbClr val="3817FF"/>
                </a:solidFill>
              </a:rPr>
              <a:t> 0 then	</a:t>
            </a:r>
            <a:r>
              <a:rPr lang="en-US" i="1">
                <a:solidFill>
                  <a:srgbClr val="FD2919"/>
                </a:solidFill>
              </a:rPr>
              <a:t>x</a:t>
            </a:r>
            <a:r>
              <a:rPr lang="en-US" sz="2800" i="1" baseline="-25000">
                <a:solidFill>
                  <a:srgbClr val="FD2919"/>
                </a:solidFill>
                <a:cs typeface="Times New Roman" pitchFamily="18" charset="0"/>
              </a:rPr>
              <a:t>i</a:t>
            </a:r>
            <a:r>
              <a:rPr lang="en-US" sz="2800" baseline="-25000">
                <a:solidFill>
                  <a:srgbClr val="FD2919"/>
                </a:solidFill>
                <a:cs typeface="Times New Roman" pitchFamily="18" charset="0"/>
              </a:rPr>
              <a:t>+1</a:t>
            </a:r>
            <a:r>
              <a:rPr lang="en-US">
                <a:solidFill>
                  <a:srgbClr val="FD2919"/>
                </a:solidFill>
              </a:rPr>
              <a:t> = </a:t>
            </a:r>
            <a:r>
              <a:rPr lang="en-US" i="1">
                <a:solidFill>
                  <a:srgbClr val="FD2919"/>
                </a:solidFill>
              </a:rPr>
              <a:t>x</a:t>
            </a:r>
            <a:r>
              <a:rPr lang="en-US" sz="2800" i="1" baseline="-25000">
                <a:solidFill>
                  <a:srgbClr val="FD2919"/>
                </a:solidFill>
                <a:cs typeface="Times New Roman" pitchFamily="18" charset="0"/>
              </a:rPr>
              <a:t>i</a:t>
            </a:r>
          </a:p>
          <a:p>
            <a:pPr marL="742950" lvl="1" indent="-285750" algn="l">
              <a:buSzPct val="95000"/>
              <a:tabLst>
                <a:tab pos="2228850" algn="l"/>
              </a:tabLst>
            </a:pPr>
            <a:r>
              <a:rPr lang="en-US" i="1">
                <a:solidFill>
                  <a:srgbClr val="3817FF"/>
                </a:solidFill>
              </a:rPr>
              <a:t>		</a:t>
            </a:r>
            <a:r>
              <a:rPr lang="en-US" i="1">
                <a:solidFill>
                  <a:srgbClr val="FD2919"/>
                </a:solidFill>
              </a:rPr>
              <a:t>d</a:t>
            </a:r>
            <a:r>
              <a:rPr lang="en-US" i="1" baseline="-25000">
                <a:solidFill>
                  <a:srgbClr val="FD2919"/>
                </a:solidFill>
              </a:rPr>
              <a:t>i</a:t>
            </a:r>
            <a:r>
              <a:rPr lang="en-US" baseline="-25000">
                <a:solidFill>
                  <a:srgbClr val="FD2919"/>
                </a:solidFill>
              </a:rPr>
              <a:t>+1</a:t>
            </a:r>
            <a:r>
              <a:rPr lang="en-US">
                <a:solidFill>
                  <a:srgbClr val="FD2919"/>
                </a:solidFill>
              </a:rPr>
              <a:t> = </a:t>
            </a:r>
            <a:r>
              <a:rPr lang="en-US" i="1">
                <a:solidFill>
                  <a:srgbClr val="FD2919"/>
                </a:solidFill>
              </a:rPr>
              <a:t>d</a:t>
            </a:r>
            <a:r>
              <a:rPr lang="en-US" i="1" baseline="-25000">
                <a:solidFill>
                  <a:srgbClr val="FD2919"/>
                </a:solidFill>
              </a:rPr>
              <a:t>i</a:t>
            </a:r>
            <a:r>
              <a:rPr lang="en-US">
                <a:solidFill>
                  <a:srgbClr val="FD2919"/>
                </a:solidFill>
              </a:rPr>
              <a:t> + 2</a:t>
            </a:r>
            <a:r>
              <a:rPr lang="en-US" i="1">
                <a:solidFill>
                  <a:srgbClr val="FD2919"/>
                </a:solidFill>
              </a:rPr>
              <a:t>dx</a:t>
            </a:r>
          </a:p>
          <a:p>
            <a:pPr marL="742950" lvl="1" indent="-285750" algn="l">
              <a:buSzPct val="95000"/>
              <a:tabLst>
                <a:tab pos="2228850" algn="l"/>
              </a:tabLst>
            </a:pPr>
            <a:r>
              <a:rPr lang="en-US">
                <a:solidFill>
                  <a:srgbClr val="3817FF"/>
                </a:solidFill>
                <a:cs typeface="Times New Roman" pitchFamily="18" charset="0"/>
              </a:rPr>
              <a:t>if </a:t>
            </a:r>
            <a:r>
              <a:rPr lang="en-US" i="1">
                <a:solidFill>
                  <a:srgbClr val="3817FF"/>
                </a:solidFill>
                <a:cs typeface="Times New Roman" pitchFamily="18" charset="0"/>
              </a:rPr>
              <a:t>d</a:t>
            </a:r>
            <a:r>
              <a:rPr lang="en-US" i="1" baseline="-25000">
                <a:solidFill>
                  <a:srgbClr val="3817FF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3817FF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≥</a:t>
            </a:r>
            <a:r>
              <a:rPr lang="en-US">
                <a:solidFill>
                  <a:srgbClr val="3817FF"/>
                </a:solidFill>
              </a:rPr>
              <a:t> 0 then	</a:t>
            </a:r>
            <a:r>
              <a:rPr lang="en-US" i="1">
                <a:solidFill>
                  <a:srgbClr val="FD2919"/>
                </a:solidFill>
              </a:rPr>
              <a:t>x</a:t>
            </a:r>
            <a:r>
              <a:rPr lang="en-US" sz="2800" i="1" baseline="-25000">
                <a:solidFill>
                  <a:srgbClr val="FD2919"/>
                </a:solidFill>
                <a:cs typeface="Times New Roman" pitchFamily="18" charset="0"/>
              </a:rPr>
              <a:t>i</a:t>
            </a:r>
            <a:r>
              <a:rPr lang="en-US" sz="2800" baseline="-25000">
                <a:solidFill>
                  <a:srgbClr val="FD2919"/>
                </a:solidFill>
                <a:cs typeface="Times New Roman" pitchFamily="18" charset="0"/>
              </a:rPr>
              <a:t>+1</a:t>
            </a:r>
            <a:r>
              <a:rPr lang="en-US">
                <a:solidFill>
                  <a:srgbClr val="FD2919"/>
                </a:solidFill>
              </a:rPr>
              <a:t> = </a:t>
            </a:r>
            <a:r>
              <a:rPr lang="en-US" i="1">
                <a:solidFill>
                  <a:srgbClr val="FD2919"/>
                </a:solidFill>
              </a:rPr>
              <a:t>x</a:t>
            </a:r>
            <a:r>
              <a:rPr lang="en-US" sz="2800" i="1" baseline="-25000">
                <a:solidFill>
                  <a:srgbClr val="FD2919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FD2919"/>
                </a:solidFill>
              </a:rPr>
              <a:t> + 1</a:t>
            </a:r>
            <a:endParaRPr lang="en-US" sz="2800" i="1" baseline="-25000">
              <a:solidFill>
                <a:srgbClr val="FD2919"/>
              </a:solidFill>
              <a:cs typeface="Times New Roman" pitchFamily="18" charset="0"/>
            </a:endParaRPr>
          </a:p>
          <a:p>
            <a:pPr marL="742950" lvl="1" indent="-285750" algn="l">
              <a:buSzPct val="95000"/>
              <a:tabLst>
                <a:tab pos="2228850" algn="l"/>
              </a:tabLst>
            </a:pPr>
            <a:r>
              <a:rPr lang="en-US" i="1">
                <a:solidFill>
                  <a:srgbClr val="3817FF"/>
                </a:solidFill>
              </a:rPr>
              <a:t>		</a:t>
            </a:r>
            <a:r>
              <a:rPr lang="en-US" i="1">
                <a:solidFill>
                  <a:srgbClr val="FD2919"/>
                </a:solidFill>
              </a:rPr>
              <a:t>d</a:t>
            </a:r>
            <a:r>
              <a:rPr lang="en-US" i="1" baseline="-25000">
                <a:solidFill>
                  <a:srgbClr val="FD2919"/>
                </a:solidFill>
              </a:rPr>
              <a:t>i</a:t>
            </a:r>
            <a:r>
              <a:rPr lang="en-US" baseline="-25000">
                <a:solidFill>
                  <a:srgbClr val="FD2919"/>
                </a:solidFill>
              </a:rPr>
              <a:t>+1</a:t>
            </a:r>
            <a:r>
              <a:rPr lang="en-US">
                <a:solidFill>
                  <a:srgbClr val="FD2919"/>
                </a:solidFill>
              </a:rPr>
              <a:t> = </a:t>
            </a:r>
            <a:r>
              <a:rPr lang="en-US" i="1">
                <a:solidFill>
                  <a:srgbClr val="FD2919"/>
                </a:solidFill>
              </a:rPr>
              <a:t>d</a:t>
            </a:r>
            <a:r>
              <a:rPr lang="en-US" i="1" baseline="-25000">
                <a:solidFill>
                  <a:srgbClr val="FD2919"/>
                </a:solidFill>
              </a:rPr>
              <a:t>i</a:t>
            </a:r>
            <a:r>
              <a:rPr lang="en-US">
                <a:solidFill>
                  <a:srgbClr val="FD2919"/>
                </a:solidFill>
              </a:rPr>
              <a:t> + 2(</a:t>
            </a:r>
            <a:r>
              <a:rPr lang="en-US" i="1">
                <a:solidFill>
                  <a:srgbClr val="FD2919"/>
                </a:solidFill>
              </a:rPr>
              <a:t>dx</a:t>
            </a:r>
            <a:r>
              <a:rPr lang="en-US">
                <a:solidFill>
                  <a:srgbClr val="FD2919"/>
                </a:solidFill>
              </a:rPr>
              <a:t> – </a:t>
            </a:r>
            <a:r>
              <a:rPr lang="en-US" i="1">
                <a:solidFill>
                  <a:srgbClr val="FD2919"/>
                </a:solidFill>
              </a:rPr>
              <a:t>dy</a:t>
            </a:r>
            <a:r>
              <a:rPr lang="en-US">
                <a:solidFill>
                  <a:srgbClr val="FD2919"/>
                </a:solidFill>
              </a:rPr>
              <a:t>)</a:t>
            </a:r>
          </a:p>
          <a:p>
            <a:pPr marL="742950" lvl="1" indent="-285750" algn="l">
              <a:buSzPct val="95000"/>
              <a:tabLst>
                <a:tab pos="2228850" algn="l"/>
              </a:tabLst>
            </a:pPr>
            <a:r>
              <a:rPr lang="en-US" i="1">
                <a:solidFill>
                  <a:srgbClr val="3817FF"/>
                </a:solidFill>
              </a:rPr>
              <a:t>y</a:t>
            </a:r>
            <a:r>
              <a:rPr lang="en-US" sz="2800" i="1" baseline="-25000">
                <a:solidFill>
                  <a:srgbClr val="3817FF"/>
                </a:solidFill>
                <a:cs typeface="Times New Roman" pitchFamily="18" charset="0"/>
              </a:rPr>
              <a:t>i</a:t>
            </a:r>
            <a:r>
              <a:rPr lang="en-US" sz="2800" baseline="-25000">
                <a:solidFill>
                  <a:srgbClr val="3817FF"/>
                </a:solidFill>
                <a:cs typeface="Times New Roman" pitchFamily="18" charset="0"/>
              </a:rPr>
              <a:t>+1</a:t>
            </a:r>
            <a:r>
              <a:rPr lang="en-US">
                <a:solidFill>
                  <a:srgbClr val="3817FF"/>
                </a:solidFill>
              </a:rPr>
              <a:t> = </a:t>
            </a:r>
            <a:r>
              <a:rPr lang="en-US" i="1">
                <a:solidFill>
                  <a:srgbClr val="3817FF"/>
                </a:solidFill>
              </a:rPr>
              <a:t>y</a:t>
            </a:r>
            <a:r>
              <a:rPr lang="en-US" sz="2800" i="1" baseline="-25000">
                <a:solidFill>
                  <a:srgbClr val="3817FF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3817FF"/>
                </a:solidFill>
              </a:rPr>
              <a:t> + 1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1425575" y="5895975"/>
            <a:ext cx="7718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u="sng">
                <a:solidFill>
                  <a:srgbClr val="FD2919"/>
                </a:solidFill>
              </a:rPr>
              <a:t>Note</a:t>
            </a:r>
            <a:r>
              <a:rPr lang="en-US" sz="2000"/>
              <a:t>: For |m| ≤ 1 the constants 2</a:t>
            </a:r>
            <a:r>
              <a:rPr lang="en-US" sz="2000" i="1"/>
              <a:t>dy</a:t>
            </a:r>
            <a:r>
              <a:rPr lang="en-US" sz="2000"/>
              <a:t> and 2(</a:t>
            </a:r>
            <a:r>
              <a:rPr lang="en-US" sz="2000" i="1"/>
              <a:t>dy-dx</a:t>
            </a:r>
            <a:r>
              <a:rPr lang="en-US" sz="2000"/>
              <a:t>) can be calculated once,</a:t>
            </a:r>
          </a:p>
          <a:p>
            <a:pPr algn="l"/>
            <a:r>
              <a:rPr lang="en-US" sz="2000"/>
              <a:t>so the arithmetic will involve only integer addition and subtraction.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100013"/>
            <a:ext cx="7772400" cy="4492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Example </a:t>
            </a:r>
            <a:r>
              <a:rPr lang="en-US" sz="2400">
                <a:solidFill>
                  <a:srgbClr val="3817FF"/>
                </a:solidFill>
              </a:rPr>
              <a:t>– Draw a line from (20,10) to (30,18)</a:t>
            </a:r>
            <a:endParaRPr lang="el-GR" sz="2400">
              <a:solidFill>
                <a:srgbClr val="3817FF"/>
              </a:solidFill>
            </a:endParaRPr>
          </a:p>
        </p:txBody>
      </p:sp>
      <p:graphicFrame>
        <p:nvGraphicFramePr>
          <p:cNvPr id="115969" name="Group 257"/>
          <p:cNvGraphicFramePr>
            <a:graphicFrameLocks noGrp="1"/>
          </p:cNvGraphicFramePr>
          <p:nvPr>
            <p:ph type="tbl" idx="1"/>
          </p:nvPr>
        </p:nvGraphicFramePr>
        <p:xfrm>
          <a:off x="3492500" y="2752725"/>
          <a:ext cx="5146675" cy="3825878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6713"/>
                <a:gridCol w="366712"/>
                <a:gridCol w="368300"/>
                <a:gridCol w="368300"/>
                <a:gridCol w="366713"/>
                <a:gridCol w="366712"/>
                <a:gridCol w="368300"/>
                <a:gridCol w="368300"/>
                <a:gridCol w="366713"/>
                <a:gridCol w="366712"/>
                <a:gridCol w="369888"/>
                <a:gridCol w="3667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93A2-68C1-4710-B61D-0BDB291A1F64}" type="slidenum">
              <a:rPr lang="en-GB"/>
              <a:pPr/>
              <a:t>28</a:t>
            </a:fld>
            <a:endParaRPr lang="en-GB"/>
          </a:p>
        </p:txBody>
      </p:sp>
      <p:grpSp>
        <p:nvGrpSpPr>
          <p:cNvPr id="115965" name="Group 253"/>
          <p:cNvGrpSpPr>
            <a:grpSpLocks/>
          </p:cNvGrpSpPr>
          <p:nvPr/>
        </p:nvGrpSpPr>
        <p:grpSpPr bwMode="auto">
          <a:xfrm>
            <a:off x="5851525" y="620713"/>
            <a:ext cx="3041650" cy="1871662"/>
            <a:chOff x="3315" y="186"/>
            <a:chExt cx="1916" cy="1179"/>
          </a:xfrm>
        </p:grpSpPr>
        <p:sp>
          <p:nvSpPr>
            <p:cNvPr id="115962" name="Line 250"/>
            <p:cNvSpPr>
              <a:spLocks noChangeShapeType="1"/>
            </p:cNvSpPr>
            <p:nvPr/>
          </p:nvSpPr>
          <p:spPr bwMode="auto">
            <a:xfrm flipV="1">
              <a:off x="3606" y="436"/>
              <a:ext cx="1315" cy="68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963" name="Text Box 251"/>
            <p:cNvSpPr txBox="1">
              <a:spLocks noChangeArrowheads="1"/>
            </p:cNvSpPr>
            <p:nvPr/>
          </p:nvSpPr>
          <p:spPr bwMode="auto">
            <a:xfrm>
              <a:off x="3315" y="1115"/>
              <a:ext cx="58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D2919"/>
                  </a:solidFill>
                </a:rPr>
                <a:t>(20,10)</a:t>
              </a:r>
            </a:p>
          </p:txBody>
        </p:sp>
        <p:sp>
          <p:nvSpPr>
            <p:cNvPr id="115964" name="Text Box 252"/>
            <p:cNvSpPr txBox="1">
              <a:spLocks noChangeArrowheads="1"/>
            </p:cNvSpPr>
            <p:nvPr/>
          </p:nvSpPr>
          <p:spPr bwMode="auto">
            <a:xfrm>
              <a:off x="4649" y="186"/>
              <a:ext cx="58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D2919"/>
                  </a:solidFill>
                </a:rPr>
                <a:t>(30,18)</a:t>
              </a:r>
            </a:p>
          </p:txBody>
        </p:sp>
      </p:grpSp>
      <p:sp>
        <p:nvSpPr>
          <p:cNvPr id="115971" name="Text Box 259"/>
          <p:cNvSpPr txBox="1">
            <a:spLocks noChangeArrowheads="1"/>
          </p:cNvSpPr>
          <p:nvPr/>
        </p:nvSpPr>
        <p:spPr bwMode="auto">
          <a:xfrm>
            <a:off x="1908175" y="765175"/>
            <a:ext cx="3481388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1">
                <a:solidFill>
                  <a:srgbClr val="3817FF"/>
                </a:solidFill>
              </a:rPr>
              <a:t>dx</a:t>
            </a:r>
            <a:r>
              <a:rPr lang="en-US" sz="2000">
                <a:solidFill>
                  <a:srgbClr val="3817FF"/>
                </a:solidFill>
              </a:rPr>
              <a:t> = 10</a:t>
            </a:r>
          </a:p>
          <a:p>
            <a:pPr algn="l"/>
            <a:r>
              <a:rPr lang="en-US" sz="2000" i="1">
                <a:solidFill>
                  <a:srgbClr val="3817FF"/>
                </a:solidFill>
              </a:rPr>
              <a:t>dy</a:t>
            </a:r>
            <a:r>
              <a:rPr lang="en-US" sz="2000">
                <a:solidFill>
                  <a:srgbClr val="3817FF"/>
                </a:solidFill>
              </a:rPr>
              <a:t> = 8</a:t>
            </a:r>
          </a:p>
          <a:p>
            <a:pPr algn="l"/>
            <a:endParaRPr lang="en-US" sz="1000">
              <a:solidFill>
                <a:srgbClr val="3817FF"/>
              </a:solidFill>
            </a:endParaRPr>
          </a:p>
          <a:p>
            <a:pPr algn="l"/>
            <a:r>
              <a:rPr lang="en-US" sz="2000">
                <a:solidFill>
                  <a:srgbClr val="3817FF"/>
                </a:solidFill>
              </a:rPr>
              <a:t>initial decision </a:t>
            </a:r>
            <a:r>
              <a:rPr lang="en-US" sz="2000" i="1">
                <a:solidFill>
                  <a:srgbClr val="3817FF"/>
                </a:solidFill>
              </a:rPr>
              <a:t>d</a:t>
            </a:r>
            <a:r>
              <a:rPr lang="en-US" sz="2000" baseline="-25000">
                <a:solidFill>
                  <a:srgbClr val="3817FF"/>
                </a:solidFill>
              </a:rPr>
              <a:t>0</a:t>
            </a:r>
            <a:r>
              <a:rPr lang="en-US" sz="2000">
                <a:solidFill>
                  <a:srgbClr val="3817FF"/>
                </a:solidFill>
              </a:rPr>
              <a:t> = 2</a:t>
            </a:r>
            <a:r>
              <a:rPr lang="en-US" sz="2000" i="1">
                <a:solidFill>
                  <a:srgbClr val="3817FF"/>
                </a:solidFill>
              </a:rPr>
              <a:t>dy</a:t>
            </a:r>
            <a:r>
              <a:rPr lang="en-US" sz="2000">
                <a:solidFill>
                  <a:srgbClr val="3817FF"/>
                </a:solidFill>
              </a:rPr>
              <a:t> – </a:t>
            </a:r>
            <a:r>
              <a:rPr lang="en-US" sz="2000" i="1">
                <a:solidFill>
                  <a:srgbClr val="3817FF"/>
                </a:solidFill>
              </a:rPr>
              <a:t>dx</a:t>
            </a:r>
            <a:r>
              <a:rPr lang="en-US" sz="2000">
                <a:solidFill>
                  <a:srgbClr val="3817FF"/>
                </a:solidFill>
              </a:rPr>
              <a:t> = 6</a:t>
            </a:r>
          </a:p>
          <a:p>
            <a:pPr algn="l"/>
            <a:r>
              <a:rPr lang="en-US" sz="2000">
                <a:solidFill>
                  <a:srgbClr val="3817FF"/>
                </a:solidFill>
              </a:rPr>
              <a:t>Also 2</a:t>
            </a:r>
            <a:r>
              <a:rPr lang="en-US" sz="2000" i="1">
                <a:solidFill>
                  <a:srgbClr val="3817FF"/>
                </a:solidFill>
              </a:rPr>
              <a:t>dy</a:t>
            </a:r>
            <a:r>
              <a:rPr lang="en-US" sz="2000">
                <a:solidFill>
                  <a:srgbClr val="3817FF"/>
                </a:solidFill>
              </a:rPr>
              <a:t> = 16,  2(</a:t>
            </a:r>
            <a:r>
              <a:rPr lang="en-US" sz="2000" i="1">
                <a:solidFill>
                  <a:srgbClr val="3817FF"/>
                </a:solidFill>
              </a:rPr>
              <a:t>dy</a:t>
            </a:r>
            <a:r>
              <a:rPr lang="en-US" sz="2000">
                <a:solidFill>
                  <a:srgbClr val="3817FF"/>
                </a:solidFill>
              </a:rPr>
              <a:t> – </a:t>
            </a:r>
            <a:r>
              <a:rPr lang="en-US" sz="2000" i="1">
                <a:solidFill>
                  <a:srgbClr val="3817FF"/>
                </a:solidFill>
              </a:rPr>
              <a:t>dx</a:t>
            </a:r>
            <a:r>
              <a:rPr lang="en-US" sz="2000">
                <a:solidFill>
                  <a:srgbClr val="3817FF"/>
                </a:solidFill>
              </a:rPr>
              <a:t>) = -4</a:t>
            </a:r>
          </a:p>
        </p:txBody>
      </p:sp>
      <p:grpSp>
        <p:nvGrpSpPr>
          <p:cNvPr id="115975" name="Group 263"/>
          <p:cNvGrpSpPr>
            <a:grpSpLocks/>
          </p:cNvGrpSpPr>
          <p:nvPr/>
        </p:nvGrpSpPr>
        <p:grpSpPr bwMode="auto">
          <a:xfrm>
            <a:off x="1258888" y="2414588"/>
            <a:ext cx="1944687" cy="3633787"/>
            <a:chOff x="793" y="1521"/>
            <a:chExt cx="1225" cy="2289"/>
          </a:xfrm>
        </p:grpSpPr>
        <p:sp>
          <p:nvSpPr>
            <p:cNvPr id="115972" name="Line 260"/>
            <p:cNvSpPr>
              <a:spLocks noChangeShapeType="1"/>
            </p:cNvSpPr>
            <p:nvPr/>
          </p:nvSpPr>
          <p:spPr bwMode="auto">
            <a:xfrm>
              <a:off x="793" y="1797"/>
              <a:ext cx="122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973" name="Text Box 261"/>
            <p:cNvSpPr txBox="1">
              <a:spLocks noChangeArrowheads="1"/>
            </p:cNvSpPr>
            <p:nvPr/>
          </p:nvSpPr>
          <p:spPr bwMode="auto">
            <a:xfrm>
              <a:off x="839" y="1521"/>
              <a:ext cx="1157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i="1">
                  <a:latin typeface="Arial Narrow" pitchFamily="34" charset="0"/>
                </a:rPr>
                <a:t>i</a:t>
              </a:r>
              <a:r>
                <a:rPr lang="en-US" sz="2000">
                  <a:latin typeface="Arial Narrow" pitchFamily="34" charset="0"/>
                </a:rPr>
                <a:t>      </a:t>
              </a:r>
              <a:r>
                <a:rPr lang="en-US" sz="2000" i="1">
                  <a:latin typeface="Arial Narrow" pitchFamily="34" charset="0"/>
                </a:rPr>
                <a:t>d</a:t>
              </a:r>
              <a:r>
                <a:rPr lang="en-US" sz="2000" i="1" baseline="-25000">
                  <a:latin typeface="Arial Narrow" pitchFamily="34" charset="0"/>
                </a:rPr>
                <a:t>i</a:t>
              </a:r>
              <a:r>
                <a:rPr lang="en-US" sz="2000">
                  <a:latin typeface="Arial Narrow" pitchFamily="34" charset="0"/>
                </a:rPr>
                <a:t>      (</a:t>
              </a:r>
              <a:r>
                <a:rPr lang="en-US" sz="2000" i="1">
                  <a:latin typeface="Arial Narrow" pitchFamily="34" charset="0"/>
                </a:rPr>
                <a:t>x</a:t>
              </a:r>
              <a:r>
                <a:rPr lang="en-US" sz="2000" i="1" baseline="-25000">
                  <a:latin typeface="Arial Narrow" pitchFamily="34" charset="0"/>
                </a:rPr>
                <a:t>i</a:t>
              </a:r>
              <a:r>
                <a:rPr lang="en-US" sz="2000" baseline="-25000">
                  <a:latin typeface="Arial Narrow" pitchFamily="34" charset="0"/>
                </a:rPr>
                <a:t>+1</a:t>
              </a:r>
              <a:r>
                <a:rPr lang="en-US" sz="2000">
                  <a:latin typeface="Arial Narrow" pitchFamily="34" charset="0"/>
                </a:rPr>
                <a:t>,</a:t>
              </a:r>
              <a:r>
                <a:rPr lang="en-US" sz="2000" i="1">
                  <a:latin typeface="Arial Narrow" pitchFamily="34" charset="0"/>
                </a:rPr>
                <a:t>y</a:t>
              </a:r>
              <a:r>
                <a:rPr lang="en-US" sz="2000" i="1" baseline="-25000">
                  <a:latin typeface="Arial Narrow" pitchFamily="34" charset="0"/>
                </a:rPr>
                <a:t>i</a:t>
              </a:r>
              <a:r>
                <a:rPr lang="en-US" sz="2000" baseline="-25000">
                  <a:latin typeface="Arial Narrow" pitchFamily="34" charset="0"/>
                </a:rPr>
                <a:t>+1</a:t>
              </a:r>
              <a:r>
                <a:rPr lang="en-US" sz="2000">
                  <a:latin typeface="Arial Narrow" pitchFamily="34" charset="0"/>
                </a:rPr>
                <a:t>)</a:t>
              </a:r>
            </a:p>
          </p:txBody>
        </p:sp>
        <p:sp>
          <p:nvSpPr>
            <p:cNvPr id="115974" name="Text Box 262"/>
            <p:cNvSpPr txBox="1">
              <a:spLocks noChangeArrowheads="1"/>
            </p:cNvSpPr>
            <p:nvPr/>
          </p:nvSpPr>
          <p:spPr bwMode="auto">
            <a:xfrm>
              <a:off x="839" y="1794"/>
              <a:ext cx="1154" cy="2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Arial Narrow" pitchFamily="34" charset="0"/>
                </a:rPr>
                <a:t>0     6       (21,11) </a:t>
              </a:r>
            </a:p>
            <a:p>
              <a:pPr algn="l"/>
              <a:r>
                <a:rPr lang="en-US" sz="2000">
                  <a:latin typeface="Arial Narrow" pitchFamily="34" charset="0"/>
                </a:rPr>
                <a:t>1     2       (22,12) </a:t>
              </a:r>
            </a:p>
            <a:p>
              <a:pPr algn="l"/>
              <a:r>
                <a:rPr lang="en-US" sz="2000">
                  <a:latin typeface="Arial Narrow" pitchFamily="34" charset="0"/>
                </a:rPr>
                <a:t>2    -2       (23,12) </a:t>
              </a:r>
            </a:p>
            <a:p>
              <a:pPr algn="l"/>
              <a:r>
                <a:rPr lang="en-US" sz="2000">
                  <a:latin typeface="Arial Narrow" pitchFamily="34" charset="0"/>
                </a:rPr>
                <a:t>3    14      (24,13) </a:t>
              </a:r>
            </a:p>
            <a:p>
              <a:pPr algn="l"/>
              <a:r>
                <a:rPr lang="en-US" sz="2000">
                  <a:latin typeface="Arial Narrow" pitchFamily="34" charset="0"/>
                </a:rPr>
                <a:t>4    10      (25,14) </a:t>
              </a:r>
            </a:p>
            <a:p>
              <a:pPr algn="l"/>
              <a:r>
                <a:rPr lang="en-US" sz="2000">
                  <a:latin typeface="Arial Narrow" pitchFamily="34" charset="0"/>
                </a:rPr>
                <a:t>5     6       (26,15) </a:t>
              </a:r>
            </a:p>
            <a:p>
              <a:pPr algn="l"/>
              <a:r>
                <a:rPr lang="en-US" sz="2000">
                  <a:latin typeface="Arial Narrow" pitchFamily="34" charset="0"/>
                </a:rPr>
                <a:t>6     2       (27,16) </a:t>
              </a:r>
            </a:p>
            <a:p>
              <a:pPr algn="l"/>
              <a:r>
                <a:rPr lang="en-US" sz="2000">
                  <a:latin typeface="Arial Narrow" pitchFamily="34" charset="0"/>
                </a:rPr>
                <a:t>7    -2       (28,16) </a:t>
              </a:r>
            </a:p>
            <a:p>
              <a:pPr algn="l"/>
              <a:r>
                <a:rPr lang="en-US" sz="2000">
                  <a:latin typeface="Arial Narrow" pitchFamily="34" charset="0"/>
                </a:rPr>
                <a:t>8    14      (29,17) </a:t>
              </a:r>
            </a:p>
            <a:p>
              <a:pPr algn="l"/>
              <a:r>
                <a:rPr lang="en-US" sz="2000">
                  <a:latin typeface="Arial Narrow" pitchFamily="34" charset="0"/>
                </a:rPr>
                <a:t>9    10      (30,18)</a:t>
              </a:r>
              <a:r>
                <a:rPr lang="en-US">
                  <a:latin typeface="Arial Narrow" pitchFamily="34" charset="0"/>
                </a:rPr>
                <a:t> </a:t>
              </a:r>
              <a:endParaRPr lang="en-US" sz="2000">
                <a:latin typeface="Arial Narrow" pitchFamily="34" charset="0"/>
              </a:endParaRPr>
            </a:p>
          </p:txBody>
        </p:sp>
      </p:grpSp>
      <p:graphicFrame>
        <p:nvGraphicFramePr>
          <p:cNvPr id="116396" name="Group 684"/>
          <p:cNvGraphicFramePr>
            <a:graphicFrameLocks noGrp="1"/>
          </p:cNvGraphicFramePr>
          <p:nvPr/>
        </p:nvGraphicFramePr>
        <p:xfrm>
          <a:off x="3492500" y="2752725"/>
          <a:ext cx="5146675" cy="3825878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6713"/>
                <a:gridCol w="366712"/>
                <a:gridCol w="368300"/>
                <a:gridCol w="368300"/>
                <a:gridCol w="366713"/>
                <a:gridCol w="366712"/>
                <a:gridCol w="368300"/>
                <a:gridCol w="368300"/>
                <a:gridCol w="366713"/>
                <a:gridCol w="366712"/>
                <a:gridCol w="369888"/>
                <a:gridCol w="3667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958" name="Line 246"/>
          <p:cNvSpPr>
            <a:spLocks noChangeShapeType="1"/>
          </p:cNvSpPr>
          <p:nvPr/>
        </p:nvSpPr>
        <p:spPr bwMode="auto">
          <a:xfrm flipV="1">
            <a:off x="3851275" y="2492375"/>
            <a:ext cx="1588" cy="4249738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959" name="Line 247"/>
          <p:cNvSpPr>
            <a:spLocks noChangeShapeType="1"/>
          </p:cNvSpPr>
          <p:nvPr/>
        </p:nvSpPr>
        <p:spPr bwMode="auto">
          <a:xfrm>
            <a:off x="3348038" y="6237288"/>
            <a:ext cx="5545137" cy="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144463"/>
            <a:ext cx="7620000" cy="67135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3817FF"/>
                </a:solidFill>
              </a:rPr>
              <a:t>void</a:t>
            </a:r>
            <a:r>
              <a:rPr lang="en-US" sz="2000"/>
              <a:t> LineBres(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x0,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y0,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x1,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y1)      </a:t>
            </a:r>
            <a:r>
              <a:rPr lang="en-US" sz="2000" b="1">
                <a:solidFill>
                  <a:srgbClr val="FD2919"/>
                </a:solidFill>
              </a:rPr>
              <a:t>// line for |m| &lt;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dx = abs(x1 – x0), dy = abs(y1 – y0);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d = 2 * dy – dx, twoDy = 2 * dy, twoDyMinusDx = 2 * (dy – dx);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int</a:t>
            </a:r>
            <a:r>
              <a:rPr lang="en-US" sz="2000"/>
              <a:t> x, y;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if</a:t>
            </a:r>
            <a:r>
              <a:rPr lang="en-US" sz="2000"/>
              <a:t> (x0 &gt; x1)   {    </a:t>
            </a:r>
            <a:r>
              <a:rPr lang="en-US" sz="2000">
                <a:solidFill>
                  <a:srgbClr val="FD2919"/>
                </a:solidFill>
              </a:rPr>
              <a:t>// determines which point to use as start, which as end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 x = x1;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 y = y1;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 x1 = x0;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else</a:t>
            </a:r>
            <a:r>
              <a:rPr lang="en-US" sz="2000"/>
              <a:t>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x = x0;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y = y0;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setPixel(x,y);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rgbClr val="3817FF"/>
                </a:solidFill>
              </a:rPr>
              <a:t>while </a:t>
            </a:r>
            <a:r>
              <a:rPr lang="en-US" sz="2000"/>
              <a:t>(x &lt; x1)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x++;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</a:t>
            </a:r>
            <a:r>
              <a:rPr lang="en-US" sz="2000">
                <a:solidFill>
                  <a:srgbClr val="3817FF"/>
                </a:solidFill>
              </a:rPr>
              <a:t> if </a:t>
            </a:r>
            <a:r>
              <a:rPr lang="en-US" sz="2000"/>
              <a:t>(d &lt; 0) d += twoDy;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</a:t>
            </a:r>
            <a:r>
              <a:rPr lang="en-US" sz="2000">
                <a:solidFill>
                  <a:srgbClr val="3817FF"/>
                </a:solidFill>
              </a:rPr>
              <a:t>else</a:t>
            </a:r>
            <a:r>
              <a:rPr lang="en-US" sz="2000"/>
              <a:t>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    y++;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   d += twoDyMinusDx;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  setPixel(x, y);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}</a:t>
            </a:r>
            <a:endParaRPr lang="en-GB" sz="200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DFF-8B4D-4540-BA05-90FDE7DCD745}" type="slidenum">
              <a:rPr lang="en-GB"/>
              <a:pPr/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Implementing Application programs</a:t>
            </a: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800"/>
              <a:t>Description of objects in terms of primitives and attributes and converts them to the pixels on the screen.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2400"/>
              <a:t>Primitives – 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what</a:t>
            </a:r>
            <a:r>
              <a:rPr lang="en-US" sz="2400"/>
              <a:t> is to be generated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2400"/>
              <a:t>Attributes – 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how</a:t>
            </a:r>
            <a:r>
              <a:rPr lang="en-US" sz="2400"/>
              <a:t> primitives are to be generated</a:t>
            </a:r>
            <a:endParaRPr lang="en-GB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A37-386A-477B-9D35-8F0291DFD4CF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33375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Special cases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700213"/>
            <a:ext cx="7620000" cy="4395787"/>
          </a:xfrm>
        </p:spPr>
        <p:txBody>
          <a:bodyPr/>
          <a:lstStyle/>
          <a:p>
            <a:r>
              <a:rPr lang="en-US"/>
              <a:t>Special cases can be handled separately</a:t>
            </a:r>
          </a:p>
          <a:p>
            <a:pPr lvl="1"/>
            <a:r>
              <a:rPr lang="en-US"/>
              <a:t>Horizontal lines (</a:t>
            </a:r>
            <a:r>
              <a:rPr lang="en-US">
                <a:sym typeface="Symbol" pitchFamily="18" charset="2"/>
              </a:rPr>
              <a:t>y = 0)</a:t>
            </a:r>
          </a:p>
          <a:p>
            <a:pPr lvl="1"/>
            <a:r>
              <a:rPr lang="en-US">
                <a:sym typeface="Symbol" pitchFamily="18" charset="2"/>
              </a:rPr>
              <a:t>Vertical lines (x = 0)</a:t>
            </a:r>
          </a:p>
          <a:p>
            <a:pPr lvl="1"/>
            <a:r>
              <a:rPr lang="en-US">
                <a:sym typeface="Symbol" pitchFamily="18" charset="2"/>
              </a:rPr>
              <a:t>Diagonal lines (|x| = |y|)</a:t>
            </a:r>
          </a:p>
          <a:p>
            <a:r>
              <a:rPr lang="en-US">
                <a:sym typeface="Symbol" pitchFamily="18" charset="2"/>
              </a:rPr>
              <a:t>directly into the frame-buffer without processing them through the line-plotting algorithms.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F05-E898-431A-B68A-D2282324006B}" type="slidenum">
              <a:rPr lang="en-GB"/>
              <a:pPr/>
              <a:t>30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592137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Parallel Line Algorithms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981075"/>
            <a:ext cx="7772400" cy="5876925"/>
          </a:xfrm>
        </p:spPr>
        <p:txBody>
          <a:bodyPr/>
          <a:lstStyle/>
          <a:p>
            <a:pPr>
              <a:buFont typeface="Wingdings" pitchFamily="2" charset="2"/>
              <a:buBlip>
                <a:blip r:embed="rId4"/>
              </a:buBlip>
            </a:pPr>
            <a:r>
              <a:rPr lang="en-US" sz="2400">
                <a:solidFill>
                  <a:srgbClr val="3817FF"/>
                </a:solidFill>
              </a:rPr>
              <a:t>Take advantage of multiple processors.</a:t>
            </a:r>
          </a:p>
          <a:p>
            <a:pPr lvl="1">
              <a:buSzTx/>
              <a:buFontTx/>
              <a:buBlip>
                <a:blip r:embed="rId5"/>
              </a:buBlip>
            </a:pPr>
            <a:r>
              <a:rPr lang="en-US" sz="2000">
                <a:solidFill>
                  <a:srgbClr val="3817FF"/>
                </a:solidFill>
              </a:rPr>
              <a:t>Given </a:t>
            </a:r>
            <a:r>
              <a:rPr lang="en-US" sz="2000" i="1">
                <a:solidFill>
                  <a:srgbClr val="3817FF"/>
                </a:solidFill>
              </a:rPr>
              <a:t>n</a:t>
            </a:r>
            <a:r>
              <a:rPr lang="en-US" sz="2000" i="1" baseline="-25000">
                <a:solidFill>
                  <a:srgbClr val="3817FF"/>
                </a:solidFill>
              </a:rPr>
              <a:t>p</a:t>
            </a:r>
            <a:r>
              <a:rPr lang="en-US" sz="2000">
                <a:solidFill>
                  <a:srgbClr val="3817FF"/>
                </a:solidFill>
              </a:rPr>
              <a:t> processors, subdivide the line path into </a:t>
            </a:r>
            <a:r>
              <a:rPr lang="en-US" sz="2000" i="1">
                <a:solidFill>
                  <a:srgbClr val="3817FF"/>
                </a:solidFill>
              </a:rPr>
              <a:t>n</a:t>
            </a:r>
            <a:r>
              <a:rPr lang="en-US" sz="2000" i="1" baseline="-25000">
                <a:solidFill>
                  <a:srgbClr val="3817FF"/>
                </a:solidFill>
              </a:rPr>
              <a:t>p</a:t>
            </a:r>
            <a:r>
              <a:rPr lang="en-US" sz="2000">
                <a:solidFill>
                  <a:srgbClr val="3817FF"/>
                </a:solidFill>
              </a:rPr>
              <a:t> Bresenham segments.</a:t>
            </a:r>
          </a:p>
          <a:p>
            <a:pPr lvl="1">
              <a:buSzTx/>
              <a:buFontTx/>
              <a:buBlip>
                <a:blip r:embed="rId5"/>
              </a:buBlip>
            </a:pPr>
            <a:r>
              <a:rPr lang="en-US" sz="2000">
                <a:solidFill>
                  <a:srgbClr val="3817FF"/>
                </a:solidFill>
              </a:rPr>
              <a:t>For a line with slope 0 </a:t>
            </a:r>
            <a:r>
              <a:rPr lang="en-US" sz="2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 </a:t>
            </a:r>
            <a:r>
              <a:rPr lang="en-US" sz="20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 1 and leftpoint (</a:t>
            </a:r>
            <a:r>
              <a:rPr lang="en-US" sz="20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000" baseline="-25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0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000" baseline="-25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) the distance to the right endpoint (left endpoint for next segment) is</a:t>
            </a:r>
          </a:p>
          <a:p>
            <a:pPr lvl="1">
              <a:buSzTx/>
              <a:buFontTx/>
              <a:buBlip>
                <a:blip r:embed="rId5"/>
              </a:buBlip>
            </a:pPr>
            <a:endParaRPr lang="en-US" sz="2000">
              <a:solidFill>
                <a:srgbClr val="3817FF"/>
              </a:solidFill>
              <a:cs typeface="Times New Roman" pitchFamily="18" charset="0"/>
              <a:sym typeface="Symbol" pitchFamily="18" charset="2"/>
            </a:endParaRPr>
          </a:p>
          <a:p>
            <a:pPr lvl="1">
              <a:buSzTx/>
              <a:buFontTx/>
              <a:buBlip>
                <a:blip r:embed="rId5"/>
              </a:buBlip>
            </a:pPr>
            <a:endParaRPr lang="en-US" sz="2000">
              <a:solidFill>
                <a:srgbClr val="3817FF"/>
              </a:solidFill>
              <a:cs typeface="Times New Roman" pitchFamily="18" charset="0"/>
              <a:sym typeface="Symbol" pitchFamily="18" charset="2"/>
            </a:endParaRPr>
          </a:p>
          <a:p>
            <a:pPr lvl="1">
              <a:buSzTx/>
              <a:buFontTx/>
              <a:buBlip>
                <a:blip r:embed="rId5"/>
              </a:buBlip>
            </a:pPr>
            <a:endParaRPr lang="en-US" sz="2000">
              <a:solidFill>
                <a:srgbClr val="3817FF"/>
              </a:solidFill>
              <a:cs typeface="Times New Roman" pitchFamily="18" charset="0"/>
              <a:sym typeface="Symbol" pitchFamily="18" charset="2"/>
            </a:endParaRPr>
          </a:p>
          <a:p>
            <a:pPr lvl="1">
              <a:buSzTx/>
              <a:buFontTx/>
              <a:buBlip>
                <a:blip r:embed="rId5"/>
              </a:buBlip>
            </a:pPr>
            <a:r>
              <a:rPr lang="en-US" sz="2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where</a:t>
            </a:r>
          </a:p>
          <a:p>
            <a:pPr lvl="2">
              <a:buFontTx/>
              <a:buBlip>
                <a:blip r:embed="rId6"/>
              </a:buBlip>
            </a:pPr>
            <a:r>
              <a:rPr lang="en-US" sz="18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18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8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= width of the line</a:t>
            </a:r>
          </a:p>
          <a:p>
            <a:pPr lvl="2">
              <a:buFontTx/>
              <a:buBlip>
                <a:blip r:embed="rId6"/>
              </a:buBlip>
            </a:pPr>
            <a:r>
              <a:rPr lang="en-US" sz="18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1800" i="1">
                <a:solidFill>
                  <a:srgbClr val="3817FF"/>
                </a:solidFill>
              </a:rPr>
              <a:t>x</a:t>
            </a:r>
            <a:r>
              <a:rPr lang="en-US" sz="1800" i="1" baseline="-25000">
                <a:solidFill>
                  <a:srgbClr val="3817FF"/>
                </a:solidFill>
              </a:rPr>
              <a:t>p</a:t>
            </a:r>
            <a:r>
              <a:rPr lang="en-US" sz="18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is computed using integer division</a:t>
            </a:r>
          </a:p>
          <a:p>
            <a:pPr lvl="2">
              <a:buFontTx/>
              <a:buBlip>
                <a:blip r:embed="rId5"/>
              </a:buBlip>
            </a:pPr>
            <a:endParaRPr lang="en-US" sz="1800">
              <a:solidFill>
                <a:srgbClr val="3817FF"/>
              </a:solidFill>
              <a:cs typeface="Times New Roman" pitchFamily="18" charset="0"/>
              <a:sym typeface="Symbol" pitchFamily="18" charset="2"/>
            </a:endParaRPr>
          </a:p>
          <a:p>
            <a:pPr lvl="1">
              <a:buSzTx/>
              <a:buFontTx/>
              <a:buBlip>
                <a:blip r:embed="rId5"/>
              </a:buBlip>
            </a:pPr>
            <a:r>
              <a:rPr lang="en-US" sz="2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Numbering the segments, and the processors, as 0, 1, 2, …, </a:t>
            </a:r>
            <a:r>
              <a:rPr lang="en-US" sz="2000" i="1">
                <a:solidFill>
                  <a:srgbClr val="3817FF"/>
                </a:solidFill>
              </a:rPr>
              <a:t>n</a:t>
            </a:r>
            <a:r>
              <a:rPr lang="en-US" sz="2000" i="1" baseline="-25000">
                <a:solidFill>
                  <a:srgbClr val="3817FF"/>
                </a:solidFill>
              </a:rPr>
              <a:t>p</a:t>
            </a:r>
            <a:r>
              <a:rPr lang="en-US" sz="2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-1, starting x-coordinate for the k</a:t>
            </a:r>
            <a:r>
              <a:rPr lang="en-US" sz="2000" baseline="30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th</a:t>
            </a:r>
            <a:r>
              <a:rPr lang="en-US" sz="2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partition is</a:t>
            </a:r>
          </a:p>
          <a:p>
            <a:pPr lvl="1" algn="ctr">
              <a:buSzTx/>
              <a:buFontTx/>
              <a:buNone/>
            </a:pPr>
            <a:r>
              <a:rPr lang="en-US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>
                <a:cs typeface="Times New Roman" pitchFamily="18" charset="0"/>
                <a:sym typeface="Symbol" pitchFamily="18" charset="2"/>
              </a:rPr>
              <a:t>k</a:t>
            </a:r>
            <a:r>
              <a:rPr lang="en-US"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cs typeface="Times New Roman" pitchFamily="18" charset="0"/>
                <a:sym typeface="Symbol" pitchFamily="18" charset="2"/>
              </a:rPr>
              <a:t>0</a:t>
            </a:r>
            <a:r>
              <a:rPr lang="en-US">
                <a:cs typeface="Times New Roman" pitchFamily="18" charset="0"/>
                <a:sym typeface="Symbol" pitchFamily="18" charset="2"/>
              </a:rPr>
              <a:t> +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>
                <a:cs typeface="Times New Roman" pitchFamily="18" charset="0"/>
                <a:sym typeface="Symbol" pitchFamily="18" charset="2"/>
              </a:rPr>
              <a:t></a:t>
            </a:r>
            <a:r>
              <a:rPr lang="en-US" i="1"/>
              <a:t>x</a:t>
            </a:r>
            <a:r>
              <a:rPr lang="en-US" i="1" baseline="-25000"/>
              <a:t>p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211638" y="2924175"/>
          <a:ext cx="2446337" cy="1052513"/>
        </p:xfrm>
        <a:graphic>
          <a:graphicData uri="http://schemas.openxmlformats.org/presentationml/2006/ole">
            <p:oleObj spid="_x0000_s152580" name="Equation" r:id="rId7" imgW="1091880" imgH="469800" progId="Equation.3">
              <p:embed/>
            </p:oleObj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D38-1EE7-44B9-AAF7-A438ED09E0C9}" type="slidenum">
              <a:rPr lang="en-GB"/>
              <a:pPr/>
              <a:t>31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735012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Parallel Line Algorithms (continue)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908050"/>
            <a:ext cx="7772400" cy="5689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/>
              <a:t>i.e.   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= 15 ,    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i="1" baseline="-25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= 4 processors</a:t>
            </a:r>
          </a:p>
          <a:p>
            <a:pPr marL="0" indent="0">
              <a:buFont typeface="Wingdings" pitchFamily="2" charset="2"/>
              <a:buNone/>
            </a:pPr>
            <a:endParaRPr lang="en-US" sz="2400">
              <a:solidFill>
                <a:srgbClr val="3817FF"/>
              </a:solidFill>
              <a:cs typeface="Times New Roman" pitchFamily="18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endParaRPr lang="en-US" sz="2400">
              <a:solidFill>
                <a:srgbClr val="3817FF"/>
              </a:solidFill>
              <a:cs typeface="Times New Roman" pitchFamily="18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endParaRPr lang="en-US" sz="2400">
              <a:solidFill>
                <a:srgbClr val="3817FF"/>
              </a:solidFill>
              <a:cs typeface="Times New Roman" pitchFamily="18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Starting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-values at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+ 4,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+ 8,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+ 12</a:t>
            </a:r>
          </a:p>
          <a:p>
            <a:pPr marL="0" indent="0">
              <a:buFont typeface="Wingdings" pitchFamily="2" charset="2"/>
              <a:buNone/>
            </a:pPr>
            <a:endParaRPr lang="en-US" sz="1200">
              <a:solidFill>
                <a:srgbClr val="3817FF"/>
              </a:solidFill>
              <a:cs typeface="Times New Roman" pitchFamily="18" charset="0"/>
              <a:sym typeface="Symbol" pitchFamily="18" charset="2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>
                <a:cs typeface="Times New Roman" pitchFamily="18" charset="0"/>
                <a:sym typeface="Symbol" pitchFamily="18" charset="2"/>
              </a:rPr>
              <a:t></a:t>
            </a:r>
            <a:r>
              <a:rPr lang="en-US" i="1">
                <a:cs typeface="Times New Roman" pitchFamily="18" charset="0"/>
                <a:sym typeface="Symbol" pitchFamily="18" charset="2"/>
              </a:rPr>
              <a:t>y</a:t>
            </a:r>
            <a:r>
              <a:rPr lang="en-US" i="1" baseline="-25000">
                <a:cs typeface="Times New Roman" pitchFamily="18" charset="0"/>
                <a:sym typeface="Symbol" pitchFamily="18" charset="2"/>
              </a:rPr>
              <a:t>p</a:t>
            </a:r>
            <a:r>
              <a:rPr lang="en-US"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m</a:t>
            </a:r>
            <a:r>
              <a:rPr lang="en-US">
                <a:cs typeface="Times New Roman" pitchFamily="18" charset="0"/>
                <a:sym typeface="Symbol" pitchFamily="18" charset="2"/>
              </a:rPr>
              <a:t></a:t>
            </a:r>
            <a:r>
              <a:rPr lang="en-US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>
                <a:cs typeface="Times New Roman" pitchFamily="18" charset="0"/>
                <a:sym typeface="Symbol" pitchFamily="18" charset="2"/>
              </a:rPr>
              <a:t>p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At the </a:t>
            </a:r>
            <a:r>
              <a:rPr lang="en-US" sz="2400" i="1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baseline="30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th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segment, the starting y-coordinates is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i="1">
                <a:cs typeface="Times New Roman" pitchFamily="18" charset="0"/>
                <a:sym typeface="Symbol" pitchFamily="18" charset="2"/>
              </a:rPr>
              <a:t>y</a:t>
            </a:r>
            <a:r>
              <a:rPr lang="en-US" i="1" baseline="-25000">
                <a:cs typeface="Times New Roman" pitchFamily="18" charset="0"/>
                <a:sym typeface="Symbol" pitchFamily="18" charset="2"/>
              </a:rPr>
              <a:t>k</a:t>
            </a:r>
            <a:r>
              <a:rPr lang="en-US"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y</a:t>
            </a:r>
            <a:r>
              <a:rPr lang="en-US" baseline="-25000">
                <a:cs typeface="Times New Roman" pitchFamily="18" charset="0"/>
                <a:sym typeface="Symbol" pitchFamily="18" charset="2"/>
              </a:rPr>
              <a:t>0</a:t>
            </a:r>
            <a:r>
              <a:rPr lang="en-US">
                <a:cs typeface="Times New Roman" pitchFamily="18" charset="0"/>
                <a:sym typeface="Symbol" pitchFamily="18" charset="2"/>
              </a:rPr>
              <a:t> + round(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>
                <a:cs typeface="Times New Roman" pitchFamily="18" charset="0"/>
                <a:sym typeface="Symbol" pitchFamily="18" charset="2"/>
              </a:rPr>
              <a:t></a:t>
            </a:r>
            <a:r>
              <a:rPr lang="en-US" i="1"/>
              <a:t>y</a:t>
            </a:r>
            <a:r>
              <a:rPr lang="en-US" i="1" baseline="-25000"/>
              <a:t>p</a:t>
            </a:r>
            <a:r>
              <a:rPr lang="en-US"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Also, the initial decision parameter for Bresenham’s algorithm at the start of the k</a:t>
            </a:r>
            <a:r>
              <a:rPr lang="en-US" sz="2400" baseline="30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th</a:t>
            </a:r>
            <a:r>
              <a:rPr lang="en-US" sz="24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 subinterval is: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800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800" i="1" baseline="-2500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= (k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i="1" baseline="-2500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)(2</a:t>
            </a:r>
            <a:r>
              <a:rPr lang="en-US" sz="2800" i="1"/>
              <a:t>y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) – round(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i="1"/>
              <a:t>y</a:t>
            </a:r>
            <a:r>
              <a:rPr lang="en-US" sz="2800" i="1" baseline="-25000"/>
              <a:t>p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)(2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) + 2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– 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x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76600" y="1700213"/>
          <a:ext cx="3024188" cy="781050"/>
        </p:xfrm>
        <a:graphic>
          <a:graphicData uri="http://schemas.openxmlformats.org/presentationml/2006/ole">
            <p:oleObj spid="_x0000_s154628" name="Equation" r:id="rId4" imgW="1523880" imgH="393480" progId="Equation.3">
              <p:embed/>
            </p:oleObj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52DE-9302-479C-9BCE-E9C00DDFB44F}" type="slidenum">
              <a:rPr lang="en-GB"/>
              <a:pPr/>
              <a:t>32</a:t>
            </a:fld>
            <a:endParaRPr lang="en-GB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1331913" y="908050"/>
            <a:ext cx="6119812" cy="2449513"/>
          </a:xfrm>
          <a:prstGeom prst="rect">
            <a:avLst/>
          </a:prstGeom>
          <a:solidFill>
            <a:srgbClr val="DAD6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0013"/>
            <a:ext cx="7543800" cy="592137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Anti-aliasing for straight lines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908050"/>
            <a:ext cx="7772400" cy="3816350"/>
          </a:xfrm>
        </p:spPr>
        <p:txBody>
          <a:bodyPr/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400">
                <a:solidFill>
                  <a:srgbClr val="3817FF"/>
                </a:solidFill>
              </a:rPr>
              <a:t>Lines generated can have jagged or stair-step appearance, one aspect of phenomenon called aliasing, caused by fact that pixels are integer coordinate points.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400">
              <a:solidFill>
                <a:srgbClr val="3817FF"/>
              </a:solidFill>
            </a:endParaRPr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400">
              <a:solidFill>
                <a:srgbClr val="3817FF"/>
              </a:solidFill>
            </a:endParaRPr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400">
              <a:solidFill>
                <a:srgbClr val="3817FF"/>
              </a:solidFill>
            </a:endParaRPr>
          </a:p>
          <a:p>
            <a:pPr>
              <a:buFont typeface="Wingdings" pitchFamily="2" charset="2"/>
              <a:buBlip>
                <a:blip r:embed="rId3"/>
              </a:buBlip>
            </a:pPr>
            <a:endParaRPr lang="en-US" sz="2400">
              <a:solidFill>
                <a:srgbClr val="3817FF"/>
              </a:solidFill>
            </a:endParaRP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400">
                <a:solidFill>
                  <a:srgbClr val="3817FF"/>
                </a:solidFill>
              </a:rPr>
              <a:t>Use anti-aliasing routines to smooth out display of a line by adjusting pixels intensities along the line path</a:t>
            </a:r>
          </a:p>
        </p:txBody>
      </p:sp>
      <p:pic>
        <p:nvPicPr>
          <p:cNvPr id="156676" name="Picture 4" descr="LIN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2339975" y="2276475"/>
            <a:ext cx="2857500" cy="1238250"/>
          </a:xfrm>
          <a:noFill/>
          <a:ln/>
        </p:spPr>
      </p:pic>
      <p:graphicFrame>
        <p:nvGraphicFramePr>
          <p:cNvPr id="157207" name="Group 535"/>
          <p:cNvGraphicFramePr>
            <a:graphicFrameLocks noGrp="1"/>
          </p:cNvGraphicFramePr>
          <p:nvPr>
            <p:ph sz="quarter" idx="3"/>
          </p:nvPr>
        </p:nvGraphicFramePr>
        <p:xfrm>
          <a:off x="6011863" y="2349500"/>
          <a:ext cx="1866900" cy="1219200"/>
        </p:xfrm>
        <a:graphic>
          <a:graphicData uri="http://schemas.openxmlformats.org/drawingml/2006/table">
            <a:tbl>
              <a:tblPr/>
              <a:tblGrid>
                <a:gridCol w="268287"/>
                <a:gridCol w="265113"/>
                <a:gridCol w="266700"/>
                <a:gridCol w="266700"/>
                <a:gridCol w="266700"/>
                <a:gridCol w="266700"/>
                <a:gridCol w="266700"/>
              </a:tblGrid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DC4-BCDE-468B-BEE8-9A780A4D28E7}" type="slidenum">
              <a:rPr lang="en-GB"/>
              <a:pPr/>
              <a:t>33</a:t>
            </a:fld>
            <a:endParaRPr lang="en-GB"/>
          </a:p>
        </p:txBody>
      </p:sp>
      <p:sp>
        <p:nvSpPr>
          <p:cNvPr id="157205" name="Line 533"/>
          <p:cNvSpPr>
            <a:spLocks noChangeShapeType="1"/>
          </p:cNvSpPr>
          <p:nvPr/>
        </p:nvSpPr>
        <p:spPr bwMode="auto">
          <a:xfrm flipV="1">
            <a:off x="6011863" y="2708275"/>
            <a:ext cx="1871662" cy="720725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57254" name="Group 582"/>
          <p:cNvGraphicFramePr>
            <a:graphicFrameLocks noGrp="1"/>
          </p:cNvGraphicFramePr>
          <p:nvPr/>
        </p:nvGraphicFramePr>
        <p:xfrm>
          <a:off x="4284663" y="5084763"/>
          <a:ext cx="1866900" cy="1219200"/>
        </p:xfrm>
        <a:graphic>
          <a:graphicData uri="http://schemas.openxmlformats.org/drawingml/2006/table">
            <a:tbl>
              <a:tblPr/>
              <a:tblGrid>
                <a:gridCol w="268287"/>
                <a:gridCol w="265113"/>
                <a:gridCol w="266700"/>
                <a:gridCol w="266700"/>
                <a:gridCol w="266700"/>
                <a:gridCol w="266700"/>
                <a:gridCol w="266700"/>
              </a:tblGrid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BCC1F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250" name="Line 578"/>
          <p:cNvSpPr>
            <a:spLocks noChangeShapeType="1"/>
          </p:cNvSpPr>
          <p:nvPr/>
        </p:nvSpPr>
        <p:spPr bwMode="auto">
          <a:xfrm flipV="1">
            <a:off x="4284663" y="5443538"/>
            <a:ext cx="1871662" cy="720725"/>
          </a:xfrm>
          <a:prstGeom prst="line">
            <a:avLst/>
          </a:prstGeom>
          <a:noFill/>
          <a:ln w="25400" cap="sq">
            <a:solidFill>
              <a:srgbClr val="FD2919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592137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Another raster effect</a:t>
            </a:r>
          </a:p>
        </p:txBody>
      </p:sp>
      <p:graphicFrame>
        <p:nvGraphicFramePr>
          <p:cNvPr id="159818" name="Group 74"/>
          <p:cNvGraphicFramePr>
            <a:graphicFrameLocks noGrp="1"/>
          </p:cNvGraphicFramePr>
          <p:nvPr>
            <p:ph type="tbl" idx="1"/>
          </p:nvPr>
        </p:nvGraphicFramePr>
        <p:xfrm>
          <a:off x="1547813" y="1268413"/>
          <a:ext cx="1944687" cy="1938340"/>
        </p:xfrm>
        <a:graphic>
          <a:graphicData uri="http://schemas.openxmlformats.org/drawingml/2006/table">
            <a:tbl>
              <a:tblPr/>
              <a:tblGrid>
                <a:gridCol w="392112"/>
                <a:gridCol w="385763"/>
                <a:gridCol w="388937"/>
                <a:gridCol w="388938"/>
                <a:gridCol w="388937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</a:tr>
            </a:tbl>
          </a:graphicData>
        </a:graphic>
      </p:graphicFrame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4D0-AB85-43BA-B4BE-F1D608CFECC7}" type="slidenum">
              <a:rPr lang="en-GB"/>
              <a:pPr/>
              <a:t>34</a:t>
            </a:fld>
            <a:endParaRPr lang="en-GB"/>
          </a:p>
        </p:txBody>
      </p:sp>
      <p:sp>
        <p:nvSpPr>
          <p:cNvPr id="159819" name="Text Box 75"/>
          <p:cNvSpPr txBox="1">
            <a:spLocks noChangeArrowheads="1"/>
          </p:cNvSpPr>
          <p:nvPr/>
        </p:nvSpPr>
        <p:spPr bwMode="auto">
          <a:xfrm>
            <a:off x="4211638" y="1196975"/>
            <a:ext cx="10207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D2919"/>
                </a:solidFill>
              </a:rPr>
              <a:t>Line B</a:t>
            </a:r>
          </a:p>
        </p:txBody>
      </p:sp>
      <p:cxnSp>
        <p:nvCxnSpPr>
          <p:cNvPr id="159820" name="AutoShape 76"/>
          <p:cNvCxnSpPr>
            <a:cxnSpLocks noChangeShapeType="1"/>
          </p:cNvCxnSpPr>
          <p:nvPr/>
        </p:nvCxnSpPr>
        <p:spPr bwMode="auto">
          <a:xfrm flipH="1">
            <a:off x="3563938" y="1412875"/>
            <a:ext cx="576262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159821" name="Text Box 77"/>
          <p:cNvSpPr txBox="1">
            <a:spLocks noChangeArrowheads="1"/>
          </p:cNvSpPr>
          <p:nvPr/>
        </p:nvSpPr>
        <p:spPr bwMode="auto">
          <a:xfrm>
            <a:off x="4203700" y="2755900"/>
            <a:ext cx="10382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D2919"/>
                </a:solidFill>
              </a:rPr>
              <a:t>Line A</a:t>
            </a:r>
          </a:p>
        </p:txBody>
      </p:sp>
      <p:cxnSp>
        <p:nvCxnSpPr>
          <p:cNvPr id="159822" name="AutoShape 78"/>
          <p:cNvCxnSpPr>
            <a:cxnSpLocks noChangeShapeType="1"/>
          </p:cNvCxnSpPr>
          <p:nvPr/>
        </p:nvCxnSpPr>
        <p:spPr bwMode="auto">
          <a:xfrm flipH="1">
            <a:off x="3563938" y="2971800"/>
            <a:ext cx="576262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159824" name="Rectangle 80"/>
          <p:cNvSpPr>
            <a:spLocks noChangeArrowheads="1"/>
          </p:cNvSpPr>
          <p:nvPr/>
        </p:nvSpPr>
        <p:spPr bwMode="auto">
          <a:xfrm>
            <a:off x="1371600" y="3644900"/>
            <a:ext cx="7772400" cy="295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</a:pPr>
            <a:r>
              <a:rPr lang="en-US">
                <a:solidFill>
                  <a:srgbClr val="3817FF"/>
                </a:solidFill>
              </a:rPr>
              <a:t>Both lines plotted with the same number of pixels, but</a:t>
            </a:r>
          </a:p>
          <a:p>
            <a:pPr marL="800100" lvl="1" indent="-285750" algn="l">
              <a:spcBef>
                <a:spcPct val="20000"/>
              </a:spcBef>
              <a:buSzPct val="95000"/>
              <a:buFontTx/>
              <a:buBlip>
                <a:blip r:embed="rId4"/>
              </a:buBlip>
            </a:pPr>
            <a:r>
              <a:rPr lang="en-US" sz="2000">
                <a:solidFill>
                  <a:srgbClr val="3817FF"/>
                </a:solidFill>
              </a:rPr>
              <a:t>the diagonal line is longer than the horizontal line</a:t>
            </a:r>
          </a:p>
          <a:p>
            <a:pPr marL="800100" lvl="1" indent="-285750" algn="l">
              <a:spcBef>
                <a:spcPct val="20000"/>
              </a:spcBef>
              <a:buSzPct val="95000"/>
              <a:buFontTx/>
              <a:buBlip>
                <a:blip r:embed="rId4"/>
              </a:buBlip>
            </a:pPr>
            <a:r>
              <a:rPr lang="en-US" sz="2000">
                <a:solidFill>
                  <a:srgbClr val="3817FF"/>
                </a:solidFill>
              </a:rPr>
              <a:t>Visual effect is diagonal line appears less thick.</a:t>
            </a:r>
          </a:p>
          <a:p>
            <a:pPr marL="800100" lvl="1" indent="-285750" algn="l">
              <a:spcBef>
                <a:spcPct val="20000"/>
              </a:spcBef>
              <a:buSzPct val="95000"/>
              <a:buFontTx/>
              <a:buChar char="–"/>
            </a:pPr>
            <a:endParaRPr lang="en-US" sz="2000">
              <a:solidFill>
                <a:srgbClr val="3817FF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</a:pPr>
            <a:r>
              <a:rPr lang="en-US">
                <a:solidFill>
                  <a:srgbClr val="3817FF"/>
                </a:solidFill>
              </a:rPr>
              <a:t>If the intensity of each pixel is </a:t>
            </a:r>
            <a:r>
              <a:rPr lang="en-US" i="1">
                <a:solidFill>
                  <a:srgbClr val="3817FF"/>
                </a:solidFill>
              </a:rPr>
              <a:t>I</a:t>
            </a:r>
            <a:r>
              <a:rPr lang="en-US">
                <a:solidFill>
                  <a:srgbClr val="3817FF"/>
                </a:solidFill>
              </a:rPr>
              <a:t>, then the intensity per unit length of line A is </a:t>
            </a:r>
            <a:r>
              <a:rPr lang="en-US" i="1">
                <a:solidFill>
                  <a:srgbClr val="3817FF"/>
                </a:solidFill>
              </a:rPr>
              <a:t>I</a:t>
            </a:r>
            <a:r>
              <a:rPr lang="en-US">
                <a:solidFill>
                  <a:srgbClr val="3817FF"/>
                </a:solidFill>
              </a:rPr>
              <a:t>, whereas for line B it is only </a:t>
            </a:r>
            <a:r>
              <a:rPr lang="en-US" i="1">
                <a:solidFill>
                  <a:srgbClr val="3817FF"/>
                </a:solidFill>
              </a:rPr>
              <a:t>I</a:t>
            </a:r>
            <a:r>
              <a:rPr lang="en-US">
                <a:solidFill>
                  <a:srgbClr val="3817FF"/>
                </a:solidFill>
              </a:rPr>
              <a:t>/</a:t>
            </a:r>
            <a:r>
              <a:rPr lang="en-US">
                <a:solidFill>
                  <a:srgbClr val="3817FF"/>
                </a:solidFill>
                <a:sym typeface="Symbol" pitchFamily="18" charset="2"/>
              </a:rPr>
              <a:t></a:t>
            </a:r>
            <a:r>
              <a:rPr lang="en-US">
                <a:solidFill>
                  <a:srgbClr val="3817FF"/>
                </a:solidFill>
              </a:rPr>
              <a:t>2; this discrepancy is easily detected by the viewer.</a:t>
            </a:r>
          </a:p>
        </p:txBody>
      </p:sp>
      <p:graphicFrame>
        <p:nvGraphicFramePr>
          <p:cNvPr id="159878" name="Group 134"/>
          <p:cNvGraphicFramePr>
            <a:graphicFrameLocks noGrp="1"/>
          </p:cNvGraphicFramePr>
          <p:nvPr/>
        </p:nvGraphicFramePr>
        <p:xfrm>
          <a:off x="6011863" y="1268413"/>
          <a:ext cx="1944687" cy="1938340"/>
        </p:xfrm>
        <a:graphic>
          <a:graphicData uri="http://schemas.openxmlformats.org/drawingml/2006/table">
            <a:tbl>
              <a:tblPr/>
              <a:tblGrid>
                <a:gridCol w="392112"/>
                <a:gridCol w="385763"/>
                <a:gridCol w="388937"/>
                <a:gridCol w="388938"/>
                <a:gridCol w="388937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869" name="Rectangle 125"/>
          <p:cNvSpPr>
            <a:spLocks noChangeArrowheads="1"/>
          </p:cNvSpPr>
          <p:nvPr/>
        </p:nvSpPr>
        <p:spPr bwMode="auto">
          <a:xfrm rot="18900000">
            <a:off x="5848350" y="2041525"/>
            <a:ext cx="2305050" cy="431800"/>
          </a:xfrm>
          <a:prstGeom prst="rect">
            <a:avLst/>
          </a:prstGeom>
          <a:noFill/>
          <a:ln w="12700" cap="sq">
            <a:solidFill>
              <a:srgbClr val="FD29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0350"/>
            <a:ext cx="7543800" cy="950913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Circle Generating Algorithms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Circles and ellipses are common components in many pictures.</a:t>
            </a:r>
          </a:p>
          <a:p>
            <a:r>
              <a:rPr lang="en-US" sz="2800"/>
              <a:t>Circle generation routines are often included in packages.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153-F4AE-457A-9D0C-B7C7EDE8EE55}" type="slidenum">
              <a:rPr lang="en-GB"/>
              <a:pPr/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Circle Equations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835150" y="1196975"/>
            <a:ext cx="6913563" cy="1800225"/>
          </a:xfrm>
        </p:spPr>
        <p:txBody>
          <a:bodyPr/>
          <a:lstStyle/>
          <a:p>
            <a:r>
              <a:rPr lang="en-US"/>
              <a:t>Polar form</a:t>
            </a:r>
          </a:p>
          <a:p>
            <a:pPr lvl="1">
              <a:buFontTx/>
              <a:buNone/>
            </a:pPr>
            <a:r>
              <a:rPr lang="en-US" i="1">
                <a:solidFill>
                  <a:srgbClr val="3817FF"/>
                </a:solidFill>
              </a:rPr>
              <a:t>x</a:t>
            </a:r>
            <a:r>
              <a:rPr lang="en-US">
                <a:solidFill>
                  <a:srgbClr val="3817FF"/>
                </a:solidFill>
              </a:rPr>
              <a:t> = </a:t>
            </a:r>
            <a:r>
              <a:rPr lang="en-US" i="1">
                <a:solidFill>
                  <a:srgbClr val="3817FF"/>
                </a:solidFill>
              </a:rPr>
              <a:t>r</a:t>
            </a:r>
            <a:r>
              <a:rPr lang="en-US">
                <a:solidFill>
                  <a:srgbClr val="3817FF"/>
                </a:solidFill>
              </a:rPr>
              <a:t>Cos</a:t>
            </a:r>
            <a:r>
              <a:rPr lang="en-US" i="1">
                <a:solidFill>
                  <a:srgbClr val="3817FF"/>
                </a:solidFill>
                <a:sym typeface="Symbol" pitchFamily="18" charset="2"/>
              </a:rPr>
              <a:t></a:t>
            </a:r>
          </a:p>
          <a:p>
            <a:pPr lvl="1">
              <a:buFontTx/>
              <a:buNone/>
            </a:pPr>
            <a:r>
              <a:rPr lang="en-US" i="1">
                <a:solidFill>
                  <a:srgbClr val="3817FF"/>
                </a:solidFill>
                <a:sym typeface="Symbol" pitchFamily="18" charset="2"/>
              </a:rPr>
              <a:t>y</a:t>
            </a:r>
            <a:r>
              <a:rPr lang="en-US">
                <a:solidFill>
                  <a:srgbClr val="3817FF"/>
                </a:solidFill>
                <a:sym typeface="Symbol" pitchFamily="18" charset="2"/>
              </a:rPr>
              <a:t> = </a:t>
            </a:r>
            <a:r>
              <a:rPr lang="en-US" i="1">
                <a:solidFill>
                  <a:srgbClr val="3817FF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3817FF"/>
                </a:solidFill>
                <a:sym typeface="Symbol" pitchFamily="18" charset="2"/>
              </a:rPr>
              <a:t>Sin</a:t>
            </a:r>
            <a:r>
              <a:rPr lang="en-US" i="1">
                <a:solidFill>
                  <a:srgbClr val="3817FF"/>
                </a:solidFill>
                <a:sym typeface="Symbol" pitchFamily="18" charset="2"/>
              </a:rPr>
              <a:t>	</a:t>
            </a:r>
            <a:r>
              <a:rPr lang="en-US" i="1">
                <a:sym typeface="Symbol" pitchFamily="18" charset="2"/>
              </a:rPr>
              <a:t>		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= radius of circle)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B0C-D9F3-4AE0-926A-5B7A5F2ED906}" type="slidenum">
              <a:rPr lang="en-GB"/>
              <a:pPr/>
              <a:t>36</a:t>
            </a:fld>
            <a:endParaRPr lang="en-GB"/>
          </a:p>
        </p:txBody>
      </p:sp>
      <p:grpSp>
        <p:nvGrpSpPr>
          <p:cNvPr id="167957" name="Group 21"/>
          <p:cNvGrpSpPr>
            <a:grpSpLocks/>
          </p:cNvGrpSpPr>
          <p:nvPr/>
        </p:nvGrpSpPr>
        <p:grpSpPr bwMode="auto">
          <a:xfrm>
            <a:off x="3081338" y="2952750"/>
            <a:ext cx="5091112" cy="3716338"/>
            <a:chOff x="1941" y="1860"/>
            <a:chExt cx="3207" cy="2341"/>
          </a:xfrm>
        </p:grpSpPr>
        <p:grpSp>
          <p:nvGrpSpPr>
            <p:cNvPr id="167955" name="Group 19"/>
            <p:cNvGrpSpPr>
              <a:grpSpLocks/>
            </p:cNvGrpSpPr>
            <p:nvPr/>
          </p:nvGrpSpPr>
          <p:grpSpPr bwMode="auto">
            <a:xfrm>
              <a:off x="1941" y="1860"/>
              <a:ext cx="3207" cy="2341"/>
              <a:chOff x="1247" y="1979"/>
              <a:chExt cx="3207" cy="2341"/>
            </a:xfrm>
          </p:grpSpPr>
          <p:sp>
            <p:nvSpPr>
              <p:cNvPr id="167940" name="Oval 4"/>
              <p:cNvSpPr>
                <a:spLocks noChangeArrowheads="1"/>
              </p:cNvSpPr>
              <p:nvPr/>
            </p:nvSpPr>
            <p:spPr bwMode="auto">
              <a:xfrm>
                <a:off x="1837" y="2614"/>
                <a:ext cx="1406" cy="1315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41" name="Line 5"/>
              <p:cNvSpPr>
                <a:spLocks noChangeShapeType="1"/>
              </p:cNvSpPr>
              <p:nvPr/>
            </p:nvSpPr>
            <p:spPr bwMode="auto">
              <a:xfrm>
                <a:off x="1247" y="3294"/>
                <a:ext cx="2631" cy="0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42" name="Line 6"/>
              <p:cNvSpPr>
                <a:spLocks noChangeShapeType="1"/>
              </p:cNvSpPr>
              <p:nvPr/>
            </p:nvSpPr>
            <p:spPr bwMode="auto">
              <a:xfrm flipV="1">
                <a:off x="2544" y="2069"/>
                <a:ext cx="0" cy="2251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2925" y="2713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44" name="Line 8"/>
              <p:cNvSpPr>
                <a:spLocks noChangeShapeType="1"/>
              </p:cNvSpPr>
              <p:nvPr/>
            </p:nvSpPr>
            <p:spPr bwMode="auto">
              <a:xfrm>
                <a:off x="2971" y="2750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45" name="Line 9"/>
              <p:cNvSpPr>
                <a:spLocks noChangeShapeType="1"/>
              </p:cNvSpPr>
              <p:nvPr/>
            </p:nvSpPr>
            <p:spPr bwMode="auto">
              <a:xfrm flipH="1">
                <a:off x="2535" y="2750"/>
                <a:ext cx="436" cy="5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46" name="Line 10"/>
              <p:cNvSpPr>
                <a:spLocks noChangeShapeType="1"/>
              </p:cNvSpPr>
              <p:nvPr/>
            </p:nvSpPr>
            <p:spPr bwMode="auto">
              <a:xfrm>
                <a:off x="2608" y="3203"/>
                <a:ext cx="45" cy="9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47" name="Text Box 11"/>
              <p:cNvSpPr txBox="1">
                <a:spLocks noChangeArrowheads="1"/>
              </p:cNvSpPr>
              <p:nvPr/>
            </p:nvSpPr>
            <p:spPr bwMode="auto">
              <a:xfrm>
                <a:off x="2590" y="3049"/>
                <a:ext cx="21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rgbClr val="3817FF"/>
                    </a:solidFill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67948" name="Text Box 12"/>
              <p:cNvSpPr txBox="1">
                <a:spLocks noChangeArrowheads="1"/>
              </p:cNvSpPr>
              <p:nvPr/>
            </p:nvSpPr>
            <p:spPr bwMode="auto">
              <a:xfrm>
                <a:off x="2984" y="2486"/>
                <a:ext cx="147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>
                    <a:solidFill>
                      <a:srgbClr val="3817FF"/>
                    </a:solidFill>
                  </a:rPr>
                  <a:t>P</a:t>
                </a:r>
                <a:r>
                  <a:rPr lang="en-US">
                    <a:solidFill>
                      <a:srgbClr val="3817FF"/>
                    </a:solidFill>
                  </a:rPr>
                  <a:t>=(</a:t>
                </a:r>
                <a:r>
                  <a:rPr lang="en-US" i="1">
                    <a:solidFill>
                      <a:srgbClr val="3817FF"/>
                    </a:solidFill>
                  </a:rPr>
                  <a:t>r</a:t>
                </a:r>
                <a:r>
                  <a:rPr lang="en-US">
                    <a:solidFill>
                      <a:srgbClr val="3817FF"/>
                    </a:solidFill>
                  </a:rPr>
                  <a:t>Cos</a:t>
                </a:r>
                <a:r>
                  <a:rPr lang="en-US" i="1">
                    <a:solidFill>
                      <a:srgbClr val="3817FF"/>
                    </a:solidFill>
                    <a:sym typeface="Symbol" pitchFamily="18" charset="2"/>
                  </a:rPr>
                  <a:t></a:t>
                </a:r>
                <a:r>
                  <a:rPr lang="en-US">
                    <a:solidFill>
                      <a:srgbClr val="3817FF"/>
                    </a:solidFill>
                    <a:sym typeface="Symbol" pitchFamily="18" charset="2"/>
                  </a:rPr>
                  <a:t>, </a:t>
                </a:r>
                <a:r>
                  <a:rPr lang="en-US" i="1">
                    <a:solidFill>
                      <a:srgbClr val="3817FF"/>
                    </a:solidFill>
                    <a:sym typeface="Symbol" pitchFamily="18" charset="2"/>
                  </a:rPr>
                  <a:t>r</a:t>
                </a:r>
                <a:r>
                  <a:rPr lang="en-US">
                    <a:solidFill>
                      <a:srgbClr val="3817FF"/>
                    </a:solidFill>
                    <a:sym typeface="Symbol" pitchFamily="18" charset="2"/>
                  </a:rPr>
                  <a:t>Sin</a:t>
                </a:r>
                <a:r>
                  <a:rPr lang="en-US" i="1">
                    <a:solidFill>
                      <a:srgbClr val="3817FF"/>
                    </a:solidFill>
                    <a:sym typeface="Symbol" pitchFamily="18" charset="2"/>
                  </a:rPr>
                  <a:t></a:t>
                </a:r>
                <a:r>
                  <a:rPr lang="en-US">
                    <a:solidFill>
                      <a:srgbClr val="3817FF"/>
                    </a:solidFill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67949" name="AutoShape 13"/>
              <p:cNvSpPr>
                <a:spLocks/>
              </p:cNvSpPr>
              <p:nvPr/>
            </p:nvSpPr>
            <p:spPr bwMode="auto">
              <a:xfrm>
                <a:off x="3016" y="2786"/>
                <a:ext cx="182" cy="499"/>
              </a:xfrm>
              <a:prstGeom prst="rightBrace">
                <a:avLst>
                  <a:gd name="adj1" fmla="val 22848"/>
                  <a:gd name="adj2" fmla="val 50000"/>
                </a:avLst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50" name="Text Box 14"/>
              <p:cNvSpPr txBox="1">
                <a:spLocks noChangeArrowheads="1"/>
              </p:cNvSpPr>
              <p:nvPr/>
            </p:nvSpPr>
            <p:spPr bwMode="auto">
              <a:xfrm>
                <a:off x="3134" y="2901"/>
                <a:ext cx="53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i="1">
                    <a:solidFill>
                      <a:schemeClr val="folHlink"/>
                    </a:solidFill>
                    <a:sym typeface="Symbol" pitchFamily="18" charset="2"/>
                  </a:rPr>
                  <a:t>r</a:t>
                </a:r>
                <a:r>
                  <a:rPr lang="en-US" sz="2000" b="1">
                    <a:solidFill>
                      <a:schemeClr val="folHlink"/>
                    </a:solidFill>
                    <a:sym typeface="Symbol" pitchFamily="18" charset="2"/>
                  </a:rPr>
                  <a:t>Sin</a:t>
                </a:r>
                <a:r>
                  <a:rPr lang="en-US" sz="2000" b="1" i="1">
                    <a:solidFill>
                      <a:schemeClr val="folHlink"/>
                    </a:solidFill>
                    <a:sym typeface="Symbol" pitchFamily="18" charset="2"/>
                  </a:rPr>
                  <a:t></a:t>
                </a:r>
                <a:r>
                  <a:rPr lang="en-US" sz="2000" b="1">
                    <a:solidFill>
                      <a:schemeClr val="folHlink"/>
                    </a:solidFill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67951" name="AutoShape 15"/>
              <p:cNvSpPr>
                <a:spLocks/>
              </p:cNvSpPr>
              <p:nvPr/>
            </p:nvSpPr>
            <p:spPr bwMode="auto">
              <a:xfrm rot="5400000">
                <a:off x="2676" y="3225"/>
                <a:ext cx="182" cy="409"/>
              </a:xfrm>
              <a:prstGeom prst="rightBrace">
                <a:avLst>
                  <a:gd name="adj1" fmla="val 18727"/>
                  <a:gd name="adj2" fmla="val 50000"/>
                </a:avLst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52" name="Text Box 16"/>
              <p:cNvSpPr txBox="1">
                <a:spLocks noChangeArrowheads="1"/>
              </p:cNvSpPr>
              <p:nvPr/>
            </p:nvSpPr>
            <p:spPr bwMode="auto">
              <a:xfrm>
                <a:off x="2489" y="3430"/>
                <a:ext cx="57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i="1">
                    <a:solidFill>
                      <a:schemeClr val="folHlink"/>
                    </a:solidFill>
                    <a:sym typeface="Symbol" pitchFamily="18" charset="2"/>
                  </a:rPr>
                  <a:t>r</a:t>
                </a:r>
                <a:r>
                  <a:rPr lang="en-US" sz="2000" b="1">
                    <a:solidFill>
                      <a:schemeClr val="folHlink"/>
                    </a:solidFill>
                    <a:sym typeface="Symbol" pitchFamily="18" charset="2"/>
                  </a:rPr>
                  <a:t>Cos</a:t>
                </a:r>
                <a:r>
                  <a:rPr lang="en-US" sz="2000" b="1" i="1">
                    <a:solidFill>
                      <a:schemeClr val="folHlink"/>
                    </a:solidFill>
                    <a:sym typeface="Symbol" pitchFamily="18" charset="2"/>
                  </a:rPr>
                  <a:t></a:t>
                </a:r>
                <a:r>
                  <a:rPr lang="en-US" sz="2000" b="1">
                    <a:solidFill>
                      <a:schemeClr val="folHlink"/>
                    </a:solidFill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67953" name="Text Box 17"/>
              <p:cNvSpPr txBox="1">
                <a:spLocks noChangeArrowheads="1"/>
              </p:cNvSpPr>
              <p:nvPr/>
            </p:nvSpPr>
            <p:spPr bwMode="auto">
              <a:xfrm>
                <a:off x="3732" y="3261"/>
                <a:ext cx="201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FD2919"/>
                    </a:solidFill>
                  </a:rPr>
                  <a:t>x</a:t>
                </a:r>
              </a:p>
            </p:txBody>
          </p:sp>
          <p:sp>
            <p:nvSpPr>
              <p:cNvPr id="167954" name="Text Box 18"/>
              <p:cNvSpPr txBox="1">
                <a:spLocks noChangeArrowheads="1"/>
              </p:cNvSpPr>
              <p:nvPr/>
            </p:nvSpPr>
            <p:spPr bwMode="auto">
              <a:xfrm>
                <a:off x="2562" y="1979"/>
                <a:ext cx="201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FD2919"/>
                    </a:solidFill>
                  </a:rPr>
                  <a:t>y</a:t>
                </a:r>
              </a:p>
            </p:txBody>
          </p:sp>
        </p:grp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3284" y="2688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3817FF"/>
                  </a:solidFill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8913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Drawing a circle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3789363"/>
            <a:ext cx="7620000" cy="27352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u="sng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Disadvantages</a:t>
            </a:r>
          </a:p>
          <a:p>
            <a:r>
              <a:rPr lang="en-US" sz="2800">
                <a:sym typeface="Symbol" pitchFamily="18" charset="2"/>
              </a:rPr>
              <a:t>To find a complete circle </a:t>
            </a:r>
            <a:r>
              <a:rPr lang="en-US" i="1">
                <a:sym typeface="Symbol" pitchFamily="18" charset="2"/>
              </a:rPr>
              <a:t></a:t>
            </a:r>
            <a:r>
              <a:rPr lang="en-US">
                <a:sym typeface="Symbol" pitchFamily="18" charset="2"/>
              </a:rPr>
              <a:t> varies from 0° to 360°</a:t>
            </a:r>
          </a:p>
          <a:p>
            <a:r>
              <a:rPr lang="en-US">
                <a:sym typeface="Symbol" pitchFamily="18" charset="2"/>
              </a:rPr>
              <a:t>The calculation of trigonometric functions is very slow.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800">
              <a:sym typeface="Symbol" pitchFamily="18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4ED-B3DA-4FB6-A301-DA13E44AF3D2}" type="slidenum">
              <a:rPr lang="en-GB"/>
              <a:pPr/>
              <a:t>37</a:t>
            </a:fld>
            <a:endParaRPr lang="en-GB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779838" y="1473200"/>
            <a:ext cx="2790825" cy="2149475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tabLst>
                <a:tab pos="449263" algn="l"/>
              </a:tabLst>
            </a:pPr>
            <a:r>
              <a:rPr lang="en-US" i="1">
                <a:sym typeface="Symbol" pitchFamily="18" charset="2"/>
              </a:rPr>
              <a:t></a:t>
            </a:r>
            <a:r>
              <a:rPr lang="en-US">
                <a:sym typeface="Symbol" pitchFamily="18" charset="2"/>
              </a:rPr>
              <a:t> = 0°</a:t>
            </a:r>
          </a:p>
          <a:p>
            <a:pPr algn="l">
              <a:lnSpc>
                <a:spcPct val="80000"/>
              </a:lnSpc>
              <a:tabLst>
                <a:tab pos="449263" algn="l"/>
              </a:tabLst>
            </a:pPr>
            <a:r>
              <a:rPr lang="en-US">
                <a:sym typeface="Symbol" pitchFamily="18" charset="2"/>
              </a:rPr>
              <a:t>while (</a:t>
            </a:r>
            <a:r>
              <a:rPr lang="en-US" i="1">
                <a:sym typeface="Symbol" pitchFamily="18" charset="2"/>
              </a:rPr>
              <a:t> </a:t>
            </a:r>
            <a:r>
              <a:rPr lang="en-US">
                <a:sym typeface="Symbol" pitchFamily="18" charset="2"/>
              </a:rPr>
              <a:t>&lt; 360°)</a:t>
            </a:r>
          </a:p>
          <a:p>
            <a:pPr marL="449263" lvl="1" indent="7938" algn="l">
              <a:lnSpc>
                <a:spcPct val="80000"/>
              </a:lnSpc>
              <a:tabLst>
                <a:tab pos="449263" algn="l"/>
              </a:tabLst>
            </a:pPr>
            <a:r>
              <a:rPr lang="en-US" i="1">
                <a:sym typeface="Symbol" pitchFamily="18" charset="2"/>
              </a:rPr>
              <a:t>	x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Cos</a:t>
            </a:r>
            <a:r>
              <a:rPr lang="en-US" i="1">
                <a:sym typeface="Symbol" pitchFamily="18" charset="2"/>
              </a:rPr>
              <a:t></a:t>
            </a:r>
          </a:p>
          <a:p>
            <a:pPr marL="449263" lvl="1" indent="7938" algn="l">
              <a:lnSpc>
                <a:spcPct val="80000"/>
              </a:lnSpc>
              <a:tabLst>
                <a:tab pos="449263" algn="l"/>
              </a:tabLst>
            </a:pPr>
            <a:r>
              <a:rPr lang="en-US" i="1">
                <a:sym typeface="Symbol" pitchFamily="18" charset="2"/>
              </a:rPr>
              <a:t>	y = r</a:t>
            </a:r>
            <a:r>
              <a:rPr lang="en-US">
                <a:sym typeface="Symbol" pitchFamily="18" charset="2"/>
              </a:rPr>
              <a:t>Sin</a:t>
            </a:r>
            <a:r>
              <a:rPr lang="en-US" i="1">
                <a:sym typeface="Symbol" pitchFamily="18" charset="2"/>
              </a:rPr>
              <a:t></a:t>
            </a:r>
          </a:p>
          <a:p>
            <a:pPr marL="449263" lvl="1" indent="7938" algn="l">
              <a:lnSpc>
                <a:spcPct val="80000"/>
              </a:lnSpc>
              <a:tabLst>
                <a:tab pos="449263" algn="l"/>
              </a:tabLst>
            </a:pPr>
            <a:r>
              <a:rPr lang="en-US" i="1">
                <a:sym typeface="Symbol" pitchFamily="18" charset="2"/>
              </a:rPr>
              <a:t>	setPixel(x,y)</a:t>
            </a:r>
          </a:p>
          <a:p>
            <a:pPr marL="449263" lvl="1" indent="7938" algn="l">
              <a:lnSpc>
                <a:spcPct val="80000"/>
              </a:lnSpc>
              <a:tabLst>
                <a:tab pos="449263" algn="l"/>
              </a:tabLst>
            </a:pPr>
            <a:r>
              <a:rPr lang="en-US" i="1">
                <a:sym typeface="Symbol" pitchFamily="18" charset="2"/>
              </a:rPr>
              <a:t>	 =  </a:t>
            </a:r>
            <a:r>
              <a:rPr lang="en-US">
                <a:sym typeface="Symbol" pitchFamily="18" charset="2"/>
              </a:rPr>
              <a:t>+ 1°</a:t>
            </a:r>
          </a:p>
          <a:p>
            <a:pPr algn="l">
              <a:lnSpc>
                <a:spcPct val="80000"/>
              </a:lnSpc>
              <a:tabLst>
                <a:tab pos="449263" algn="l"/>
              </a:tabLst>
            </a:pPr>
            <a:r>
              <a:rPr lang="en-US">
                <a:sym typeface="Symbol" pitchFamily="18" charset="2"/>
              </a:rPr>
              <a:t>end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8913"/>
            <a:ext cx="7543800" cy="100806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Cartesian form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3" y="1125538"/>
            <a:ext cx="5145087" cy="16637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Use Pythagoras theorem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i="1">
                <a:solidFill>
                  <a:srgbClr val="3817FF"/>
                </a:solidFill>
              </a:rPr>
              <a:t>x</a:t>
            </a:r>
            <a:r>
              <a:rPr lang="en-US" i="1" baseline="30000">
                <a:solidFill>
                  <a:srgbClr val="3817FF"/>
                </a:solidFill>
              </a:rPr>
              <a:t>2</a:t>
            </a:r>
            <a:r>
              <a:rPr lang="en-US" i="1">
                <a:solidFill>
                  <a:srgbClr val="3817FF"/>
                </a:solidFill>
              </a:rPr>
              <a:t> + y</a:t>
            </a:r>
            <a:r>
              <a:rPr lang="en-US" i="1" baseline="30000">
                <a:solidFill>
                  <a:srgbClr val="3817FF"/>
                </a:solidFill>
              </a:rPr>
              <a:t>2</a:t>
            </a:r>
            <a:r>
              <a:rPr lang="en-US" i="1">
                <a:solidFill>
                  <a:srgbClr val="3817FF"/>
                </a:solidFill>
              </a:rPr>
              <a:t> = r</a:t>
            </a:r>
            <a:r>
              <a:rPr lang="en-US" i="1" baseline="30000">
                <a:solidFill>
                  <a:srgbClr val="3817FF"/>
                </a:solidFill>
              </a:rPr>
              <a:t>2</a:t>
            </a:r>
            <a:endParaRPr lang="en-US" i="1" baseline="30000">
              <a:solidFill>
                <a:srgbClr val="3817FF"/>
              </a:solidFill>
              <a:sym typeface="Symbol" pitchFamily="18" charset="2"/>
            </a:endParaRPr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1499-B6E4-422B-8ACA-BC683950E06D}" type="slidenum">
              <a:rPr lang="en-GB"/>
              <a:pPr/>
              <a:t>38</a:t>
            </a:fld>
            <a:endParaRPr lang="en-GB"/>
          </a:p>
        </p:txBody>
      </p:sp>
      <p:grpSp>
        <p:nvGrpSpPr>
          <p:cNvPr id="171057" name="Group 49"/>
          <p:cNvGrpSpPr>
            <a:grpSpLocks/>
          </p:cNvGrpSpPr>
          <p:nvPr/>
        </p:nvGrpSpPr>
        <p:grpSpPr bwMode="auto">
          <a:xfrm>
            <a:off x="4716463" y="1700213"/>
            <a:ext cx="993775" cy="1190625"/>
            <a:chOff x="4114" y="1154"/>
            <a:chExt cx="626" cy="750"/>
          </a:xfrm>
        </p:grpSpPr>
        <p:sp>
          <p:nvSpPr>
            <p:cNvPr id="171047" name="Line 39"/>
            <p:cNvSpPr>
              <a:spLocks noChangeShapeType="1"/>
            </p:cNvSpPr>
            <p:nvPr/>
          </p:nvSpPr>
          <p:spPr bwMode="auto">
            <a:xfrm>
              <a:off x="4558" y="1154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48" name="Line 40"/>
            <p:cNvSpPr>
              <a:spLocks noChangeShapeType="1"/>
            </p:cNvSpPr>
            <p:nvPr/>
          </p:nvSpPr>
          <p:spPr bwMode="auto">
            <a:xfrm flipH="1">
              <a:off x="4122" y="1154"/>
              <a:ext cx="436" cy="5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50" name="Text Box 42"/>
            <p:cNvSpPr txBox="1">
              <a:spLocks noChangeArrowheads="1"/>
            </p:cNvSpPr>
            <p:nvPr/>
          </p:nvSpPr>
          <p:spPr bwMode="auto">
            <a:xfrm>
              <a:off x="4256" y="1616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3817FF"/>
                  </a:solidFill>
                  <a:sym typeface="Symbol" pitchFamily="18" charset="2"/>
                </a:rPr>
                <a:t>x</a:t>
              </a:r>
            </a:p>
          </p:txBody>
        </p:sp>
        <p:sp>
          <p:nvSpPr>
            <p:cNvPr id="171052" name="Text Box 44"/>
            <p:cNvSpPr txBox="1">
              <a:spLocks noChangeArrowheads="1"/>
            </p:cNvSpPr>
            <p:nvPr/>
          </p:nvSpPr>
          <p:spPr bwMode="auto">
            <a:xfrm>
              <a:off x="4177" y="1211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3817FF"/>
                  </a:solidFill>
                </a:rPr>
                <a:t>r</a:t>
              </a:r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>
              <a:off x="4114" y="1706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54" name="Text Box 46"/>
            <p:cNvSpPr txBox="1">
              <a:spLocks noChangeArrowheads="1"/>
            </p:cNvSpPr>
            <p:nvPr/>
          </p:nvSpPr>
          <p:spPr bwMode="auto">
            <a:xfrm>
              <a:off x="4539" y="1298"/>
              <a:ext cx="2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3817FF"/>
                  </a:solidFill>
                  <a:sym typeface="Symbol" pitchFamily="18" charset="2"/>
                </a:rPr>
                <a:t>y</a:t>
              </a:r>
            </a:p>
          </p:txBody>
        </p:sp>
        <p:sp>
          <p:nvSpPr>
            <p:cNvPr id="171055" name="Line 47"/>
            <p:cNvSpPr>
              <a:spLocks noChangeShapeType="1"/>
            </p:cNvSpPr>
            <p:nvPr/>
          </p:nvSpPr>
          <p:spPr bwMode="auto">
            <a:xfrm flipH="1">
              <a:off x="4468" y="1616"/>
              <a:ext cx="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56" name="Line 48"/>
            <p:cNvSpPr>
              <a:spLocks noChangeShapeType="1"/>
            </p:cNvSpPr>
            <p:nvPr/>
          </p:nvSpPr>
          <p:spPr bwMode="auto">
            <a:xfrm>
              <a:off x="4468" y="1616"/>
              <a:ext cx="0" cy="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1061" name="Group 53"/>
          <p:cNvGrpSpPr>
            <a:grpSpLocks/>
          </p:cNvGrpSpPr>
          <p:nvPr/>
        </p:nvGrpSpPr>
        <p:grpSpPr bwMode="auto">
          <a:xfrm>
            <a:off x="3081338" y="3025775"/>
            <a:ext cx="5018087" cy="3716338"/>
            <a:chOff x="1941" y="1906"/>
            <a:chExt cx="3161" cy="2341"/>
          </a:xfrm>
        </p:grpSpPr>
        <p:sp>
          <p:nvSpPr>
            <p:cNvPr id="171030" name="Oval 22"/>
            <p:cNvSpPr>
              <a:spLocks noChangeArrowheads="1"/>
            </p:cNvSpPr>
            <p:nvPr/>
          </p:nvSpPr>
          <p:spPr bwMode="auto">
            <a:xfrm>
              <a:off x="2531" y="2541"/>
              <a:ext cx="1406" cy="131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>
              <a:off x="1941" y="3221"/>
              <a:ext cx="2631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 flipV="1">
              <a:off x="3238" y="1996"/>
              <a:ext cx="0" cy="225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3" name="Oval 25"/>
            <p:cNvSpPr>
              <a:spLocks noChangeArrowheads="1"/>
            </p:cNvSpPr>
            <p:nvPr/>
          </p:nvSpPr>
          <p:spPr bwMode="auto">
            <a:xfrm>
              <a:off x="3619" y="2640"/>
              <a:ext cx="91" cy="91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>
              <a:off x="3665" y="2677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5" name="Line 27"/>
            <p:cNvSpPr>
              <a:spLocks noChangeShapeType="1"/>
            </p:cNvSpPr>
            <p:nvPr/>
          </p:nvSpPr>
          <p:spPr bwMode="auto">
            <a:xfrm flipH="1">
              <a:off x="3229" y="2677"/>
              <a:ext cx="436" cy="5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>
              <a:off x="3651" y="2801"/>
              <a:ext cx="2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 i="1">
                  <a:solidFill>
                    <a:srgbClr val="3817FF"/>
                  </a:solidFill>
                  <a:sym typeface="Symbol" pitchFamily="18" charset="2"/>
                </a:rPr>
                <a:t>y</a:t>
              </a:r>
              <a:endParaRPr lang="en-US" b="1">
                <a:solidFill>
                  <a:srgbClr val="3817FF"/>
                </a:solidFill>
                <a:sym typeface="Symbol" pitchFamily="18" charset="2"/>
              </a:endParaRPr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3364" y="3143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 i="1">
                  <a:solidFill>
                    <a:srgbClr val="3817FF"/>
                  </a:solidFill>
                  <a:sym typeface="Symbol" pitchFamily="18" charset="2"/>
                </a:rPr>
                <a:t>x</a:t>
              </a:r>
              <a:endParaRPr lang="en-US" b="1">
                <a:solidFill>
                  <a:srgbClr val="3817FF"/>
                </a:solidFill>
                <a:sym typeface="Symbol" pitchFamily="18" charset="2"/>
              </a:endParaRPr>
            </a:p>
          </p:txBody>
        </p:sp>
        <p:sp>
          <p:nvSpPr>
            <p:cNvPr id="171043" name="Text Box 35"/>
            <p:cNvSpPr txBox="1">
              <a:spLocks noChangeArrowheads="1"/>
            </p:cNvSpPr>
            <p:nvPr/>
          </p:nvSpPr>
          <p:spPr bwMode="auto">
            <a:xfrm>
              <a:off x="4426" y="3188"/>
              <a:ext cx="2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FD2919"/>
                  </a:solidFill>
                </a:rPr>
                <a:t>x</a:t>
              </a:r>
            </a:p>
          </p:txBody>
        </p:sp>
        <p:sp>
          <p:nvSpPr>
            <p:cNvPr id="171044" name="Text Box 36"/>
            <p:cNvSpPr txBox="1">
              <a:spLocks noChangeArrowheads="1"/>
            </p:cNvSpPr>
            <p:nvPr/>
          </p:nvSpPr>
          <p:spPr bwMode="auto">
            <a:xfrm>
              <a:off x="3256" y="1906"/>
              <a:ext cx="2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FD2919"/>
                  </a:solidFill>
                </a:rPr>
                <a:t>y</a:t>
              </a:r>
            </a:p>
          </p:txBody>
        </p:sp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3284" y="2734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3817FF"/>
                  </a:solidFill>
                </a:rPr>
                <a:t>r</a:t>
              </a:r>
            </a:p>
          </p:txBody>
        </p:sp>
        <p:graphicFrame>
          <p:nvGraphicFramePr>
            <p:cNvPr id="171058" name="Object 50"/>
            <p:cNvGraphicFramePr>
              <a:graphicFrameLocks noChangeAspect="1"/>
            </p:cNvGraphicFramePr>
            <p:nvPr/>
          </p:nvGraphicFramePr>
          <p:xfrm>
            <a:off x="3696" y="2387"/>
            <a:ext cx="1406" cy="463"/>
          </p:xfrm>
          <a:graphic>
            <a:graphicData uri="http://schemas.openxmlformats.org/presentationml/2006/ole">
              <p:oleObj spid="_x0000_s171058" name="Equation" r:id="rId4" imgW="1079280" imgH="35532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576262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Circle algorithms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765175"/>
            <a:ext cx="762000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Step through </a:t>
            </a:r>
            <a:r>
              <a:rPr lang="en-US" i="1"/>
              <a:t>x</a:t>
            </a:r>
            <a:r>
              <a:rPr lang="en-US"/>
              <a:t>-axis to determine </a:t>
            </a:r>
            <a:r>
              <a:rPr lang="en-US" i="1"/>
              <a:t>y-</a:t>
            </a:r>
            <a:r>
              <a:rPr lang="en-US"/>
              <a:t>values</a:t>
            </a:r>
          </a:p>
        </p:txBody>
      </p:sp>
      <p:sp>
        <p:nvSpPr>
          <p:cNvPr id="4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972BA-7070-4D11-842E-06B889EF2A3F}" type="slidenum">
              <a:rPr lang="en-GB"/>
              <a:pPr/>
              <a:t>39</a:t>
            </a:fld>
            <a:endParaRPr lang="en-GB"/>
          </a:p>
        </p:txBody>
      </p:sp>
      <p:sp>
        <p:nvSpPr>
          <p:cNvPr id="175482" name="Rectangle 1402"/>
          <p:cNvSpPr>
            <a:spLocks noChangeArrowheads="1"/>
          </p:cNvSpPr>
          <p:nvPr/>
        </p:nvSpPr>
        <p:spPr bwMode="auto">
          <a:xfrm>
            <a:off x="6704013" y="1916113"/>
            <a:ext cx="2411412" cy="252095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5273" name="Group 1193"/>
          <p:cNvGraphicFramePr>
            <a:graphicFrameLocks noGrp="1"/>
          </p:cNvGraphicFramePr>
          <p:nvPr/>
        </p:nvGraphicFramePr>
        <p:xfrm>
          <a:off x="1403350" y="1484313"/>
          <a:ext cx="5146675" cy="4171953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6713"/>
                <a:gridCol w="366712"/>
                <a:gridCol w="368300"/>
                <a:gridCol w="368300"/>
                <a:gridCol w="366713"/>
                <a:gridCol w="366712"/>
                <a:gridCol w="368300"/>
                <a:gridCol w="368300"/>
                <a:gridCol w="366713"/>
                <a:gridCol w="366712"/>
                <a:gridCol w="369888"/>
                <a:gridCol w="3667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5274" name="Group 1194"/>
          <p:cNvGrpSpPr>
            <a:grpSpLocks/>
          </p:cNvGrpSpPr>
          <p:nvPr/>
        </p:nvGrpSpPr>
        <p:grpSpPr bwMode="auto">
          <a:xfrm>
            <a:off x="1258888" y="1268413"/>
            <a:ext cx="5545137" cy="4535487"/>
            <a:chOff x="1519" y="1117"/>
            <a:chExt cx="3493" cy="2857"/>
          </a:xfrm>
        </p:grpSpPr>
        <p:sp>
          <p:nvSpPr>
            <p:cNvPr id="172442" name="Line 410"/>
            <p:cNvSpPr>
              <a:spLocks noChangeShapeType="1"/>
            </p:cNvSpPr>
            <p:nvPr/>
          </p:nvSpPr>
          <p:spPr bwMode="auto">
            <a:xfrm flipH="1" flipV="1">
              <a:off x="3225" y="1117"/>
              <a:ext cx="0" cy="2857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443" name="Line 411"/>
            <p:cNvSpPr>
              <a:spLocks noChangeShapeType="1"/>
            </p:cNvSpPr>
            <p:nvPr/>
          </p:nvSpPr>
          <p:spPr bwMode="auto">
            <a:xfrm>
              <a:off x="1519" y="2576"/>
              <a:ext cx="3493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446" name="Oval 414"/>
            <p:cNvSpPr>
              <a:spLocks noChangeArrowheads="1"/>
            </p:cNvSpPr>
            <p:nvPr/>
          </p:nvSpPr>
          <p:spPr bwMode="auto">
            <a:xfrm>
              <a:off x="2136" y="1533"/>
              <a:ext cx="2178" cy="2087"/>
            </a:xfrm>
            <a:prstGeom prst="ellipse">
              <a:avLst/>
            </a:prstGeom>
            <a:noFill/>
            <a:ln w="12700" cap="sq">
              <a:solidFill>
                <a:srgbClr val="3817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5275" name="Group 1195"/>
          <p:cNvGraphicFramePr>
            <a:graphicFrameLocks noGrp="1"/>
          </p:cNvGraphicFramePr>
          <p:nvPr/>
        </p:nvGraphicFramePr>
        <p:xfrm>
          <a:off x="6630988" y="2276475"/>
          <a:ext cx="2915920" cy="1944691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480" name="Line 1400"/>
          <p:cNvSpPr>
            <a:spLocks noChangeShapeType="1"/>
          </p:cNvSpPr>
          <p:nvPr/>
        </p:nvSpPr>
        <p:spPr bwMode="auto">
          <a:xfrm>
            <a:off x="7913688" y="2060575"/>
            <a:ext cx="0" cy="2232025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481" name="Line 1401"/>
          <p:cNvSpPr>
            <a:spLocks noChangeShapeType="1"/>
          </p:cNvSpPr>
          <p:nvPr/>
        </p:nvSpPr>
        <p:spPr bwMode="auto">
          <a:xfrm>
            <a:off x="6848475" y="3140075"/>
            <a:ext cx="2195513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483" name="Rectangle 1403"/>
          <p:cNvSpPr>
            <a:spLocks noChangeArrowheads="1"/>
          </p:cNvSpPr>
          <p:nvPr/>
        </p:nvSpPr>
        <p:spPr bwMode="auto">
          <a:xfrm>
            <a:off x="1403350" y="5724525"/>
            <a:ext cx="7620000" cy="1133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800" u="sng"/>
              <a:t>Disadvantages:</a:t>
            </a:r>
          </a:p>
          <a:p>
            <a:pPr marL="742950" lvl="1" indent="-285750" algn="l">
              <a:lnSpc>
                <a:spcPct val="90000"/>
              </a:lnSpc>
              <a:buSzPct val="95000"/>
              <a:buFontTx/>
              <a:buChar char="–"/>
            </a:pPr>
            <a:r>
              <a:rPr lang="en-US"/>
              <a:t>Not all pixel filled in</a:t>
            </a:r>
          </a:p>
          <a:p>
            <a:pPr marL="742950" lvl="1" indent="-285750" algn="l">
              <a:lnSpc>
                <a:spcPct val="90000"/>
              </a:lnSpc>
              <a:buSzPct val="95000"/>
              <a:buFontTx/>
              <a:buChar char="–"/>
            </a:pPr>
            <a:r>
              <a:rPr lang="en-US"/>
              <a:t>Square root function is very slow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82" grpId="0" animBg="1"/>
      <p:bldP spid="175480" grpId="0" animBg="1"/>
      <p:bldP spid="175481" grpId="0" animBg="1"/>
      <p:bldP spid="1754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0350"/>
            <a:ext cx="38481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Points</a:t>
            </a:r>
            <a:endParaRPr lang="el-G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338388"/>
            <a:ext cx="7620000" cy="4114800"/>
          </a:xfrm>
        </p:spPr>
        <p:txBody>
          <a:bodyPr/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400"/>
              <a:t>The electron beam is turned on to illuminate the phosphor at the selected location (x, y) where</a:t>
            </a:r>
          </a:p>
          <a:p>
            <a:pPr algn="ctr">
              <a:buFont typeface="Wingdings" pitchFamily="2" charset="2"/>
              <a:buNone/>
            </a:pPr>
            <a:r>
              <a:rPr lang="en-US" sz="2400"/>
              <a:t>0 </a:t>
            </a:r>
            <a:r>
              <a:rPr lang="en-US" sz="2400">
                <a:cs typeface="Times New Roman" pitchFamily="18" charset="0"/>
              </a:rPr>
              <a:t>≤</a:t>
            </a:r>
            <a:r>
              <a:rPr lang="en-US" sz="2400"/>
              <a:t> </a:t>
            </a: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2400">
                <a:cs typeface="Times New Roman" pitchFamily="18" charset="0"/>
              </a:rPr>
              <a:t>≤ maxx</a:t>
            </a:r>
          </a:p>
          <a:p>
            <a:pPr algn="ctr">
              <a:buFont typeface="Wingdings" pitchFamily="2" charset="2"/>
              <a:buNone/>
            </a:pPr>
            <a:r>
              <a:rPr lang="en-US" sz="2400"/>
              <a:t>0 </a:t>
            </a:r>
            <a:r>
              <a:rPr lang="en-US" sz="2400">
                <a:cs typeface="Times New Roman" pitchFamily="18" charset="0"/>
              </a:rPr>
              <a:t>≤</a:t>
            </a:r>
            <a:r>
              <a:rPr lang="en-US" sz="2400"/>
              <a:t> </a:t>
            </a:r>
            <a:r>
              <a:rPr lang="en-US" sz="2400" i="1"/>
              <a:t>y</a:t>
            </a:r>
            <a:r>
              <a:rPr lang="en-US" sz="2400"/>
              <a:t> </a:t>
            </a:r>
            <a:r>
              <a:rPr lang="en-US" sz="2400">
                <a:cs typeface="Times New Roman" pitchFamily="18" charset="0"/>
              </a:rPr>
              <a:t>≤ maxy</a:t>
            </a:r>
          </a:p>
          <a:p>
            <a:pPr algn="ctr">
              <a:buFont typeface="Wingdings" pitchFamily="2" charset="2"/>
              <a:buNone/>
            </a:pPr>
            <a:endParaRPr lang="en-US" sz="2400">
              <a:cs typeface="Times New Roman" pitchFamily="18" charset="0"/>
            </a:endParaRPr>
          </a:p>
          <a:p>
            <a:r>
              <a:rPr lang="en-US" sz="2400">
                <a:solidFill>
                  <a:srgbClr val="3D1EF8"/>
                </a:solidFill>
                <a:cs typeface="Times New Roman" pitchFamily="18" charset="0"/>
              </a:rPr>
              <a:t>setpixel(x, y, intensity)</a:t>
            </a:r>
            <a:r>
              <a:rPr lang="en-US" sz="2400">
                <a:cs typeface="Times New Roman" pitchFamily="18" charset="0"/>
              </a:rPr>
              <a:t> – loads an intensity value into the frame-buffer at (x, y).</a:t>
            </a:r>
          </a:p>
          <a:p>
            <a:r>
              <a:rPr lang="en-US" sz="2400">
                <a:solidFill>
                  <a:srgbClr val="3D1EF8"/>
                </a:solidFill>
                <a:cs typeface="Times New Roman" pitchFamily="18" charset="0"/>
              </a:rPr>
              <a:t>getpixel(x, y)</a:t>
            </a:r>
            <a:r>
              <a:rPr lang="en-US" sz="2400">
                <a:cs typeface="Times New Roman" pitchFamily="18" charset="0"/>
              </a:rPr>
              <a:t> – retrieves the current frame-buffer intensity setting at position (x, y).</a:t>
            </a:r>
          </a:p>
          <a:p>
            <a:pPr algn="ctr">
              <a:buFont typeface="Wingdings" pitchFamily="2" charset="2"/>
              <a:buNone/>
            </a:pPr>
            <a:endParaRPr lang="en-US" sz="2400">
              <a:cs typeface="Times New Roman" pitchFamily="18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754-68D2-4D65-A937-F003EF883637}" type="slidenum">
              <a:rPr lang="en-GB"/>
              <a:pPr/>
              <a:t>4</a:t>
            </a:fld>
            <a:endParaRPr lang="en-GB"/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5292725" y="387350"/>
            <a:ext cx="3055938" cy="1457325"/>
            <a:chOff x="3639" y="879"/>
            <a:chExt cx="2228" cy="1054"/>
          </a:xfrm>
        </p:grpSpPr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3639" y="879"/>
              <a:ext cx="382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chemeClr val="accent2"/>
                  </a:solidFill>
                </a:rPr>
                <a:t>(0,0)</a:t>
              </a:r>
              <a:endParaRPr lang="el-GR" sz="1400">
                <a:solidFill>
                  <a:schemeClr val="accent2"/>
                </a:solidFill>
              </a:endParaRPr>
            </a:p>
          </p:txBody>
        </p:sp>
        <p:grpSp>
          <p:nvGrpSpPr>
            <p:cNvPr id="99334" name="Group 6"/>
            <p:cNvGrpSpPr>
              <a:grpSpLocks/>
            </p:cNvGrpSpPr>
            <p:nvPr/>
          </p:nvGrpSpPr>
          <p:grpSpPr bwMode="auto">
            <a:xfrm>
              <a:off x="3899" y="970"/>
              <a:ext cx="1430" cy="963"/>
              <a:chOff x="3582" y="1016"/>
              <a:chExt cx="1748" cy="1189"/>
            </a:xfrm>
          </p:grpSpPr>
          <p:grpSp>
            <p:nvGrpSpPr>
              <p:cNvPr id="99335" name="Group 7"/>
              <p:cNvGrpSpPr>
                <a:grpSpLocks/>
              </p:cNvGrpSpPr>
              <p:nvPr/>
            </p:nvGrpSpPr>
            <p:grpSpPr bwMode="auto">
              <a:xfrm>
                <a:off x="3582" y="1016"/>
                <a:ext cx="1521" cy="1189"/>
                <a:chOff x="2382" y="347"/>
                <a:chExt cx="2936" cy="2072"/>
              </a:xfrm>
            </p:grpSpPr>
            <p:sp>
              <p:nvSpPr>
                <p:cNvPr id="9933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273" y="2102"/>
                  <a:ext cx="443" cy="317"/>
                </a:xfrm>
                <a:prstGeom prst="line">
                  <a:avLst/>
                </a:prstGeom>
                <a:noFill/>
                <a:ln w="38100" cap="sq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9337" name="Line 9"/>
                <p:cNvSpPr>
                  <a:spLocks noChangeShapeType="1"/>
                </p:cNvSpPr>
                <p:nvPr/>
              </p:nvSpPr>
              <p:spPr bwMode="auto">
                <a:xfrm>
                  <a:off x="3994" y="2102"/>
                  <a:ext cx="386" cy="317"/>
                </a:xfrm>
                <a:prstGeom prst="line">
                  <a:avLst/>
                </a:prstGeom>
                <a:noFill/>
                <a:ln w="38100" cap="sq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9338" name="Line 10"/>
                <p:cNvSpPr>
                  <a:spLocks noChangeShapeType="1"/>
                </p:cNvSpPr>
                <p:nvPr/>
              </p:nvSpPr>
              <p:spPr bwMode="auto">
                <a:xfrm>
                  <a:off x="3273" y="2419"/>
                  <a:ext cx="1107" cy="0"/>
                </a:xfrm>
                <a:prstGeom prst="line">
                  <a:avLst/>
                </a:prstGeom>
                <a:noFill/>
                <a:ln w="38100" cap="sq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9339" name="AutoShape 11"/>
                <p:cNvSpPr>
                  <a:spLocks noChangeArrowheads="1"/>
                </p:cNvSpPr>
                <p:nvPr/>
              </p:nvSpPr>
              <p:spPr bwMode="auto">
                <a:xfrm>
                  <a:off x="2382" y="347"/>
                  <a:ext cx="2936" cy="175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41000"/>
                  </a:srgbClr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9340" name="Line 12"/>
              <p:cNvSpPr>
                <a:spLocks noChangeShapeType="1"/>
              </p:cNvSpPr>
              <p:nvPr/>
            </p:nvSpPr>
            <p:spPr bwMode="auto">
              <a:xfrm>
                <a:off x="3652" y="1979"/>
                <a:ext cx="140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41" name="Line 13"/>
              <p:cNvSpPr>
                <a:spLocks noChangeShapeType="1"/>
              </p:cNvSpPr>
              <p:nvPr/>
            </p:nvSpPr>
            <p:spPr bwMode="auto">
              <a:xfrm>
                <a:off x="3652" y="1071"/>
                <a:ext cx="167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42" name="Line 14"/>
              <p:cNvSpPr>
                <a:spLocks noChangeShapeType="1"/>
              </p:cNvSpPr>
              <p:nvPr/>
            </p:nvSpPr>
            <p:spPr bwMode="auto">
              <a:xfrm flipH="1">
                <a:off x="5058" y="1071"/>
                <a:ext cx="0" cy="90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43" name="Line 15"/>
              <p:cNvSpPr>
                <a:spLocks noChangeShapeType="1"/>
              </p:cNvSpPr>
              <p:nvPr/>
            </p:nvSpPr>
            <p:spPr bwMode="auto">
              <a:xfrm flipH="1">
                <a:off x="3652" y="1071"/>
                <a:ext cx="0" cy="11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9344" name="Text Box 16"/>
            <p:cNvSpPr txBox="1">
              <a:spLocks noChangeArrowheads="1"/>
            </p:cNvSpPr>
            <p:nvPr/>
          </p:nvSpPr>
          <p:spPr bwMode="auto">
            <a:xfrm>
              <a:off x="5038" y="1696"/>
              <a:ext cx="829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chemeClr val="accent2"/>
                  </a:solidFill>
                </a:rPr>
                <a:t>(maxx,maxy)</a:t>
              </a:r>
              <a:endParaRPr lang="el-GR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6084888" y="892175"/>
            <a:ext cx="7762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D2919"/>
                </a:solidFill>
              </a:rPr>
              <a:t>CRT</a:t>
            </a:r>
            <a:endParaRPr lang="el-GR">
              <a:solidFill>
                <a:srgbClr val="FD29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8913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Circle Algorithms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41438"/>
            <a:ext cx="7620000" cy="1150937"/>
          </a:xfrm>
        </p:spPr>
        <p:txBody>
          <a:bodyPr/>
          <a:lstStyle/>
          <a:p>
            <a:r>
              <a:rPr lang="en-US" sz="2800"/>
              <a:t>Use 8-fold symmetry and only compute pixel positions for the 45</a:t>
            </a:r>
            <a:r>
              <a:rPr lang="en-US" sz="2800">
                <a:cs typeface="Times New Roman" pitchFamily="18" charset="0"/>
              </a:rPr>
              <a:t>° sector.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AC39-13EE-492C-86AF-C8B0D636DAC8}" type="slidenum">
              <a:rPr lang="en-GB"/>
              <a:pPr/>
              <a:t>40</a:t>
            </a:fld>
            <a:endParaRPr lang="en-GB"/>
          </a:p>
        </p:txBody>
      </p:sp>
      <p:grpSp>
        <p:nvGrpSpPr>
          <p:cNvPr id="177864" name="Group 712"/>
          <p:cNvGrpSpPr>
            <a:grpSpLocks/>
          </p:cNvGrpSpPr>
          <p:nvPr/>
        </p:nvGrpSpPr>
        <p:grpSpPr bwMode="auto">
          <a:xfrm>
            <a:off x="2700338" y="2636838"/>
            <a:ext cx="5091112" cy="3816350"/>
            <a:chOff x="1882" y="1661"/>
            <a:chExt cx="3207" cy="2404"/>
          </a:xfrm>
        </p:grpSpPr>
        <p:sp>
          <p:nvSpPr>
            <p:cNvPr id="177842" name="Line 690"/>
            <p:cNvSpPr>
              <a:spLocks noChangeShapeType="1"/>
            </p:cNvSpPr>
            <p:nvPr/>
          </p:nvSpPr>
          <p:spPr bwMode="auto">
            <a:xfrm>
              <a:off x="3515" y="1706"/>
              <a:ext cx="0" cy="2359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843" name="Line 691"/>
            <p:cNvSpPr>
              <a:spLocks noChangeShapeType="1"/>
            </p:cNvSpPr>
            <p:nvPr/>
          </p:nvSpPr>
          <p:spPr bwMode="auto">
            <a:xfrm>
              <a:off x="2018" y="2885"/>
              <a:ext cx="2903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844" name="Oval 692"/>
            <p:cNvSpPr>
              <a:spLocks noChangeArrowheads="1"/>
            </p:cNvSpPr>
            <p:nvPr/>
          </p:nvSpPr>
          <p:spPr bwMode="auto">
            <a:xfrm>
              <a:off x="2490" y="1887"/>
              <a:ext cx="2041" cy="1996"/>
            </a:xfrm>
            <a:prstGeom prst="ellipse">
              <a:avLst/>
            </a:prstGeom>
            <a:noFill/>
            <a:ln w="25400" cap="sq">
              <a:solidFill>
                <a:srgbClr val="3817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45" name="Line 693"/>
            <p:cNvSpPr>
              <a:spLocks noChangeShapeType="1"/>
            </p:cNvSpPr>
            <p:nvPr/>
          </p:nvSpPr>
          <p:spPr bwMode="auto">
            <a:xfrm flipV="1">
              <a:off x="3515" y="2205"/>
              <a:ext cx="726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846" name="Line 694"/>
            <p:cNvSpPr>
              <a:spLocks noChangeShapeType="1"/>
            </p:cNvSpPr>
            <p:nvPr/>
          </p:nvSpPr>
          <p:spPr bwMode="auto">
            <a:xfrm>
              <a:off x="3515" y="2704"/>
              <a:ext cx="136" cy="4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847" name="Text Box 695"/>
            <p:cNvSpPr txBox="1">
              <a:spLocks noChangeArrowheads="1"/>
            </p:cNvSpPr>
            <p:nvPr/>
          </p:nvSpPr>
          <p:spPr bwMode="auto">
            <a:xfrm>
              <a:off x="3493" y="2500"/>
              <a:ext cx="34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D2919"/>
                  </a:solidFill>
                </a:rPr>
                <a:t>45</a:t>
              </a:r>
              <a:r>
                <a:rPr lang="en-US" sz="2000" b="1">
                  <a:solidFill>
                    <a:srgbClr val="FD2919"/>
                  </a:solidFill>
                  <a:cs typeface="Times New Roman" pitchFamily="18" charset="0"/>
                </a:rPr>
                <a:t>°</a:t>
              </a:r>
            </a:p>
          </p:txBody>
        </p:sp>
        <p:sp>
          <p:nvSpPr>
            <p:cNvPr id="177848" name="Oval 696"/>
            <p:cNvSpPr>
              <a:spLocks noChangeArrowheads="1"/>
            </p:cNvSpPr>
            <p:nvPr/>
          </p:nvSpPr>
          <p:spPr bwMode="auto">
            <a:xfrm>
              <a:off x="3742" y="187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49" name="Text Box 697"/>
            <p:cNvSpPr txBox="1">
              <a:spLocks noChangeArrowheads="1"/>
            </p:cNvSpPr>
            <p:nvPr/>
          </p:nvSpPr>
          <p:spPr bwMode="auto">
            <a:xfrm>
              <a:off x="3797" y="1674"/>
              <a:ext cx="51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r>
                <a:rPr lang="en-US" i="1"/>
                <a:t>x</a:t>
              </a:r>
              <a:r>
                <a:rPr lang="en-US"/>
                <a:t>, 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  <p:sp>
          <p:nvSpPr>
            <p:cNvPr id="177850" name="Oval 698"/>
            <p:cNvSpPr>
              <a:spLocks noChangeArrowheads="1"/>
            </p:cNvSpPr>
            <p:nvPr/>
          </p:nvSpPr>
          <p:spPr bwMode="auto">
            <a:xfrm>
              <a:off x="3742" y="3793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51" name="Oval 699"/>
            <p:cNvSpPr>
              <a:spLocks noChangeArrowheads="1"/>
            </p:cNvSpPr>
            <p:nvPr/>
          </p:nvSpPr>
          <p:spPr bwMode="auto">
            <a:xfrm>
              <a:off x="3198" y="187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52" name="Oval 700"/>
            <p:cNvSpPr>
              <a:spLocks noChangeArrowheads="1"/>
            </p:cNvSpPr>
            <p:nvPr/>
          </p:nvSpPr>
          <p:spPr bwMode="auto">
            <a:xfrm>
              <a:off x="3198" y="3793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53" name="Oval 701"/>
            <p:cNvSpPr>
              <a:spLocks noChangeArrowheads="1"/>
            </p:cNvSpPr>
            <p:nvPr/>
          </p:nvSpPr>
          <p:spPr bwMode="auto">
            <a:xfrm>
              <a:off x="4458" y="2614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54" name="Oval 702"/>
            <p:cNvSpPr>
              <a:spLocks noChangeArrowheads="1"/>
            </p:cNvSpPr>
            <p:nvPr/>
          </p:nvSpPr>
          <p:spPr bwMode="auto">
            <a:xfrm>
              <a:off x="2471" y="2614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55" name="Oval 703"/>
            <p:cNvSpPr>
              <a:spLocks noChangeArrowheads="1"/>
            </p:cNvSpPr>
            <p:nvPr/>
          </p:nvSpPr>
          <p:spPr bwMode="auto">
            <a:xfrm>
              <a:off x="4458" y="3067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56" name="Oval 704"/>
            <p:cNvSpPr>
              <a:spLocks noChangeArrowheads="1"/>
            </p:cNvSpPr>
            <p:nvPr/>
          </p:nvSpPr>
          <p:spPr bwMode="auto">
            <a:xfrm>
              <a:off x="2472" y="3067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57" name="Text Box 705"/>
            <p:cNvSpPr txBox="1">
              <a:spLocks noChangeArrowheads="1"/>
            </p:cNvSpPr>
            <p:nvPr/>
          </p:nvSpPr>
          <p:spPr bwMode="auto">
            <a:xfrm>
              <a:off x="4513" y="2432"/>
              <a:ext cx="51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r>
                <a:rPr lang="en-US" i="1"/>
                <a:t>y</a:t>
              </a:r>
              <a:r>
                <a:rPr lang="en-US"/>
                <a:t>, </a:t>
              </a:r>
              <a:r>
                <a:rPr lang="en-US" i="1"/>
                <a:t>x</a:t>
              </a:r>
              <a:r>
                <a:rPr lang="en-US"/>
                <a:t>)</a:t>
              </a:r>
            </a:p>
          </p:txBody>
        </p:sp>
        <p:sp>
          <p:nvSpPr>
            <p:cNvPr id="177858" name="Text Box 706"/>
            <p:cNvSpPr txBox="1">
              <a:spLocks noChangeArrowheads="1"/>
            </p:cNvSpPr>
            <p:nvPr/>
          </p:nvSpPr>
          <p:spPr bwMode="auto">
            <a:xfrm>
              <a:off x="2653" y="1661"/>
              <a:ext cx="57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(-</a:t>
              </a:r>
              <a:r>
                <a:rPr lang="en-US" i="1"/>
                <a:t>x</a:t>
              </a:r>
              <a:r>
                <a:rPr lang="en-US"/>
                <a:t>, 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  <p:sp>
          <p:nvSpPr>
            <p:cNvPr id="177859" name="Text Box 707"/>
            <p:cNvSpPr txBox="1">
              <a:spLocks noChangeArrowheads="1"/>
            </p:cNvSpPr>
            <p:nvPr/>
          </p:nvSpPr>
          <p:spPr bwMode="auto">
            <a:xfrm>
              <a:off x="4515" y="3006"/>
              <a:ext cx="57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r>
                <a:rPr lang="en-US" i="1"/>
                <a:t>y</a:t>
              </a:r>
              <a:r>
                <a:rPr lang="en-US"/>
                <a:t>, </a:t>
              </a:r>
              <a:r>
                <a:rPr lang="en-US" i="1"/>
                <a:t>-x</a:t>
              </a:r>
              <a:r>
                <a:rPr lang="en-US"/>
                <a:t>)</a:t>
              </a:r>
            </a:p>
          </p:txBody>
        </p:sp>
        <p:sp>
          <p:nvSpPr>
            <p:cNvPr id="177860" name="Text Box 708"/>
            <p:cNvSpPr txBox="1">
              <a:spLocks noChangeArrowheads="1"/>
            </p:cNvSpPr>
            <p:nvPr/>
          </p:nvSpPr>
          <p:spPr bwMode="auto">
            <a:xfrm>
              <a:off x="3803" y="3777"/>
              <a:ext cx="57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r>
                <a:rPr lang="en-US" i="1"/>
                <a:t>x</a:t>
              </a:r>
              <a:r>
                <a:rPr lang="en-US"/>
                <a:t>, -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  <p:sp>
          <p:nvSpPr>
            <p:cNvPr id="177861" name="Text Box 709"/>
            <p:cNvSpPr txBox="1">
              <a:spLocks noChangeArrowheads="1"/>
            </p:cNvSpPr>
            <p:nvPr/>
          </p:nvSpPr>
          <p:spPr bwMode="auto">
            <a:xfrm>
              <a:off x="2605" y="3777"/>
              <a:ext cx="63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(-</a:t>
              </a:r>
              <a:r>
                <a:rPr lang="en-US" i="1"/>
                <a:t>x</a:t>
              </a:r>
              <a:r>
                <a:rPr lang="en-US"/>
                <a:t>, -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  <p:sp>
          <p:nvSpPr>
            <p:cNvPr id="177862" name="Text Box 710"/>
            <p:cNvSpPr txBox="1">
              <a:spLocks noChangeArrowheads="1"/>
            </p:cNvSpPr>
            <p:nvPr/>
          </p:nvSpPr>
          <p:spPr bwMode="auto">
            <a:xfrm>
              <a:off x="1975" y="2432"/>
              <a:ext cx="57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(-</a:t>
              </a:r>
              <a:r>
                <a:rPr lang="en-US" i="1"/>
                <a:t>y</a:t>
              </a:r>
              <a:r>
                <a:rPr lang="en-US"/>
                <a:t>, </a:t>
              </a:r>
              <a:r>
                <a:rPr lang="en-US" i="1"/>
                <a:t>x</a:t>
              </a:r>
              <a:r>
                <a:rPr lang="en-US"/>
                <a:t>)</a:t>
              </a:r>
            </a:p>
          </p:txBody>
        </p:sp>
        <p:sp>
          <p:nvSpPr>
            <p:cNvPr id="177863" name="Text Box 711"/>
            <p:cNvSpPr txBox="1">
              <a:spLocks noChangeArrowheads="1"/>
            </p:cNvSpPr>
            <p:nvPr/>
          </p:nvSpPr>
          <p:spPr bwMode="auto">
            <a:xfrm>
              <a:off x="1882" y="3006"/>
              <a:ext cx="63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r>
                <a:rPr lang="en-US" i="1"/>
                <a:t>-y</a:t>
              </a:r>
              <a:r>
                <a:rPr lang="en-US"/>
                <a:t>, </a:t>
              </a:r>
              <a:r>
                <a:rPr lang="en-US" i="1"/>
                <a:t>-x</a:t>
              </a:r>
              <a:r>
                <a:rPr lang="en-US"/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Bresenham’s Circle Algorithm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81200"/>
            <a:ext cx="7448550" cy="28876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u="sng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 Principle</a:t>
            </a:r>
          </a:p>
          <a:p>
            <a:r>
              <a:rPr lang="en-US" sz="2800"/>
              <a:t>The circle function: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and</a:t>
            </a:r>
          </a:p>
          <a:p>
            <a:endParaRPr lang="en-US" sz="2800"/>
          </a:p>
        </p:txBody>
      </p:sp>
      <p:graphicFrame>
        <p:nvGraphicFramePr>
          <p:cNvPr id="179211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2062163" y="3213100"/>
          <a:ext cx="3589337" cy="573088"/>
        </p:xfrm>
        <a:graphic>
          <a:graphicData uri="http://schemas.openxmlformats.org/presentationml/2006/ole">
            <p:oleObj spid="_x0000_s179211" name="Equation" r:id="rId4" imgW="1511280" imgH="241200" progId="">
              <p:embed/>
            </p:oleObj>
          </a:graphicData>
        </a:graphic>
      </p:graphicFrame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CE78-989C-4AC7-B21E-1B196682A116}" type="slidenum">
              <a:rPr lang="en-GB"/>
              <a:pPr/>
              <a:t>41</a:t>
            </a:fld>
            <a:endParaRPr lang="en-GB"/>
          </a:p>
        </p:txBody>
      </p:sp>
      <p:grpSp>
        <p:nvGrpSpPr>
          <p:cNvPr id="179210" name="Group 10"/>
          <p:cNvGrpSpPr>
            <a:grpSpLocks/>
          </p:cNvGrpSpPr>
          <p:nvPr/>
        </p:nvGrpSpPr>
        <p:grpSpPr bwMode="auto">
          <a:xfrm>
            <a:off x="5940425" y="1485900"/>
            <a:ext cx="2592388" cy="2735263"/>
            <a:chOff x="3742" y="709"/>
            <a:chExt cx="1633" cy="1723"/>
          </a:xfrm>
        </p:grpSpPr>
        <p:sp>
          <p:nvSpPr>
            <p:cNvPr id="179204" name="Oval 4"/>
            <p:cNvSpPr>
              <a:spLocks noChangeArrowheads="1"/>
            </p:cNvSpPr>
            <p:nvPr/>
          </p:nvSpPr>
          <p:spPr bwMode="auto">
            <a:xfrm>
              <a:off x="3896" y="935"/>
              <a:ext cx="1316" cy="1270"/>
            </a:xfrm>
            <a:prstGeom prst="ellipse">
              <a:avLst/>
            </a:prstGeom>
            <a:noFill/>
            <a:ln w="19050" cap="sq">
              <a:solidFill>
                <a:srgbClr val="3817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 flipH="1" flipV="1">
              <a:off x="4558" y="709"/>
              <a:ext cx="0" cy="1723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>
              <a:off x="3742" y="1561"/>
              <a:ext cx="1633" cy="0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07" name="Line 7"/>
            <p:cNvSpPr>
              <a:spLocks noChangeShapeType="1"/>
            </p:cNvSpPr>
            <p:nvPr/>
          </p:nvSpPr>
          <p:spPr bwMode="auto">
            <a:xfrm flipV="1">
              <a:off x="4558" y="1144"/>
              <a:ext cx="454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08" name="Freeform 8"/>
            <p:cNvSpPr>
              <a:spLocks/>
            </p:cNvSpPr>
            <p:nvPr/>
          </p:nvSpPr>
          <p:spPr bwMode="auto">
            <a:xfrm>
              <a:off x="4553" y="935"/>
              <a:ext cx="476" cy="19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19" y="7"/>
                </a:cxn>
                <a:cxn ang="0">
                  <a:pos x="274" y="52"/>
                </a:cxn>
                <a:cxn ang="0">
                  <a:pos x="384" y="116"/>
                </a:cxn>
                <a:cxn ang="0">
                  <a:pos x="476" y="199"/>
                </a:cxn>
              </a:cxnLst>
              <a:rect l="0" t="0" r="r" b="b"/>
              <a:pathLst>
                <a:path w="476" h="199">
                  <a:moveTo>
                    <a:pt x="0" y="7"/>
                  </a:moveTo>
                  <a:cubicBezTo>
                    <a:pt x="20" y="7"/>
                    <a:pt x="73" y="0"/>
                    <a:pt x="119" y="7"/>
                  </a:cubicBezTo>
                  <a:cubicBezTo>
                    <a:pt x="165" y="14"/>
                    <a:pt x="230" y="34"/>
                    <a:pt x="274" y="52"/>
                  </a:cubicBezTo>
                  <a:cubicBezTo>
                    <a:pt x="318" y="70"/>
                    <a:pt x="350" y="92"/>
                    <a:pt x="384" y="116"/>
                  </a:cubicBezTo>
                  <a:cubicBezTo>
                    <a:pt x="418" y="140"/>
                    <a:pt x="457" y="182"/>
                    <a:pt x="476" y="199"/>
                  </a:cubicBezTo>
                </a:path>
              </a:pathLst>
            </a:custGeom>
            <a:noFill/>
            <a:ln w="50800" cap="sq" cmpd="sng">
              <a:solidFill>
                <a:srgbClr val="FD291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7380288" y="1125538"/>
            <a:ext cx="1677987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817FF"/>
                </a:solidFill>
              </a:rPr>
              <a:t>Consider only </a:t>
            </a:r>
          </a:p>
          <a:p>
            <a:r>
              <a:rPr lang="en-US" sz="2000">
                <a:solidFill>
                  <a:srgbClr val="3817FF"/>
                </a:solidFill>
              </a:rPr>
              <a:t>45</a:t>
            </a:r>
            <a:r>
              <a:rPr lang="en-US" sz="2000">
                <a:solidFill>
                  <a:srgbClr val="3817FF"/>
                </a:solidFill>
                <a:cs typeface="Times New Roman" pitchFamily="18" charset="0"/>
              </a:rPr>
              <a:t>° ≤ </a:t>
            </a:r>
            <a:r>
              <a:rPr lang="en-US" sz="20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 </a:t>
            </a:r>
            <a:r>
              <a:rPr lang="en-US" sz="2000">
                <a:solidFill>
                  <a:srgbClr val="3817FF"/>
                </a:solidFill>
                <a:cs typeface="Times New Roman" pitchFamily="18" charset="0"/>
              </a:rPr>
              <a:t>≤ 90°</a:t>
            </a:r>
          </a:p>
        </p:txBody>
      </p:sp>
      <p:graphicFrame>
        <p:nvGraphicFramePr>
          <p:cNvPr id="179216" name="Object 16"/>
          <p:cNvGraphicFramePr>
            <a:graphicFrameLocks noChangeAspect="1"/>
          </p:cNvGraphicFramePr>
          <p:nvPr/>
        </p:nvGraphicFramePr>
        <p:xfrm>
          <a:off x="2076450" y="4652963"/>
          <a:ext cx="6743700" cy="1458912"/>
        </p:xfrm>
        <a:graphic>
          <a:graphicData uri="http://schemas.openxmlformats.org/presentationml/2006/ole">
            <p:oleObj spid="_x0000_s179216" name="Equation" r:id="rId5" imgW="3288960" imgH="711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62" name="Rectangle 70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865187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Bresenham’s Circle Algorithm</a:t>
            </a:r>
          </a:p>
        </p:txBody>
      </p:sp>
      <p:graphicFrame>
        <p:nvGraphicFramePr>
          <p:cNvPr id="187948" name="Group 556"/>
          <p:cNvGraphicFramePr>
            <a:graphicFrameLocks noGrp="1"/>
          </p:cNvGraphicFramePr>
          <p:nvPr>
            <p:ph type="tbl" idx="1"/>
          </p:nvPr>
        </p:nvGraphicFramePr>
        <p:xfrm>
          <a:off x="2916238" y="1384300"/>
          <a:ext cx="4968875" cy="3608389"/>
        </p:xfrm>
        <a:graphic>
          <a:graphicData uri="http://schemas.openxmlformats.org/drawingml/2006/table">
            <a:tbl>
              <a:tblPr/>
              <a:tblGrid>
                <a:gridCol w="620712"/>
                <a:gridCol w="622300"/>
                <a:gridCol w="620713"/>
                <a:gridCol w="622300"/>
                <a:gridCol w="619125"/>
                <a:gridCol w="620712"/>
                <a:gridCol w="622300"/>
                <a:gridCol w="620713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B7A-19C0-4020-BEFB-212D848402AF}" type="slidenum">
              <a:rPr lang="en-GB"/>
              <a:pPr/>
              <a:t>42</a:t>
            </a:fld>
            <a:endParaRPr lang="en-GB"/>
          </a:p>
        </p:txBody>
      </p:sp>
      <p:sp>
        <p:nvSpPr>
          <p:cNvPr id="187656" name="Line 264"/>
          <p:cNvSpPr>
            <a:spLocks noChangeShapeType="1"/>
          </p:cNvSpPr>
          <p:nvPr/>
        </p:nvSpPr>
        <p:spPr bwMode="auto">
          <a:xfrm flipV="1">
            <a:off x="2916238" y="1268413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7657" name="Line 265"/>
          <p:cNvSpPr>
            <a:spLocks noChangeShapeType="1"/>
          </p:cNvSpPr>
          <p:nvPr/>
        </p:nvSpPr>
        <p:spPr bwMode="auto">
          <a:xfrm flipV="1">
            <a:off x="7740650" y="4984750"/>
            <a:ext cx="2159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7949" name="Arc 557"/>
          <p:cNvSpPr>
            <a:spLocks/>
          </p:cNvSpPr>
          <p:nvPr/>
        </p:nvSpPr>
        <p:spPr bwMode="auto">
          <a:xfrm>
            <a:off x="2771775" y="2032000"/>
            <a:ext cx="2952750" cy="3097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950" name="Oval 558"/>
          <p:cNvSpPr>
            <a:spLocks noChangeArrowheads="1"/>
          </p:cNvSpPr>
          <p:nvPr/>
        </p:nvSpPr>
        <p:spPr bwMode="auto">
          <a:xfrm>
            <a:off x="3419475" y="1887538"/>
            <a:ext cx="215900" cy="215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951" name="Text Box 559"/>
          <p:cNvSpPr txBox="1">
            <a:spLocks noChangeArrowheads="1"/>
          </p:cNvSpPr>
          <p:nvPr/>
        </p:nvSpPr>
        <p:spPr bwMode="auto">
          <a:xfrm>
            <a:off x="3492500" y="1455738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baseline="-25000"/>
              <a:t>1</a:t>
            </a:r>
          </a:p>
        </p:txBody>
      </p:sp>
      <p:sp>
        <p:nvSpPr>
          <p:cNvPr id="187953" name="Oval 561"/>
          <p:cNvSpPr>
            <a:spLocks noChangeArrowheads="1"/>
          </p:cNvSpPr>
          <p:nvPr/>
        </p:nvSpPr>
        <p:spPr bwMode="auto">
          <a:xfrm>
            <a:off x="4067175" y="1887538"/>
            <a:ext cx="215900" cy="215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954" name="Oval 562"/>
          <p:cNvSpPr>
            <a:spLocks noChangeArrowheads="1"/>
          </p:cNvSpPr>
          <p:nvPr/>
        </p:nvSpPr>
        <p:spPr bwMode="auto">
          <a:xfrm>
            <a:off x="4068763" y="2463800"/>
            <a:ext cx="215900" cy="215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955" name="Text Box 563"/>
          <p:cNvSpPr txBox="1">
            <a:spLocks noChangeArrowheads="1"/>
          </p:cNvSpPr>
          <p:nvPr/>
        </p:nvSpPr>
        <p:spPr bwMode="auto">
          <a:xfrm>
            <a:off x="4133850" y="1455738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baseline="-25000"/>
              <a:t>3</a:t>
            </a:r>
          </a:p>
        </p:txBody>
      </p:sp>
      <p:sp>
        <p:nvSpPr>
          <p:cNvPr id="187956" name="Text Box 564"/>
          <p:cNvSpPr txBox="1">
            <a:spLocks noChangeArrowheads="1"/>
          </p:cNvSpPr>
          <p:nvPr/>
        </p:nvSpPr>
        <p:spPr bwMode="auto">
          <a:xfrm>
            <a:off x="4133850" y="2481263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baseline="-25000"/>
              <a:t>2</a:t>
            </a:r>
          </a:p>
        </p:txBody>
      </p:sp>
      <p:sp>
        <p:nvSpPr>
          <p:cNvPr id="187957" name="Line 565"/>
          <p:cNvSpPr>
            <a:spLocks noChangeShapeType="1"/>
          </p:cNvSpPr>
          <p:nvPr/>
        </p:nvSpPr>
        <p:spPr bwMode="auto">
          <a:xfrm>
            <a:off x="3995738" y="2392363"/>
            <a:ext cx="5762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7960" name="AutoShape 568"/>
          <p:cNvSpPr>
            <a:spLocks/>
          </p:cNvSpPr>
          <p:nvPr/>
        </p:nvSpPr>
        <p:spPr bwMode="auto">
          <a:xfrm>
            <a:off x="4500563" y="1989138"/>
            <a:ext cx="215900" cy="403225"/>
          </a:xfrm>
          <a:prstGeom prst="rightBrace">
            <a:avLst>
              <a:gd name="adj1" fmla="val 15564"/>
              <a:gd name="adj2" fmla="val 50000"/>
            </a:avLst>
          </a:prstGeom>
          <a:noFill/>
          <a:ln w="19050" cap="sq">
            <a:solidFill>
              <a:srgbClr val="66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961" name="AutoShape 569"/>
          <p:cNvSpPr>
            <a:spLocks/>
          </p:cNvSpPr>
          <p:nvPr/>
        </p:nvSpPr>
        <p:spPr bwMode="auto">
          <a:xfrm>
            <a:off x="4545013" y="2392363"/>
            <a:ext cx="171450" cy="179387"/>
          </a:xfrm>
          <a:prstGeom prst="rightBrace">
            <a:avLst>
              <a:gd name="adj1" fmla="val 8719"/>
              <a:gd name="adj2" fmla="val 50000"/>
            </a:avLst>
          </a:prstGeom>
          <a:noFill/>
          <a:ln w="19050" cap="sq">
            <a:solidFill>
              <a:srgbClr val="66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962" name="Text Box 570"/>
          <p:cNvSpPr txBox="1">
            <a:spLocks noChangeArrowheads="1"/>
          </p:cNvSpPr>
          <p:nvPr/>
        </p:nvSpPr>
        <p:spPr bwMode="auto">
          <a:xfrm>
            <a:off x="4645025" y="1960563"/>
            <a:ext cx="7921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i="1"/>
              <a:t>D(s</a:t>
            </a:r>
            <a:r>
              <a:rPr lang="en-US" sz="2000" i="1" baseline="-25000"/>
              <a:t>i</a:t>
            </a:r>
            <a:r>
              <a:rPr lang="en-US" sz="2000" i="1"/>
              <a:t>)</a:t>
            </a:r>
            <a:endParaRPr lang="en-US" sz="2000" baseline="-25000"/>
          </a:p>
        </p:txBody>
      </p:sp>
      <p:sp>
        <p:nvSpPr>
          <p:cNvPr id="187963" name="Text Box 571"/>
          <p:cNvSpPr txBox="1">
            <a:spLocks noChangeArrowheads="1"/>
          </p:cNvSpPr>
          <p:nvPr/>
        </p:nvSpPr>
        <p:spPr bwMode="auto">
          <a:xfrm>
            <a:off x="4645025" y="2247900"/>
            <a:ext cx="7921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i="1"/>
              <a:t>D(t</a:t>
            </a:r>
            <a:r>
              <a:rPr lang="en-US" sz="2000" i="1" baseline="-25000"/>
              <a:t>i</a:t>
            </a:r>
            <a:r>
              <a:rPr lang="en-US" sz="2000" i="1"/>
              <a:t>)</a:t>
            </a:r>
            <a:endParaRPr lang="en-US" sz="2000" baseline="-25000"/>
          </a:p>
        </p:txBody>
      </p:sp>
      <p:sp>
        <p:nvSpPr>
          <p:cNvPr id="187964" name="Text Box 572"/>
          <p:cNvSpPr txBox="1">
            <a:spLocks noChangeArrowheads="1"/>
          </p:cNvSpPr>
          <p:nvPr/>
        </p:nvSpPr>
        <p:spPr bwMode="auto">
          <a:xfrm>
            <a:off x="2843213" y="5734050"/>
            <a:ext cx="479583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D2919"/>
                </a:solidFill>
              </a:rPr>
              <a:t>After point </a:t>
            </a:r>
            <a:r>
              <a:rPr lang="en-US" i="1">
                <a:solidFill>
                  <a:srgbClr val="FD2919"/>
                </a:solidFill>
              </a:rPr>
              <a:t>p</a:t>
            </a:r>
            <a:r>
              <a:rPr lang="en-US" baseline="-25000">
                <a:solidFill>
                  <a:srgbClr val="FD2919"/>
                </a:solidFill>
              </a:rPr>
              <a:t>1</a:t>
            </a:r>
            <a:r>
              <a:rPr lang="en-US">
                <a:solidFill>
                  <a:srgbClr val="FD2919"/>
                </a:solidFill>
              </a:rPr>
              <a:t>, do we choose </a:t>
            </a:r>
            <a:r>
              <a:rPr lang="en-US" i="1">
                <a:solidFill>
                  <a:srgbClr val="FD2919"/>
                </a:solidFill>
              </a:rPr>
              <a:t>p</a:t>
            </a:r>
            <a:r>
              <a:rPr lang="en-US" baseline="-25000">
                <a:solidFill>
                  <a:srgbClr val="FD2919"/>
                </a:solidFill>
              </a:rPr>
              <a:t>2</a:t>
            </a:r>
            <a:r>
              <a:rPr lang="en-US">
                <a:solidFill>
                  <a:srgbClr val="FD2919"/>
                </a:solidFill>
              </a:rPr>
              <a:t> or </a:t>
            </a:r>
            <a:r>
              <a:rPr lang="en-US" i="1">
                <a:solidFill>
                  <a:srgbClr val="FD2919"/>
                </a:solidFill>
              </a:rPr>
              <a:t>p</a:t>
            </a:r>
            <a:r>
              <a:rPr lang="en-US" baseline="-25000">
                <a:solidFill>
                  <a:srgbClr val="FD2919"/>
                </a:solidFill>
              </a:rPr>
              <a:t>3</a:t>
            </a:r>
            <a:r>
              <a:rPr lang="en-US">
                <a:solidFill>
                  <a:srgbClr val="FD2919"/>
                </a:solidFill>
              </a:rPr>
              <a:t>?</a:t>
            </a:r>
          </a:p>
        </p:txBody>
      </p:sp>
      <p:sp>
        <p:nvSpPr>
          <p:cNvPr id="187967" name="Text Box 575"/>
          <p:cNvSpPr txBox="1">
            <a:spLocks noChangeArrowheads="1"/>
          </p:cNvSpPr>
          <p:nvPr/>
        </p:nvSpPr>
        <p:spPr bwMode="auto">
          <a:xfrm>
            <a:off x="2501900" y="1749425"/>
            <a:ext cx="3429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660066"/>
                </a:solidFill>
              </a:rPr>
              <a:t>y</a:t>
            </a:r>
            <a:r>
              <a:rPr lang="en-US" sz="2000" b="1" i="1" baseline="-25000">
                <a:solidFill>
                  <a:srgbClr val="660066"/>
                </a:solidFill>
              </a:rPr>
              <a:t>i</a:t>
            </a:r>
          </a:p>
        </p:txBody>
      </p:sp>
      <p:sp>
        <p:nvSpPr>
          <p:cNvPr id="187968" name="Text Box 576"/>
          <p:cNvSpPr txBox="1">
            <a:spLocks noChangeArrowheads="1"/>
          </p:cNvSpPr>
          <p:nvPr/>
        </p:nvSpPr>
        <p:spPr bwMode="auto">
          <a:xfrm>
            <a:off x="2185988" y="2371725"/>
            <a:ext cx="6588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660066"/>
                </a:solidFill>
              </a:rPr>
              <a:t>y</a:t>
            </a:r>
            <a:r>
              <a:rPr lang="en-US" sz="2000" b="1" i="1" baseline="-25000">
                <a:solidFill>
                  <a:srgbClr val="660066"/>
                </a:solidFill>
              </a:rPr>
              <a:t>i</a:t>
            </a:r>
            <a:r>
              <a:rPr lang="en-US" sz="2000" b="1" baseline="-25000">
                <a:solidFill>
                  <a:srgbClr val="660066"/>
                </a:solidFill>
              </a:rPr>
              <a:t> </a:t>
            </a:r>
            <a:r>
              <a:rPr lang="en-US" sz="2000" b="1">
                <a:solidFill>
                  <a:srgbClr val="660066"/>
                </a:solidFill>
              </a:rPr>
              <a:t>- 1</a:t>
            </a:r>
          </a:p>
        </p:txBody>
      </p:sp>
      <p:sp>
        <p:nvSpPr>
          <p:cNvPr id="187969" name="Text Box 577"/>
          <p:cNvSpPr txBox="1">
            <a:spLocks noChangeArrowheads="1"/>
          </p:cNvSpPr>
          <p:nvPr/>
        </p:nvSpPr>
        <p:spPr bwMode="auto">
          <a:xfrm>
            <a:off x="3354388" y="4868863"/>
            <a:ext cx="3571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660066"/>
                </a:solidFill>
              </a:rPr>
              <a:t>x</a:t>
            </a:r>
            <a:r>
              <a:rPr lang="en-US" sz="2000" b="1" i="1" baseline="-25000">
                <a:solidFill>
                  <a:srgbClr val="660066"/>
                </a:solidFill>
              </a:rPr>
              <a:t>i</a:t>
            </a:r>
            <a:endParaRPr lang="en-US" sz="2000" b="1">
              <a:solidFill>
                <a:srgbClr val="660066"/>
              </a:solidFill>
            </a:endParaRPr>
          </a:p>
        </p:txBody>
      </p:sp>
      <p:sp>
        <p:nvSpPr>
          <p:cNvPr id="187970" name="Text Box 578"/>
          <p:cNvSpPr txBox="1">
            <a:spLocks noChangeArrowheads="1"/>
          </p:cNvSpPr>
          <p:nvPr/>
        </p:nvSpPr>
        <p:spPr bwMode="auto">
          <a:xfrm>
            <a:off x="3816350" y="4903788"/>
            <a:ext cx="733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660066"/>
                </a:solidFill>
              </a:rPr>
              <a:t>x</a:t>
            </a:r>
            <a:r>
              <a:rPr lang="en-US" sz="2000" b="1" i="1" baseline="-25000">
                <a:solidFill>
                  <a:srgbClr val="660066"/>
                </a:solidFill>
              </a:rPr>
              <a:t>i</a:t>
            </a:r>
            <a:r>
              <a:rPr lang="en-US" sz="2000" b="1" baseline="-25000">
                <a:solidFill>
                  <a:srgbClr val="660066"/>
                </a:solidFill>
              </a:rPr>
              <a:t> </a:t>
            </a:r>
            <a:r>
              <a:rPr lang="en-US" sz="2000" b="1">
                <a:solidFill>
                  <a:srgbClr val="660066"/>
                </a:solidFill>
              </a:rPr>
              <a:t>+ 1</a:t>
            </a:r>
          </a:p>
        </p:txBody>
      </p:sp>
      <p:sp>
        <p:nvSpPr>
          <p:cNvPr id="187971" name="Line 579"/>
          <p:cNvSpPr>
            <a:spLocks noChangeShapeType="1"/>
          </p:cNvSpPr>
          <p:nvPr/>
        </p:nvSpPr>
        <p:spPr bwMode="auto">
          <a:xfrm flipV="1">
            <a:off x="2930525" y="3530600"/>
            <a:ext cx="2376488" cy="1439863"/>
          </a:xfrm>
          <a:prstGeom prst="line">
            <a:avLst/>
          </a:prstGeom>
          <a:noFill/>
          <a:ln w="12700" cap="sq">
            <a:solidFill>
              <a:srgbClr val="3817FF"/>
            </a:solidFill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7972" name="Text Box 580"/>
          <p:cNvSpPr txBox="1">
            <a:spLocks noChangeArrowheads="1"/>
          </p:cNvSpPr>
          <p:nvPr/>
        </p:nvSpPr>
        <p:spPr bwMode="auto">
          <a:xfrm>
            <a:off x="3779838" y="4040188"/>
            <a:ext cx="282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660066"/>
                </a:solidFill>
              </a:rPr>
              <a:t>r</a:t>
            </a:r>
            <a:endParaRPr lang="en-US" sz="2000" b="1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79216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Bresenham’s Circle Algorithm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1268413"/>
            <a:ext cx="7372350" cy="5040312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23888" algn="l"/>
                <a:tab pos="1160463" algn="l"/>
              </a:tabLst>
            </a:pPr>
            <a:r>
              <a:rPr lang="en-US" sz="2800"/>
              <a:t>Define:	</a:t>
            </a:r>
            <a:r>
              <a:rPr lang="en-US" sz="2800" i="1"/>
              <a:t>D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 i="1" baseline="-25000"/>
              <a:t>i</a:t>
            </a:r>
            <a:r>
              <a:rPr lang="en-US" sz="2800"/>
              <a:t>) = distance of </a:t>
            </a:r>
            <a:r>
              <a:rPr lang="en-US" sz="2800" i="1"/>
              <a:t>p</a:t>
            </a:r>
            <a:r>
              <a:rPr lang="en-US" sz="2800" baseline="-25000"/>
              <a:t>3</a:t>
            </a:r>
            <a:r>
              <a:rPr lang="en-US" sz="2800"/>
              <a:t> from circle</a:t>
            </a:r>
          </a:p>
          <a:p>
            <a:pPr>
              <a:buFont typeface="Wingdings" pitchFamily="2" charset="2"/>
              <a:buNone/>
              <a:tabLst>
                <a:tab pos="623888" algn="l"/>
                <a:tab pos="1160463" algn="l"/>
              </a:tabLst>
            </a:pPr>
            <a:r>
              <a:rPr lang="en-US" sz="2800"/>
              <a:t>			</a:t>
            </a:r>
            <a:r>
              <a:rPr lang="en-US" sz="2800" i="1"/>
              <a:t>D</a:t>
            </a:r>
            <a:r>
              <a:rPr lang="en-US" sz="2800"/>
              <a:t>(</a:t>
            </a:r>
            <a:r>
              <a:rPr lang="en-US" sz="2800" i="1"/>
              <a:t>t</a:t>
            </a:r>
            <a:r>
              <a:rPr lang="en-US" sz="2800" i="1" baseline="-25000"/>
              <a:t>i</a:t>
            </a:r>
            <a:r>
              <a:rPr lang="en-US" sz="2800"/>
              <a:t>) = distance of </a:t>
            </a:r>
            <a:r>
              <a:rPr lang="en-US" sz="2800" i="1"/>
              <a:t>p</a:t>
            </a:r>
            <a:r>
              <a:rPr lang="en-US" sz="2800" baseline="-25000"/>
              <a:t>2</a:t>
            </a:r>
            <a:r>
              <a:rPr lang="en-US" sz="2800"/>
              <a:t> from circle</a:t>
            </a:r>
          </a:p>
          <a:p>
            <a:pPr>
              <a:buFont typeface="Wingdings" pitchFamily="2" charset="2"/>
              <a:buNone/>
              <a:tabLst>
                <a:tab pos="623888" algn="l"/>
                <a:tab pos="1160463" algn="l"/>
              </a:tabLst>
            </a:pPr>
            <a:endParaRPr lang="en-US" sz="2800"/>
          </a:p>
          <a:p>
            <a:pPr>
              <a:buFont typeface="Wingdings" pitchFamily="2" charset="2"/>
              <a:buNone/>
              <a:tabLst>
                <a:tab pos="623888" algn="l"/>
                <a:tab pos="1160463" algn="l"/>
              </a:tabLst>
            </a:pPr>
            <a:r>
              <a:rPr lang="en-US" sz="2800"/>
              <a:t>i.e.	</a:t>
            </a:r>
            <a:r>
              <a:rPr lang="en-US" sz="2800" i="1"/>
              <a:t>D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 i="1" baseline="-25000"/>
              <a:t>i</a:t>
            </a:r>
            <a:r>
              <a:rPr lang="en-US" sz="2800"/>
              <a:t>) = (</a:t>
            </a:r>
            <a:r>
              <a:rPr lang="en-US" sz="2800" i="1"/>
              <a:t>x</a:t>
            </a:r>
            <a:r>
              <a:rPr lang="en-US" sz="2800" i="1" baseline="-25000"/>
              <a:t>i</a:t>
            </a:r>
            <a:r>
              <a:rPr lang="en-US" sz="2800" i="1"/>
              <a:t> </a:t>
            </a:r>
            <a:r>
              <a:rPr lang="en-US" sz="2800"/>
              <a:t>+ 1)</a:t>
            </a:r>
            <a:r>
              <a:rPr lang="en-US" sz="2800" baseline="30000"/>
              <a:t>2</a:t>
            </a:r>
            <a:r>
              <a:rPr lang="en-US" sz="2800"/>
              <a:t> + </a:t>
            </a:r>
            <a:r>
              <a:rPr lang="en-US" sz="2800" i="1"/>
              <a:t>y</a:t>
            </a:r>
            <a:r>
              <a:rPr lang="en-US" sz="2800" i="1" baseline="-25000"/>
              <a:t>i</a:t>
            </a:r>
            <a:r>
              <a:rPr lang="en-US" sz="2800" baseline="30000"/>
              <a:t>2</a:t>
            </a:r>
            <a:r>
              <a:rPr lang="en-US" sz="2800"/>
              <a:t> – </a:t>
            </a:r>
            <a:r>
              <a:rPr lang="en-US" sz="2800" i="1"/>
              <a:t>r</a:t>
            </a:r>
            <a:r>
              <a:rPr lang="en-US" sz="2800" baseline="30000"/>
              <a:t>2</a:t>
            </a:r>
            <a:r>
              <a:rPr lang="en-US" sz="2800"/>
              <a:t>          </a:t>
            </a:r>
            <a:r>
              <a:rPr lang="en-US" sz="2800">
                <a:solidFill>
                  <a:srgbClr val="3817FF"/>
                </a:solidFill>
              </a:rPr>
              <a:t>[always +ve]</a:t>
            </a:r>
          </a:p>
          <a:p>
            <a:pPr>
              <a:buFont typeface="Wingdings" pitchFamily="2" charset="2"/>
              <a:buNone/>
              <a:tabLst>
                <a:tab pos="623888" algn="l"/>
                <a:tab pos="1160463" algn="l"/>
              </a:tabLst>
            </a:pPr>
            <a:r>
              <a:rPr lang="en-US" sz="2800">
                <a:solidFill>
                  <a:srgbClr val="3817FF"/>
                </a:solidFill>
              </a:rPr>
              <a:t>		</a:t>
            </a:r>
            <a:r>
              <a:rPr lang="en-US" sz="2800" i="1"/>
              <a:t>D</a:t>
            </a:r>
            <a:r>
              <a:rPr lang="en-US" sz="2800"/>
              <a:t>(</a:t>
            </a:r>
            <a:r>
              <a:rPr lang="en-US" sz="2800" i="1"/>
              <a:t>t</a:t>
            </a:r>
            <a:r>
              <a:rPr lang="en-US" sz="2800" i="1" baseline="-25000"/>
              <a:t>i</a:t>
            </a:r>
            <a:r>
              <a:rPr lang="en-US" sz="2800"/>
              <a:t>) = (</a:t>
            </a:r>
            <a:r>
              <a:rPr lang="en-US" sz="2800" i="1"/>
              <a:t>x</a:t>
            </a:r>
            <a:r>
              <a:rPr lang="en-US" sz="2800" i="1" baseline="-25000"/>
              <a:t>i</a:t>
            </a:r>
            <a:r>
              <a:rPr lang="en-US" sz="2800" i="1"/>
              <a:t> </a:t>
            </a:r>
            <a:r>
              <a:rPr lang="en-US" sz="2800"/>
              <a:t>+ 1)</a:t>
            </a:r>
            <a:r>
              <a:rPr lang="en-US" sz="2800" baseline="30000"/>
              <a:t>2</a:t>
            </a:r>
            <a:r>
              <a:rPr lang="en-US" sz="2800"/>
              <a:t> + (</a:t>
            </a:r>
            <a:r>
              <a:rPr lang="en-US" sz="2800" i="1"/>
              <a:t>y</a:t>
            </a:r>
            <a:r>
              <a:rPr lang="en-US" sz="2800" i="1" baseline="-25000"/>
              <a:t>i</a:t>
            </a:r>
            <a:r>
              <a:rPr lang="en-US" sz="2800" i="1"/>
              <a:t> </a:t>
            </a:r>
            <a:r>
              <a:rPr lang="en-US" sz="2800"/>
              <a:t>– 1</a:t>
            </a:r>
            <a:r>
              <a:rPr lang="en-US" sz="2800" i="1"/>
              <a:t>)</a:t>
            </a:r>
            <a:r>
              <a:rPr lang="en-US" sz="2800" baseline="30000"/>
              <a:t>2</a:t>
            </a:r>
            <a:r>
              <a:rPr lang="en-US" sz="2800"/>
              <a:t> – </a:t>
            </a:r>
            <a:r>
              <a:rPr lang="en-US" sz="2800" i="1"/>
              <a:t>r</a:t>
            </a:r>
            <a:r>
              <a:rPr lang="en-US" sz="2800" baseline="30000"/>
              <a:t>2</a:t>
            </a:r>
            <a:r>
              <a:rPr lang="en-US" sz="2800"/>
              <a:t>  </a:t>
            </a:r>
            <a:r>
              <a:rPr lang="en-US" sz="2800">
                <a:solidFill>
                  <a:srgbClr val="3817FF"/>
                </a:solidFill>
              </a:rPr>
              <a:t>[always -ve]</a:t>
            </a:r>
          </a:p>
          <a:p>
            <a:pPr>
              <a:tabLst>
                <a:tab pos="623888" algn="l"/>
                <a:tab pos="1160463" algn="l"/>
              </a:tabLst>
            </a:pPr>
            <a:endParaRPr lang="en-US" sz="2800">
              <a:solidFill>
                <a:srgbClr val="3817FF"/>
              </a:solidFill>
            </a:endParaRPr>
          </a:p>
          <a:p>
            <a:pPr>
              <a:tabLst>
                <a:tab pos="623888" algn="l"/>
                <a:tab pos="1160463" algn="l"/>
              </a:tabLst>
            </a:pPr>
            <a:r>
              <a:rPr lang="en-US" sz="2800"/>
              <a:t>Decision Parameter  </a:t>
            </a:r>
            <a:r>
              <a:rPr lang="en-US" sz="2800" b="1" i="1">
                <a:solidFill>
                  <a:srgbClr val="FD2919"/>
                </a:solidFill>
              </a:rPr>
              <a:t>p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>
                <a:solidFill>
                  <a:srgbClr val="FD2919"/>
                </a:solidFill>
              </a:rPr>
              <a:t> = </a:t>
            </a:r>
            <a:r>
              <a:rPr lang="en-US" sz="2800" b="1" i="1">
                <a:solidFill>
                  <a:srgbClr val="FD2919"/>
                </a:solidFill>
              </a:rPr>
              <a:t>D</a:t>
            </a:r>
            <a:r>
              <a:rPr lang="en-US" sz="2800" b="1">
                <a:solidFill>
                  <a:srgbClr val="FD2919"/>
                </a:solidFill>
              </a:rPr>
              <a:t>(</a:t>
            </a:r>
            <a:r>
              <a:rPr lang="en-US" sz="2800" b="1" i="1">
                <a:solidFill>
                  <a:srgbClr val="FD2919"/>
                </a:solidFill>
              </a:rPr>
              <a:t>s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>
                <a:solidFill>
                  <a:srgbClr val="FD2919"/>
                </a:solidFill>
              </a:rPr>
              <a:t>) + </a:t>
            </a:r>
            <a:r>
              <a:rPr lang="en-US" sz="2800" b="1" i="1">
                <a:solidFill>
                  <a:srgbClr val="FD2919"/>
                </a:solidFill>
              </a:rPr>
              <a:t>D</a:t>
            </a:r>
            <a:r>
              <a:rPr lang="en-US" sz="2800" b="1">
                <a:solidFill>
                  <a:srgbClr val="FD2919"/>
                </a:solidFill>
              </a:rPr>
              <a:t>(</a:t>
            </a:r>
            <a:r>
              <a:rPr lang="en-US" sz="2800" b="1" i="1">
                <a:solidFill>
                  <a:srgbClr val="FD2919"/>
                </a:solidFill>
              </a:rPr>
              <a:t>t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>
                <a:solidFill>
                  <a:srgbClr val="FD2919"/>
                </a:solidFill>
              </a:rPr>
              <a:t>)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  <a:tabLst>
                <a:tab pos="623888" algn="l"/>
                <a:tab pos="1160463" algn="l"/>
              </a:tabLst>
            </a:pPr>
            <a:r>
              <a:rPr lang="en-US" sz="2800"/>
              <a:t>	</a:t>
            </a:r>
            <a:r>
              <a:rPr lang="en-US" sz="2400"/>
              <a:t>so	  if </a:t>
            </a:r>
            <a:r>
              <a:rPr lang="en-US" sz="2400" i="1"/>
              <a:t>p</a:t>
            </a:r>
            <a:r>
              <a:rPr lang="en-US" sz="2400" i="1" baseline="-25000"/>
              <a:t>i</a:t>
            </a:r>
            <a:r>
              <a:rPr lang="en-US" sz="2400"/>
              <a:t> &lt; 0 then the circle is closer to </a:t>
            </a:r>
            <a:r>
              <a:rPr lang="en-US" sz="2400" i="1"/>
              <a:t>p</a:t>
            </a:r>
            <a:r>
              <a:rPr lang="en-US" sz="2400" baseline="-25000"/>
              <a:t>3</a:t>
            </a:r>
            <a:r>
              <a:rPr lang="en-US" sz="2400"/>
              <a:t> (point above)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  <a:tabLst>
                <a:tab pos="623888" algn="l"/>
                <a:tab pos="1160463" algn="l"/>
              </a:tabLst>
            </a:pPr>
            <a:r>
              <a:rPr lang="en-US" sz="2400"/>
              <a:t>	      if </a:t>
            </a:r>
            <a:r>
              <a:rPr lang="en-US" sz="2400" i="1"/>
              <a:t>p</a:t>
            </a:r>
            <a:r>
              <a:rPr lang="en-US" sz="2400" i="1" baseline="-25000"/>
              <a:t>i</a:t>
            </a:r>
            <a:r>
              <a:rPr lang="en-US" sz="2400"/>
              <a:t> </a:t>
            </a:r>
            <a:r>
              <a:rPr lang="en-US" sz="2400">
                <a:cs typeface="Times New Roman" pitchFamily="18" charset="0"/>
              </a:rPr>
              <a:t>≥ 0 then </a:t>
            </a:r>
            <a:r>
              <a:rPr lang="en-US" sz="2400"/>
              <a:t>the circle is closer to </a:t>
            </a:r>
            <a:r>
              <a:rPr lang="en-US" sz="2400" i="1"/>
              <a:t>p</a:t>
            </a:r>
            <a:r>
              <a:rPr lang="en-US" sz="2400" baseline="-25000"/>
              <a:t>2</a:t>
            </a:r>
            <a:r>
              <a:rPr lang="en-US" sz="2400"/>
              <a:t> (point below)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tabLst>
                <a:tab pos="623888" algn="l"/>
                <a:tab pos="1160463" algn="l"/>
              </a:tabLst>
            </a:pPr>
            <a:endParaRPr lang="en-US" sz="2400" i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4478-E854-4265-887B-BF21E6726C1E}" type="slidenum">
              <a:rPr lang="en-GB"/>
              <a:pPr/>
              <a:t>43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576262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The Algorithm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692150"/>
            <a:ext cx="7620000" cy="616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3817FF"/>
                </a:solidFill>
              </a:rPr>
              <a:t>	</a:t>
            </a:r>
            <a:r>
              <a:rPr lang="en-US" sz="2800" b="1" i="1">
                <a:solidFill>
                  <a:srgbClr val="3817FF"/>
                </a:solidFill>
              </a:rPr>
              <a:t>x</a:t>
            </a:r>
            <a:r>
              <a:rPr lang="en-US" sz="2800" b="1" baseline="-25000">
                <a:solidFill>
                  <a:srgbClr val="3817FF"/>
                </a:solidFill>
              </a:rPr>
              <a:t>0</a:t>
            </a:r>
            <a:r>
              <a:rPr lang="en-US" sz="2800" b="1">
                <a:solidFill>
                  <a:srgbClr val="3817FF"/>
                </a:solidFill>
              </a:rPr>
              <a:t> = 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3817FF"/>
                </a:solidFill>
              </a:rPr>
              <a:t>	</a:t>
            </a:r>
            <a:r>
              <a:rPr lang="en-US" sz="2800" b="1" i="1">
                <a:solidFill>
                  <a:srgbClr val="3817FF"/>
                </a:solidFill>
              </a:rPr>
              <a:t>y</a:t>
            </a:r>
            <a:r>
              <a:rPr lang="en-US" sz="2800" b="1" baseline="-25000">
                <a:solidFill>
                  <a:srgbClr val="3817FF"/>
                </a:solidFill>
              </a:rPr>
              <a:t>0</a:t>
            </a:r>
            <a:r>
              <a:rPr lang="en-US" sz="2800" b="1">
                <a:solidFill>
                  <a:srgbClr val="3817FF"/>
                </a:solidFill>
              </a:rPr>
              <a:t> = </a:t>
            </a:r>
            <a:r>
              <a:rPr lang="en-US" sz="2800" b="1" i="1">
                <a:solidFill>
                  <a:srgbClr val="3817FF"/>
                </a:solidFill>
              </a:rPr>
              <a:t>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>
                <a:solidFill>
                  <a:srgbClr val="3817FF"/>
                </a:solidFill>
              </a:rPr>
              <a:t>	p</a:t>
            </a:r>
            <a:r>
              <a:rPr lang="en-US" sz="2800" b="1" baseline="-25000">
                <a:solidFill>
                  <a:srgbClr val="3817FF"/>
                </a:solidFill>
              </a:rPr>
              <a:t>0</a:t>
            </a:r>
            <a:r>
              <a:rPr lang="en-US" sz="2800" b="1" i="1">
                <a:solidFill>
                  <a:srgbClr val="3817FF"/>
                </a:solidFill>
              </a:rPr>
              <a:t> </a:t>
            </a:r>
            <a:r>
              <a:rPr lang="en-US" sz="2800" b="1">
                <a:solidFill>
                  <a:srgbClr val="3817FF"/>
                </a:solidFill>
              </a:rPr>
              <a:t>= [1</a:t>
            </a:r>
            <a:r>
              <a:rPr lang="en-US" sz="2800" b="1" baseline="30000">
                <a:solidFill>
                  <a:srgbClr val="3817FF"/>
                </a:solidFill>
              </a:rPr>
              <a:t>2</a:t>
            </a:r>
            <a:r>
              <a:rPr lang="en-US" sz="2800" b="1">
                <a:solidFill>
                  <a:srgbClr val="3817FF"/>
                </a:solidFill>
              </a:rPr>
              <a:t> + </a:t>
            </a:r>
            <a:r>
              <a:rPr lang="en-US" sz="2800" b="1" i="1">
                <a:solidFill>
                  <a:srgbClr val="3817FF"/>
                </a:solidFill>
              </a:rPr>
              <a:t>r</a:t>
            </a:r>
            <a:r>
              <a:rPr lang="en-US" sz="2800" b="1" baseline="30000">
                <a:solidFill>
                  <a:srgbClr val="3817FF"/>
                </a:solidFill>
              </a:rPr>
              <a:t>2</a:t>
            </a:r>
            <a:r>
              <a:rPr lang="en-US" sz="2800" b="1">
                <a:solidFill>
                  <a:srgbClr val="3817FF"/>
                </a:solidFill>
              </a:rPr>
              <a:t> – </a:t>
            </a:r>
            <a:r>
              <a:rPr lang="en-US" sz="2800" b="1" i="1">
                <a:solidFill>
                  <a:srgbClr val="3817FF"/>
                </a:solidFill>
              </a:rPr>
              <a:t>r</a:t>
            </a:r>
            <a:r>
              <a:rPr lang="en-US" sz="2800" b="1" baseline="30000">
                <a:solidFill>
                  <a:srgbClr val="3817FF"/>
                </a:solidFill>
              </a:rPr>
              <a:t>2</a:t>
            </a:r>
            <a:r>
              <a:rPr lang="en-US" sz="2800" b="1">
                <a:solidFill>
                  <a:srgbClr val="3817FF"/>
                </a:solidFill>
              </a:rPr>
              <a:t>] + [1</a:t>
            </a:r>
            <a:r>
              <a:rPr lang="en-US" sz="2800" b="1" baseline="30000">
                <a:solidFill>
                  <a:srgbClr val="3817FF"/>
                </a:solidFill>
              </a:rPr>
              <a:t>2</a:t>
            </a:r>
            <a:r>
              <a:rPr lang="en-US" sz="2800" b="1">
                <a:solidFill>
                  <a:srgbClr val="3817FF"/>
                </a:solidFill>
              </a:rPr>
              <a:t> + (</a:t>
            </a:r>
            <a:r>
              <a:rPr lang="en-US" sz="2800" b="1" i="1">
                <a:solidFill>
                  <a:srgbClr val="3817FF"/>
                </a:solidFill>
              </a:rPr>
              <a:t>r</a:t>
            </a:r>
            <a:r>
              <a:rPr lang="en-US" sz="2800" b="1">
                <a:solidFill>
                  <a:srgbClr val="3817FF"/>
                </a:solidFill>
              </a:rPr>
              <a:t>-1)</a:t>
            </a:r>
            <a:r>
              <a:rPr lang="en-US" sz="2800" b="1" baseline="30000">
                <a:solidFill>
                  <a:srgbClr val="3817FF"/>
                </a:solidFill>
              </a:rPr>
              <a:t>2</a:t>
            </a:r>
            <a:r>
              <a:rPr lang="en-US" sz="2800" b="1">
                <a:solidFill>
                  <a:srgbClr val="3817FF"/>
                </a:solidFill>
              </a:rPr>
              <a:t> – </a:t>
            </a:r>
            <a:r>
              <a:rPr lang="en-US" sz="2800" b="1" i="1">
                <a:solidFill>
                  <a:srgbClr val="3817FF"/>
                </a:solidFill>
              </a:rPr>
              <a:t>r</a:t>
            </a:r>
            <a:r>
              <a:rPr lang="en-US" sz="2800" b="1" baseline="30000">
                <a:solidFill>
                  <a:srgbClr val="3817FF"/>
                </a:solidFill>
              </a:rPr>
              <a:t>2</a:t>
            </a:r>
            <a:r>
              <a:rPr lang="en-US" sz="2800" b="1">
                <a:solidFill>
                  <a:srgbClr val="3817FF"/>
                </a:solidFill>
              </a:rPr>
              <a:t>] = 3 – 2</a:t>
            </a:r>
            <a:r>
              <a:rPr lang="en-US" sz="2800" b="1" i="1">
                <a:solidFill>
                  <a:srgbClr val="3817FF"/>
                </a:solidFill>
              </a:rPr>
              <a:t>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800" b="1" i="1">
              <a:solidFill>
                <a:srgbClr val="3817FF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/>
              <a:t>	</a:t>
            </a:r>
            <a:r>
              <a:rPr lang="en-US" sz="2800" b="1" i="1">
                <a:solidFill>
                  <a:srgbClr val="FD2919"/>
                </a:solidFill>
              </a:rPr>
              <a:t>if p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 i="1">
                <a:solidFill>
                  <a:srgbClr val="FD2919"/>
                </a:solidFill>
              </a:rPr>
              <a:t> &lt; 0 then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>
                <a:solidFill>
                  <a:srgbClr val="FD2919"/>
                </a:solidFill>
              </a:rPr>
              <a:t>		y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 baseline="-25000">
                <a:solidFill>
                  <a:srgbClr val="FD2919"/>
                </a:solidFill>
              </a:rPr>
              <a:t>+1</a:t>
            </a:r>
            <a:r>
              <a:rPr lang="en-US" sz="2800" b="1" i="1">
                <a:solidFill>
                  <a:srgbClr val="FD2919"/>
                </a:solidFill>
              </a:rPr>
              <a:t> = y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>
                <a:solidFill>
                  <a:srgbClr val="FD2919"/>
                </a:solidFill>
              </a:rPr>
              <a:t>		p</a:t>
            </a:r>
            <a:r>
              <a:rPr lang="en-US" sz="2800" b="1" i="1" baseline="-25000">
                <a:solidFill>
                  <a:srgbClr val="FD2919"/>
                </a:solidFill>
              </a:rPr>
              <a:t>i+1</a:t>
            </a:r>
            <a:r>
              <a:rPr lang="en-US" sz="2800" b="1" i="1">
                <a:solidFill>
                  <a:srgbClr val="FD2919"/>
                </a:solidFill>
              </a:rPr>
              <a:t> = p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 i="1">
                <a:solidFill>
                  <a:srgbClr val="FD2919"/>
                </a:solidFill>
              </a:rPr>
              <a:t> + 4x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 i="1">
                <a:solidFill>
                  <a:srgbClr val="FD2919"/>
                </a:solidFill>
              </a:rPr>
              <a:t> </a:t>
            </a:r>
            <a:r>
              <a:rPr lang="en-US" sz="2800" b="1">
                <a:solidFill>
                  <a:srgbClr val="FD2919"/>
                </a:solidFill>
              </a:rPr>
              <a:t>+ 6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800" b="1">
              <a:solidFill>
                <a:srgbClr val="FD2919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>
                <a:solidFill>
                  <a:srgbClr val="FD2919"/>
                </a:solidFill>
              </a:rPr>
              <a:t>	else if p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 i="1">
                <a:solidFill>
                  <a:srgbClr val="FD2919"/>
                </a:solidFill>
              </a:rPr>
              <a:t> </a:t>
            </a:r>
            <a:r>
              <a:rPr lang="en-US" sz="2800" b="1" i="1">
                <a:solidFill>
                  <a:srgbClr val="FD2919"/>
                </a:solidFill>
                <a:cs typeface="Times New Roman" pitchFamily="18" charset="0"/>
              </a:rPr>
              <a:t>≥</a:t>
            </a:r>
            <a:r>
              <a:rPr lang="en-US" sz="2800" b="1" i="1">
                <a:solidFill>
                  <a:srgbClr val="FD2919"/>
                </a:solidFill>
              </a:rPr>
              <a:t> 0 then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>
                <a:solidFill>
                  <a:srgbClr val="FD2919"/>
                </a:solidFill>
              </a:rPr>
              <a:t>		y</a:t>
            </a:r>
            <a:r>
              <a:rPr lang="en-US" sz="2800" b="1" i="1" baseline="-25000">
                <a:solidFill>
                  <a:srgbClr val="FD2919"/>
                </a:solidFill>
              </a:rPr>
              <a:t>i+1</a:t>
            </a:r>
            <a:r>
              <a:rPr lang="en-US" sz="2800" b="1" i="1">
                <a:solidFill>
                  <a:srgbClr val="FD2919"/>
                </a:solidFill>
              </a:rPr>
              <a:t> = y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 i="1">
                <a:solidFill>
                  <a:srgbClr val="FD2919"/>
                </a:solidFill>
              </a:rPr>
              <a:t> </a:t>
            </a:r>
            <a:r>
              <a:rPr lang="en-US" sz="2800" b="1">
                <a:solidFill>
                  <a:srgbClr val="FD2919"/>
                </a:solidFill>
              </a:rPr>
              <a:t>– 1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>
                <a:solidFill>
                  <a:srgbClr val="FD2919"/>
                </a:solidFill>
              </a:rPr>
              <a:t>		p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 baseline="-25000">
                <a:solidFill>
                  <a:srgbClr val="FD2919"/>
                </a:solidFill>
              </a:rPr>
              <a:t>+1</a:t>
            </a:r>
            <a:r>
              <a:rPr lang="en-US" sz="2800" b="1" i="1">
                <a:solidFill>
                  <a:srgbClr val="FD2919"/>
                </a:solidFill>
              </a:rPr>
              <a:t> = p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 i="1">
                <a:solidFill>
                  <a:srgbClr val="FD2919"/>
                </a:solidFill>
              </a:rPr>
              <a:t> + </a:t>
            </a:r>
            <a:r>
              <a:rPr lang="en-US" sz="2800" b="1">
                <a:solidFill>
                  <a:srgbClr val="FD2919"/>
                </a:solidFill>
              </a:rPr>
              <a:t>4(</a:t>
            </a:r>
            <a:r>
              <a:rPr lang="en-US" sz="2800" b="1" i="1">
                <a:solidFill>
                  <a:srgbClr val="FD2919"/>
                </a:solidFill>
              </a:rPr>
              <a:t>x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 i="1">
                <a:solidFill>
                  <a:srgbClr val="FD2919"/>
                </a:solidFill>
              </a:rPr>
              <a:t> – y</a:t>
            </a:r>
            <a:r>
              <a:rPr lang="en-US" sz="2800" b="1" i="1" baseline="-25000">
                <a:solidFill>
                  <a:srgbClr val="FD2919"/>
                </a:solidFill>
              </a:rPr>
              <a:t>i</a:t>
            </a:r>
            <a:r>
              <a:rPr lang="en-US" sz="2800" b="1">
                <a:solidFill>
                  <a:srgbClr val="FD2919"/>
                </a:solidFill>
              </a:rPr>
              <a:t>)</a:t>
            </a:r>
            <a:r>
              <a:rPr lang="en-US" sz="2800" b="1" i="1">
                <a:solidFill>
                  <a:srgbClr val="FD2919"/>
                </a:solidFill>
              </a:rPr>
              <a:t> </a:t>
            </a:r>
            <a:r>
              <a:rPr lang="en-US" sz="2800" b="1">
                <a:solidFill>
                  <a:srgbClr val="FD2919"/>
                </a:solidFill>
              </a:rPr>
              <a:t>+ 10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800" b="1">
              <a:solidFill>
                <a:srgbClr val="FD2919"/>
              </a:solidFill>
            </a:endParaRPr>
          </a:p>
          <a:p>
            <a:pPr>
              <a:spcBef>
                <a:spcPct val="0"/>
              </a:spcBef>
            </a:pPr>
            <a:r>
              <a:rPr lang="en-US" sz="2800" b="1">
                <a:solidFill>
                  <a:srgbClr val="660066"/>
                </a:solidFill>
              </a:rPr>
              <a:t>Stop when </a:t>
            </a:r>
            <a:r>
              <a:rPr lang="en-US" sz="2800" b="1" i="1">
                <a:solidFill>
                  <a:srgbClr val="660066"/>
                </a:solidFill>
              </a:rPr>
              <a:t>x</a:t>
            </a:r>
            <a:r>
              <a:rPr lang="en-US" sz="2800" b="1" i="1" baseline="-25000">
                <a:solidFill>
                  <a:srgbClr val="660066"/>
                </a:solidFill>
              </a:rPr>
              <a:t>i</a:t>
            </a:r>
            <a:r>
              <a:rPr lang="en-US" sz="2800" b="1">
                <a:solidFill>
                  <a:srgbClr val="660066"/>
                </a:solidFill>
              </a:rPr>
              <a:t> </a:t>
            </a:r>
            <a:r>
              <a:rPr lang="en-US" sz="2800" b="1">
                <a:solidFill>
                  <a:srgbClr val="660066"/>
                </a:solidFill>
                <a:cs typeface="Times New Roman" pitchFamily="18" charset="0"/>
              </a:rPr>
              <a:t>≥ </a:t>
            </a:r>
            <a:r>
              <a:rPr lang="en-US" sz="2800" b="1" i="1">
                <a:solidFill>
                  <a:srgbClr val="660066"/>
                </a:solidFill>
                <a:cs typeface="Times New Roman" pitchFamily="18" charset="0"/>
              </a:rPr>
              <a:t>y</a:t>
            </a:r>
            <a:r>
              <a:rPr lang="en-US" sz="2800" b="1" i="1" baseline="-25000">
                <a:solidFill>
                  <a:srgbClr val="660066"/>
                </a:solidFill>
                <a:cs typeface="Times New Roman" pitchFamily="18" charset="0"/>
              </a:rPr>
              <a:t>i</a:t>
            </a:r>
            <a:r>
              <a:rPr lang="en-US" sz="2800" b="1" i="1">
                <a:solidFill>
                  <a:srgbClr val="660066"/>
                </a:solidFill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660066"/>
                </a:solidFill>
                <a:cs typeface="Times New Roman" pitchFamily="18" charset="0"/>
              </a:rPr>
              <a:t>and determine symmetry points in the other octants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F240-B1F4-4E59-9007-5A414573CB1C}" type="slidenum">
              <a:rPr lang="en-GB"/>
              <a:pPr/>
              <a:t>44</a:t>
            </a:fld>
            <a:endParaRPr lang="en-GB"/>
          </a:p>
        </p:txBody>
      </p:sp>
      <p:sp>
        <p:nvSpPr>
          <p:cNvPr id="189444" name="AutoShape 4"/>
          <p:cNvSpPr>
            <a:spLocks/>
          </p:cNvSpPr>
          <p:nvPr/>
        </p:nvSpPr>
        <p:spPr bwMode="auto">
          <a:xfrm>
            <a:off x="6011863" y="2565400"/>
            <a:ext cx="936625" cy="3095625"/>
          </a:xfrm>
          <a:prstGeom prst="rightBrace">
            <a:avLst>
              <a:gd name="adj1" fmla="val 27542"/>
              <a:gd name="adj2" fmla="val 50000"/>
            </a:avLst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7019925" y="3789363"/>
            <a:ext cx="18430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1" i="1">
                <a:solidFill>
                  <a:srgbClr val="660066"/>
                </a:solidFill>
              </a:rPr>
              <a:t>x</a:t>
            </a:r>
            <a:r>
              <a:rPr lang="en-US" sz="2800" b="1" i="1" baseline="-25000">
                <a:solidFill>
                  <a:srgbClr val="660066"/>
                </a:solidFill>
              </a:rPr>
              <a:t>i</a:t>
            </a:r>
            <a:r>
              <a:rPr lang="en-US" sz="2800" b="1" baseline="-25000">
                <a:solidFill>
                  <a:srgbClr val="660066"/>
                </a:solidFill>
              </a:rPr>
              <a:t>+1 </a:t>
            </a:r>
            <a:r>
              <a:rPr lang="en-US" sz="2800" b="1">
                <a:solidFill>
                  <a:srgbClr val="660066"/>
                </a:solidFill>
              </a:rPr>
              <a:t>= </a:t>
            </a:r>
            <a:r>
              <a:rPr lang="en-US" sz="2800" b="1" i="1">
                <a:solidFill>
                  <a:srgbClr val="660066"/>
                </a:solidFill>
              </a:rPr>
              <a:t>x</a:t>
            </a:r>
            <a:r>
              <a:rPr lang="en-US" sz="2800" b="1" i="1" baseline="-25000">
                <a:solidFill>
                  <a:srgbClr val="660066"/>
                </a:solidFill>
              </a:rPr>
              <a:t>i</a:t>
            </a:r>
            <a:r>
              <a:rPr lang="en-US" sz="2800" b="1">
                <a:solidFill>
                  <a:srgbClr val="660066"/>
                </a:solidFill>
              </a:rPr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592138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graphicFrame>
        <p:nvGraphicFramePr>
          <p:cNvPr id="272387" name="Group 3"/>
          <p:cNvGraphicFramePr>
            <a:graphicFrameLocks noGrp="1"/>
          </p:cNvGraphicFramePr>
          <p:nvPr>
            <p:ph type="tbl" idx="1"/>
          </p:nvPr>
        </p:nvGraphicFramePr>
        <p:xfrm>
          <a:off x="4284663" y="2276475"/>
          <a:ext cx="4424362" cy="4064004"/>
        </p:xfrm>
        <a:graphic>
          <a:graphicData uri="http://schemas.openxmlformats.org/drawingml/2006/table">
            <a:tbl>
              <a:tblPr/>
              <a:tblGrid>
                <a:gridCol w="368300"/>
                <a:gridCol w="369887"/>
                <a:gridCol w="368300"/>
                <a:gridCol w="368300"/>
                <a:gridCol w="368300"/>
                <a:gridCol w="369888"/>
                <a:gridCol w="368300"/>
                <a:gridCol w="368300"/>
                <a:gridCol w="368300"/>
                <a:gridCol w="369887"/>
                <a:gridCol w="368300"/>
                <a:gridCol w="3683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764-9CE9-43D7-B5B0-F051B88BDC89}" type="slidenum">
              <a:rPr lang="en-GB"/>
              <a:pPr/>
              <a:t>45</a:t>
            </a:fld>
            <a:endParaRPr lang="en-GB"/>
          </a:p>
        </p:txBody>
      </p:sp>
      <p:graphicFrame>
        <p:nvGraphicFramePr>
          <p:cNvPr id="272661" name="Group 277"/>
          <p:cNvGraphicFramePr>
            <a:graphicFrameLocks noGrp="1"/>
          </p:cNvGraphicFramePr>
          <p:nvPr/>
        </p:nvGraphicFramePr>
        <p:xfrm>
          <a:off x="1835150" y="2565400"/>
          <a:ext cx="1944688" cy="3654426"/>
        </p:xfrm>
        <a:graphic>
          <a:graphicData uri="http://schemas.openxmlformats.org/drawingml/2006/table">
            <a:tbl>
              <a:tblPr/>
              <a:tblGrid>
                <a:gridCol w="431800"/>
                <a:gridCol w="504825"/>
                <a:gridCol w="1008063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, 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(0, 10)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(1, 10)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(2, 10)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(3, 10)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(4, 9)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(5, 9)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(6, 8)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817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(7,7)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2654" name="Text Box 270"/>
          <p:cNvSpPr txBox="1">
            <a:spLocks noChangeArrowheads="1"/>
          </p:cNvSpPr>
          <p:nvPr/>
        </p:nvSpPr>
        <p:spPr bwMode="auto">
          <a:xfrm>
            <a:off x="1619250" y="765175"/>
            <a:ext cx="7113588" cy="1296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2200" i="1">
                <a:solidFill>
                  <a:srgbClr val="3817FF"/>
                </a:solidFill>
              </a:rPr>
              <a:t>r </a:t>
            </a:r>
            <a:r>
              <a:rPr lang="en-US" sz="2200">
                <a:solidFill>
                  <a:srgbClr val="3817FF"/>
                </a:solidFill>
              </a:rPr>
              <a:t>= 10</a:t>
            </a:r>
          </a:p>
          <a:p>
            <a:pPr algn="l">
              <a:spcBef>
                <a:spcPct val="30000"/>
              </a:spcBef>
            </a:pPr>
            <a:r>
              <a:rPr lang="en-US" sz="2200" i="1">
                <a:solidFill>
                  <a:srgbClr val="3817FF"/>
                </a:solidFill>
              </a:rPr>
              <a:t>p</a:t>
            </a:r>
            <a:r>
              <a:rPr lang="en-US" sz="2200" baseline="-25000">
                <a:solidFill>
                  <a:srgbClr val="3817FF"/>
                </a:solidFill>
              </a:rPr>
              <a:t>0</a:t>
            </a:r>
            <a:r>
              <a:rPr lang="en-US" sz="2200">
                <a:solidFill>
                  <a:srgbClr val="3817FF"/>
                </a:solidFill>
              </a:rPr>
              <a:t> = 3 – 2</a:t>
            </a:r>
            <a:r>
              <a:rPr lang="en-US" sz="2200" i="1">
                <a:solidFill>
                  <a:srgbClr val="3817FF"/>
                </a:solidFill>
              </a:rPr>
              <a:t>r </a:t>
            </a:r>
            <a:r>
              <a:rPr lang="en-US" sz="2200">
                <a:solidFill>
                  <a:srgbClr val="3817FF"/>
                </a:solidFill>
              </a:rPr>
              <a:t>= -17</a:t>
            </a:r>
            <a:endParaRPr lang="en-US" sz="2200"/>
          </a:p>
          <a:p>
            <a:pPr algn="l">
              <a:spcBef>
                <a:spcPct val="30000"/>
              </a:spcBef>
            </a:pPr>
            <a:r>
              <a:rPr lang="en-US" sz="2200"/>
              <a:t>Initial point </a:t>
            </a:r>
            <a:r>
              <a:rPr lang="en-US" sz="2200">
                <a:solidFill>
                  <a:srgbClr val="3817FF"/>
                </a:solidFill>
              </a:rPr>
              <a:t>(</a:t>
            </a:r>
            <a:r>
              <a:rPr lang="en-US" sz="2200" i="1">
                <a:solidFill>
                  <a:srgbClr val="3817FF"/>
                </a:solidFill>
              </a:rPr>
              <a:t>x</a:t>
            </a:r>
            <a:r>
              <a:rPr lang="en-US" sz="2200" baseline="-25000">
                <a:solidFill>
                  <a:srgbClr val="3817FF"/>
                </a:solidFill>
              </a:rPr>
              <a:t>0</a:t>
            </a:r>
            <a:r>
              <a:rPr lang="en-US" sz="2200">
                <a:solidFill>
                  <a:srgbClr val="3817FF"/>
                </a:solidFill>
              </a:rPr>
              <a:t>, </a:t>
            </a:r>
            <a:r>
              <a:rPr lang="en-US" sz="2200" i="1">
                <a:solidFill>
                  <a:srgbClr val="3817FF"/>
                </a:solidFill>
              </a:rPr>
              <a:t>y</a:t>
            </a:r>
            <a:r>
              <a:rPr lang="en-US" sz="2200" baseline="-25000">
                <a:solidFill>
                  <a:srgbClr val="3817FF"/>
                </a:solidFill>
              </a:rPr>
              <a:t>0</a:t>
            </a:r>
            <a:r>
              <a:rPr lang="en-US" sz="2200">
                <a:solidFill>
                  <a:srgbClr val="3817FF"/>
                </a:solidFill>
              </a:rPr>
              <a:t>) = (0, 10)</a:t>
            </a:r>
          </a:p>
        </p:txBody>
      </p:sp>
      <p:sp>
        <p:nvSpPr>
          <p:cNvPr id="272655" name="Line 271"/>
          <p:cNvSpPr>
            <a:spLocks noChangeShapeType="1"/>
          </p:cNvSpPr>
          <p:nvPr/>
        </p:nvSpPr>
        <p:spPr bwMode="auto">
          <a:xfrm flipV="1">
            <a:off x="4648200" y="2262188"/>
            <a:ext cx="4110038" cy="37449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6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4813"/>
            <a:ext cx="7543800" cy="808037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Exercises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 the circle with </a:t>
            </a:r>
            <a:r>
              <a:rPr lang="en-US" i="1"/>
              <a:t>r</a:t>
            </a:r>
            <a:r>
              <a:rPr lang="en-US"/>
              <a:t> = 12 using the Bresenham algorithm.</a:t>
            </a:r>
          </a:p>
          <a:p>
            <a:endParaRPr lang="en-US"/>
          </a:p>
          <a:p>
            <a:r>
              <a:rPr lang="en-US"/>
              <a:t>Draw the circle with </a:t>
            </a:r>
            <a:r>
              <a:rPr lang="en-US" i="1"/>
              <a:t>r</a:t>
            </a:r>
            <a:r>
              <a:rPr lang="en-US"/>
              <a:t> = 14 and center at (15, 10).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784-AAE7-4E6E-B6B7-9F94FD7F5E14}" type="slidenum">
              <a:rPr lang="en-GB"/>
              <a:pPr/>
              <a:t>46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4813"/>
            <a:ext cx="7543800" cy="87947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Decision Parameters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Prove that if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&lt; 0 and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/>
              <a:t> then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+ 4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+ 6</a:t>
            </a:r>
          </a:p>
          <a:p>
            <a:endParaRPr lang="en-US"/>
          </a:p>
          <a:p>
            <a:r>
              <a:rPr lang="en-US"/>
              <a:t>Prove that if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>
                <a:cs typeface="Times New Roman" pitchFamily="18" charset="0"/>
              </a:rPr>
              <a:t>≥</a:t>
            </a:r>
            <a:r>
              <a:rPr lang="en-US"/>
              <a:t> 0 and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y</a:t>
            </a:r>
            <a:r>
              <a:rPr lang="en-US" i="1" baseline="-25000"/>
              <a:t>i </a:t>
            </a:r>
            <a:r>
              <a:rPr lang="en-US"/>
              <a:t>– 1 then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+ 4(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 i="1"/>
              <a:t> – y</a:t>
            </a:r>
            <a:r>
              <a:rPr lang="en-US" i="1" baseline="-25000"/>
              <a:t>i</a:t>
            </a:r>
            <a:r>
              <a:rPr lang="en-US"/>
              <a:t>) + 10</a:t>
            </a:r>
          </a:p>
          <a:p>
            <a:pPr algn="ctr"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FEB-5DCD-46BE-93B8-50F9EBA75A73}" type="slidenum">
              <a:rPr lang="en-GB"/>
              <a:pPr/>
              <a:t>47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Advantages of Bresenham circle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involves integer addition, subtraction and multiplication</a:t>
            </a:r>
          </a:p>
          <a:p>
            <a:r>
              <a:rPr lang="en-US"/>
              <a:t>There is no need for squares, square roots and trigonometric functions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F5C-79BC-40C7-9B46-3D9A9357A1A2}" type="slidenum">
              <a:rPr lang="en-GB"/>
              <a:pPr/>
              <a:t>48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87" name="Rectangle 43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87947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Midpoint Circle Algorithm</a:t>
            </a:r>
          </a:p>
        </p:txBody>
      </p:sp>
      <p:graphicFrame>
        <p:nvGraphicFramePr>
          <p:cNvPr id="185486" name="Group 142"/>
          <p:cNvGraphicFramePr>
            <a:graphicFrameLocks noGrp="1"/>
          </p:cNvGraphicFramePr>
          <p:nvPr>
            <p:ph type="tbl" idx="1"/>
          </p:nvPr>
        </p:nvGraphicFramePr>
        <p:xfrm>
          <a:off x="2019300" y="1341438"/>
          <a:ext cx="3200400" cy="2887663"/>
        </p:xfrm>
        <a:graphic>
          <a:graphicData uri="http://schemas.openxmlformats.org/drawingml/2006/table">
            <a:tbl>
              <a:tblPr/>
              <a:tblGrid>
                <a:gridCol w="639763"/>
                <a:gridCol w="639762"/>
                <a:gridCol w="641350"/>
                <a:gridCol w="639763"/>
                <a:gridCol w="639762"/>
              </a:tblGrid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144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9FC-8834-42CB-B525-1150C7A61020}" type="slidenum">
              <a:rPr lang="en-GB"/>
              <a:pPr/>
              <a:t>49</a:t>
            </a:fld>
            <a:endParaRPr lang="en-GB"/>
          </a:p>
        </p:txBody>
      </p:sp>
      <p:sp>
        <p:nvSpPr>
          <p:cNvPr id="185476" name="Arc 132"/>
          <p:cNvSpPr>
            <a:spLocks/>
          </p:cNvSpPr>
          <p:nvPr/>
        </p:nvSpPr>
        <p:spPr bwMode="auto">
          <a:xfrm>
            <a:off x="2627313" y="1997075"/>
            <a:ext cx="1439862" cy="13684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sq">
            <a:solidFill>
              <a:srgbClr val="3D1EF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87" name="Oval 143"/>
          <p:cNvSpPr>
            <a:spLocks noChangeArrowheads="1"/>
          </p:cNvSpPr>
          <p:nvPr/>
        </p:nvSpPr>
        <p:spPr bwMode="auto">
          <a:xfrm>
            <a:off x="3563938" y="2428875"/>
            <a:ext cx="142875" cy="142875"/>
          </a:xfrm>
          <a:prstGeom prst="ellipse">
            <a:avLst/>
          </a:prstGeom>
          <a:solidFill>
            <a:srgbClr val="993366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91" name="AutoShape 147"/>
          <p:cNvSpPr>
            <a:spLocks noChangeArrowheads="1"/>
          </p:cNvSpPr>
          <p:nvPr/>
        </p:nvSpPr>
        <p:spPr bwMode="auto">
          <a:xfrm>
            <a:off x="3922713" y="1493838"/>
            <a:ext cx="1223962" cy="431800"/>
          </a:xfrm>
          <a:prstGeom prst="wedgeRoundRectCallout">
            <a:avLst>
              <a:gd name="adj1" fmla="val -64528"/>
              <a:gd name="adj2" fmla="val 163236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sz="2000"/>
              <a:t>Midpoint</a:t>
            </a:r>
          </a:p>
        </p:txBody>
      </p:sp>
      <p:sp>
        <p:nvSpPr>
          <p:cNvPr id="185492" name="Text Box 148"/>
          <p:cNvSpPr txBox="1">
            <a:spLocks noChangeArrowheads="1"/>
          </p:cNvSpPr>
          <p:nvPr/>
        </p:nvSpPr>
        <p:spPr bwMode="auto">
          <a:xfrm>
            <a:off x="3995738" y="2708275"/>
            <a:ext cx="1676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3817FF"/>
                </a:solidFill>
              </a:rPr>
              <a:t>x</a:t>
            </a:r>
            <a:r>
              <a:rPr lang="en-US" sz="2000" baseline="30000">
                <a:solidFill>
                  <a:srgbClr val="3817FF"/>
                </a:solidFill>
              </a:rPr>
              <a:t>2</a:t>
            </a:r>
            <a:r>
              <a:rPr lang="en-US" sz="2000">
                <a:solidFill>
                  <a:srgbClr val="3817FF"/>
                </a:solidFill>
              </a:rPr>
              <a:t> + </a:t>
            </a:r>
            <a:r>
              <a:rPr lang="en-US" sz="2000" i="1">
                <a:solidFill>
                  <a:srgbClr val="3817FF"/>
                </a:solidFill>
              </a:rPr>
              <a:t>y</a:t>
            </a:r>
            <a:r>
              <a:rPr lang="en-US" sz="2000" baseline="30000">
                <a:solidFill>
                  <a:srgbClr val="3817FF"/>
                </a:solidFill>
              </a:rPr>
              <a:t>2</a:t>
            </a:r>
            <a:r>
              <a:rPr lang="en-US" sz="2000">
                <a:solidFill>
                  <a:srgbClr val="3817FF"/>
                </a:solidFill>
              </a:rPr>
              <a:t> – </a:t>
            </a:r>
            <a:r>
              <a:rPr lang="en-US" sz="2000" i="1">
                <a:solidFill>
                  <a:srgbClr val="3817FF"/>
                </a:solidFill>
              </a:rPr>
              <a:t>r</a:t>
            </a:r>
            <a:r>
              <a:rPr lang="en-US" sz="2000" baseline="30000">
                <a:solidFill>
                  <a:srgbClr val="3817FF"/>
                </a:solidFill>
              </a:rPr>
              <a:t>2</a:t>
            </a:r>
            <a:r>
              <a:rPr lang="en-US" sz="2000">
                <a:solidFill>
                  <a:srgbClr val="3817FF"/>
                </a:solidFill>
              </a:rPr>
              <a:t> = 0</a:t>
            </a:r>
          </a:p>
        </p:txBody>
      </p:sp>
      <p:sp>
        <p:nvSpPr>
          <p:cNvPr id="185493" name="Text Box 149"/>
          <p:cNvSpPr txBox="1">
            <a:spLocks noChangeArrowheads="1"/>
          </p:cNvSpPr>
          <p:nvPr/>
        </p:nvSpPr>
        <p:spPr bwMode="auto">
          <a:xfrm>
            <a:off x="1787525" y="4616450"/>
            <a:ext cx="6978650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/>
              <a:t>Assuming that we have just plotted the pixels at </a:t>
            </a:r>
            <a:r>
              <a:rPr lang="en-US" b="1">
                <a:solidFill>
                  <a:srgbClr val="FD2919"/>
                </a:solidFill>
              </a:rPr>
              <a:t>(</a:t>
            </a:r>
            <a:r>
              <a:rPr lang="en-US" b="1" i="1">
                <a:solidFill>
                  <a:srgbClr val="FD2919"/>
                </a:solidFill>
              </a:rPr>
              <a:t>x</a:t>
            </a:r>
            <a:r>
              <a:rPr lang="en-US" b="1" i="1" baseline="-25000">
                <a:solidFill>
                  <a:srgbClr val="FD2919"/>
                </a:solidFill>
              </a:rPr>
              <a:t>i </a:t>
            </a:r>
            <a:r>
              <a:rPr lang="en-US" b="1">
                <a:solidFill>
                  <a:srgbClr val="FD2919"/>
                </a:solidFill>
              </a:rPr>
              <a:t>, </a:t>
            </a:r>
            <a:r>
              <a:rPr lang="en-US" b="1" i="1">
                <a:solidFill>
                  <a:srgbClr val="FD2919"/>
                </a:solidFill>
              </a:rPr>
              <a:t>y</a:t>
            </a:r>
            <a:r>
              <a:rPr lang="en-US" b="1" i="1" baseline="-25000">
                <a:solidFill>
                  <a:srgbClr val="FD2919"/>
                </a:solidFill>
              </a:rPr>
              <a:t>i</a:t>
            </a:r>
            <a:r>
              <a:rPr lang="en-US" b="1">
                <a:solidFill>
                  <a:srgbClr val="FD2919"/>
                </a:solidFill>
              </a:rPr>
              <a:t>)</a:t>
            </a:r>
            <a:r>
              <a:rPr lang="en-US"/>
              <a:t>.</a:t>
            </a:r>
          </a:p>
          <a:p>
            <a:pPr algn="l">
              <a:spcBef>
                <a:spcPct val="10000"/>
              </a:spcBef>
            </a:pPr>
            <a:r>
              <a:rPr lang="en-US"/>
              <a:t>Which is next? </a:t>
            </a:r>
            <a:r>
              <a:rPr lang="en-US" b="1">
                <a:solidFill>
                  <a:srgbClr val="FD2919"/>
                </a:solidFill>
              </a:rPr>
              <a:t>(</a:t>
            </a:r>
            <a:r>
              <a:rPr lang="en-US" b="1" i="1">
                <a:solidFill>
                  <a:srgbClr val="FD2919"/>
                </a:solidFill>
              </a:rPr>
              <a:t>x</a:t>
            </a:r>
            <a:r>
              <a:rPr lang="en-US" b="1" i="1" baseline="-25000">
                <a:solidFill>
                  <a:srgbClr val="FD2919"/>
                </a:solidFill>
              </a:rPr>
              <a:t>i</a:t>
            </a:r>
            <a:r>
              <a:rPr lang="en-US" b="1">
                <a:solidFill>
                  <a:srgbClr val="FD2919"/>
                </a:solidFill>
              </a:rPr>
              <a:t>+1, y</a:t>
            </a:r>
            <a:r>
              <a:rPr lang="en-US" b="1" baseline="-25000">
                <a:solidFill>
                  <a:srgbClr val="FD2919"/>
                </a:solidFill>
              </a:rPr>
              <a:t>i</a:t>
            </a:r>
            <a:r>
              <a:rPr lang="en-US" b="1">
                <a:solidFill>
                  <a:srgbClr val="FD2919"/>
                </a:solidFill>
              </a:rPr>
              <a:t>)</a:t>
            </a:r>
            <a:r>
              <a:rPr lang="en-US"/>
              <a:t> OR </a:t>
            </a:r>
            <a:r>
              <a:rPr lang="en-US" b="1">
                <a:solidFill>
                  <a:srgbClr val="FD2919"/>
                </a:solidFill>
              </a:rPr>
              <a:t>(</a:t>
            </a:r>
            <a:r>
              <a:rPr lang="en-US" b="1" i="1">
                <a:solidFill>
                  <a:srgbClr val="FD2919"/>
                </a:solidFill>
              </a:rPr>
              <a:t>x</a:t>
            </a:r>
            <a:r>
              <a:rPr lang="en-US" b="1" i="1" baseline="-25000">
                <a:solidFill>
                  <a:srgbClr val="FD2919"/>
                </a:solidFill>
              </a:rPr>
              <a:t>i</a:t>
            </a:r>
            <a:r>
              <a:rPr lang="en-US" b="1">
                <a:solidFill>
                  <a:srgbClr val="FD2919"/>
                </a:solidFill>
              </a:rPr>
              <a:t>+1, </a:t>
            </a:r>
            <a:r>
              <a:rPr lang="en-US" b="1" i="1">
                <a:solidFill>
                  <a:srgbClr val="FD2919"/>
                </a:solidFill>
              </a:rPr>
              <a:t>y</a:t>
            </a:r>
            <a:r>
              <a:rPr lang="en-US" b="1" i="1" baseline="-25000">
                <a:solidFill>
                  <a:srgbClr val="FD2919"/>
                </a:solidFill>
              </a:rPr>
              <a:t>i</a:t>
            </a:r>
            <a:r>
              <a:rPr lang="en-US" b="1">
                <a:solidFill>
                  <a:srgbClr val="FD2919"/>
                </a:solidFill>
              </a:rPr>
              <a:t> – 1).</a:t>
            </a:r>
          </a:p>
          <a:p>
            <a:pPr algn="l">
              <a:spcBef>
                <a:spcPct val="10000"/>
              </a:spcBef>
            </a:pPr>
            <a:r>
              <a:rPr lang="en-US" b="1">
                <a:solidFill>
                  <a:srgbClr val="3817FF"/>
                </a:solidFill>
              </a:rPr>
              <a:t>- The one that is closer to the circle.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Lines</a:t>
            </a:r>
            <a:endParaRPr lang="el-G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30325"/>
            <a:ext cx="7620000" cy="2530475"/>
          </a:xfrm>
        </p:spPr>
        <p:txBody>
          <a:bodyPr/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400">
                <a:solidFill>
                  <a:srgbClr val="FD2919"/>
                </a:solidFill>
              </a:rPr>
              <a:t>Analog devises</a:t>
            </a:r>
            <a:r>
              <a:rPr lang="en-US" sz="2400"/>
              <a:t>, such as a random-scan display or a vector plotter, display a straight line smoothly from one endpoint to another. Linearly varying horizontal and vertical deflection voltages are generated that are proportional to the required changes in the x and y directions to produce the smooth line.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D45-9117-47E1-8BBB-28303579881C}" type="slidenum">
              <a:rPr lang="en-GB"/>
              <a:pPr/>
              <a:t>5</a:t>
            </a:fld>
            <a:endParaRPr lang="en-GB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 flipV="1">
            <a:off x="2411413" y="4149725"/>
            <a:ext cx="5400675" cy="1368425"/>
          </a:xfrm>
          <a:prstGeom prst="line">
            <a:avLst/>
          </a:prstGeom>
          <a:noFill/>
          <a:ln w="889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87947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Midpoint Circle Algorithm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196975"/>
            <a:ext cx="7377113" cy="4899025"/>
          </a:xfrm>
        </p:spPr>
        <p:txBody>
          <a:bodyPr/>
          <a:lstStyle/>
          <a:p>
            <a:r>
              <a:rPr lang="en-US" sz="2400"/>
              <a:t>The decision parameter is the circle at the midpoint between the pixels </a:t>
            </a:r>
            <a:r>
              <a:rPr lang="en-US" sz="2400" i="1">
                <a:solidFill>
                  <a:srgbClr val="3817FF"/>
                </a:solidFill>
              </a:rPr>
              <a:t>y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/>
              <a:t> and </a:t>
            </a:r>
            <a:r>
              <a:rPr lang="en-US" sz="2400" i="1">
                <a:solidFill>
                  <a:srgbClr val="3817FF"/>
                </a:solidFill>
              </a:rPr>
              <a:t>y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>
                <a:solidFill>
                  <a:srgbClr val="3817FF"/>
                </a:solidFill>
              </a:rPr>
              <a:t> – 1</a:t>
            </a:r>
            <a:r>
              <a:rPr lang="en-US" sz="2400"/>
              <a:t>.</a:t>
            </a:r>
          </a:p>
          <a:p>
            <a:endParaRPr lang="en-US" sz="2400"/>
          </a:p>
          <a:p>
            <a:endParaRPr lang="en-US" sz="2400"/>
          </a:p>
          <a:p>
            <a:endParaRPr lang="en-US" sz="2400">
              <a:cs typeface="Times New Roman" pitchFamily="18" charset="0"/>
            </a:endParaRP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If </a:t>
            </a:r>
            <a:r>
              <a:rPr lang="en-US" sz="2400" i="1"/>
              <a:t>p</a:t>
            </a:r>
            <a:r>
              <a:rPr lang="en-US" sz="2400" i="1" baseline="-25000"/>
              <a:t>i</a:t>
            </a:r>
            <a:r>
              <a:rPr lang="en-US" sz="2400"/>
              <a:t> &lt; 0, the midpoint is inside the circle and the pixel </a:t>
            </a:r>
            <a:r>
              <a:rPr lang="en-US" sz="2400" i="1"/>
              <a:t>y</a:t>
            </a:r>
            <a:r>
              <a:rPr lang="en-US" sz="2400" i="1" baseline="-25000"/>
              <a:t>i</a:t>
            </a:r>
            <a:r>
              <a:rPr lang="en-US" sz="2400"/>
              <a:t> is closer to the circle boundary.</a:t>
            </a:r>
          </a:p>
          <a:p>
            <a:r>
              <a:rPr lang="en-US" sz="2400"/>
              <a:t>If </a:t>
            </a:r>
            <a:r>
              <a:rPr lang="en-US" sz="2400" i="1"/>
              <a:t>p</a:t>
            </a:r>
            <a:r>
              <a:rPr lang="en-US" sz="2400" i="1" baseline="-25000"/>
              <a:t>i</a:t>
            </a:r>
            <a:r>
              <a:rPr lang="en-US" sz="2400"/>
              <a:t> </a:t>
            </a:r>
            <a:r>
              <a:rPr lang="en-US" sz="2400">
                <a:cs typeface="Times New Roman" pitchFamily="18" charset="0"/>
              </a:rPr>
              <a:t>≥</a:t>
            </a:r>
            <a:r>
              <a:rPr lang="en-US" sz="2400"/>
              <a:t> 0, the midpoint is outside the circle and the pixel </a:t>
            </a:r>
            <a:r>
              <a:rPr lang="en-US" sz="2400" i="1"/>
              <a:t>y</a:t>
            </a:r>
            <a:r>
              <a:rPr lang="en-US" sz="2400" i="1" baseline="-25000"/>
              <a:t>i</a:t>
            </a:r>
            <a:r>
              <a:rPr lang="en-US" sz="2400"/>
              <a:t> - 1 is closer to the circle boundary.</a:t>
            </a:r>
          </a:p>
          <a:p>
            <a:endParaRPr lang="en-US" sz="2400"/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3132138" y="2546350"/>
          <a:ext cx="3733800" cy="1074738"/>
        </p:xfrm>
        <a:graphic>
          <a:graphicData uri="http://schemas.openxmlformats.org/presentationml/2006/ole">
            <p:oleObj spid="_x0000_s194567" name="Equation" r:id="rId4" imgW="1676160" imgH="482400" progId="">
              <p:embed/>
            </p:oleObj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38EB-849A-46FE-834F-5F0FB293CA09}" type="slidenum">
              <a:rPr lang="en-GB"/>
              <a:pPr/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808037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Decision Parameters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125538"/>
            <a:ext cx="7593013" cy="5327650"/>
          </a:xfrm>
        </p:spPr>
        <p:txBody>
          <a:bodyPr/>
          <a:lstStyle/>
          <a:p>
            <a:r>
              <a:rPr lang="en-US" sz="2800"/>
              <a:t>Decision Parameters are obtained using incremental calculations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 lvl="2">
              <a:buFontTx/>
              <a:buNone/>
            </a:pPr>
            <a:r>
              <a:rPr lang="en-US" sz="2000">
                <a:solidFill>
                  <a:srgbClr val="3817FF"/>
                </a:solidFill>
              </a:rPr>
              <a:t>OR</a:t>
            </a:r>
          </a:p>
          <a:p>
            <a:pPr lvl="2">
              <a:buFontTx/>
              <a:buNone/>
            </a:pPr>
            <a:endParaRPr lang="en-US" sz="2000">
              <a:solidFill>
                <a:srgbClr val="FD2919"/>
              </a:solidFill>
            </a:endParaRPr>
          </a:p>
          <a:p>
            <a:pPr lvl="2">
              <a:buFontTx/>
              <a:buNone/>
            </a:pPr>
            <a:endParaRPr lang="en-US" sz="2000">
              <a:solidFill>
                <a:srgbClr val="FD2919"/>
              </a:solidFill>
            </a:endParaRPr>
          </a:p>
          <a:p>
            <a:pPr lvl="2">
              <a:buFontTx/>
              <a:buNone/>
            </a:pPr>
            <a:endParaRPr lang="en-US" sz="2000">
              <a:solidFill>
                <a:srgbClr val="FD2919"/>
              </a:solidFill>
            </a:endParaRPr>
          </a:p>
          <a:p>
            <a:pPr lvl="2">
              <a:buFontTx/>
              <a:buNone/>
            </a:pPr>
            <a:r>
              <a:rPr lang="en-US" sz="2000">
                <a:solidFill>
                  <a:srgbClr val="3817FF"/>
                </a:solidFill>
              </a:rPr>
              <a:t>where </a:t>
            </a:r>
            <a:r>
              <a:rPr lang="en-US" sz="2000" i="1">
                <a:solidFill>
                  <a:srgbClr val="3817FF"/>
                </a:solidFill>
              </a:rPr>
              <a:t>y</a:t>
            </a:r>
            <a:r>
              <a:rPr lang="en-US" sz="2000" i="1" baseline="-25000">
                <a:solidFill>
                  <a:srgbClr val="3817FF"/>
                </a:solidFill>
              </a:rPr>
              <a:t>i</a:t>
            </a:r>
            <a:r>
              <a:rPr lang="en-US" sz="2000" baseline="-25000">
                <a:solidFill>
                  <a:srgbClr val="3817FF"/>
                </a:solidFill>
              </a:rPr>
              <a:t>+1</a:t>
            </a:r>
            <a:r>
              <a:rPr lang="en-US" sz="2000">
                <a:solidFill>
                  <a:srgbClr val="3817FF"/>
                </a:solidFill>
              </a:rPr>
              <a:t> is either </a:t>
            </a:r>
            <a:r>
              <a:rPr lang="en-US" sz="2000" i="1">
                <a:solidFill>
                  <a:srgbClr val="3817FF"/>
                </a:solidFill>
              </a:rPr>
              <a:t>y</a:t>
            </a:r>
            <a:r>
              <a:rPr lang="en-US" sz="2000" i="1" baseline="-25000">
                <a:solidFill>
                  <a:srgbClr val="3817FF"/>
                </a:solidFill>
              </a:rPr>
              <a:t>i</a:t>
            </a:r>
            <a:r>
              <a:rPr lang="en-US" sz="2000">
                <a:solidFill>
                  <a:srgbClr val="3817FF"/>
                </a:solidFill>
              </a:rPr>
              <a:t> or </a:t>
            </a:r>
            <a:r>
              <a:rPr lang="en-US" sz="2000" i="1">
                <a:solidFill>
                  <a:srgbClr val="3817FF"/>
                </a:solidFill>
              </a:rPr>
              <a:t>y</a:t>
            </a:r>
            <a:r>
              <a:rPr lang="en-US" sz="2000" i="1" baseline="-25000">
                <a:solidFill>
                  <a:srgbClr val="3817FF"/>
                </a:solidFill>
              </a:rPr>
              <a:t>i</a:t>
            </a:r>
            <a:r>
              <a:rPr lang="en-US" sz="2000">
                <a:solidFill>
                  <a:srgbClr val="3817FF"/>
                </a:solidFill>
              </a:rPr>
              <a:t>-1 depending on the sign of </a:t>
            </a:r>
            <a:r>
              <a:rPr lang="en-US" sz="2000" i="1">
                <a:solidFill>
                  <a:srgbClr val="3817FF"/>
                </a:solidFill>
              </a:rPr>
              <a:t>p</a:t>
            </a:r>
            <a:r>
              <a:rPr lang="en-US" sz="2000" i="1" baseline="-25000">
                <a:solidFill>
                  <a:srgbClr val="3817FF"/>
                </a:solidFill>
              </a:rPr>
              <a:t>i</a:t>
            </a:r>
            <a:endParaRPr lang="en-US" sz="2000">
              <a:solidFill>
                <a:srgbClr val="3817FF"/>
              </a:solidFill>
            </a:endParaRPr>
          </a:p>
        </p:txBody>
      </p:sp>
      <p:graphicFrame>
        <p:nvGraphicFramePr>
          <p:cNvPr id="197638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2268538" y="2205038"/>
          <a:ext cx="4824412" cy="1222375"/>
        </p:xfrm>
        <a:graphic>
          <a:graphicData uri="http://schemas.openxmlformats.org/presentationml/2006/ole">
            <p:oleObj spid="_x0000_s197638" name="Equation" r:id="rId4" imgW="1904760" imgH="482400" progId="">
              <p:embed/>
            </p:oleObj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339975" y="4076700"/>
          <a:ext cx="5976938" cy="503238"/>
        </p:xfrm>
        <a:graphic>
          <a:graphicData uri="http://schemas.openxmlformats.org/presentationml/2006/ole">
            <p:oleObj spid="_x0000_s197640" name="Equation" r:id="rId5" imgW="2869920" imgH="241200" progId="">
              <p:embed/>
            </p:oleObj>
          </a:graphicData>
        </a:graphic>
      </p:graphicFrame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E71F-0924-4604-8834-6DBE9ADB5BAD}" type="slidenum">
              <a:rPr lang="en-GB"/>
              <a:pPr/>
              <a:t>51</a:t>
            </a:fld>
            <a:endParaRPr lang="en-GB"/>
          </a:p>
        </p:txBody>
      </p:sp>
      <p:sp>
        <p:nvSpPr>
          <p:cNvPr id="197642" name="AutoShape 10"/>
          <p:cNvSpPr>
            <a:spLocks noChangeArrowheads="1"/>
          </p:cNvSpPr>
          <p:nvPr/>
        </p:nvSpPr>
        <p:spPr bwMode="auto">
          <a:xfrm>
            <a:off x="7092950" y="1916113"/>
            <a:ext cx="1655763" cy="935037"/>
          </a:xfrm>
          <a:prstGeom prst="wedgeRoundRectCallout">
            <a:avLst>
              <a:gd name="adj1" fmla="val -84806"/>
              <a:gd name="adj2" fmla="val -15194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/>
              <a:t>Note:</a:t>
            </a:r>
          </a:p>
          <a:p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x</a:t>
            </a:r>
            <a:r>
              <a:rPr lang="en-US" baseline="-25000"/>
              <a:t>i</a:t>
            </a:r>
            <a:r>
              <a:rPr lang="en-US"/>
              <a:t> 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0" y="115888"/>
            <a:ext cx="3479800" cy="735012"/>
          </a:xfrm>
        </p:spPr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The Algorithm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88913"/>
            <a:ext cx="7772400" cy="6669087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Initial values:- point(0,</a:t>
            </a:r>
            <a:r>
              <a:rPr lang="en-US" sz="2400" i="1"/>
              <a:t>r</a:t>
            </a:r>
            <a:r>
              <a:rPr lang="en-US" sz="2400"/>
              <a:t>)</a:t>
            </a:r>
          </a:p>
          <a:p>
            <a:pPr marL="1371600" lvl="2" indent="-457200">
              <a:buFontTx/>
              <a:buNone/>
            </a:pPr>
            <a:r>
              <a:rPr lang="en-US" i="1"/>
              <a:t>x</a:t>
            </a:r>
            <a:r>
              <a:rPr lang="en-US" baseline="-25000"/>
              <a:t>0</a:t>
            </a:r>
            <a:r>
              <a:rPr lang="en-US"/>
              <a:t> = 0</a:t>
            </a:r>
          </a:p>
          <a:p>
            <a:pPr marL="1371600" lvl="2" indent="-457200">
              <a:buFontTx/>
              <a:buNone/>
            </a:pPr>
            <a:r>
              <a:rPr lang="en-US" i="1"/>
              <a:t>y</a:t>
            </a:r>
            <a:r>
              <a:rPr lang="en-US" baseline="-25000"/>
              <a:t>0</a:t>
            </a:r>
            <a:r>
              <a:rPr lang="en-US"/>
              <a:t> = </a:t>
            </a:r>
            <a:r>
              <a:rPr lang="en-US" i="1"/>
              <a:t>r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Initial decision parameter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sz="240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At each </a:t>
            </a:r>
            <a:r>
              <a:rPr lang="en-US" sz="2400" i="1"/>
              <a:t>x</a:t>
            </a:r>
            <a:r>
              <a:rPr lang="en-US" sz="2400" i="1" baseline="-25000"/>
              <a:t>i</a:t>
            </a:r>
            <a:r>
              <a:rPr lang="en-US" sz="2400"/>
              <a:t> position, starting at </a:t>
            </a:r>
            <a:r>
              <a:rPr lang="en-US" sz="2400" i="1"/>
              <a:t>i </a:t>
            </a:r>
            <a:r>
              <a:rPr lang="en-US" sz="2400"/>
              <a:t>= 0, perform the following test: if </a:t>
            </a:r>
            <a:r>
              <a:rPr lang="en-US" sz="2400" i="1"/>
              <a:t>p</a:t>
            </a:r>
            <a:r>
              <a:rPr lang="en-US" sz="2400" i="1" baseline="-25000"/>
              <a:t>i</a:t>
            </a:r>
            <a:r>
              <a:rPr lang="en-US" sz="2400"/>
              <a:t> &lt; 0, the next point is (</a:t>
            </a:r>
            <a:r>
              <a:rPr lang="en-US" sz="2400" i="1"/>
              <a:t>x</a:t>
            </a:r>
            <a:r>
              <a:rPr lang="en-US" sz="2400" i="1" baseline="-25000"/>
              <a:t>i</a:t>
            </a:r>
            <a:r>
              <a:rPr lang="en-US" sz="2400"/>
              <a:t> + 1, </a:t>
            </a:r>
            <a:r>
              <a:rPr lang="en-US" sz="2400" i="1"/>
              <a:t>y</a:t>
            </a:r>
            <a:r>
              <a:rPr lang="en-US" sz="2400" i="1" baseline="-25000"/>
              <a:t>i</a:t>
            </a:r>
            <a:r>
              <a:rPr lang="en-US" sz="2400"/>
              <a:t>) and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+ 2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+ 1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  If </a:t>
            </a:r>
            <a:r>
              <a:rPr lang="en-US" sz="2400" i="1"/>
              <a:t>p</a:t>
            </a:r>
            <a:r>
              <a:rPr lang="en-US" sz="2400" i="1" baseline="-25000"/>
              <a:t>i</a:t>
            </a:r>
            <a:r>
              <a:rPr lang="en-US" sz="2400"/>
              <a:t> </a:t>
            </a:r>
            <a:r>
              <a:rPr lang="en-US" sz="2400">
                <a:cs typeface="Times New Roman" pitchFamily="18" charset="0"/>
              </a:rPr>
              <a:t>≥ 0, the next point is (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 i="1" baseline="-25000">
                <a:cs typeface="Times New Roman" pitchFamily="18" charset="0"/>
              </a:rPr>
              <a:t>i</a:t>
            </a:r>
            <a:r>
              <a:rPr lang="en-US" sz="2400">
                <a:cs typeface="Times New Roman" pitchFamily="18" charset="0"/>
              </a:rPr>
              <a:t>+1, </a:t>
            </a:r>
            <a:r>
              <a:rPr lang="en-US" sz="2400" i="1">
                <a:cs typeface="Times New Roman" pitchFamily="18" charset="0"/>
              </a:rPr>
              <a:t>y</a:t>
            </a:r>
            <a:r>
              <a:rPr lang="en-US" sz="2400" i="1" baseline="-25000">
                <a:cs typeface="Times New Roman" pitchFamily="18" charset="0"/>
              </a:rPr>
              <a:t>i</a:t>
            </a:r>
            <a:r>
              <a:rPr lang="en-US" sz="2400">
                <a:cs typeface="Times New Roman" pitchFamily="18" charset="0"/>
              </a:rPr>
              <a:t>-1) and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+ 2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+ 1 – 2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 baseline="-25000"/>
              <a:t>+1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  where 2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 i="1" baseline="-25000">
                <a:cs typeface="Times New Roman" pitchFamily="18" charset="0"/>
              </a:rPr>
              <a:t>i</a:t>
            </a:r>
            <a:r>
              <a:rPr lang="en-US" sz="2400" baseline="-25000">
                <a:cs typeface="Times New Roman" pitchFamily="18" charset="0"/>
              </a:rPr>
              <a:t>+1</a:t>
            </a:r>
            <a:r>
              <a:rPr lang="en-US" sz="2400">
                <a:cs typeface="Times New Roman" pitchFamily="18" charset="0"/>
              </a:rPr>
              <a:t> = 2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 i="1" baseline="-25000">
                <a:cs typeface="Times New Roman" pitchFamily="18" charset="0"/>
              </a:rPr>
              <a:t>i</a:t>
            </a:r>
            <a:r>
              <a:rPr lang="en-US" sz="2400">
                <a:cs typeface="Times New Roman" pitchFamily="18" charset="0"/>
              </a:rPr>
              <a:t> + 2 and 2</a:t>
            </a:r>
            <a:r>
              <a:rPr lang="en-US" sz="2400" i="1">
                <a:cs typeface="Times New Roman" pitchFamily="18" charset="0"/>
              </a:rPr>
              <a:t>y</a:t>
            </a:r>
            <a:r>
              <a:rPr lang="en-US" sz="2400" i="1" baseline="-25000">
                <a:cs typeface="Times New Roman" pitchFamily="18" charset="0"/>
              </a:rPr>
              <a:t>i</a:t>
            </a:r>
            <a:r>
              <a:rPr lang="en-US" sz="2400" baseline="-25000">
                <a:cs typeface="Times New Roman" pitchFamily="18" charset="0"/>
              </a:rPr>
              <a:t>+1</a:t>
            </a:r>
            <a:r>
              <a:rPr lang="en-US" sz="2400">
                <a:cs typeface="Times New Roman" pitchFamily="18" charset="0"/>
              </a:rPr>
              <a:t> = 2</a:t>
            </a:r>
            <a:r>
              <a:rPr lang="en-US" sz="2400" i="1">
                <a:cs typeface="Times New Roman" pitchFamily="18" charset="0"/>
              </a:rPr>
              <a:t>y</a:t>
            </a:r>
            <a:r>
              <a:rPr lang="en-US" sz="2400" i="1" baseline="-25000">
                <a:cs typeface="Times New Roman" pitchFamily="18" charset="0"/>
              </a:rPr>
              <a:t>i</a:t>
            </a:r>
            <a:r>
              <a:rPr lang="en-US" sz="2400">
                <a:cs typeface="Times New Roman" pitchFamily="18" charset="0"/>
              </a:rPr>
              <a:t> – 2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>
                <a:cs typeface="Times New Roman" pitchFamily="18" charset="0"/>
              </a:rPr>
              <a:t>Determine symmetry points in the other octants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>
                <a:cs typeface="Times New Roman" pitchFamily="18" charset="0"/>
              </a:rPr>
              <a:t>Move pixel positions (</a:t>
            </a:r>
            <a:r>
              <a:rPr lang="en-US" sz="2400" i="1">
                <a:cs typeface="Times New Roman" pitchFamily="18" charset="0"/>
              </a:rPr>
              <a:t>x,y</a:t>
            </a:r>
            <a:r>
              <a:rPr lang="en-US" sz="2400">
                <a:cs typeface="Times New Roman" pitchFamily="18" charset="0"/>
              </a:rPr>
              <a:t>) onto the circular path centered on (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 i="1" baseline="-25000">
                <a:cs typeface="Times New Roman" pitchFamily="18" charset="0"/>
              </a:rPr>
              <a:t>c</a:t>
            </a:r>
            <a:r>
              <a:rPr lang="en-US" sz="2400" i="1">
                <a:cs typeface="Times New Roman" pitchFamily="18" charset="0"/>
              </a:rPr>
              <a:t>, y</a:t>
            </a:r>
            <a:r>
              <a:rPr lang="en-US" sz="2400" i="1" baseline="-25000">
                <a:cs typeface="Times New Roman" pitchFamily="18" charset="0"/>
              </a:rPr>
              <a:t>c</a:t>
            </a:r>
            <a:r>
              <a:rPr lang="en-US" sz="2400">
                <a:cs typeface="Times New Roman" pitchFamily="18" charset="0"/>
              </a:rPr>
              <a:t>) and plot the coordinates: 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>
                <a:cs typeface="Times New Roman" pitchFamily="18" charset="0"/>
              </a:rPr>
              <a:t> = 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>
                <a:cs typeface="Times New Roman" pitchFamily="18" charset="0"/>
              </a:rPr>
              <a:t> + 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 i="1" baseline="-25000">
                <a:cs typeface="Times New Roman" pitchFamily="18" charset="0"/>
              </a:rPr>
              <a:t>c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y</a:t>
            </a:r>
            <a:r>
              <a:rPr lang="en-US" sz="2400">
                <a:cs typeface="Times New Roman" pitchFamily="18" charset="0"/>
              </a:rPr>
              <a:t> = </a:t>
            </a:r>
            <a:r>
              <a:rPr lang="en-US" sz="2400" i="1">
                <a:cs typeface="Times New Roman" pitchFamily="18" charset="0"/>
              </a:rPr>
              <a:t>y</a:t>
            </a:r>
            <a:r>
              <a:rPr lang="en-US" sz="2400">
                <a:cs typeface="Times New Roman" pitchFamily="18" charset="0"/>
              </a:rPr>
              <a:t> + </a:t>
            </a:r>
            <a:r>
              <a:rPr lang="en-US" sz="2400" i="1">
                <a:cs typeface="Times New Roman" pitchFamily="18" charset="0"/>
              </a:rPr>
              <a:t>y</a:t>
            </a:r>
            <a:r>
              <a:rPr lang="en-US" sz="2400" i="1" baseline="-25000">
                <a:cs typeface="Times New Roman" pitchFamily="18" charset="0"/>
              </a:rPr>
              <a:t>c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>
                <a:cs typeface="Times New Roman" pitchFamily="18" charset="0"/>
              </a:rPr>
              <a:t>Repeat 3 – 5 until 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>
                <a:cs typeface="Times New Roman" pitchFamily="18" charset="0"/>
              </a:rPr>
              <a:t> ≥ </a:t>
            </a:r>
            <a:r>
              <a:rPr lang="en-US" sz="2400" i="1">
                <a:cs typeface="Times New Roman" pitchFamily="18" charset="0"/>
              </a:rPr>
              <a:t>y</a:t>
            </a:r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276475" y="1901825"/>
          <a:ext cx="5600700" cy="519113"/>
        </p:xfrm>
        <a:graphic>
          <a:graphicData uri="http://schemas.openxmlformats.org/presentationml/2006/ole">
            <p:oleObj spid="_x0000_s201733" name="Equation" r:id="rId4" imgW="2603160" imgH="241200" progId="">
              <p:embed/>
            </p:oleObj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0222-12E8-4228-AA94-CEE616DEE709}" type="slidenum">
              <a:rPr lang="en-GB"/>
              <a:pPr/>
              <a:t>52</a:t>
            </a:fld>
            <a:endParaRPr lang="en-GB"/>
          </a:p>
        </p:txBody>
      </p:sp>
      <p:sp>
        <p:nvSpPr>
          <p:cNvPr id="201732" name="AutoShape 4"/>
          <p:cNvSpPr>
            <a:spLocks noChangeArrowheads="1"/>
          </p:cNvSpPr>
          <p:nvPr/>
        </p:nvSpPr>
        <p:spPr bwMode="auto">
          <a:xfrm>
            <a:off x="5435600" y="981075"/>
            <a:ext cx="3529013" cy="647700"/>
          </a:xfrm>
          <a:prstGeom prst="wedgeRoundRectCallout">
            <a:avLst>
              <a:gd name="adj1" fmla="val -107130"/>
              <a:gd name="adj2" fmla="val -59560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000"/>
              <a:t>move circle origin at (0,0) by</a:t>
            </a:r>
          </a:p>
          <a:p>
            <a:pPr>
              <a:lnSpc>
                <a:spcPct val="70000"/>
              </a:lnSpc>
            </a:pPr>
            <a:r>
              <a:rPr lang="en-US" i="1"/>
              <a:t>x</a:t>
            </a:r>
            <a:r>
              <a:rPr lang="en-US"/>
              <a:t> = </a:t>
            </a:r>
            <a:r>
              <a:rPr lang="en-US" i="1"/>
              <a:t>x</a:t>
            </a:r>
            <a:r>
              <a:rPr lang="en-US"/>
              <a:t> – </a:t>
            </a:r>
            <a:r>
              <a:rPr lang="en-US" i="1"/>
              <a:t>x</a:t>
            </a:r>
            <a:r>
              <a:rPr lang="en-US" i="1" baseline="-25000"/>
              <a:t>c</a:t>
            </a:r>
            <a:r>
              <a:rPr lang="en-US"/>
              <a:t> and</a:t>
            </a:r>
            <a:r>
              <a:rPr lang="en-US" i="1"/>
              <a:t> y</a:t>
            </a:r>
            <a:r>
              <a:rPr lang="en-US"/>
              <a:t> = </a:t>
            </a:r>
            <a:r>
              <a:rPr lang="en-US" i="1"/>
              <a:t>y </a:t>
            </a:r>
            <a:r>
              <a:rPr lang="en-US"/>
              <a:t>– </a:t>
            </a:r>
            <a:r>
              <a:rPr lang="en-US" i="1"/>
              <a:t>y</a:t>
            </a:r>
            <a:r>
              <a:rPr lang="en-US" i="1" baseline="-2500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6" name="Rectangle 176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592138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graphicFrame>
        <p:nvGraphicFramePr>
          <p:cNvPr id="259247" name="Group 1199"/>
          <p:cNvGraphicFramePr>
            <a:graphicFrameLocks noGrp="1"/>
          </p:cNvGraphicFramePr>
          <p:nvPr>
            <p:ph type="tbl" idx="1"/>
          </p:nvPr>
        </p:nvGraphicFramePr>
        <p:xfrm>
          <a:off x="4684713" y="2276475"/>
          <a:ext cx="4424362" cy="4064004"/>
        </p:xfrm>
        <a:graphic>
          <a:graphicData uri="http://schemas.openxmlformats.org/drawingml/2006/table">
            <a:tbl>
              <a:tblPr/>
              <a:tblGrid>
                <a:gridCol w="368300"/>
                <a:gridCol w="369887"/>
                <a:gridCol w="368300"/>
                <a:gridCol w="368300"/>
                <a:gridCol w="368300"/>
                <a:gridCol w="369888"/>
                <a:gridCol w="368300"/>
                <a:gridCol w="368300"/>
                <a:gridCol w="368300"/>
                <a:gridCol w="369887"/>
                <a:gridCol w="368300"/>
                <a:gridCol w="3683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3942-CBC2-4D31-B7C0-AC8810096277}" type="slidenum">
              <a:rPr lang="en-GB"/>
              <a:pPr/>
              <a:t>53</a:t>
            </a:fld>
            <a:endParaRPr lang="en-GB"/>
          </a:p>
        </p:txBody>
      </p:sp>
      <p:graphicFrame>
        <p:nvGraphicFramePr>
          <p:cNvPr id="259244" name="Group 1196"/>
          <p:cNvGraphicFramePr>
            <a:graphicFrameLocks noGrp="1"/>
          </p:cNvGraphicFramePr>
          <p:nvPr/>
        </p:nvGraphicFramePr>
        <p:xfrm>
          <a:off x="1260475" y="2565400"/>
          <a:ext cx="3240088" cy="3441066"/>
        </p:xfrm>
        <a:graphic>
          <a:graphicData uri="http://schemas.openxmlformats.org/drawingml/2006/table">
            <a:tbl>
              <a:tblPr/>
              <a:tblGrid>
                <a:gridCol w="431800"/>
                <a:gridCol w="504825"/>
                <a:gridCol w="1008063"/>
                <a:gridCol w="647700"/>
                <a:gridCol w="6477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, 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(1, 10)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(2, 10)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(3, 10)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(4, 9)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(5, 9)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(6, 8)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(7, 7)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817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817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245" name="Text Box 1197"/>
          <p:cNvSpPr txBox="1">
            <a:spLocks noChangeArrowheads="1"/>
          </p:cNvSpPr>
          <p:nvPr/>
        </p:nvSpPr>
        <p:spPr bwMode="auto">
          <a:xfrm>
            <a:off x="1619250" y="765175"/>
            <a:ext cx="7113588" cy="1296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2200" i="1">
                <a:solidFill>
                  <a:srgbClr val="3817FF"/>
                </a:solidFill>
              </a:rPr>
              <a:t>r </a:t>
            </a:r>
            <a:r>
              <a:rPr lang="en-US" sz="2200">
                <a:solidFill>
                  <a:srgbClr val="3817FF"/>
                </a:solidFill>
              </a:rPr>
              <a:t>= 10</a:t>
            </a:r>
          </a:p>
          <a:p>
            <a:pPr algn="l">
              <a:spcBef>
                <a:spcPct val="30000"/>
              </a:spcBef>
            </a:pPr>
            <a:r>
              <a:rPr lang="en-US" sz="2200" i="1">
                <a:solidFill>
                  <a:srgbClr val="3817FF"/>
                </a:solidFill>
              </a:rPr>
              <a:t>p</a:t>
            </a:r>
            <a:r>
              <a:rPr lang="en-US" sz="2200" baseline="-25000">
                <a:solidFill>
                  <a:srgbClr val="3817FF"/>
                </a:solidFill>
              </a:rPr>
              <a:t>0</a:t>
            </a:r>
            <a:r>
              <a:rPr lang="en-US" sz="2200">
                <a:solidFill>
                  <a:srgbClr val="3817FF"/>
                </a:solidFill>
              </a:rPr>
              <a:t> = 1 – </a:t>
            </a:r>
            <a:r>
              <a:rPr lang="en-US" sz="2200" i="1">
                <a:solidFill>
                  <a:srgbClr val="3817FF"/>
                </a:solidFill>
              </a:rPr>
              <a:t>r </a:t>
            </a:r>
            <a:r>
              <a:rPr lang="en-US" sz="2200">
                <a:solidFill>
                  <a:srgbClr val="3817FF"/>
                </a:solidFill>
              </a:rPr>
              <a:t>= -9</a:t>
            </a:r>
            <a:r>
              <a:rPr lang="en-US" sz="2200"/>
              <a:t> (if </a:t>
            </a:r>
            <a:r>
              <a:rPr lang="en-US" sz="2200" i="1"/>
              <a:t>r</a:t>
            </a:r>
            <a:r>
              <a:rPr lang="en-US" sz="2200"/>
              <a:t> is integer round </a:t>
            </a:r>
            <a:r>
              <a:rPr lang="en-US" sz="2200" i="1"/>
              <a:t>p</a:t>
            </a:r>
            <a:r>
              <a:rPr lang="en-US" sz="2200" baseline="-25000"/>
              <a:t>0</a:t>
            </a:r>
            <a:r>
              <a:rPr lang="en-US" sz="2200"/>
              <a:t> = 5/4 – </a:t>
            </a:r>
            <a:r>
              <a:rPr lang="en-US" sz="2200" i="1"/>
              <a:t>r</a:t>
            </a:r>
            <a:r>
              <a:rPr lang="en-US" sz="2200"/>
              <a:t> to integer)</a:t>
            </a:r>
          </a:p>
          <a:p>
            <a:pPr algn="l">
              <a:spcBef>
                <a:spcPct val="30000"/>
              </a:spcBef>
            </a:pPr>
            <a:r>
              <a:rPr lang="en-US" sz="2200"/>
              <a:t>Initial point </a:t>
            </a:r>
            <a:r>
              <a:rPr lang="en-US" sz="2200">
                <a:solidFill>
                  <a:srgbClr val="3817FF"/>
                </a:solidFill>
              </a:rPr>
              <a:t>(</a:t>
            </a:r>
            <a:r>
              <a:rPr lang="en-US" sz="2200" i="1">
                <a:solidFill>
                  <a:srgbClr val="3817FF"/>
                </a:solidFill>
              </a:rPr>
              <a:t>x</a:t>
            </a:r>
            <a:r>
              <a:rPr lang="en-US" sz="2200" baseline="-25000">
                <a:solidFill>
                  <a:srgbClr val="3817FF"/>
                </a:solidFill>
              </a:rPr>
              <a:t>0</a:t>
            </a:r>
            <a:r>
              <a:rPr lang="en-US" sz="2200">
                <a:solidFill>
                  <a:srgbClr val="3817FF"/>
                </a:solidFill>
              </a:rPr>
              <a:t>, </a:t>
            </a:r>
            <a:r>
              <a:rPr lang="en-US" sz="2200" i="1">
                <a:solidFill>
                  <a:srgbClr val="3817FF"/>
                </a:solidFill>
              </a:rPr>
              <a:t>y</a:t>
            </a:r>
            <a:r>
              <a:rPr lang="en-US" sz="2200" baseline="-25000">
                <a:solidFill>
                  <a:srgbClr val="3817FF"/>
                </a:solidFill>
              </a:rPr>
              <a:t>0</a:t>
            </a:r>
            <a:r>
              <a:rPr lang="en-US" sz="2200">
                <a:solidFill>
                  <a:srgbClr val="3817FF"/>
                </a:solidFill>
              </a:rPr>
              <a:t>) = (0, 10)</a:t>
            </a:r>
          </a:p>
        </p:txBody>
      </p:sp>
      <p:sp>
        <p:nvSpPr>
          <p:cNvPr id="259248" name="Line 1200"/>
          <p:cNvSpPr>
            <a:spLocks noChangeShapeType="1"/>
          </p:cNvSpPr>
          <p:nvPr/>
        </p:nvSpPr>
        <p:spPr bwMode="auto">
          <a:xfrm flipV="1">
            <a:off x="5048250" y="2262188"/>
            <a:ext cx="4110038" cy="37449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4813"/>
            <a:ext cx="7543800" cy="808037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Exercises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 the circle with </a:t>
            </a:r>
            <a:r>
              <a:rPr lang="en-US" i="1"/>
              <a:t>r</a:t>
            </a:r>
            <a:r>
              <a:rPr lang="en-US"/>
              <a:t> = 12 using the Midpoint-circle algorithm</a:t>
            </a:r>
          </a:p>
          <a:p>
            <a:endParaRPr lang="en-US"/>
          </a:p>
          <a:p>
            <a:r>
              <a:rPr lang="en-US"/>
              <a:t>Draw the circle with </a:t>
            </a:r>
            <a:r>
              <a:rPr lang="en-US" i="1"/>
              <a:t>r</a:t>
            </a:r>
            <a:r>
              <a:rPr lang="en-US"/>
              <a:t> = 14 and center at (15, 10).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AD50-E006-401B-ADC7-DA68B72CA75E}" type="slidenum">
              <a:rPr lang="en-GB"/>
              <a:pPr/>
              <a:t>54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76250"/>
            <a:ext cx="7543800" cy="87947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Exercises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Prove that if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&lt; 0 and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/>
              <a:t> then</a:t>
            </a:r>
          </a:p>
          <a:p>
            <a:pPr marL="609600" indent="-609600" algn="ctr">
              <a:buFont typeface="Wingdings" pitchFamily="2" charset="2"/>
              <a:buNone/>
            </a:pP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+ 2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+ 1</a:t>
            </a:r>
          </a:p>
          <a:p>
            <a:pPr marL="609600" indent="-609600" algn="ctr">
              <a:buFont typeface="Wingdings" pitchFamily="2" charset="2"/>
              <a:buNone/>
            </a:pPr>
            <a:endParaRPr lang="en-US"/>
          </a:p>
          <a:p>
            <a:pPr marL="609600" indent="-609600"/>
            <a:r>
              <a:rPr lang="en-US"/>
              <a:t>Prove that if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>
                <a:cs typeface="Times New Roman" pitchFamily="18" charset="0"/>
              </a:rPr>
              <a:t>≥</a:t>
            </a:r>
            <a:r>
              <a:rPr lang="en-US"/>
              <a:t> 0 and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/>
              <a:t>-1 then</a:t>
            </a:r>
          </a:p>
          <a:p>
            <a:pPr marL="609600" indent="-609600" algn="ctr">
              <a:buFont typeface="Wingdings" pitchFamily="2" charset="2"/>
              <a:buNone/>
            </a:pP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+ 2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+ 1 – 2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 baseline="-25000"/>
              <a:t>+1</a:t>
            </a:r>
          </a:p>
          <a:p>
            <a:pPr marL="609600" indent="-609600" algn="ctr"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814-CF02-4670-B293-C068E34E7B11}" type="slidenum">
              <a:rPr lang="en-GB"/>
              <a:pPr/>
              <a:t>55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663575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Midpoint function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836613"/>
            <a:ext cx="7620000" cy="6021387"/>
          </a:xfrm>
        </p:spPr>
        <p:txBody>
          <a:bodyPr/>
          <a:lstStyle/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void plotpoints(int x, int y)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setpixel(xcenter+x, ycenter+y);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setpixel(xcenter-x, ycenter+y);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setpixel(xcenter+x, ycenter-y);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setpixel(xcenter-x, ycenter-y);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setpixel(xcenter+y, ycenter+x);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setpixel(xcenter-y, ycenter+x);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setpixel(xcenter+y, ycenter-x);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setpixel(xcenter-y, ycenter-x);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endParaRPr lang="en-US" sz="1800" b="1">
              <a:latin typeface="Courier New" pitchFamily="49" charset="0"/>
            </a:endParaRP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void circle(int r)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int x = 0, y = r;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plotpoints(x,y);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int p = 1 – r;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while (x&lt;y) {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	x++;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	if (p&lt;0) p += 2*x + 1;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	else {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		y--;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		p += 2*(x-y) + 1;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	}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	plotpoints(x,y);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	}</a:t>
            </a:r>
          </a:p>
          <a:p>
            <a:pPr marL="465138" indent="-46513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914400" algn="l"/>
                <a:tab pos="1422400" algn="l"/>
              </a:tabLst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2F4-0B8B-4523-9440-091D0B50752E}" type="slidenum">
              <a:rPr lang="en-GB"/>
              <a:pPr/>
              <a:t>56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663575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Ellipse-Generating Algorithms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1052513"/>
            <a:ext cx="7885112" cy="108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u="sng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Ellipse</a:t>
            </a:r>
            <a:r>
              <a:rPr lang="en-US" sz="2400"/>
              <a:t> – A modified circle whose radius varies from a maximum value in one direction (major axis) to a minimum value in the perpendicular direction (minor axis).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667-637A-4F75-9B9B-48134E96CD9C}" type="slidenum">
              <a:rPr lang="en-GB"/>
              <a:pPr/>
              <a:t>57</a:t>
            </a:fld>
            <a:endParaRPr lang="en-GB"/>
          </a:p>
        </p:txBody>
      </p:sp>
      <p:grpSp>
        <p:nvGrpSpPr>
          <p:cNvPr id="268308" name="Group 20"/>
          <p:cNvGrpSpPr>
            <a:grpSpLocks/>
          </p:cNvGrpSpPr>
          <p:nvPr/>
        </p:nvGrpSpPr>
        <p:grpSpPr bwMode="auto">
          <a:xfrm>
            <a:off x="3203575" y="2060575"/>
            <a:ext cx="3862388" cy="2735263"/>
            <a:chOff x="1156" y="981"/>
            <a:chExt cx="2433" cy="1723"/>
          </a:xfrm>
        </p:grpSpPr>
        <p:sp>
          <p:nvSpPr>
            <p:cNvPr id="268293" name="Line 5"/>
            <p:cNvSpPr>
              <a:spLocks noChangeShapeType="1"/>
            </p:cNvSpPr>
            <p:nvPr/>
          </p:nvSpPr>
          <p:spPr bwMode="auto">
            <a:xfrm>
              <a:off x="1247" y="1661"/>
              <a:ext cx="1905" cy="680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92" name="Oval 4"/>
            <p:cNvSpPr>
              <a:spLocks noChangeArrowheads="1"/>
            </p:cNvSpPr>
            <p:nvPr/>
          </p:nvSpPr>
          <p:spPr bwMode="auto">
            <a:xfrm rot="1200000">
              <a:off x="1338" y="1570"/>
              <a:ext cx="1633" cy="81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5400" cap="sq">
              <a:solidFill>
                <a:srgbClr val="FD291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94" name="Line 6"/>
            <p:cNvSpPr>
              <a:spLocks noChangeShapeType="1"/>
            </p:cNvSpPr>
            <p:nvPr/>
          </p:nvSpPr>
          <p:spPr bwMode="auto">
            <a:xfrm flipV="1">
              <a:off x="1156" y="981"/>
              <a:ext cx="0" cy="172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95" name="Line 7"/>
            <p:cNvSpPr>
              <a:spLocks noChangeShapeType="1"/>
            </p:cNvSpPr>
            <p:nvPr/>
          </p:nvSpPr>
          <p:spPr bwMode="auto">
            <a:xfrm>
              <a:off x="1156" y="2704"/>
              <a:ext cx="217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98" name="Text Box 10"/>
            <p:cNvSpPr txBox="1">
              <a:spLocks noChangeArrowheads="1"/>
            </p:cNvSpPr>
            <p:nvPr/>
          </p:nvSpPr>
          <p:spPr bwMode="auto">
            <a:xfrm>
              <a:off x="2880" y="1797"/>
              <a:ext cx="70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i="1">
                  <a:solidFill>
                    <a:srgbClr val="006600"/>
                  </a:solidFill>
                </a:rPr>
                <a:t>P=(x,y)</a:t>
              </a:r>
            </a:p>
          </p:txBody>
        </p:sp>
        <p:sp>
          <p:nvSpPr>
            <p:cNvPr id="268302" name="Line 14"/>
            <p:cNvSpPr>
              <a:spLocks noChangeShapeType="1"/>
            </p:cNvSpPr>
            <p:nvPr/>
          </p:nvSpPr>
          <p:spPr bwMode="auto">
            <a:xfrm>
              <a:off x="1655" y="1797"/>
              <a:ext cx="127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03" name="Line 15"/>
            <p:cNvSpPr>
              <a:spLocks noChangeShapeType="1"/>
            </p:cNvSpPr>
            <p:nvPr/>
          </p:nvSpPr>
          <p:spPr bwMode="auto">
            <a:xfrm flipH="1">
              <a:off x="2626" y="2060"/>
              <a:ext cx="263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99" name="Oval 11"/>
            <p:cNvSpPr>
              <a:spLocks noChangeArrowheads="1"/>
            </p:cNvSpPr>
            <p:nvPr/>
          </p:nvSpPr>
          <p:spPr bwMode="auto">
            <a:xfrm>
              <a:off x="2562" y="2096"/>
              <a:ext cx="91" cy="9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0" name="Oval 12"/>
            <p:cNvSpPr>
              <a:spLocks noChangeArrowheads="1"/>
            </p:cNvSpPr>
            <p:nvPr/>
          </p:nvSpPr>
          <p:spPr bwMode="auto">
            <a:xfrm>
              <a:off x="1637" y="1770"/>
              <a:ext cx="91" cy="9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96" name="Oval 8"/>
            <p:cNvSpPr>
              <a:spLocks noChangeArrowheads="1"/>
            </p:cNvSpPr>
            <p:nvPr/>
          </p:nvSpPr>
          <p:spPr bwMode="auto">
            <a:xfrm>
              <a:off x="2853" y="2015"/>
              <a:ext cx="91" cy="9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4" name="Text Box 16"/>
            <p:cNvSpPr txBox="1">
              <a:spLocks noChangeArrowheads="1"/>
            </p:cNvSpPr>
            <p:nvPr/>
          </p:nvSpPr>
          <p:spPr bwMode="auto">
            <a:xfrm>
              <a:off x="1525" y="1819"/>
              <a:ext cx="26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6600"/>
                  </a:solidFill>
                </a:rPr>
                <a:t>F</a:t>
              </a:r>
              <a:r>
                <a:rPr lang="en-US" sz="2000" baseline="-25000">
                  <a:solidFill>
                    <a:srgbClr val="006600"/>
                  </a:solidFill>
                </a:rPr>
                <a:t>1</a:t>
              </a:r>
            </a:p>
          </p:txBody>
        </p:sp>
        <p:sp>
          <p:nvSpPr>
            <p:cNvPr id="268305" name="Text Box 17"/>
            <p:cNvSpPr txBox="1">
              <a:spLocks noChangeArrowheads="1"/>
            </p:cNvSpPr>
            <p:nvPr/>
          </p:nvSpPr>
          <p:spPr bwMode="auto">
            <a:xfrm>
              <a:off x="2451" y="2142"/>
              <a:ext cx="26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6600"/>
                  </a:solidFill>
                </a:rPr>
                <a:t>F</a:t>
              </a:r>
              <a:r>
                <a:rPr lang="en-US" sz="2000" baseline="-25000">
                  <a:solidFill>
                    <a:srgbClr val="006600"/>
                  </a:solidFill>
                </a:rPr>
                <a:t>2</a:t>
              </a:r>
            </a:p>
          </p:txBody>
        </p:sp>
        <p:sp>
          <p:nvSpPr>
            <p:cNvPr id="268306" name="Text Box 18"/>
            <p:cNvSpPr txBox="1">
              <a:spLocks noChangeArrowheads="1"/>
            </p:cNvSpPr>
            <p:nvPr/>
          </p:nvSpPr>
          <p:spPr bwMode="auto">
            <a:xfrm>
              <a:off x="2154" y="1692"/>
              <a:ext cx="2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6600"/>
                  </a:solidFill>
                </a:rPr>
                <a:t>d</a:t>
              </a:r>
              <a:r>
                <a:rPr lang="en-US" sz="1800" baseline="-25000">
                  <a:solidFill>
                    <a:srgbClr val="006600"/>
                  </a:solidFill>
                </a:rPr>
                <a:t>1</a:t>
              </a:r>
            </a:p>
          </p:txBody>
        </p:sp>
        <p:sp>
          <p:nvSpPr>
            <p:cNvPr id="268307" name="Text Box 19"/>
            <p:cNvSpPr txBox="1">
              <a:spLocks noChangeArrowheads="1"/>
            </p:cNvSpPr>
            <p:nvPr/>
          </p:nvSpPr>
          <p:spPr bwMode="auto">
            <a:xfrm>
              <a:off x="2653" y="2042"/>
              <a:ext cx="2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6600"/>
                  </a:solidFill>
                </a:rPr>
                <a:t>d</a:t>
              </a:r>
              <a:r>
                <a:rPr lang="en-US" sz="1800" baseline="-25000">
                  <a:solidFill>
                    <a:srgbClr val="006600"/>
                  </a:solidFill>
                </a:rPr>
                <a:t>2</a:t>
              </a:r>
            </a:p>
          </p:txBody>
        </p:sp>
      </p:grp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1258888" y="5013325"/>
            <a:ext cx="7885112" cy="1511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/>
              <a:t>The sum of the two distances </a:t>
            </a:r>
            <a:r>
              <a:rPr lang="en-US" i="1"/>
              <a:t>d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 baseline="-25000"/>
              <a:t>2</a:t>
            </a:r>
            <a:r>
              <a:rPr lang="en-US"/>
              <a:t>, between the fixed positions </a:t>
            </a:r>
            <a:r>
              <a:rPr lang="en-US" i="1"/>
              <a:t>F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F</a:t>
            </a:r>
            <a:r>
              <a:rPr lang="en-US" baseline="-25000"/>
              <a:t>2</a:t>
            </a:r>
            <a:r>
              <a:rPr lang="en-US"/>
              <a:t> (called the </a:t>
            </a:r>
            <a:r>
              <a:rPr lang="en-US" i="1"/>
              <a:t>foci</a:t>
            </a:r>
            <a:r>
              <a:rPr lang="en-US"/>
              <a:t> of the ellipse) to any point </a:t>
            </a:r>
            <a:r>
              <a:rPr lang="en-US" i="1"/>
              <a:t>P</a:t>
            </a:r>
            <a:r>
              <a:rPr lang="en-US"/>
              <a:t> on the ellipse, is the same value, i.e.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b="1" i="1">
                <a:solidFill>
                  <a:srgbClr val="3817FF"/>
                </a:solidFill>
              </a:rPr>
              <a:t>d</a:t>
            </a:r>
            <a:r>
              <a:rPr lang="en-US" b="1" baseline="-25000">
                <a:solidFill>
                  <a:srgbClr val="3817FF"/>
                </a:solidFill>
              </a:rPr>
              <a:t>1</a:t>
            </a:r>
            <a:r>
              <a:rPr lang="en-US" b="1">
                <a:solidFill>
                  <a:srgbClr val="3817FF"/>
                </a:solidFill>
              </a:rPr>
              <a:t> + </a:t>
            </a:r>
            <a:r>
              <a:rPr lang="en-US" b="1" i="1">
                <a:solidFill>
                  <a:srgbClr val="3817FF"/>
                </a:solidFill>
              </a:rPr>
              <a:t>d</a:t>
            </a:r>
            <a:r>
              <a:rPr lang="en-US" b="1" baseline="-25000">
                <a:solidFill>
                  <a:srgbClr val="3817FF"/>
                </a:solidFill>
              </a:rPr>
              <a:t>2</a:t>
            </a:r>
            <a:r>
              <a:rPr lang="en-US" b="1">
                <a:solidFill>
                  <a:srgbClr val="3817FF"/>
                </a:solidFill>
              </a:rPr>
              <a:t> =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735012"/>
          </a:xfrm>
        </p:spPr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Ellipse Properties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981075"/>
            <a:ext cx="7772400" cy="5114925"/>
          </a:xfrm>
        </p:spPr>
        <p:txBody>
          <a:bodyPr>
            <a:normAutofit lnSpcReduction="10000"/>
          </a:bodyPr>
          <a:lstStyle/>
          <a:p>
            <a:r>
              <a:rPr lang="en-US" sz="2400"/>
              <a:t>Expressing distances </a:t>
            </a:r>
            <a:r>
              <a:rPr lang="en-US" sz="2400" i="1"/>
              <a:t>d</a:t>
            </a:r>
            <a:r>
              <a:rPr lang="en-US" sz="2400" baseline="-25000"/>
              <a:t>1</a:t>
            </a:r>
            <a:r>
              <a:rPr lang="en-US" sz="2400"/>
              <a:t> and </a:t>
            </a:r>
            <a:r>
              <a:rPr lang="en-US" sz="2400" i="1"/>
              <a:t>d</a:t>
            </a:r>
            <a:r>
              <a:rPr lang="en-US" sz="2400" baseline="-25000"/>
              <a:t>2</a:t>
            </a:r>
            <a:r>
              <a:rPr lang="en-US" sz="2400"/>
              <a:t> in terms of the focal coordinates </a:t>
            </a:r>
            <a:r>
              <a:rPr lang="en-US" sz="2400" i="1"/>
              <a:t>F</a:t>
            </a:r>
            <a:r>
              <a:rPr lang="en-US" sz="2400" baseline="-25000"/>
              <a:t>1</a:t>
            </a:r>
            <a:r>
              <a:rPr lang="en-US" sz="2400"/>
              <a:t> = (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) and </a:t>
            </a:r>
            <a:r>
              <a:rPr lang="en-US" sz="2400" i="1"/>
              <a:t>F</a:t>
            </a:r>
            <a:r>
              <a:rPr lang="en-US" sz="2400" baseline="-25000"/>
              <a:t>2</a:t>
            </a:r>
            <a:r>
              <a:rPr lang="en-US" sz="2400"/>
              <a:t> = (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 baseline="-25000"/>
              <a:t>2</a:t>
            </a:r>
            <a:r>
              <a:rPr lang="en-US" sz="2400"/>
              <a:t>), we have: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Cartesian coordinates:</a:t>
            </a:r>
          </a:p>
          <a:p>
            <a:endParaRPr lang="en-US" sz="2400"/>
          </a:p>
          <a:p>
            <a:r>
              <a:rPr lang="en-US" sz="2400"/>
              <a:t>Polar coordinates: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051050" y="1844675"/>
          <a:ext cx="6480175" cy="554038"/>
        </p:xfrm>
        <a:graphic>
          <a:graphicData uri="http://schemas.openxmlformats.org/presentationml/2006/ole">
            <p:oleObj spid="_x0000_s274436" name="Equation" r:id="rId4" imgW="3416040" imgH="291960" progId="">
              <p:embed/>
            </p:oleObj>
          </a:graphicData>
        </a:graphic>
      </p:graphicFrame>
      <p:graphicFrame>
        <p:nvGraphicFramePr>
          <p:cNvPr id="274456" name="Object 24"/>
          <p:cNvGraphicFramePr>
            <a:graphicFrameLocks noChangeAspect="1"/>
          </p:cNvGraphicFramePr>
          <p:nvPr>
            <p:ph sz="quarter" idx="3"/>
          </p:nvPr>
        </p:nvGraphicFramePr>
        <p:xfrm>
          <a:off x="4718050" y="4532313"/>
          <a:ext cx="2874963" cy="1004887"/>
        </p:xfrm>
        <a:graphic>
          <a:graphicData uri="http://schemas.openxmlformats.org/presentationml/2006/ole">
            <p:oleObj spid="_x0000_s274456" name="Equation" r:id="rId5" imgW="1562040" imgH="545760" progId="">
              <p:embed/>
            </p:oleObj>
          </a:graphicData>
        </a:graphic>
      </p:graphicFrame>
      <p:sp>
        <p:nvSpPr>
          <p:cNvPr id="1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A871-683C-4DF6-B78D-A81BA6398A74}" type="slidenum">
              <a:rPr lang="en-GB"/>
              <a:pPr/>
              <a:t>58</a:t>
            </a:fld>
            <a:endParaRPr lang="en-GB"/>
          </a:p>
        </p:txBody>
      </p:sp>
      <p:sp>
        <p:nvSpPr>
          <p:cNvPr id="274441" name="Line 9"/>
          <p:cNvSpPr>
            <a:spLocks noChangeShapeType="1"/>
          </p:cNvSpPr>
          <p:nvPr/>
        </p:nvSpPr>
        <p:spPr bwMode="auto">
          <a:xfrm flipV="1">
            <a:off x="3348038" y="2636838"/>
            <a:ext cx="0" cy="15843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3348038" y="4221163"/>
            <a:ext cx="2808287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3581400" y="2974975"/>
            <a:ext cx="2105025" cy="1020763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5400" cap="sq">
            <a:solidFill>
              <a:srgbClr val="FD29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39" name="Line 7"/>
          <p:cNvSpPr>
            <a:spLocks noChangeShapeType="1"/>
          </p:cNvSpPr>
          <p:nvPr/>
        </p:nvSpPr>
        <p:spPr bwMode="auto">
          <a:xfrm>
            <a:off x="4635500" y="3484563"/>
            <a:ext cx="1052513" cy="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4305300" y="2924175"/>
            <a:ext cx="39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r</a:t>
            </a:r>
            <a:r>
              <a:rPr lang="en-US" i="1" baseline="-25000">
                <a:solidFill>
                  <a:srgbClr val="006600"/>
                </a:solidFill>
              </a:rPr>
              <a:t>y</a:t>
            </a: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4894263" y="3332163"/>
            <a:ext cx="39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r</a:t>
            </a:r>
            <a:r>
              <a:rPr lang="en-US" i="1" baseline="-25000">
                <a:solidFill>
                  <a:srgbClr val="006600"/>
                </a:solidFill>
              </a:rPr>
              <a:t>x</a:t>
            </a:r>
          </a:p>
        </p:txBody>
      </p:sp>
      <p:sp>
        <p:nvSpPr>
          <p:cNvPr id="274453" name="Line 21"/>
          <p:cNvSpPr>
            <a:spLocks noChangeShapeType="1"/>
          </p:cNvSpPr>
          <p:nvPr/>
        </p:nvSpPr>
        <p:spPr bwMode="auto">
          <a:xfrm flipV="1">
            <a:off x="4635500" y="2974975"/>
            <a:ext cx="0" cy="509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74458" name="Object 26"/>
          <p:cNvGraphicFramePr>
            <a:graphicFrameLocks noChangeAspect="1"/>
          </p:cNvGraphicFramePr>
          <p:nvPr/>
        </p:nvGraphicFramePr>
        <p:xfrm>
          <a:off x="4643438" y="5661025"/>
          <a:ext cx="1944687" cy="960438"/>
        </p:xfrm>
        <a:graphic>
          <a:graphicData uri="http://schemas.openxmlformats.org/presentationml/2006/ole">
            <p:oleObj spid="_x0000_s274458" name="Equation" r:id="rId6" imgW="97776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8913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Ellipse Algorithms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41438"/>
            <a:ext cx="7620000" cy="2303462"/>
          </a:xfrm>
        </p:spPr>
        <p:txBody>
          <a:bodyPr/>
          <a:lstStyle/>
          <a:p>
            <a:r>
              <a:rPr lang="en-US" sz="2400"/>
              <a:t>Symmetry between quadrants</a:t>
            </a:r>
          </a:p>
          <a:p>
            <a:r>
              <a:rPr lang="en-US" sz="2400"/>
              <a:t>Not symmetric between the two octants of a quadrant</a:t>
            </a:r>
          </a:p>
          <a:p>
            <a:r>
              <a:rPr lang="en-US" sz="2400"/>
              <a:t>Thus, we must calculate pixel positions along the elliptical arc through one quadrant and then we obtain positions in the remaining 3 quadrants by symmetry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0D1-1A38-4A9A-BC4A-12309D29D8C6}" type="slidenum">
              <a:rPr lang="en-GB"/>
              <a:pPr/>
              <a:t>59</a:t>
            </a:fld>
            <a:endParaRPr lang="en-GB"/>
          </a:p>
        </p:txBody>
      </p:sp>
      <p:grpSp>
        <p:nvGrpSpPr>
          <p:cNvPr id="277533" name="Group 29"/>
          <p:cNvGrpSpPr>
            <a:grpSpLocks/>
          </p:cNvGrpSpPr>
          <p:nvPr/>
        </p:nvGrpSpPr>
        <p:grpSpPr bwMode="auto">
          <a:xfrm>
            <a:off x="3851275" y="3716338"/>
            <a:ext cx="2770188" cy="2447925"/>
            <a:chOff x="2433" y="2024"/>
            <a:chExt cx="1745" cy="1542"/>
          </a:xfrm>
        </p:grpSpPr>
        <p:sp>
          <p:nvSpPr>
            <p:cNvPr id="277509" name="Line 5"/>
            <p:cNvSpPr>
              <a:spLocks noChangeShapeType="1"/>
            </p:cNvSpPr>
            <p:nvPr/>
          </p:nvSpPr>
          <p:spPr bwMode="auto">
            <a:xfrm>
              <a:off x="3334" y="2024"/>
              <a:ext cx="0" cy="154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0" name="Line 6"/>
            <p:cNvSpPr>
              <a:spLocks noChangeShapeType="1"/>
            </p:cNvSpPr>
            <p:nvPr/>
          </p:nvSpPr>
          <p:spPr bwMode="auto">
            <a:xfrm>
              <a:off x="2608" y="2886"/>
              <a:ext cx="1451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1" name="Oval 7"/>
            <p:cNvSpPr>
              <a:spLocks noChangeArrowheads="1"/>
            </p:cNvSpPr>
            <p:nvPr/>
          </p:nvSpPr>
          <p:spPr bwMode="auto">
            <a:xfrm>
              <a:off x="2926" y="2251"/>
              <a:ext cx="816" cy="1179"/>
            </a:xfrm>
            <a:prstGeom prst="ellipse">
              <a:avLst/>
            </a:prstGeom>
            <a:noFill/>
            <a:ln w="25400" cap="sq">
              <a:solidFill>
                <a:srgbClr val="3817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7" name="Oval 13"/>
            <p:cNvSpPr>
              <a:spLocks noChangeArrowheads="1"/>
            </p:cNvSpPr>
            <p:nvPr/>
          </p:nvSpPr>
          <p:spPr bwMode="auto">
            <a:xfrm>
              <a:off x="3543" y="326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8" name="Oval 14"/>
            <p:cNvSpPr>
              <a:spLocks noChangeArrowheads="1"/>
            </p:cNvSpPr>
            <p:nvPr/>
          </p:nvSpPr>
          <p:spPr bwMode="auto">
            <a:xfrm>
              <a:off x="3017" y="2351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9" name="Oval 15"/>
            <p:cNvSpPr>
              <a:spLocks noChangeArrowheads="1"/>
            </p:cNvSpPr>
            <p:nvPr/>
          </p:nvSpPr>
          <p:spPr bwMode="auto">
            <a:xfrm>
              <a:off x="3026" y="324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0" name="Oval 16"/>
            <p:cNvSpPr>
              <a:spLocks noChangeArrowheads="1"/>
            </p:cNvSpPr>
            <p:nvPr/>
          </p:nvSpPr>
          <p:spPr bwMode="auto">
            <a:xfrm>
              <a:off x="3560" y="2342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3615" y="2160"/>
              <a:ext cx="51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r>
                <a:rPr lang="en-US" i="1"/>
                <a:t>x</a:t>
              </a:r>
              <a:r>
                <a:rPr lang="en-US"/>
                <a:t>, 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  <p:sp>
          <p:nvSpPr>
            <p:cNvPr id="277525" name="Text Box 21"/>
            <p:cNvSpPr txBox="1">
              <a:spLocks noChangeArrowheads="1"/>
            </p:cNvSpPr>
            <p:nvPr/>
          </p:nvSpPr>
          <p:spPr bwMode="auto">
            <a:xfrm>
              <a:off x="2472" y="2133"/>
              <a:ext cx="57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(-</a:t>
              </a:r>
              <a:r>
                <a:rPr lang="en-US" i="1"/>
                <a:t>x</a:t>
              </a:r>
              <a:r>
                <a:rPr lang="en-US"/>
                <a:t>, 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  <p:sp>
          <p:nvSpPr>
            <p:cNvPr id="277527" name="Text Box 23"/>
            <p:cNvSpPr txBox="1">
              <a:spLocks noChangeArrowheads="1"/>
            </p:cNvSpPr>
            <p:nvPr/>
          </p:nvSpPr>
          <p:spPr bwMode="auto">
            <a:xfrm>
              <a:off x="3604" y="3249"/>
              <a:ext cx="57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r>
                <a:rPr lang="en-US" i="1"/>
                <a:t>x</a:t>
              </a:r>
              <a:r>
                <a:rPr lang="en-US"/>
                <a:t>, -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2433" y="3233"/>
              <a:ext cx="63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(-</a:t>
              </a:r>
              <a:r>
                <a:rPr lang="en-US" i="1"/>
                <a:t>x</a:t>
              </a:r>
              <a:r>
                <a:rPr lang="en-US"/>
                <a:t>, -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  <p:sp>
          <p:nvSpPr>
            <p:cNvPr id="277531" name="Text Box 27"/>
            <p:cNvSpPr txBox="1">
              <a:spLocks noChangeArrowheads="1"/>
            </p:cNvSpPr>
            <p:nvPr/>
          </p:nvSpPr>
          <p:spPr bwMode="auto">
            <a:xfrm>
              <a:off x="3388" y="2798"/>
              <a:ext cx="24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x</a:t>
              </a:r>
            </a:p>
          </p:txBody>
        </p:sp>
        <p:sp>
          <p:nvSpPr>
            <p:cNvPr id="277532" name="Text Box 28"/>
            <p:cNvSpPr txBox="1">
              <a:spLocks noChangeArrowheads="1"/>
            </p:cNvSpPr>
            <p:nvPr/>
          </p:nvSpPr>
          <p:spPr bwMode="auto">
            <a:xfrm>
              <a:off x="3122" y="2432"/>
              <a:ext cx="24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333375"/>
            <a:ext cx="7772400" cy="4608513"/>
          </a:xfrm>
        </p:spPr>
        <p:txBody>
          <a:bodyPr/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sz="2400">
                <a:solidFill>
                  <a:srgbClr val="FD2919"/>
                </a:solidFill>
              </a:rPr>
              <a:t>Digital devices</a:t>
            </a:r>
            <a:r>
              <a:rPr lang="en-US" sz="2400"/>
              <a:t> display a straight line by plotting discrete coordinate points along the line path which are calculated from the equation of the line.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2000"/>
              <a:t>Screen locations are referenced with integer values, so plotted positions may only approximate actual line positions between two specific endpoints.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2000"/>
              <a:t>A computed line position of (10.48, 20.51) will be converted to pixel position (10, 21). This rounding of coordinate values to integers causes lines to be displayed with a </a:t>
            </a:r>
            <a:r>
              <a:rPr lang="en-US" sz="2000">
                <a:solidFill>
                  <a:srgbClr val="FD2919"/>
                </a:solidFill>
              </a:rPr>
              <a:t>stairstep</a:t>
            </a:r>
            <a:r>
              <a:rPr lang="en-US" sz="2000"/>
              <a:t> appearance (the “</a:t>
            </a:r>
            <a:r>
              <a:rPr lang="en-US" sz="2000">
                <a:solidFill>
                  <a:srgbClr val="FD2919"/>
                </a:solidFill>
              </a:rPr>
              <a:t>jaggies</a:t>
            </a:r>
            <a:r>
              <a:rPr lang="en-US" sz="2000"/>
              <a:t>”).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2000"/>
              <a:t>Particularly noticeable on systems with low resolution.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2000"/>
              <a:t>To smooth raster lines, pixel intensities along the line paths must be adjusted.</a:t>
            </a:r>
            <a:endParaRPr lang="el-GR" sz="2000"/>
          </a:p>
        </p:txBody>
      </p:sp>
      <p:pic>
        <p:nvPicPr>
          <p:cNvPr id="101382" name="Picture 6" descr="LIN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3203575" y="4868863"/>
            <a:ext cx="4319588" cy="1846262"/>
          </a:xfrm>
          <a:noFill/>
          <a:ln/>
        </p:spPr>
      </p:pic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5185-5AC1-418C-BD5A-003AA81F9FC3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735012"/>
          </a:xfrm>
        </p:spPr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Ellipse Algorithms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81200"/>
            <a:ext cx="4424363" cy="584200"/>
          </a:xfrm>
        </p:spPr>
        <p:txBody>
          <a:bodyPr/>
          <a:lstStyle/>
          <a:p>
            <a:r>
              <a:rPr lang="en-US" sz="2400"/>
              <a:t>Decision parameter:</a:t>
            </a:r>
            <a:endParaRPr lang="en-US" sz="2400">
              <a:cs typeface="Times New Roman" pitchFamily="18" charset="0"/>
            </a:endParaRPr>
          </a:p>
        </p:txBody>
      </p:sp>
      <p:graphicFrame>
        <p:nvGraphicFramePr>
          <p:cNvPr id="279573" name="Object 21"/>
          <p:cNvGraphicFramePr>
            <a:graphicFrameLocks noChangeAspect="1"/>
          </p:cNvGraphicFramePr>
          <p:nvPr>
            <p:ph sz="quarter" idx="2"/>
          </p:nvPr>
        </p:nvGraphicFramePr>
        <p:xfrm>
          <a:off x="2627313" y="1125538"/>
          <a:ext cx="5184775" cy="690562"/>
        </p:xfrm>
        <a:graphic>
          <a:graphicData uri="http://schemas.openxmlformats.org/presentationml/2006/ole">
            <p:oleObj spid="_x0000_s279573" name="Equation" r:id="rId4" imgW="1904760" imgH="253800" progId="">
              <p:embed/>
            </p:oleObj>
          </a:graphicData>
        </a:graphic>
      </p:graphicFrame>
      <p:graphicFrame>
        <p:nvGraphicFramePr>
          <p:cNvPr id="279576" name="Object 24"/>
          <p:cNvGraphicFramePr>
            <a:graphicFrameLocks noChangeAspect="1"/>
          </p:cNvGraphicFramePr>
          <p:nvPr>
            <p:ph sz="quarter" idx="3"/>
          </p:nvPr>
        </p:nvGraphicFramePr>
        <p:xfrm>
          <a:off x="1912938" y="2420938"/>
          <a:ext cx="6829425" cy="1641475"/>
        </p:xfrm>
        <a:graphic>
          <a:graphicData uri="http://schemas.openxmlformats.org/presentationml/2006/ole">
            <p:oleObj spid="_x0000_s279576" name="Equation" r:id="rId5" imgW="2958840" imgH="711000" progId="">
              <p:embed/>
            </p:oleObj>
          </a:graphicData>
        </a:graphic>
      </p:graphicFrame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ABA8-0E27-40CD-90E3-A0E79FD68C56}" type="slidenum">
              <a:rPr lang="en-GB"/>
              <a:pPr/>
              <a:t>60</a:t>
            </a:fld>
            <a:endParaRPr lang="en-GB"/>
          </a:p>
        </p:txBody>
      </p:sp>
      <p:grpSp>
        <p:nvGrpSpPr>
          <p:cNvPr id="279575" name="Group 23"/>
          <p:cNvGrpSpPr>
            <a:grpSpLocks/>
          </p:cNvGrpSpPr>
          <p:nvPr/>
        </p:nvGrpSpPr>
        <p:grpSpPr bwMode="auto">
          <a:xfrm>
            <a:off x="2268538" y="4149725"/>
            <a:ext cx="2693987" cy="2447925"/>
            <a:chOff x="2601" y="2341"/>
            <a:chExt cx="1697" cy="1542"/>
          </a:xfrm>
        </p:grpSpPr>
        <p:sp>
          <p:nvSpPr>
            <p:cNvPr id="279557" name="Line 5"/>
            <p:cNvSpPr>
              <a:spLocks noChangeShapeType="1"/>
            </p:cNvSpPr>
            <p:nvPr/>
          </p:nvSpPr>
          <p:spPr bwMode="auto">
            <a:xfrm>
              <a:off x="3327" y="2341"/>
              <a:ext cx="0" cy="154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58" name="Line 6"/>
            <p:cNvSpPr>
              <a:spLocks noChangeShapeType="1"/>
            </p:cNvSpPr>
            <p:nvPr/>
          </p:nvSpPr>
          <p:spPr bwMode="auto">
            <a:xfrm>
              <a:off x="2601" y="3203"/>
              <a:ext cx="1451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59" name="Oval 7"/>
            <p:cNvSpPr>
              <a:spLocks noChangeArrowheads="1"/>
            </p:cNvSpPr>
            <p:nvPr/>
          </p:nvSpPr>
          <p:spPr bwMode="auto">
            <a:xfrm>
              <a:off x="2919" y="2568"/>
              <a:ext cx="816" cy="1179"/>
            </a:xfrm>
            <a:prstGeom prst="ellipse">
              <a:avLst/>
            </a:prstGeom>
            <a:noFill/>
            <a:ln w="25400" cap="sq">
              <a:solidFill>
                <a:srgbClr val="3817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6" name="Text Box 14"/>
            <p:cNvSpPr txBox="1">
              <a:spLocks noChangeArrowheads="1"/>
            </p:cNvSpPr>
            <p:nvPr/>
          </p:nvSpPr>
          <p:spPr bwMode="auto">
            <a:xfrm>
              <a:off x="3288" y="265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279567" name="Text Box 15"/>
            <p:cNvSpPr txBox="1">
              <a:spLocks noChangeArrowheads="1"/>
            </p:cNvSpPr>
            <p:nvPr/>
          </p:nvSpPr>
          <p:spPr bwMode="auto">
            <a:xfrm>
              <a:off x="3515" y="2432"/>
              <a:ext cx="78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Slope = -1</a:t>
              </a:r>
            </a:p>
          </p:txBody>
        </p:sp>
        <p:sp>
          <p:nvSpPr>
            <p:cNvPr id="279568" name="Text Box 16"/>
            <p:cNvSpPr txBox="1">
              <a:spLocks noChangeArrowheads="1"/>
            </p:cNvSpPr>
            <p:nvPr/>
          </p:nvSpPr>
          <p:spPr bwMode="auto">
            <a:xfrm>
              <a:off x="3393" y="3113"/>
              <a:ext cx="2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r</a:t>
              </a:r>
              <a:r>
                <a:rPr lang="en-US" sz="2000" i="1" baseline="-25000"/>
                <a:t>x</a:t>
              </a:r>
            </a:p>
          </p:txBody>
        </p:sp>
        <p:sp>
          <p:nvSpPr>
            <p:cNvPr id="279569" name="Text Box 17"/>
            <p:cNvSpPr txBox="1">
              <a:spLocks noChangeArrowheads="1"/>
            </p:cNvSpPr>
            <p:nvPr/>
          </p:nvSpPr>
          <p:spPr bwMode="auto">
            <a:xfrm>
              <a:off x="3127" y="2780"/>
              <a:ext cx="2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r</a:t>
              </a:r>
              <a:r>
                <a:rPr lang="en-US" sz="2000" i="1" baseline="-25000"/>
                <a:t>y</a:t>
              </a:r>
            </a:p>
          </p:txBody>
        </p:sp>
        <p:sp>
          <p:nvSpPr>
            <p:cNvPr id="279570" name="Line 18"/>
            <p:cNvSpPr>
              <a:spLocks noChangeShapeType="1"/>
            </p:cNvSpPr>
            <p:nvPr/>
          </p:nvSpPr>
          <p:spPr bwMode="auto">
            <a:xfrm>
              <a:off x="3107" y="2341"/>
              <a:ext cx="862" cy="590"/>
            </a:xfrm>
            <a:prstGeom prst="line">
              <a:avLst/>
            </a:prstGeom>
            <a:noFill/>
            <a:ln w="254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71" name="Line 19"/>
            <p:cNvSpPr>
              <a:spLocks noChangeShapeType="1"/>
            </p:cNvSpPr>
            <p:nvPr/>
          </p:nvSpPr>
          <p:spPr bwMode="auto">
            <a:xfrm flipV="1">
              <a:off x="3334" y="2614"/>
              <a:ext cx="181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72" name="Text Box 20"/>
            <p:cNvSpPr txBox="1">
              <a:spLocks noChangeArrowheads="1"/>
            </p:cNvSpPr>
            <p:nvPr/>
          </p:nvSpPr>
          <p:spPr bwMode="auto">
            <a:xfrm>
              <a:off x="3424" y="2795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2</a:t>
              </a:r>
            </a:p>
          </p:txBody>
        </p:sp>
      </p:grpSp>
      <p:graphicFrame>
        <p:nvGraphicFramePr>
          <p:cNvPr id="279579" name="Object 27"/>
          <p:cNvGraphicFramePr>
            <a:graphicFrameLocks noChangeAspect="1"/>
          </p:cNvGraphicFramePr>
          <p:nvPr/>
        </p:nvGraphicFramePr>
        <p:xfrm>
          <a:off x="5472113" y="4884738"/>
          <a:ext cx="2738437" cy="1004887"/>
        </p:xfrm>
        <a:graphic>
          <a:graphicData uri="http://schemas.openxmlformats.org/presentationml/2006/ole">
            <p:oleObj spid="_x0000_s279579" name="Equation" r:id="rId6" imgW="1282680" imgH="46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5937250" cy="87947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Ellipse Algorithms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420938"/>
            <a:ext cx="7620000" cy="3675062"/>
          </a:xfrm>
        </p:spPr>
        <p:txBody>
          <a:bodyPr/>
          <a:lstStyle/>
          <a:p>
            <a:r>
              <a:rPr lang="en-US" sz="2400"/>
              <a:t>Starting at (0, </a:t>
            </a:r>
            <a:r>
              <a:rPr lang="en-US" sz="2400" i="1"/>
              <a:t>r</a:t>
            </a:r>
            <a:r>
              <a:rPr lang="en-US" sz="2400" i="1" baseline="-25000"/>
              <a:t>y</a:t>
            </a:r>
            <a:r>
              <a:rPr lang="en-US" sz="2400"/>
              <a:t>) we take unit steps in the </a:t>
            </a:r>
            <a:r>
              <a:rPr lang="en-US" sz="2400" i="1"/>
              <a:t>x</a:t>
            </a:r>
            <a:r>
              <a:rPr lang="en-US" sz="2400"/>
              <a:t> direction until we reach the boundary between </a:t>
            </a:r>
            <a:r>
              <a:rPr lang="en-US" sz="2400">
                <a:solidFill>
                  <a:srgbClr val="FD2919"/>
                </a:solidFill>
              </a:rPr>
              <a:t>region 1</a:t>
            </a:r>
            <a:r>
              <a:rPr lang="en-US" sz="2400"/>
              <a:t> and </a:t>
            </a:r>
            <a:r>
              <a:rPr lang="en-US" sz="2400">
                <a:solidFill>
                  <a:srgbClr val="FD2919"/>
                </a:solidFill>
              </a:rPr>
              <a:t>region 2</a:t>
            </a:r>
            <a:r>
              <a:rPr lang="en-US" sz="2400"/>
              <a:t>. Then we take unit steps in the </a:t>
            </a:r>
            <a:r>
              <a:rPr lang="en-US" sz="2400" i="1"/>
              <a:t>y</a:t>
            </a:r>
            <a:r>
              <a:rPr lang="en-US" sz="2400"/>
              <a:t> direction over the remainder of the curve in the first quadrant.</a:t>
            </a:r>
          </a:p>
          <a:p>
            <a:r>
              <a:rPr lang="en-US" sz="2400"/>
              <a:t>At the boundary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therefore, we move out of </a:t>
            </a:r>
            <a:r>
              <a:rPr lang="en-US" sz="2400">
                <a:solidFill>
                  <a:srgbClr val="FD2919"/>
                </a:solidFill>
              </a:rPr>
              <a:t>region 1</a:t>
            </a:r>
            <a:r>
              <a:rPr lang="en-US" sz="2400"/>
              <a:t> whenever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834-8A5E-49AF-8EFA-D368612B28AC}" type="slidenum">
              <a:rPr lang="en-GB"/>
              <a:pPr/>
              <a:t>61</a:t>
            </a:fld>
            <a:endParaRPr lang="en-GB"/>
          </a:p>
        </p:txBody>
      </p:sp>
      <p:grpSp>
        <p:nvGrpSpPr>
          <p:cNvPr id="283652" name="Group 4"/>
          <p:cNvGrpSpPr>
            <a:grpSpLocks/>
          </p:cNvGrpSpPr>
          <p:nvPr/>
        </p:nvGrpSpPr>
        <p:grpSpPr bwMode="auto">
          <a:xfrm>
            <a:off x="6588125" y="188913"/>
            <a:ext cx="2338388" cy="2089150"/>
            <a:chOff x="2601" y="2341"/>
            <a:chExt cx="1778" cy="1542"/>
          </a:xfrm>
        </p:grpSpPr>
        <p:sp>
          <p:nvSpPr>
            <p:cNvPr id="283653" name="Line 5"/>
            <p:cNvSpPr>
              <a:spLocks noChangeShapeType="1"/>
            </p:cNvSpPr>
            <p:nvPr/>
          </p:nvSpPr>
          <p:spPr bwMode="auto">
            <a:xfrm>
              <a:off x="3327" y="2341"/>
              <a:ext cx="0" cy="154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54" name="Line 6"/>
            <p:cNvSpPr>
              <a:spLocks noChangeShapeType="1"/>
            </p:cNvSpPr>
            <p:nvPr/>
          </p:nvSpPr>
          <p:spPr bwMode="auto">
            <a:xfrm>
              <a:off x="2601" y="3203"/>
              <a:ext cx="1451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55" name="Oval 7"/>
            <p:cNvSpPr>
              <a:spLocks noChangeArrowheads="1"/>
            </p:cNvSpPr>
            <p:nvPr/>
          </p:nvSpPr>
          <p:spPr bwMode="auto">
            <a:xfrm>
              <a:off x="2919" y="2568"/>
              <a:ext cx="816" cy="1179"/>
            </a:xfrm>
            <a:prstGeom prst="ellipse">
              <a:avLst/>
            </a:prstGeom>
            <a:noFill/>
            <a:ln w="25400" cap="sq">
              <a:solidFill>
                <a:srgbClr val="3817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6" name="Text Box 8"/>
            <p:cNvSpPr txBox="1">
              <a:spLocks noChangeArrowheads="1"/>
            </p:cNvSpPr>
            <p:nvPr/>
          </p:nvSpPr>
          <p:spPr bwMode="auto">
            <a:xfrm>
              <a:off x="3266" y="2659"/>
              <a:ext cx="256" cy="3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283657" name="Text Box 9"/>
            <p:cNvSpPr txBox="1">
              <a:spLocks noChangeArrowheads="1"/>
            </p:cNvSpPr>
            <p:nvPr/>
          </p:nvSpPr>
          <p:spPr bwMode="auto">
            <a:xfrm>
              <a:off x="3434" y="2432"/>
              <a:ext cx="945" cy="2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Slope = -1</a:t>
              </a:r>
            </a:p>
          </p:txBody>
        </p:sp>
        <p:sp>
          <p:nvSpPr>
            <p:cNvPr id="283658" name="Text Box 10"/>
            <p:cNvSpPr txBox="1">
              <a:spLocks noChangeArrowheads="1"/>
            </p:cNvSpPr>
            <p:nvPr/>
          </p:nvSpPr>
          <p:spPr bwMode="auto">
            <a:xfrm>
              <a:off x="3370" y="3113"/>
              <a:ext cx="270" cy="2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r</a:t>
              </a:r>
              <a:r>
                <a:rPr lang="en-US" sz="2000" i="1" baseline="-25000"/>
                <a:t>x</a:t>
              </a:r>
            </a:p>
          </p:txBody>
        </p:sp>
        <p:sp>
          <p:nvSpPr>
            <p:cNvPr id="283659" name="Text Box 11"/>
            <p:cNvSpPr txBox="1">
              <a:spLocks noChangeArrowheads="1"/>
            </p:cNvSpPr>
            <p:nvPr/>
          </p:nvSpPr>
          <p:spPr bwMode="auto">
            <a:xfrm>
              <a:off x="3104" y="2780"/>
              <a:ext cx="271" cy="2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r</a:t>
              </a:r>
              <a:r>
                <a:rPr lang="en-US" sz="2000" i="1" baseline="-25000"/>
                <a:t>y</a:t>
              </a:r>
            </a:p>
          </p:txBody>
        </p:sp>
        <p:sp>
          <p:nvSpPr>
            <p:cNvPr id="283660" name="Line 12"/>
            <p:cNvSpPr>
              <a:spLocks noChangeShapeType="1"/>
            </p:cNvSpPr>
            <p:nvPr/>
          </p:nvSpPr>
          <p:spPr bwMode="auto">
            <a:xfrm>
              <a:off x="3107" y="2341"/>
              <a:ext cx="862" cy="590"/>
            </a:xfrm>
            <a:prstGeom prst="line">
              <a:avLst/>
            </a:prstGeom>
            <a:noFill/>
            <a:ln w="254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61" name="Line 13"/>
            <p:cNvSpPr>
              <a:spLocks noChangeShapeType="1"/>
            </p:cNvSpPr>
            <p:nvPr/>
          </p:nvSpPr>
          <p:spPr bwMode="auto">
            <a:xfrm flipV="1">
              <a:off x="3334" y="2614"/>
              <a:ext cx="181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62" name="Text Box 14"/>
            <p:cNvSpPr txBox="1">
              <a:spLocks noChangeArrowheads="1"/>
            </p:cNvSpPr>
            <p:nvPr/>
          </p:nvSpPr>
          <p:spPr bwMode="auto">
            <a:xfrm>
              <a:off x="3402" y="2794"/>
              <a:ext cx="256" cy="3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2</a:t>
              </a:r>
            </a:p>
          </p:txBody>
        </p:sp>
      </p:grpSp>
      <p:graphicFrame>
        <p:nvGraphicFramePr>
          <p:cNvPr id="283674" name="Object 26"/>
          <p:cNvGraphicFramePr>
            <a:graphicFrameLocks noChangeAspect="1"/>
          </p:cNvGraphicFramePr>
          <p:nvPr/>
        </p:nvGraphicFramePr>
        <p:xfrm>
          <a:off x="3419475" y="4437063"/>
          <a:ext cx="3659188" cy="841375"/>
        </p:xfrm>
        <a:graphic>
          <a:graphicData uri="http://schemas.openxmlformats.org/presentationml/2006/ole">
            <p:oleObj spid="_x0000_s283674" name="Equation" r:id="rId4" imgW="1714320" imgH="393480" progId="">
              <p:embed/>
            </p:oleObj>
          </a:graphicData>
        </a:graphic>
      </p:graphicFrame>
      <p:graphicFrame>
        <p:nvGraphicFramePr>
          <p:cNvPr id="283686" name="Object 38"/>
          <p:cNvGraphicFramePr>
            <a:graphicFrameLocks noChangeAspect="1"/>
          </p:cNvGraphicFramePr>
          <p:nvPr/>
        </p:nvGraphicFramePr>
        <p:xfrm>
          <a:off x="4356100" y="5876925"/>
          <a:ext cx="1654175" cy="542925"/>
        </p:xfrm>
        <a:graphic>
          <a:graphicData uri="http://schemas.openxmlformats.org/presentationml/2006/ole">
            <p:oleObj spid="_x0000_s283686" name="Equation" r:id="rId5" imgW="77436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87947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Midpoint Ellipse Algorithm</a:t>
            </a:r>
          </a:p>
        </p:txBody>
      </p:sp>
      <p:graphicFrame>
        <p:nvGraphicFramePr>
          <p:cNvPr id="284737" name="Group 65"/>
          <p:cNvGraphicFramePr>
            <a:graphicFrameLocks noGrp="1"/>
          </p:cNvGraphicFramePr>
          <p:nvPr>
            <p:ph type="tbl" idx="1"/>
          </p:nvPr>
        </p:nvGraphicFramePr>
        <p:xfrm>
          <a:off x="3459163" y="1196975"/>
          <a:ext cx="2841625" cy="2519364"/>
        </p:xfrm>
        <a:graphic>
          <a:graphicData uri="http://schemas.openxmlformats.org/drawingml/2006/table">
            <a:tbl>
              <a:tblPr/>
              <a:tblGrid>
                <a:gridCol w="568325"/>
                <a:gridCol w="568325"/>
                <a:gridCol w="568325"/>
                <a:gridCol w="568325"/>
                <a:gridCol w="5683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144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5249-3EAF-4E27-BA74-B6443D0985E1}" type="slidenum">
              <a:rPr lang="en-GB"/>
              <a:pPr/>
              <a:t>62</a:t>
            </a:fld>
            <a:endParaRPr lang="en-GB"/>
          </a:p>
        </p:txBody>
      </p:sp>
      <p:sp>
        <p:nvSpPr>
          <p:cNvPr id="284729" name="Arc 57"/>
          <p:cNvSpPr>
            <a:spLocks/>
          </p:cNvSpPr>
          <p:nvPr/>
        </p:nvSpPr>
        <p:spPr bwMode="auto">
          <a:xfrm>
            <a:off x="4067175" y="1852613"/>
            <a:ext cx="1368425" cy="13604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sq">
            <a:solidFill>
              <a:srgbClr val="3D1EF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0" name="Oval 58"/>
          <p:cNvSpPr>
            <a:spLocks noChangeArrowheads="1"/>
          </p:cNvSpPr>
          <p:nvPr/>
        </p:nvSpPr>
        <p:spPr bwMode="auto">
          <a:xfrm>
            <a:off x="4787900" y="2133600"/>
            <a:ext cx="142875" cy="142875"/>
          </a:xfrm>
          <a:prstGeom prst="ellipse">
            <a:avLst/>
          </a:prstGeom>
          <a:solidFill>
            <a:srgbClr val="993366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1" name="AutoShape 59"/>
          <p:cNvSpPr>
            <a:spLocks noChangeArrowheads="1"/>
          </p:cNvSpPr>
          <p:nvPr/>
        </p:nvSpPr>
        <p:spPr bwMode="auto">
          <a:xfrm>
            <a:off x="5219700" y="1341438"/>
            <a:ext cx="1223963" cy="431800"/>
          </a:xfrm>
          <a:prstGeom prst="wedgeRoundRectCallout">
            <a:avLst>
              <a:gd name="adj1" fmla="val -71662"/>
              <a:gd name="adj2" fmla="val 129778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sz="2000"/>
              <a:t>Midpoint</a:t>
            </a:r>
          </a:p>
        </p:txBody>
      </p:sp>
      <p:sp>
        <p:nvSpPr>
          <p:cNvPr id="284733" name="Text Box 61"/>
          <p:cNvSpPr txBox="1">
            <a:spLocks noChangeArrowheads="1"/>
          </p:cNvSpPr>
          <p:nvPr/>
        </p:nvSpPr>
        <p:spPr bwMode="auto">
          <a:xfrm>
            <a:off x="1476375" y="3860800"/>
            <a:ext cx="7289800" cy="79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2200">
                <a:solidFill>
                  <a:srgbClr val="3817FF"/>
                </a:solidFill>
              </a:rPr>
              <a:t>Assuming that we have just plotted the pixels at </a:t>
            </a:r>
            <a:r>
              <a:rPr lang="en-US" sz="2200" b="1">
                <a:solidFill>
                  <a:srgbClr val="FD2919"/>
                </a:solidFill>
              </a:rPr>
              <a:t>(</a:t>
            </a:r>
            <a:r>
              <a:rPr lang="en-US" sz="2200" b="1" i="1">
                <a:solidFill>
                  <a:srgbClr val="FD2919"/>
                </a:solidFill>
              </a:rPr>
              <a:t>x</a:t>
            </a:r>
            <a:r>
              <a:rPr lang="en-US" sz="2200" b="1" i="1" baseline="-25000">
                <a:solidFill>
                  <a:srgbClr val="FD2919"/>
                </a:solidFill>
              </a:rPr>
              <a:t>i </a:t>
            </a:r>
            <a:r>
              <a:rPr lang="en-US" sz="2200" b="1">
                <a:solidFill>
                  <a:srgbClr val="FD2919"/>
                </a:solidFill>
              </a:rPr>
              <a:t>, </a:t>
            </a:r>
            <a:r>
              <a:rPr lang="en-US" sz="2200" b="1" i="1">
                <a:solidFill>
                  <a:srgbClr val="FD2919"/>
                </a:solidFill>
              </a:rPr>
              <a:t>y</a:t>
            </a:r>
            <a:r>
              <a:rPr lang="en-US" sz="2200" b="1" i="1" baseline="-25000">
                <a:solidFill>
                  <a:srgbClr val="FD2919"/>
                </a:solidFill>
              </a:rPr>
              <a:t>i</a:t>
            </a:r>
            <a:r>
              <a:rPr lang="en-US" sz="2200" b="1">
                <a:solidFill>
                  <a:srgbClr val="FD2919"/>
                </a:solidFill>
              </a:rPr>
              <a:t>)</a:t>
            </a:r>
            <a:r>
              <a:rPr lang="en-US" sz="2200">
                <a:solidFill>
                  <a:srgbClr val="3817FF"/>
                </a:solidFill>
              </a:rPr>
              <a:t>.</a:t>
            </a:r>
          </a:p>
          <a:p>
            <a:pPr algn="l">
              <a:spcBef>
                <a:spcPct val="10000"/>
              </a:spcBef>
            </a:pPr>
            <a:r>
              <a:rPr lang="en-US" sz="2200">
                <a:solidFill>
                  <a:srgbClr val="3817FF"/>
                </a:solidFill>
              </a:rPr>
              <a:t>The next position is determined by:</a:t>
            </a:r>
            <a:endParaRPr lang="en-US" sz="2200" b="1">
              <a:solidFill>
                <a:srgbClr val="3817FF"/>
              </a:solidFill>
            </a:endParaRPr>
          </a:p>
        </p:txBody>
      </p:sp>
      <p:graphicFrame>
        <p:nvGraphicFramePr>
          <p:cNvPr id="284734" name="Object 62"/>
          <p:cNvGraphicFramePr>
            <a:graphicFrameLocks noChangeAspect="1"/>
          </p:cNvGraphicFramePr>
          <p:nvPr/>
        </p:nvGraphicFramePr>
        <p:xfrm>
          <a:off x="2771775" y="4724400"/>
          <a:ext cx="4594225" cy="1089025"/>
        </p:xfrm>
        <a:graphic>
          <a:graphicData uri="http://schemas.openxmlformats.org/presentationml/2006/ole">
            <p:oleObj spid="_x0000_s284734" name="Equation" r:id="rId4" imgW="2145960" imgH="507960" progId="">
              <p:embed/>
            </p:oleObj>
          </a:graphicData>
        </a:graphic>
      </p:graphicFrame>
      <p:sp>
        <p:nvSpPr>
          <p:cNvPr id="284738" name="Text Box 66"/>
          <p:cNvSpPr txBox="1">
            <a:spLocks noChangeArrowheads="1"/>
          </p:cNvSpPr>
          <p:nvPr/>
        </p:nvSpPr>
        <p:spPr bwMode="auto">
          <a:xfrm>
            <a:off x="1476375" y="5876925"/>
            <a:ext cx="7488238" cy="79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2200">
                <a:solidFill>
                  <a:srgbClr val="3817FF"/>
                </a:solidFill>
              </a:rPr>
              <a:t>If </a:t>
            </a:r>
            <a:r>
              <a:rPr lang="en-US" sz="2200" i="1">
                <a:solidFill>
                  <a:srgbClr val="3817FF"/>
                </a:solidFill>
              </a:rPr>
              <a:t>p</a:t>
            </a:r>
            <a:r>
              <a:rPr lang="en-US" sz="2200">
                <a:solidFill>
                  <a:srgbClr val="3817FF"/>
                </a:solidFill>
              </a:rPr>
              <a:t>1</a:t>
            </a:r>
            <a:r>
              <a:rPr lang="en-US" sz="2200" i="1" baseline="-25000">
                <a:solidFill>
                  <a:srgbClr val="3817FF"/>
                </a:solidFill>
              </a:rPr>
              <a:t>i</a:t>
            </a:r>
            <a:r>
              <a:rPr lang="en-US" sz="2200">
                <a:solidFill>
                  <a:srgbClr val="3817FF"/>
                </a:solidFill>
              </a:rPr>
              <a:t> &lt; 0 the midpoint is inside the ellipse </a:t>
            </a:r>
            <a:r>
              <a:rPr lang="en-US" sz="2200">
                <a:solidFill>
                  <a:srgbClr val="3817FF"/>
                </a:solidFill>
                <a:sym typeface="Symbol" pitchFamily="18" charset="2"/>
              </a:rPr>
              <a:t></a:t>
            </a:r>
            <a:r>
              <a:rPr lang="en-US" sz="2200"/>
              <a:t> </a:t>
            </a:r>
            <a:r>
              <a:rPr lang="en-US" sz="2200" b="1" i="1">
                <a:solidFill>
                  <a:srgbClr val="FD2919"/>
                </a:solidFill>
              </a:rPr>
              <a:t>y</a:t>
            </a:r>
            <a:r>
              <a:rPr lang="en-US" sz="2200" b="1" i="1" baseline="-25000">
                <a:solidFill>
                  <a:srgbClr val="FD2919"/>
                </a:solidFill>
              </a:rPr>
              <a:t>i</a:t>
            </a:r>
            <a:r>
              <a:rPr lang="en-US" sz="2200"/>
              <a:t> </a:t>
            </a:r>
            <a:r>
              <a:rPr lang="en-US" sz="2200">
                <a:solidFill>
                  <a:srgbClr val="3817FF"/>
                </a:solidFill>
              </a:rPr>
              <a:t>is closer</a:t>
            </a:r>
          </a:p>
          <a:p>
            <a:pPr algn="l">
              <a:spcBef>
                <a:spcPct val="10000"/>
              </a:spcBef>
            </a:pPr>
            <a:r>
              <a:rPr lang="en-US" sz="2200">
                <a:solidFill>
                  <a:srgbClr val="3817FF"/>
                </a:solidFill>
              </a:rPr>
              <a:t>If </a:t>
            </a:r>
            <a:r>
              <a:rPr lang="en-US" sz="2200" i="1">
                <a:solidFill>
                  <a:srgbClr val="3817FF"/>
                </a:solidFill>
              </a:rPr>
              <a:t>p</a:t>
            </a:r>
            <a:r>
              <a:rPr lang="en-US" sz="2200">
                <a:solidFill>
                  <a:srgbClr val="3817FF"/>
                </a:solidFill>
              </a:rPr>
              <a:t>1</a:t>
            </a:r>
            <a:r>
              <a:rPr lang="en-US" sz="2200" i="1">
                <a:solidFill>
                  <a:srgbClr val="3817FF"/>
                </a:solidFill>
              </a:rPr>
              <a:t>i</a:t>
            </a:r>
            <a:r>
              <a:rPr lang="en-US" sz="2200">
                <a:solidFill>
                  <a:srgbClr val="3817FF"/>
                </a:solidFill>
              </a:rPr>
              <a:t> </a:t>
            </a:r>
            <a:r>
              <a:rPr lang="en-US" sz="2200">
                <a:solidFill>
                  <a:srgbClr val="3817FF"/>
                </a:solidFill>
                <a:cs typeface="Times New Roman" pitchFamily="18" charset="0"/>
              </a:rPr>
              <a:t>≥</a:t>
            </a:r>
            <a:r>
              <a:rPr lang="en-US" sz="2200">
                <a:solidFill>
                  <a:srgbClr val="3817FF"/>
                </a:solidFill>
              </a:rPr>
              <a:t> 0 the midpoint is outside the ellipse </a:t>
            </a:r>
            <a:r>
              <a:rPr lang="en-US" sz="2200">
                <a:solidFill>
                  <a:srgbClr val="3817FF"/>
                </a:solidFill>
                <a:sym typeface="Symbol" pitchFamily="18" charset="2"/>
              </a:rPr>
              <a:t></a:t>
            </a:r>
            <a:r>
              <a:rPr lang="en-US" sz="2200"/>
              <a:t> </a:t>
            </a:r>
            <a:r>
              <a:rPr lang="en-US" sz="2200" b="1" i="1">
                <a:solidFill>
                  <a:srgbClr val="FD2919"/>
                </a:solidFill>
              </a:rPr>
              <a:t>y</a:t>
            </a:r>
            <a:r>
              <a:rPr lang="en-US" sz="2200" b="1" i="1" baseline="-25000">
                <a:solidFill>
                  <a:srgbClr val="FD2919"/>
                </a:solidFill>
              </a:rPr>
              <a:t>i</a:t>
            </a:r>
            <a:r>
              <a:rPr lang="en-US" sz="2200" b="1" i="1">
                <a:solidFill>
                  <a:srgbClr val="FD2919"/>
                </a:solidFill>
              </a:rPr>
              <a:t> </a:t>
            </a:r>
            <a:r>
              <a:rPr lang="en-US" sz="2200">
                <a:solidFill>
                  <a:srgbClr val="FD2919"/>
                </a:solidFill>
              </a:rPr>
              <a:t>– 1</a:t>
            </a:r>
            <a:r>
              <a:rPr lang="en-US" sz="2200"/>
              <a:t> </a:t>
            </a:r>
            <a:r>
              <a:rPr lang="en-US" sz="2200">
                <a:solidFill>
                  <a:srgbClr val="3817FF"/>
                </a:solidFill>
              </a:rPr>
              <a:t>is closer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8913"/>
            <a:ext cx="7543800" cy="93662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Decision Parameter (Region 1)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36713"/>
            <a:ext cx="7620000" cy="47450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At the next position [</a:t>
            </a:r>
            <a:r>
              <a:rPr lang="en-US" sz="2800" i="1">
                <a:solidFill>
                  <a:srgbClr val="3817FF"/>
                </a:solidFill>
              </a:rPr>
              <a:t>x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 baseline="-25000">
                <a:solidFill>
                  <a:srgbClr val="3817FF"/>
                </a:solidFill>
              </a:rPr>
              <a:t>+1</a:t>
            </a:r>
            <a:r>
              <a:rPr lang="en-US" sz="2800">
                <a:solidFill>
                  <a:srgbClr val="3817FF"/>
                </a:solidFill>
              </a:rPr>
              <a:t> + 1 = </a:t>
            </a:r>
            <a:r>
              <a:rPr lang="en-US" sz="2800" i="1">
                <a:solidFill>
                  <a:srgbClr val="3817FF"/>
                </a:solidFill>
              </a:rPr>
              <a:t>x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>
                <a:solidFill>
                  <a:srgbClr val="3817FF"/>
                </a:solidFill>
              </a:rPr>
              <a:t> + 2]</a:t>
            </a:r>
          </a:p>
          <a:p>
            <a:endParaRPr lang="en-US" sz="2800">
              <a:solidFill>
                <a:srgbClr val="3817FF"/>
              </a:solidFill>
            </a:endParaRPr>
          </a:p>
          <a:p>
            <a:endParaRPr lang="en-US" sz="2800"/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 b="1">
                <a:solidFill>
                  <a:srgbClr val="FD2919"/>
                </a:solidFill>
              </a:rPr>
              <a:t>OR</a:t>
            </a:r>
          </a:p>
          <a:p>
            <a:pPr>
              <a:buFont typeface="Wingdings" pitchFamily="2" charset="2"/>
              <a:buNone/>
            </a:pPr>
            <a:endParaRPr lang="en-US" sz="2800" b="1">
              <a:solidFill>
                <a:srgbClr val="FD2919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800" b="1">
              <a:solidFill>
                <a:srgbClr val="FD2919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where </a:t>
            </a:r>
            <a:r>
              <a:rPr lang="en-US" sz="2800" i="1">
                <a:solidFill>
                  <a:srgbClr val="3817FF"/>
                </a:solidFill>
              </a:rPr>
              <a:t>y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 baseline="-25000">
                <a:solidFill>
                  <a:srgbClr val="3817FF"/>
                </a:solidFill>
              </a:rPr>
              <a:t>+1</a:t>
            </a:r>
            <a:r>
              <a:rPr lang="en-US" sz="2800">
                <a:solidFill>
                  <a:srgbClr val="3817FF"/>
                </a:solidFill>
              </a:rPr>
              <a:t> = </a:t>
            </a:r>
            <a:r>
              <a:rPr lang="en-US" sz="2800" i="1">
                <a:solidFill>
                  <a:srgbClr val="3817FF"/>
                </a:solidFill>
              </a:rPr>
              <a:t>y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or		</a:t>
            </a:r>
            <a:r>
              <a:rPr lang="en-US" sz="2800" i="1">
                <a:solidFill>
                  <a:srgbClr val="3817FF"/>
                </a:solidFill>
              </a:rPr>
              <a:t>y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 baseline="-25000">
                <a:solidFill>
                  <a:srgbClr val="3817FF"/>
                </a:solidFill>
              </a:rPr>
              <a:t>+1</a:t>
            </a:r>
            <a:r>
              <a:rPr lang="en-US" sz="2800">
                <a:solidFill>
                  <a:srgbClr val="3817FF"/>
                </a:solidFill>
              </a:rPr>
              <a:t> = </a:t>
            </a:r>
            <a:r>
              <a:rPr lang="en-US" sz="2800" i="1">
                <a:solidFill>
                  <a:srgbClr val="3817FF"/>
                </a:solidFill>
              </a:rPr>
              <a:t>y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>
                <a:solidFill>
                  <a:srgbClr val="3817FF"/>
                </a:solidFill>
              </a:rPr>
              <a:t> –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B6AD-F10E-4151-AFA6-893A573F4F72}" type="slidenum">
              <a:rPr lang="en-GB"/>
              <a:pPr/>
              <a:t>63</a:t>
            </a:fld>
            <a:endParaRPr lang="en-GB"/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1692275" y="2436813"/>
          <a:ext cx="5029200" cy="1089025"/>
        </p:xfrm>
        <a:graphic>
          <a:graphicData uri="http://schemas.openxmlformats.org/presentationml/2006/ole">
            <p:oleObj spid="_x0000_s286724" name="Equation" r:id="rId4" imgW="2349360" imgH="507960" progId="">
              <p:embed/>
            </p:oleObj>
          </a:graphicData>
        </a:graphic>
      </p:graphicFrame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1636713" y="4308475"/>
          <a:ext cx="7383462" cy="608013"/>
        </p:xfrm>
        <a:graphic>
          <a:graphicData uri="http://schemas.openxmlformats.org/presentationml/2006/ole">
            <p:oleObj spid="_x0000_s286727" name="Equation" r:id="rId5" imgW="340344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719138"/>
          </a:xfrm>
        </p:spPr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Decision Parameter (Region 1)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692150"/>
            <a:ext cx="7620000" cy="568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Decision parameters are incremented by:</a:t>
            </a:r>
          </a:p>
          <a:p>
            <a:endParaRPr lang="en-US" sz="2800">
              <a:solidFill>
                <a:srgbClr val="3817FF"/>
              </a:solidFill>
            </a:endParaRPr>
          </a:p>
          <a:p>
            <a:endParaRPr lang="en-US" sz="2800"/>
          </a:p>
          <a:p>
            <a:endParaRPr lang="en-US" sz="1800">
              <a:solidFill>
                <a:srgbClr val="3817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Use only addition and subtraction by obtaining </a:t>
            </a:r>
          </a:p>
          <a:p>
            <a:pPr>
              <a:buFont typeface="Wingdings" pitchFamily="2" charset="2"/>
              <a:buNone/>
            </a:pPr>
            <a:endParaRPr lang="en-US" sz="2800">
              <a:solidFill>
                <a:srgbClr val="3817FF"/>
              </a:solidFill>
            </a:endParaRPr>
          </a:p>
          <a:p>
            <a:pPr>
              <a:buFont typeface="Wingdings" pitchFamily="2" charset="2"/>
              <a:buNone/>
            </a:pPr>
            <a:endParaRPr lang="en-US" sz="1800">
              <a:solidFill>
                <a:srgbClr val="3817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At initial position </a:t>
            </a:r>
            <a:r>
              <a:rPr lang="en-US" sz="2800" b="1">
                <a:solidFill>
                  <a:srgbClr val="FD2919"/>
                </a:solidFill>
              </a:rPr>
              <a:t>(0, </a:t>
            </a:r>
            <a:r>
              <a:rPr lang="en-US" sz="2800" b="1" i="1">
                <a:solidFill>
                  <a:srgbClr val="FD2919"/>
                </a:solidFill>
              </a:rPr>
              <a:t>r</a:t>
            </a:r>
            <a:r>
              <a:rPr lang="en-US" sz="2800" b="1" i="1" baseline="-25000">
                <a:solidFill>
                  <a:srgbClr val="FD2919"/>
                </a:solidFill>
              </a:rPr>
              <a:t>y</a:t>
            </a:r>
            <a:r>
              <a:rPr lang="en-US" sz="2800" b="1">
                <a:solidFill>
                  <a:srgbClr val="FD2919"/>
                </a:solidFill>
              </a:rPr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1924-3F19-45AA-890D-700BE883C147}" type="slidenum">
              <a:rPr lang="en-GB"/>
              <a:pPr/>
              <a:t>64</a:t>
            </a:fld>
            <a:endParaRPr lang="en-GB"/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1763713" y="1125538"/>
          <a:ext cx="6624637" cy="1193800"/>
        </p:xfrm>
        <a:graphic>
          <a:graphicData uri="http://schemas.openxmlformats.org/presentationml/2006/ole">
            <p:oleObj spid="_x0000_s287748" name="Equation" r:id="rId4" imgW="2819160" imgH="507960" progId="">
              <p:embed/>
            </p:oleObj>
          </a:graphicData>
        </a:graphic>
      </p:graphicFrame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3851275" y="3068638"/>
          <a:ext cx="2341563" cy="552450"/>
        </p:xfrm>
        <a:graphic>
          <a:graphicData uri="http://schemas.openxmlformats.org/presentationml/2006/ole">
            <p:oleObj spid="_x0000_s287749" name="Equation" r:id="rId5" imgW="1079280" imgH="253800" progId="">
              <p:embed/>
            </p:oleObj>
          </a:graphicData>
        </a:graphic>
      </p:graphicFrame>
      <p:graphicFrame>
        <p:nvGraphicFramePr>
          <p:cNvPr id="287751" name="Object 7"/>
          <p:cNvGraphicFramePr>
            <a:graphicFrameLocks noChangeAspect="1"/>
          </p:cNvGraphicFramePr>
          <p:nvPr/>
        </p:nvGraphicFramePr>
        <p:xfrm>
          <a:off x="1835150" y="4437063"/>
          <a:ext cx="5969000" cy="2193925"/>
        </p:xfrm>
        <a:graphic>
          <a:graphicData uri="http://schemas.openxmlformats.org/presentationml/2006/ole">
            <p:oleObj spid="_x0000_s287751" name="Equation" r:id="rId6" imgW="2705040" imgH="990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576262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Region 2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836613"/>
            <a:ext cx="7620000" cy="79216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200">
                <a:solidFill>
                  <a:srgbClr val="3817FF"/>
                </a:solidFill>
              </a:rPr>
              <a:t>Over</a:t>
            </a:r>
            <a:r>
              <a:rPr lang="en-US" sz="2200"/>
              <a:t> </a:t>
            </a:r>
            <a:r>
              <a:rPr lang="en-US" sz="2200">
                <a:solidFill>
                  <a:srgbClr val="FD2919"/>
                </a:solidFill>
              </a:rPr>
              <a:t>region 2</a:t>
            </a:r>
            <a:r>
              <a:rPr lang="en-US" sz="2200">
                <a:solidFill>
                  <a:srgbClr val="3817FF"/>
                </a:solidFill>
              </a:rPr>
              <a:t>, step in the negative y direction and midpoint is taken between horizontal pixels at each step.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FF64-1879-44C4-9EA9-3236FD912EF1}" type="slidenum">
              <a:rPr lang="en-GB"/>
              <a:pPr/>
              <a:t>65</a:t>
            </a:fld>
            <a:endParaRPr lang="en-GB"/>
          </a:p>
        </p:txBody>
      </p:sp>
      <p:graphicFrame>
        <p:nvGraphicFramePr>
          <p:cNvPr id="288772" name="Group 4"/>
          <p:cNvGraphicFramePr>
            <a:graphicFrameLocks noGrp="1"/>
          </p:cNvGraphicFramePr>
          <p:nvPr/>
        </p:nvGraphicFramePr>
        <p:xfrm>
          <a:off x="3675063" y="1700213"/>
          <a:ext cx="2841625" cy="2519364"/>
        </p:xfrm>
        <a:graphic>
          <a:graphicData uri="http://schemas.openxmlformats.org/drawingml/2006/table">
            <a:tbl>
              <a:tblPr/>
              <a:tblGrid>
                <a:gridCol w="568325"/>
                <a:gridCol w="568325"/>
                <a:gridCol w="568325"/>
                <a:gridCol w="568325"/>
                <a:gridCol w="5683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108000" marT="72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14400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144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826" name="Arc 58"/>
          <p:cNvSpPr>
            <a:spLocks/>
          </p:cNvSpPr>
          <p:nvPr/>
        </p:nvSpPr>
        <p:spPr bwMode="auto">
          <a:xfrm>
            <a:off x="3995738" y="1987550"/>
            <a:ext cx="792162" cy="17287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sq">
            <a:solidFill>
              <a:srgbClr val="3D1EF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7" name="Oval 59"/>
          <p:cNvSpPr>
            <a:spLocks noChangeArrowheads="1"/>
          </p:cNvSpPr>
          <p:nvPr/>
        </p:nvSpPr>
        <p:spPr bwMode="auto">
          <a:xfrm>
            <a:off x="4745038" y="2924175"/>
            <a:ext cx="142875" cy="142875"/>
          </a:xfrm>
          <a:prstGeom prst="ellipse">
            <a:avLst/>
          </a:prstGeom>
          <a:solidFill>
            <a:srgbClr val="993366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8" name="AutoShape 60"/>
          <p:cNvSpPr>
            <a:spLocks noChangeArrowheads="1"/>
          </p:cNvSpPr>
          <p:nvPr/>
        </p:nvSpPr>
        <p:spPr bwMode="auto">
          <a:xfrm>
            <a:off x="5219700" y="1916113"/>
            <a:ext cx="1223963" cy="431800"/>
          </a:xfrm>
          <a:prstGeom prst="wedgeRoundRectCallout">
            <a:avLst>
              <a:gd name="adj1" fmla="val -75421"/>
              <a:gd name="adj2" fmla="val 177574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sz="2000"/>
              <a:t>Midpoint</a:t>
            </a:r>
          </a:p>
        </p:txBody>
      </p:sp>
      <p:sp>
        <p:nvSpPr>
          <p:cNvPr id="288830" name="Text Box 62"/>
          <p:cNvSpPr txBox="1">
            <a:spLocks noChangeArrowheads="1"/>
          </p:cNvSpPr>
          <p:nvPr/>
        </p:nvSpPr>
        <p:spPr bwMode="auto">
          <a:xfrm>
            <a:off x="1409700" y="4221163"/>
            <a:ext cx="2441575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3817FF"/>
                </a:solidFill>
              </a:rPr>
              <a:t>Decision parameter:</a:t>
            </a:r>
          </a:p>
        </p:txBody>
      </p:sp>
      <p:graphicFrame>
        <p:nvGraphicFramePr>
          <p:cNvPr id="288831" name="Object 63"/>
          <p:cNvGraphicFramePr>
            <a:graphicFrameLocks noChangeAspect="1"/>
          </p:cNvGraphicFramePr>
          <p:nvPr/>
        </p:nvGraphicFramePr>
        <p:xfrm>
          <a:off x="2771775" y="4724400"/>
          <a:ext cx="4594225" cy="1089025"/>
        </p:xfrm>
        <a:graphic>
          <a:graphicData uri="http://schemas.openxmlformats.org/presentationml/2006/ole">
            <p:oleObj spid="_x0000_s288831" name="Equation" r:id="rId4" imgW="2145960" imgH="507960" progId="">
              <p:embed/>
            </p:oleObj>
          </a:graphicData>
        </a:graphic>
      </p:graphicFrame>
      <p:sp>
        <p:nvSpPr>
          <p:cNvPr id="288833" name="Text Box 65"/>
          <p:cNvSpPr txBox="1">
            <a:spLocks noChangeArrowheads="1"/>
          </p:cNvSpPr>
          <p:nvPr/>
        </p:nvSpPr>
        <p:spPr bwMode="auto">
          <a:xfrm>
            <a:off x="1404938" y="5946775"/>
            <a:ext cx="7488237" cy="79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2200">
                <a:solidFill>
                  <a:srgbClr val="3817FF"/>
                </a:solidFill>
              </a:rPr>
              <a:t>If </a:t>
            </a:r>
            <a:r>
              <a:rPr lang="en-US" sz="2200" i="1">
                <a:solidFill>
                  <a:srgbClr val="3817FF"/>
                </a:solidFill>
              </a:rPr>
              <a:t>p</a:t>
            </a:r>
            <a:r>
              <a:rPr lang="en-US" sz="2200">
                <a:solidFill>
                  <a:srgbClr val="3817FF"/>
                </a:solidFill>
              </a:rPr>
              <a:t>2</a:t>
            </a:r>
            <a:r>
              <a:rPr lang="en-US" sz="2200" i="1" baseline="-25000">
                <a:solidFill>
                  <a:srgbClr val="3817FF"/>
                </a:solidFill>
              </a:rPr>
              <a:t>i</a:t>
            </a:r>
            <a:r>
              <a:rPr lang="en-US" sz="2200">
                <a:solidFill>
                  <a:srgbClr val="3817FF"/>
                </a:solidFill>
              </a:rPr>
              <a:t> &gt; 0 the midpoint is outside the ellipse </a:t>
            </a:r>
            <a:r>
              <a:rPr lang="en-US" sz="2200">
                <a:solidFill>
                  <a:srgbClr val="3817FF"/>
                </a:solidFill>
                <a:sym typeface="Symbol" pitchFamily="18" charset="2"/>
              </a:rPr>
              <a:t></a:t>
            </a:r>
            <a:r>
              <a:rPr lang="en-US" sz="2200"/>
              <a:t> </a:t>
            </a:r>
            <a:r>
              <a:rPr lang="en-US" sz="2200" b="1" i="1">
                <a:solidFill>
                  <a:srgbClr val="FD2919"/>
                </a:solidFill>
              </a:rPr>
              <a:t>x</a:t>
            </a:r>
            <a:r>
              <a:rPr lang="en-US" sz="2200" b="1" i="1" baseline="-25000">
                <a:solidFill>
                  <a:srgbClr val="FD2919"/>
                </a:solidFill>
              </a:rPr>
              <a:t>i</a:t>
            </a:r>
            <a:r>
              <a:rPr lang="en-US" sz="2200"/>
              <a:t> </a:t>
            </a:r>
            <a:r>
              <a:rPr lang="en-US" sz="2200">
                <a:solidFill>
                  <a:srgbClr val="3817FF"/>
                </a:solidFill>
              </a:rPr>
              <a:t>is closer</a:t>
            </a:r>
          </a:p>
          <a:p>
            <a:pPr algn="l">
              <a:spcBef>
                <a:spcPct val="10000"/>
              </a:spcBef>
            </a:pPr>
            <a:r>
              <a:rPr lang="en-US" sz="2200">
                <a:solidFill>
                  <a:srgbClr val="3817FF"/>
                </a:solidFill>
              </a:rPr>
              <a:t>If </a:t>
            </a:r>
            <a:r>
              <a:rPr lang="en-US" sz="2200" i="1">
                <a:solidFill>
                  <a:srgbClr val="3817FF"/>
                </a:solidFill>
              </a:rPr>
              <a:t>p</a:t>
            </a:r>
            <a:r>
              <a:rPr lang="en-US" sz="2200">
                <a:solidFill>
                  <a:srgbClr val="3817FF"/>
                </a:solidFill>
              </a:rPr>
              <a:t>2</a:t>
            </a:r>
            <a:r>
              <a:rPr lang="en-US" sz="2200" i="1">
                <a:solidFill>
                  <a:srgbClr val="3817FF"/>
                </a:solidFill>
              </a:rPr>
              <a:t>i</a:t>
            </a:r>
            <a:r>
              <a:rPr lang="en-US" sz="2200">
                <a:solidFill>
                  <a:srgbClr val="3817FF"/>
                </a:solidFill>
              </a:rPr>
              <a:t> </a:t>
            </a:r>
            <a:r>
              <a:rPr lang="en-US" sz="2200">
                <a:solidFill>
                  <a:srgbClr val="3817FF"/>
                </a:solidFill>
                <a:cs typeface="Times New Roman" pitchFamily="18" charset="0"/>
              </a:rPr>
              <a:t>≤</a:t>
            </a:r>
            <a:r>
              <a:rPr lang="en-US" sz="2200">
                <a:solidFill>
                  <a:srgbClr val="3817FF"/>
                </a:solidFill>
              </a:rPr>
              <a:t> 0 the midpoint is inside the ellipse </a:t>
            </a:r>
            <a:r>
              <a:rPr lang="en-US" sz="2200">
                <a:solidFill>
                  <a:srgbClr val="3817FF"/>
                </a:solidFill>
                <a:sym typeface="Symbol" pitchFamily="18" charset="2"/>
              </a:rPr>
              <a:t></a:t>
            </a:r>
            <a:r>
              <a:rPr lang="en-US" sz="2200"/>
              <a:t> </a:t>
            </a:r>
            <a:r>
              <a:rPr lang="en-US" sz="2200" b="1" i="1">
                <a:solidFill>
                  <a:srgbClr val="FD2919"/>
                </a:solidFill>
              </a:rPr>
              <a:t>x</a:t>
            </a:r>
            <a:r>
              <a:rPr lang="en-US" sz="2200" b="1" i="1" baseline="-25000">
                <a:solidFill>
                  <a:srgbClr val="FD2919"/>
                </a:solidFill>
              </a:rPr>
              <a:t>i</a:t>
            </a:r>
            <a:r>
              <a:rPr lang="en-US" sz="2200" b="1" i="1">
                <a:solidFill>
                  <a:srgbClr val="FD2919"/>
                </a:solidFill>
              </a:rPr>
              <a:t> </a:t>
            </a:r>
            <a:r>
              <a:rPr lang="en-US" sz="2200">
                <a:solidFill>
                  <a:srgbClr val="FD2919"/>
                </a:solidFill>
              </a:rPr>
              <a:t>+ 1</a:t>
            </a:r>
            <a:r>
              <a:rPr lang="en-US" sz="2200"/>
              <a:t> </a:t>
            </a:r>
            <a:r>
              <a:rPr lang="en-US" sz="2200">
                <a:solidFill>
                  <a:srgbClr val="3817FF"/>
                </a:solidFill>
              </a:rPr>
              <a:t>is closer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8913"/>
            <a:ext cx="7543800" cy="93662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Decision Parameter (Region 2)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36713"/>
            <a:ext cx="7620000" cy="47450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At the next position [</a:t>
            </a:r>
            <a:r>
              <a:rPr lang="en-US" sz="2800" i="1">
                <a:solidFill>
                  <a:srgbClr val="3817FF"/>
                </a:solidFill>
              </a:rPr>
              <a:t>y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 baseline="-25000">
                <a:solidFill>
                  <a:srgbClr val="3817FF"/>
                </a:solidFill>
              </a:rPr>
              <a:t>+1</a:t>
            </a:r>
            <a:r>
              <a:rPr lang="en-US" sz="2800">
                <a:solidFill>
                  <a:srgbClr val="3817FF"/>
                </a:solidFill>
              </a:rPr>
              <a:t> – 1 = </a:t>
            </a:r>
            <a:r>
              <a:rPr lang="en-US" sz="2800" i="1">
                <a:solidFill>
                  <a:srgbClr val="3817FF"/>
                </a:solidFill>
              </a:rPr>
              <a:t>y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>
                <a:solidFill>
                  <a:srgbClr val="3817FF"/>
                </a:solidFill>
              </a:rPr>
              <a:t> – 2]</a:t>
            </a:r>
          </a:p>
          <a:p>
            <a:endParaRPr lang="en-US" sz="2800">
              <a:solidFill>
                <a:srgbClr val="3817FF"/>
              </a:solidFill>
            </a:endParaRPr>
          </a:p>
          <a:p>
            <a:endParaRPr lang="en-US" sz="2800"/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 b="1">
                <a:solidFill>
                  <a:srgbClr val="FD2919"/>
                </a:solidFill>
              </a:rPr>
              <a:t>OR</a:t>
            </a:r>
          </a:p>
          <a:p>
            <a:pPr>
              <a:buFont typeface="Wingdings" pitchFamily="2" charset="2"/>
              <a:buNone/>
            </a:pPr>
            <a:endParaRPr lang="en-US" sz="2800" b="1">
              <a:solidFill>
                <a:srgbClr val="FD2919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800" b="1">
              <a:solidFill>
                <a:srgbClr val="FD2919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where </a:t>
            </a:r>
            <a:r>
              <a:rPr lang="en-US" sz="2800" i="1">
                <a:solidFill>
                  <a:srgbClr val="3817FF"/>
                </a:solidFill>
              </a:rPr>
              <a:t>x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 baseline="-25000">
                <a:solidFill>
                  <a:srgbClr val="3817FF"/>
                </a:solidFill>
              </a:rPr>
              <a:t>+1</a:t>
            </a:r>
            <a:r>
              <a:rPr lang="en-US" sz="2800">
                <a:solidFill>
                  <a:srgbClr val="3817FF"/>
                </a:solidFill>
              </a:rPr>
              <a:t> = </a:t>
            </a:r>
            <a:r>
              <a:rPr lang="en-US" sz="2800" i="1">
                <a:solidFill>
                  <a:srgbClr val="3817FF"/>
                </a:solidFill>
              </a:rPr>
              <a:t>x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or		</a:t>
            </a:r>
            <a:r>
              <a:rPr lang="en-US" sz="2800" i="1">
                <a:solidFill>
                  <a:srgbClr val="3817FF"/>
                </a:solidFill>
              </a:rPr>
              <a:t>x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 baseline="-25000">
                <a:solidFill>
                  <a:srgbClr val="3817FF"/>
                </a:solidFill>
              </a:rPr>
              <a:t>+1</a:t>
            </a:r>
            <a:r>
              <a:rPr lang="en-US" sz="2800">
                <a:solidFill>
                  <a:srgbClr val="3817FF"/>
                </a:solidFill>
              </a:rPr>
              <a:t> = </a:t>
            </a:r>
            <a:r>
              <a:rPr lang="en-US" sz="2800" i="1">
                <a:solidFill>
                  <a:srgbClr val="3817FF"/>
                </a:solidFill>
              </a:rPr>
              <a:t>x</a:t>
            </a:r>
            <a:r>
              <a:rPr lang="en-US" sz="2800" i="1" baseline="-25000">
                <a:solidFill>
                  <a:srgbClr val="3817FF"/>
                </a:solidFill>
              </a:rPr>
              <a:t>i</a:t>
            </a:r>
            <a:r>
              <a:rPr lang="en-US" sz="2800">
                <a:solidFill>
                  <a:srgbClr val="3817FF"/>
                </a:solidFill>
              </a:rPr>
              <a:t> + 1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B9B-9BA9-48AE-8E27-EB2BD22FD2A2}" type="slidenum">
              <a:rPr lang="en-GB"/>
              <a:pPr/>
              <a:t>66</a:t>
            </a:fld>
            <a:endParaRPr lang="en-GB"/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1692275" y="2436813"/>
          <a:ext cx="5029200" cy="1089025"/>
        </p:xfrm>
        <a:graphic>
          <a:graphicData uri="http://schemas.openxmlformats.org/presentationml/2006/ole">
            <p:oleObj spid="_x0000_s289796" name="Equation" r:id="rId4" imgW="2349360" imgH="507960" progId="">
              <p:embed/>
            </p:oleObj>
          </a:graphicData>
        </a:graphic>
      </p:graphicFrame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1649413" y="4308475"/>
          <a:ext cx="7356475" cy="608013"/>
        </p:xfrm>
        <a:graphic>
          <a:graphicData uri="http://schemas.openxmlformats.org/presentationml/2006/ole">
            <p:oleObj spid="_x0000_s289797" name="Equation" r:id="rId5" imgW="339084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719138"/>
          </a:xfrm>
        </p:spPr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Decision Parameter (Region 2)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81075"/>
            <a:ext cx="7620000" cy="54006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Decision parameters are incremented by:</a:t>
            </a:r>
          </a:p>
          <a:p>
            <a:pPr marL="0" indent="0"/>
            <a:endParaRPr lang="en-US" sz="2800">
              <a:solidFill>
                <a:srgbClr val="3817FF"/>
              </a:solidFill>
            </a:endParaRPr>
          </a:p>
          <a:p>
            <a:pPr marL="0" indent="0"/>
            <a:endParaRPr lang="en-US" sz="2800"/>
          </a:p>
          <a:p>
            <a:pPr marL="0" indent="0"/>
            <a:endParaRPr lang="en-US" sz="1800">
              <a:solidFill>
                <a:srgbClr val="3817FF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800">
              <a:solidFill>
                <a:srgbClr val="3817FF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1800">
              <a:solidFill>
                <a:srgbClr val="3817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At initial position </a:t>
            </a:r>
            <a:r>
              <a:rPr lang="en-US" sz="2800" b="1">
                <a:solidFill>
                  <a:srgbClr val="FD2919"/>
                </a:solidFill>
              </a:rPr>
              <a:t>(</a:t>
            </a:r>
            <a:r>
              <a:rPr lang="en-US" sz="2800" b="1" i="1">
                <a:solidFill>
                  <a:srgbClr val="FD2919"/>
                </a:solidFill>
              </a:rPr>
              <a:t>x</a:t>
            </a:r>
            <a:r>
              <a:rPr lang="en-US" sz="2800" b="1" baseline="-25000">
                <a:solidFill>
                  <a:srgbClr val="FD2919"/>
                </a:solidFill>
              </a:rPr>
              <a:t>0</a:t>
            </a:r>
            <a:r>
              <a:rPr lang="en-US" sz="2800" b="1">
                <a:solidFill>
                  <a:srgbClr val="FD2919"/>
                </a:solidFill>
              </a:rPr>
              <a:t>, </a:t>
            </a:r>
            <a:r>
              <a:rPr lang="en-US" sz="2800" b="1" i="1">
                <a:solidFill>
                  <a:srgbClr val="FD2919"/>
                </a:solidFill>
              </a:rPr>
              <a:t>y</a:t>
            </a:r>
            <a:r>
              <a:rPr lang="en-US" sz="2800" b="1" baseline="-25000">
                <a:solidFill>
                  <a:srgbClr val="FD2919"/>
                </a:solidFill>
              </a:rPr>
              <a:t>0</a:t>
            </a:r>
            <a:r>
              <a:rPr lang="en-US" sz="2800" b="1">
                <a:solidFill>
                  <a:srgbClr val="FD2919"/>
                </a:solidFill>
              </a:rPr>
              <a:t>) </a:t>
            </a:r>
            <a:r>
              <a:rPr lang="en-US" sz="2800">
                <a:solidFill>
                  <a:srgbClr val="3817FF"/>
                </a:solidFill>
              </a:rPr>
              <a:t>is taken at the last</a:t>
            </a:r>
            <a:r>
              <a:rPr lang="en-US" sz="2800" b="1">
                <a:solidFill>
                  <a:srgbClr val="FD2919"/>
                </a:solidFill>
              </a:rPr>
              <a:t> </a:t>
            </a:r>
            <a:r>
              <a:rPr lang="en-US" sz="2800">
                <a:solidFill>
                  <a:srgbClr val="3817FF"/>
                </a:solidFill>
              </a:rPr>
              <a:t>position selected in region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74D9-7F50-4C43-9D2E-E2EBE53B3CDF}" type="slidenum">
              <a:rPr lang="en-GB"/>
              <a:pPr/>
              <a:t>67</a:t>
            </a:fld>
            <a:endParaRPr lang="en-GB"/>
          </a:p>
        </p:txBody>
      </p:sp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1763713" y="1844675"/>
          <a:ext cx="6510337" cy="1162050"/>
        </p:xfrm>
        <a:graphic>
          <a:graphicData uri="http://schemas.openxmlformats.org/presentationml/2006/ole">
            <p:oleObj spid="_x0000_s290820" name="Equation" r:id="rId4" imgW="2844720" imgH="507960" progId="">
              <p:embed/>
            </p:oleObj>
          </a:graphicData>
        </a:graphic>
      </p:graphicFrame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2411413" y="4868863"/>
          <a:ext cx="5329237" cy="1220787"/>
        </p:xfrm>
        <a:graphic>
          <a:graphicData uri="http://schemas.openxmlformats.org/presentationml/2006/ole">
            <p:oleObj spid="_x0000_s290822" name="Equation" r:id="rId5" imgW="2222280" imgH="507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663575"/>
          </a:xfrm>
        </p:spPr>
        <p:txBody>
          <a:bodyPr/>
          <a:lstStyle/>
          <a:p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Midpoint Ellipse Algorithm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765175"/>
            <a:ext cx="7620000" cy="6092825"/>
          </a:xfrm>
        </p:spPr>
        <p:txBody>
          <a:bodyPr/>
          <a:lstStyle/>
          <a:p>
            <a:pPr marL="363538" indent="-363538">
              <a:buFont typeface="Wingdings" pitchFamily="2" charset="2"/>
              <a:buAutoNum type="arabicPeriod"/>
              <a:tabLst>
                <a:tab pos="363538" algn="l"/>
              </a:tabLst>
            </a:pPr>
            <a:r>
              <a:rPr lang="en-US" sz="2400">
                <a:solidFill>
                  <a:srgbClr val="3817FF"/>
                </a:solidFill>
              </a:rPr>
              <a:t>Input </a:t>
            </a:r>
            <a:r>
              <a:rPr lang="en-US" sz="2400" i="1">
                <a:solidFill>
                  <a:srgbClr val="FD2919"/>
                </a:solidFill>
              </a:rPr>
              <a:t>r</a:t>
            </a:r>
            <a:r>
              <a:rPr lang="en-US" sz="2400" i="1" baseline="-25000">
                <a:solidFill>
                  <a:srgbClr val="FD2919"/>
                </a:solidFill>
              </a:rPr>
              <a:t>x</a:t>
            </a:r>
            <a:r>
              <a:rPr lang="en-US" sz="2400">
                <a:solidFill>
                  <a:srgbClr val="3817FF"/>
                </a:solidFill>
              </a:rPr>
              <a:t>, </a:t>
            </a:r>
            <a:r>
              <a:rPr lang="en-US" sz="2400" i="1">
                <a:solidFill>
                  <a:srgbClr val="FD2919"/>
                </a:solidFill>
              </a:rPr>
              <a:t>r</a:t>
            </a:r>
            <a:r>
              <a:rPr lang="en-US" sz="2400" i="1" baseline="-25000">
                <a:solidFill>
                  <a:srgbClr val="FD2919"/>
                </a:solidFill>
              </a:rPr>
              <a:t>y</a:t>
            </a:r>
            <a:r>
              <a:rPr lang="en-US" sz="2400">
                <a:solidFill>
                  <a:srgbClr val="3817FF"/>
                </a:solidFill>
              </a:rPr>
              <a:t>, and ellipse center </a:t>
            </a:r>
            <a:r>
              <a:rPr lang="en-US" sz="2400">
                <a:solidFill>
                  <a:srgbClr val="FD2919"/>
                </a:solidFill>
              </a:rPr>
              <a:t>(</a:t>
            </a:r>
            <a:r>
              <a:rPr lang="en-US" sz="2400" i="1">
                <a:solidFill>
                  <a:srgbClr val="FD2919"/>
                </a:solidFill>
              </a:rPr>
              <a:t>x</a:t>
            </a:r>
            <a:r>
              <a:rPr lang="en-US" sz="2400" i="1" baseline="-25000">
                <a:solidFill>
                  <a:srgbClr val="FD2919"/>
                </a:solidFill>
              </a:rPr>
              <a:t>c</a:t>
            </a:r>
            <a:r>
              <a:rPr lang="en-US" sz="2400">
                <a:solidFill>
                  <a:srgbClr val="FD2919"/>
                </a:solidFill>
              </a:rPr>
              <a:t>, </a:t>
            </a:r>
            <a:r>
              <a:rPr lang="en-US" sz="2400" i="1">
                <a:solidFill>
                  <a:srgbClr val="FD2919"/>
                </a:solidFill>
              </a:rPr>
              <a:t>y</a:t>
            </a:r>
            <a:r>
              <a:rPr lang="en-US" sz="2400" i="1" baseline="-25000">
                <a:solidFill>
                  <a:srgbClr val="FD2919"/>
                </a:solidFill>
              </a:rPr>
              <a:t>c</a:t>
            </a:r>
            <a:r>
              <a:rPr lang="en-US" sz="2400">
                <a:solidFill>
                  <a:srgbClr val="FD2919"/>
                </a:solidFill>
              </a:rPr>
              <a:t>)</a:t>
            </a:r>
            <a:r>
              <a:rPr lang="en-US" sz="2400">
                <a:solidFill>
                  <a:srgbClr val="3817FF"/>
                </a:solidFill>
              </a:rPr>
              <a:t>, and obtain the first point on an ellipse centered on the origin as</a:t>
            </a:r>
          </a:p>
          <a:p>
            <a:pPr marL="363538" indent="-363538" algn="ctr">
              <a:buFont typeface="Wingdings" pitchFamily="2" charset="2"/>
              <a:buNone/>
              <a:tabLst>
                <a:tab pos="363538" algn="l"/>
              </a:tabLst>
            </a:pP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 baseline="-25000"/>
              <a:t>0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 baseline="-25000"/>
              <a:t>0</a:t>
            </a:r>
            <a:r>
              <a:rPr lang="en-US" sz="2400"/>
              <a:t>) = (0, </a:t>
            </a:r>
            <a:r>
              <a:rPr lang="en-US" sz="2400" i="1"/>
              <a:t>r</a:t>
            </a:r>
            <a:r>
              <a:rPr lang="en-US" sz="2400" i="1" baseline="-25000"/>
              <a:t>y</a:t>
            </a:r>
            <a:r>
              <a:rPr lang="en-US" sz="2400"/>
              <a:t>)</a:t>
            </a:r>
          </a:p>
          <a:p>
            <a:pPr marL="363538" indent="-363538">
              <a:buFont typeface="Wingdings" pitchFamily="2" charset="2"/>
              <a:buAutoNum type="arabicPeriod" startAt="2"/>
              <a:tabLst>
                <a:tab pos="363538" algn="l"/>
              </a:tabLst>
            </a:pPr>
            <a:r>
              <a:rPr lang="en-US" sz="2400">
                <a:solidFill>
                  <a:srgbClr val="3817FF"/>
                </a:solidFill>
              </a:rPr>
              <a:t>Calculate the initial parameter in </a:t>
            </a:r>
            <a:r>
              <a:rPr lang="en-US" sz="2400">
                <a:solidFill>
                  <a:srgbClr val="FD2919"/>
                </a:solidFill>
              </a:rPr>
              <a:t>region 1</a:t>
            </a:r>
            <a:r>
              <a:rPr lang="en-US" sz="2400">
                <a:solidFill>
                  <a:srgbClr val="3817FF"/>
                </a:solidFill>
              </a:rPr>
              <a:t> as</a:t>
            </a:r>
          </a:p>
          <a:p>
            <a:pPr marL="363538" indent="-363538">
              <a:buFont typeface="Wingdings" pitchFamily="2" charset="2"/>
              <a:buAutoNum type="arabicPeriod" startAt="2"/>
              <a:tabLst>
                <a:tab pos="363538" algn="l"/>
              </a:tabLst>
            </a:pPr>
            <a:endParaRPr lang="en-US" sz="2400">
              <a:solidFill>
                <a:srgbClr val="3817FF"/>
              </a:solidFill>
            </a:endParaRPr>
          </a:p>
          <a:p>
            <a:pPr marL="363538" indent="-363538">
              <a:buFont typeface="Wingdings" pitchFamily="2" charset="2"/>
              <a:buAutoNum type="arabicPeriod" startAt="2"/>
              <a:tabLst>
                <a:tab pos="363538" algn="l"/>
              </a:tabLst>
            </a:pPr>
            <a:endParaRPr lang="en-US" sz="2400">
              <a:solidFill>
                <a:srgbClr val="3817FF"/>
              </a:solidFill>
            </a:endParaRPr>
          </a:p>
          <a:p>
            <a:pPr marL="363538" indent="-363538">
              <a:buFont typeface="Wingdings" pitchFamily="2" charset="2"/>
              <a:buAutoNum type="arabicPeriod" startAt="2"/>
              <a:tabLst>
                <a:tab pos="363538" algn="l"/>
              </a:tabLst>
            </a:pPr>
            <a:r>
              <a:rPr lang="en-US" sz="2400">
                <a:solidFill>
                  <a:srgbClr val="3817FF"/>
                </a:solidFill>
              </a:rPr>
              <a:t>At each </a:t>
            </a:r>
            <a:r>
              <a:rPr lang="en-US" sz="2400" i="1">
                <a:solidFill>
                  <a:srgbClr val="3817FF"/>
                </a:solidFill>
              </a:rPr>
              <a:t>x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>
                <a:solidFill>
                  <a:srgbClr val="3817FF"/>
                </a:solidFill>
              </a:rPr>
              <a:t> position, starting at </a:t>
            </a:r>
            <a:r>
              <a:rPr lang="en-US" sz="2400" i="1">
                <a:solidFill>
                  <a:srgbClr val="3817FF"/>
                </a:solidFill>
              </a:rPr>
              <a:t>i</a:t>
            </a:r>
            <a:r>
              <a:rPr lang="en-US" sz="2400">
                <a:solidFill>
                  <a:srgbClr val="3817FF"/>
                </a:solidFill>
              </a:rPr>
              <a:t> = 0, if </a:t>
            </a:r>
            <a:r>
              <a:rPr lang="en-US" sz="2400" i="1">
                <a:solidFill>
                  <a:srgbClr val="3817FF"/>
                </a:solidFill>
              </a:rPr>
              <a:t>p</a:t>
            </a:r>
            <a:r>
              <a:rPr lang="en-US" sz="2400">
                <a:solidFill>
                  <a:srgbClr val="3817FF"/>
                </a:solidFill>
              </a:rPr>
              <a:t>1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>
                <a:solidFill>
                  <a:srgbClr val="3817FF"/>
                </a:solidFill>
              </a:rPr>
              <a:t> &lt; 0, the next point along the ellipse centered on (0, 0) is (</a:t>
            </a:r>
            <a:r>
              <a:rPr lang="en-US" sz="2400" i="1">
                <a:solidFill>
                  <a:srgbClr val="3817FF"/>
                </a:solidFill>
              </a:rPr>
              <a:t>x</a:t>
            </a:r>
            <a:r>
              <a:rPr lang="en-US" sz="2400" i="1" baseline="-25000">
                <a:solidFill>
                  <a:srgbClr val="3817FF"/>
                </a:solidFill>
              </a:rPr>
              <a:t>i </a:t>
            </a:r>
            <a:r>
              <a:rPr lang="en-US" sz="2400">
                <a:solidFill>
                  <a:srgbClr val="3817FF"/>
                </a:solidFill>
              </a:rPr>
              <a:t>+ 1, </a:t>
            </a:r>
            <a:r>
              <a:rPr lang="en-US" sz="2400" i="1">
                <a:solidFill>
                  <a:srgbClr val="3817FF"/>
                </a:solidFill>
              </a:rPr>
              <a:t>y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>
                <a:solidFill>
                  <a:srgbClr val="3817FF"/>
                </a:solidFill>
              </a:rPr>
              <a:t>) and</a:t>
            </a:r>
          </a:p>
          <a:p>
            <a:pPr marL="363538" indent="-363538">
              <a:buFont typeface="Wingdings" pitchFamily="2" charset="2"/>
              <a:buAutoNum type="arabicPeriod" startAt="2"/>
              <a:tabLst>
                <a:tab pos="363538" algn="l"/>
              </a:tabLst>
            </a:pPr>
            <a:endParaRPr lang="en-US" sz="2400">
              <a:solidFill>
                <a:srgbClr val="3817FF"/>
              </a:solidFill>
            </a:endParaRPr>
          </a:p>
          <a:p>
            <a:pPr marL="363538" indent="-363538">
              <a:buFont typeface="Wingdings" pitchFamily="2" charset="2"/>
              <a:buAutoNum type="arabicPeriod" startAt="2"/>
              <a:tabLst>
                <a:tab pos="363538" algn="l"/>
              </a:tabLst>
            </a:pPr>
            <a:endParaRPr lang="en-US" sz="2400">
              <a:solidFill>
                <a:srgbClr val="3817FF"/>
              </a:solidFill>
            </a:endParaRPr>
          </a:p>
          <a:p>
            <a:pPr marL="363538" indent="-363538">
              <a:buFont typeface="Wingdings" pitchFamily="2" charset="2"/>
              <a:buNone/>
              <a:tabLst>
                <a:tab pos="363538" algn="l"/>
              </a:tabLst>
            </a:pPr>
            <a:r>
              <a:rPr lang="en-US" sz="2400">
                <a:solidFill>
                  <a:srgbClr val="3817FF"/>
                </a:solidFill>
              </a:rPr>
              <a:t>	otherwise, the next point is (</a:t>
            </a:r>
            <a:r>
              <a:rPr lang="en-US" sz="2400" i="1">
                <a:solidFill>
                  <a:srgbClr val="3817FF"/>
                </a:solidFill>
              </a:rPr>
              <a:t>x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>
                <a:solidFill>
                  <a:srgbClr val="3817FF"/>
                </a:solidFill>
              </a:rPr>
              <a:t> + 1, </a:t>
            </a:r>
            <a:r>
              <a:rPr lang="en-US" sz="2400" i="1">
                <a:solidFill>
                  <a:srgbClr val="3817FF"/>
                </a:solidFill>
              </a:rPr>
              <a:t>y</a:t>
            </a:r>
            <a:r>
              <a:rPr lang="en-US" sz="2400" i="1" baseline="-25000">
                <a:solidFill>
                  <a:srgbClr val="3817FF"/>
                </a:solidFill>
              </a:rPr>
              <a:t>i</a:t>
            </a:r>
            <a:r>
              <a:rPr lang="en-US" sz="2400">
                <a:solidFill>
                  <a:srgbClr val="3817FF"/>
                </a:solidFill>
              </a:rPr>
              <a:t> – 1) and</a:t>
            </a:r>
          </a:p>
          <a:p>
            <a:pPr marL="363538" indent="-363538">
              <a:buFont typeface="Wingdings" pitchFamily="2" charset="2"/>
              <a:buAutoNum type="arabicPeriod" startAt="2"/>
              <a:tabLst>
                <a:tab pos="363538" algn="l"/>
              </a:tabLst>
            </a:pPr>
            <a:endParaRPr lang="en-US" sz="2400">
              <a:solidFill>
                <a:srgbClr val="3817FF"/>
              </a:solidFill>
            </a:endParaRPr>
          </a:p>
          <a:p>
            <a:pPr marL="363538" indent="-363538">
              <a:buFont typeface="Wingdings" pitchFamily="2" charset="2"/>
              <a:buAutoNum type="arabicPeriod" startAt="2"/>
              <a:tabLst>
                <a:tab pos="363538" algn="l"/>
              </a:tabLst>
            </a:pPr>
            <a:endParaRPr lang="en-US" sz="2400">
              <a:solidFill>
                <a:srgbClr val="3817FF"/>
              </a:solidFill>
            </a:endParaRPr>
          </a:p>
          <a:p>
            <a:pPr marL="363538" indent="-363538">
              <a:buFont typeface="Wingdings" pitchFamily="2" charset="2"/>
              <a:buNone/>
              <a:tabLst>
                <a:tab pos="363538" algn="l"/>
              </a:tabLst>
            </a:pPr>
            <a:r>
              <a:rPr lang="en-US" sz="2400">
                <a:solidFill>
                  <a:srgbClr val="3817FF"/>
                </a:solidFill>
              </a:rPr>
              <a:t>	and continue until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A52F-13F7-4B99-8B33-D8006FA1A7D6}" type="slidenum">
              <a:rPr lang="en-GB"/>
              <a:pPr/>
              <a:t>68</a:t>
            </a:fld>
            <a:endParaRPr lang="en-GB"/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/>
        </p:nvGraphicFramePr>
        <p:xfrm>
          <a:off x="3924300" y="2492375"/>
          <a:ext cx="2773363" cy="563563"/>
        </p:xfrm>
        <a:graphic>
          <a:graphicData uri="http://schemas.openxmlformats.org/presentationml/2006/ole">
            <p:oleObj spid="_x0000_s291844" name="Equation" r:id="rId4" imgW="1257120" imgH="253800" progId="">
              <p:embed/>
            </p:oleObj>
          </a:graphicData>
        </a:graphic>
      </p:graphicFrame>
      <p:graphicFrame>
        <p:nvGraphicFramePr>
          <p:cNvPr id="291847" name="Object 7"/>
          <p:cNvGraphicFramePr>
            <a:graphicFrameLocks noChangeAspect="1"/>
          </p:cNvGraphicFramePr>
          <p:nvPr/>
        </p:nvGraphicFramePr>
        <p:xfrm>
          <a:off x="3708400" y="4221163"/>
          <a:ext cx="3249613" cy="563562"/>
        </p:xfrm>
        <a:graphic>
          <a:graphicData uri="http://schemas.openxmlformats.org/presentationml/2006/ole">
            <p:oleObj spid="_x0000_s291847" name="Equation" r:id="rId5" imgW="1473120" imgH="253800" progId="">
              <p:embed/>
            </p:oleObj>
          </a:graphicData>
        </a:graphic>
      </p:graphicFrame>
      <p:graphicFrame>
        <p:nvGraphicFramePr>
          <p:cNvPr id="291850" name="Object 10"/>
          <p:cNvGraphicFramePr>
            <a:graphicFrameLocks noChangeAspect="1"/>
          </p:cNvGraphicFramePr>
          <p:nvPr/>
        </p:nvGraphicFramePr>
        <p:xfrm>
          <a:off x="3203575" y="5516563"/>
          <a:ext cx="4454525" cy="563562"/>
        </p:xfrm>
        <a:graphic>
          <a:graphicData uri="http://schemas.openxmlformats.org/presentationml/2006/ole">
            <p:oleObj spid="_x0000_s291850" name="Equation" r:id="rId6" imgW="2019240" imgH="253800" progId="">
              <p:embed/>
            </p:oleObj>
          </a:graphicData>
        </a:graphic>
      </p:graphicFrame>
      <p:graphicFrame>
        <p:nvGraphicFramePr>
          <p:cNvPr id="291854" name="Object 14"/>
          <p:cNvGraphicFramePr>
            <a:graphicFrameLocks noChangeAspect="1"/>
          </p:cNvGraphicFramePr>
          <p:nvPr/>
        </p:nvGraphicFramePr>
        <p:xfrm>
          <a:off x="4140200" y="6280150"/>
          <a:ext cx="1709738" cy="563563"/>
        </p:xfrm>
        <a:graphic>
          <a:graphicData uri="http://schemas.openxmlformats.org/presentationml/2006/ole">
            <p:oleObj spid="_x0000_s291854" name="Equation" r:id="rId7" imgW="77436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576263"/>
          </a:xfrm>
        </p:spPr>
        <p:txBody>
          <a:bodyPr>
            <a:normAutofit fontScale="90000"/>
          </a:bodyPr>
          <a:lstStyle/>
          <a:p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Midpoint Ellipse Algorithm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620713"/>
            <a:ext cx="7620000" cy="6237287"/>
          </a:xfrm>
        </p:spPr>
        <p:txBody>
          <a:bodyPr/>
          <a:lstStyle/>
          <a:p>
            <a:pPr marL="363538" indent="-363538">
              <a:buFont typeface="Wingdings" pitchFamily="2" charset="2"/>
              <a:buAutoNum type="arabicPeriod" startAt="4"/>
              <a:tabLst>
                <a:tab pos="363538" algn="l"/>
              </a:tabLst>
            </a:pPr>
            <a:r>
              <a:rPr lang="en-US" sz="2200">
                <a:solidFill>
                  <a:srgbClr val="FD2919"/>
                </a:solidFill>
              </a:rPr>
              <a:t>(</a:t>
            </a:r>
            <a:r>
              <a:rPr lang="en-US" sz="2200" i="1">
                <a:solidFill>
                  <a:srgbClr val="FD2919"/>
                </a:solidFill>
              </a:rPr>
              <a:t>x</a:t>
            </a:r>
            <a:r>
              <a:rPr lang="en-US" sz="2200" baseline="-25000">
                <a:solidFill>
                  <a:srgbClr val="FD2919"/>
                </a:solidFill>
              </a:rPr>
              <a:t>0</a:t>
            </a:r>
            <a:r>
              <a:rPr lang="en-US" sz="2200">
                <a:solidFill>
                  <a:srgbClr val="FD2919"/>
                </a:solidFill>
              </a:rPr>
              <a:t>, </a:t>
            </a:r>
            <a:r>
              <a:rPr lang="en-US" sz="2200" i="1">
                <a:solidFill>
                  <a:srgbClr val="FD2919"/>
                </a:solidFill>
              </a:rPr>
              <a:t>y</a:t>
            </a:r>
            <a:r>
              <a:rPr lang="en-US" sz="2200" baseline="-25000">
                <a:solidFill>
                  <a:srgbClr val="FD2919"/>
                </a:solidFill>
              </a:rPr>
              <a:t>0</a:t>
            </a:r>
            <a:r>
              <a:rPr lang="en-US" sz="2200">
                <a:solidFill>
                  <a:srgbClr val="FD2919"/>
                </a:solidFill>
              </a:rPr>
              <a:t>)</a:t>
            </a:r>
            <a:r>
              <a:rPr lang="en-US" sz="2200">
                <a:solidFill>
                  <a:srgbClr val="3817FF"/>
                </a:solidFill>
              </a:rPr>
              <a:t> is the last position calculated in </a:t>
            </a:r>
            <a:r>
              <a:rPr lang="en-US" sz="2200">
                <a:solidFill>
                  <a:srgbClr val="FD2919"/>
                </a:solidFill>
              </a:rPr>
              <a:t>region 1</a:t>
            </a:r>
            <a:r>
              <a:rPr lang="en-US" sz="2200">
                <a:solidFill>
                  <a:srgbClr val="3817FF"/>
                </a:solidFill>
              </a:rPr>
              <a:t>. Calculate the initial parameter in </a:t>
            </a:r>
            <a:r>
              <a:rPr lang="en-US" sz="2200">
                <a:solidFill>
                  <a:srgbClr val="FD2919"/>
                </a:solidFill>
              </a:rPr>
              <a:t>region 2</a:t>
            </a:r>
            <a:r>
              <a:rPr lang="en-US" sz="2200">
                <a:solidFill>
                  <a:srgbClr val="3817FF"/>
                </a:solidFill>
              </a:rPr>
              <a:t> as</a:t>
            </a:r>
          </a:p>
          <a:p>
            <a:pPr marL="363538" indent="-363538">
              <a:spcBef>
                <a:spcPct val="50000"/>
              </a:spcBef>
              <a:buFont typeface="Wingdings" pitchFamily="2" charset="2"/>
              <a:buAutoNum type="arabicPeriod" startAt="2"/>
              <a:tabLst>
                <a:tab pos="363538" algn="l"/>
              </a:tabLst>
            </a:pPr>
            <a:endParaRPr lang="en-US" sz="2200">
              <a:solidFill>
                <a:srgbClr val="3817FF"/>
              </a:solidFill>
            </a:endParaRPr>
          </a:p>
          <a:p>
            <a:pPr marL="363538" indent="-363538">
              <a:buFont typeface="Wingdings" pitchFamily="2" charset="2"/>
              <a:buAutoNum type="arabicPeriod" startAt="5"/>
              <a:tabLst>
                <a:tab pos="363538" algn="l"/>
              </a:tabLst>
            </a:pPr>
            <a:r>
              <a:rPr lang="en-US" sz="2200">
                <a:solidFill>
                  <a:srgbClr val="3817FF"/>
                </a:solidFill>
              </a:rPr>
              <a:t>At each </a:t>
            </a:r>
            <a:r>
              <a:rPr lang="en-US" sz="2200" i="1">
                <a:solidFill>
                  <a:srgbClr val="3817FF"/>
                </a:solidFill>
              </a:rPr>
              <a:t>y</a:t>
            </a:r>
            <a:r>
              <a:rPr lang="en-US" sz="2200" i="1" baseline="-25000">
                <a:solidFill>
                  <a:srgbClr val="3817FF"/>
                </a:solidFill>
              </a:rPr>
              <a:t>i</a:t>
            </a:r>
            <a:r>
              <a:rPr lang="en-US" sz="2200">
                <a:solidFill>
                  <a:srgbClr val="3817FF"/>
                </a:solidFill>
              </a:rPr>
              <a:t> position, starting at </a:t>
            </a:r>
            <a:r>
              <a:rPr lang="en-US" sz="2200" i="1">
                <a:solidFill>
                  <a:srgbClr val="3817FF"/>
                </a:solidFill>
              </a:rPr>
              <a:t>i</a:t>
            </a:r>
            <a:r>
              <a:rPr lang="en-US" sz="2200">
                <a:solidFill>
                  <a:srgbClr val="3817FF"/>
                </a:solidFill>
              </a:rPr>
              <a:t> = 0, if </a:t>
            </a:r>
            <a:r>
              <a:rPr lang="en-US" sz="2200" i="1">
                <a:solidFill>
                  <a:srgbClr val="3817FF"/>
                </a:solidFill>
              </a:rPr>
              <a:t>p</a:t>
            </a:r>
            <a:r>
              <a:rPr lang="en-US" sz="2200">
                <a:solidFill>
                  <a:srgbClr val="3817FF"/>
                </a:solidFill>
              </a:rPr>
              <a:t>2</a:t>
            </a:r>
            <a:r>
              <a:rPr lang="en-US" sz="2200" i="1" baseline="-25000">
                <a:solidFill>
                  <a:srgbClr val="3817FF"/>
                </a:solidFill>
              </a:rPr>
              <a:t>i</a:t>
            </a:r>
            <a:r>
              <a:rPr lang="en-US" sz="2200">
                <a:solidFill>
                  <a:srgbClr val="3817FF"/>
                </a:solidFill>
              </a:rPr>
              <a:t> &gt; 0, the next point along the ellipse centered on (0, 0) is </a:t>
            </a:r>
            <a:r>
              <a:rPr lang="en-US" sz="2200">
                <a:solidFill>
                  <a:srgbClr val="FD2919"/>
                </a:solidFill>
              </a:rPr>
              <a:t>(</a:t>
            </a:r>
            <a:r>
              <a:rPr lang="en-US" sz="2200" i="1">
                <a:solidFill>
                  <a:srgbClr val="FD2919"/>
                </a:solidFill>
              </a:rPr>
              <a:t>x</a:t>
            </a:r>
            <a:r>
              <a:rPr lang="en-US" sz="2200" i="1" baseline="-25000">
                <a:solidFill>
                  <a:srgbClr val="FD2919"/>
                </a:solidFill>
              </a:rPr>
              <a:t>i</a:t>
            </a:r>
            <a:r>
              <a:rPr lang="en-US" sz="2200">
                <a:solidFill>
                  <a:srgbClr val="FD2919"/>
                </a:solidFill>
              </a:rPr>
              <a:t>, </a:t>
            </a:r>
            <a:r>
              <a:rPr lang="en-US" sz="2200" i="1">
                <a:solidFill>
                  <a:srgbClr val="FD2919"/>
                </a:solidFill>
              </a:rPr>
              <a:t>y</a:t>
            </a:r>
            <a:r>
              <a:rPr lang="en-US" sz="2200" i="1" baseline="-25000">
                <a:solidFill>
                  <a:srgbClr val="FD2919"/>
                </a:solidFill>
              </a:rPr>
              <a:t>i</a:t>
            </a:r>
            <a:r>
              <a:rPr lang="en-US" sz="2200">
                <a:solidFill>
                  <a:srgbClr val="FD2919"/>
                </a:solidFill>
              </a:rPr>
              <a:t> – 1)</a:t>
            </a:r>
            <a:r>
              <a:rPr lang="en-US" sz="2200">
                <a:solidFill>
                  <a:srgbClr val="3817FF"/>
                </a:solidFill>
              </a:rPr>
              <a:t> and</a:t>
            </a:r>
          </a:p>
          <a:p>
            <a:pPr marL="363538" indent="-363538">
              <a:spcBef>
                <a:spcPct val="50000"/>
              </a:spcBef>
              <a:buFont typeface="Wingdings" pitchFamily="2" charset="2"/>
              <a:buAutoNum type="arabicPeriod" startAt="5"/>
              <a:tabLst>
                <a:tab pos="363538" algn="l"/>
              </a:tabLst>
            </a:pPr>
            <a:endParaRPr lang="en-US" sz="2200">
              <a:solidFill>
                <a:srgbClr val="3817FF"/>
              </a:solidFill>
            </a:endParaRPr>
          </a:p>
          <a:p>
            <a:pPr marL="363538" indent="-363538">
              <a:buFont typeface="Wingdings" pitchFamily="2" charset="2"/>
              <a:buNone/>
              <a:tabLst>
                <a:tab pos="363538" algn="l"/>
              </a:tabLst>
            </a:pPr>
            <a:r>
              <a:rPr lang="en-US" sz="2200">
                <a:solidFill>
                  <a:srgbClr val="3817FF"/>
                </a:solidFill>
              </a:rPr>
              <a:t>	otherwise, the next point is </a:t>
            </a:r>
            <a:r>
              <a:rPr lang="en-US" sz="2200">
                <a:solidFill>
                  <a:srgbClr val="FD2919"/>
                </a:solidFill>
              </a:rPr>
              <a:t>(</a:t>
            </a:r>
            <a:r>
              <a:rPr lang="en-US" sz="2200" i="1">
                <a:solidFill>
                  <a:srgbClr val="FD2919"/>
                </a:solidFill>
              </a:rPr>
              <a:t>x</a:t>
            </a:r>
            <a:r>
              <a:rPr lang="en-US" sz="2200" i="1" baseline="-25000">
                <a:solidFill>
                  <a:srgbClr val="FD2919"/>
                </a:solidFill>
              </a:rPr>
              <a:t>i</a:t>
            </a:r>
            <a:r>
              <a:rPr lang="en-US" sz="2200">
                <a:solidFill>
                  <a:srgbClr val="FD2919"/>
                </a:solidFill>
              </a:rPr>
              <a:t> + 1, </a:t>
            </a:r>
            <a:r>
              <a:rPr lang="en-US" sz="2200" i="1">
                <a:solidFill>
                  <a:srgbClr val="FD2919"/>
                </a:solidFill>
              </a:rPr>
              <a:t>y</a:t>
            </a:r>
            <a:r>
              <a:rPr lang="en-US" sz="2200" i="1" baseline="-25000">
                <a:solidFill>
                  <a:srgbClr val="FD2919"/>
                </a:solidFill>
              </a:rPr>
              <a:t>i</a:t>
            </a:r>
            <a:r>
              <a:rPr lang="en-US" sz="2200">
                <a:solidFill>
                  <a:srgbClr val="FD2919"/>
                </a:solidFill>
              </a:rPr>
              <a:t> – 1)</a:t>
            </a:r>
            <a:r>
              <a:rPr lang="en-US" sz="2200">
                <a:solidFill>
                  <a:srgbClr val="3817FF"/>
                </a:solidFill>
              </a:rPr>
              <a:t> and</a:t>
            </a:r>
          </a:p>
          <a:p>
            <a:pPr marL="363538" indent="-363538">
              <a:spcBef>
                <a:spcPct val="50000"/>
              </a:spcBef>
              <a:buFont typeface="Wingdings" pitchFamily="2" charset="2"/>
              <a:buAutoNum type="arabicPeriod" startAt="2"/>
              <a:tabLst>
                <a:tab pos="363538" algn="l"/>
              </a:tabLst>
            </a:pPr>
            <a:endParaRPr lang="en-US" sz="2200">
              <a:solidFill>
                <a:srgbClr val="3817FF"/>
              </a:solidFill>
            </a:endParaRPr>
          </a:p>
          <a:p>
            <a:pPr marL="363538" indent="-363538">
              <a:buFont typeface="Wingdings" pitchFamily="2" charset="2"/>
              <a:buNone/>
              <a:tabLst>
                <a:tab pos="363538" algn="l"/>
              </a:tabLst>
            </a:pPr>
            <a:r>
              <a:rPr lang="en-US" sz="2200">
                <a:solidFill>
                  <a:srgbClr val="3817FF"/>
                </a:solidFill>
              </a:rPr>
              <a:t>	Use the same incremental calculations as in </a:t>
            </a:r>
            <a:r>
              <a:rPr lang="en-US" sz="2200">
                <a:solidFill>
                  <a:srgbClr val="FD2919"/>
                </a:solidFill>
              </a:rPr>
              <a:t>region 1</a:t>
            </a:r>
            <a:r>
              <a:rPr lang="en-US" sz="2200">
                <a:solidFill>
                  <a:srgbClr val="3817FF"/>
                </a:solidFill>
              </a:rPr>
              <a:t>. Continue until </a:t>
            </a:r>
            <a:r>
              <a:rPr lang="en-US" sz="2200" i="1">
                <a:solidFill>
                  <a:srgbClr val="FD2919"/>
                </a:solidFill>
              </a:rPr>
              <a:t>y</a:t>
            </a:r>
            <a:r>
              <a:rPr lang="en-US" sz="2200">
                <a:solidFill>
                  <a:srgbClr val="FD2919"/>
                </a:solidFill>
              </a:rPr>
              <a:t> = 0</a:t>
            </a:r>
            <a:r>
              <a:rPr lang="en-US" sz="2200">
                <a:solidFill>
                  <a:srgbClr val="3817FF"/>
                </a:solidFill>
              </a:rPr>
              <a:t>.</a:t>
            </a:r>
          </a:p>
          <a:p>
            <a:pPr marL="363538" indent="-363538">
              <a:buFont typeface="Wingdings" pitchFamily="2" charset="2"/>
              <a:buAutoNum type="arabicPeriod" startAt="6"/>
              <a:tabLst>
                <a:tab pos="363538" algn="l"/>
              </a:tabLst>
            </a:pPr>
            <a:r>
              <a:rPr lang="en-US" sz="2200">
                <a:solidFill>
                  <a:srgbClr val="3817FF"/>
                </a:solidFill>
              </a:rPr>
              <a:t>For both regions determine symmetry points in the other three quadrants.</a:t>
            </a:r>
          </a:p>
          <a:p>
            <a:pPr marL="363538" indent="-363538">
              <a:buFont typeface="Wingdings" pitchFamily="2" charset="2"/>
              <a:buAutoNum type="arabicPeriod" startAt="6"/>
              <a:tabLst>
                <a:tab pos="363538" algn="l"/>
              </a:tabLst>
            </a:pPr>
            <a:r>
              <a:rPr lang="en-US" sz="2200">
                <a:solidFill>
                  <a:srgbClr val="3817FF"/>
                </a:solidFill>
              </a:rPr>
              <a:t>Move each calculated pixel position (x, y) onto the elliptical path centered on (</a:t>
            </a:r>
            <a:r>
              <a:rPr lang="en-US" sz="2200" i="1">
                <a:solidFill>
                  <a:srgbClr val="3817FF"/>
                </a:solidFill>
              </a:rPr>
              <a:t>x</a:t>
            </a:r>
            <a:r>
              <a:rPr lang="en-US" sz="2200" i="1" baseline="-25000">
                <a:solidFill>
                  <a:srgbClr val="3817FF"/>
                </a:solidFill>
              </a:rPr>
              <a:t>c</a:t>
            </a:r>
            <a:r>
              <a:rPr lang="en-US" sz="2200">
                <a:solidFill>
                  <a:srgbClr val="3817FF"/>
                </a:solidFill>
              </a:rPr>
              <a:t>, </a:t>
            </a:r>
            <a:r>
              <a:rPr lang="en-US" sz="2200" i="1">
                <a:solidFill>
                  <a:srgbClr val="3817FF"/>
                </a:solidFill>
              </a:rPr>
              <a:t>y</a:t>
            </a:r>
            <a:r>
              <a:rPr lang="en-US" sz="2200" i="1" baseline="-25000">
                <a:solidFill>
                  <a:srgbClr val="3817FF"/>
                </a:solidFill>
              </a:rPr>
              <a:t>c</a:t>
            </a:r>
            <a:r>
              <a:rPr lang="en-US" sz="2200">
                <a:solidFill>
                  <a:srgbClr val="3817FF"/>
                </a:solidFill>
              </a:rPr>
              <a:t>) and plot the coordinate values</a:t>
            </a:r>
          </a:p>
          <a:p>
            <a:pPr marL="363538" indent="-363538" algn="ctr">
              <a:buFont typeface="Wingdings" pitchFamily="2" charset="2"/>
              <a:buNone/>
              <a:tabLst>
                <a:tab pos="363538" algn="l"/>
              </a:tabLst>
            </a:pPr>
            <a:r>
              <a:rPr lang="en-US" sz="2200" b="1" i="1"/>
              <a:t>x</a:t>
            </a:r>
            <a:r>
              <a:rPr lang="en-US" sz="2200" b="1"/>
              <a:t> = </a:t>
            </a:r>
            <a:r>
              <a:rPr lang="en-US" sz="2200" b="1" i="1"/>
              <a:t>x</a:t>
            </a:r>
            <a:r>
              <a:rPr lang="en-US" sz="2200" b="1"/>
              <a:t> + </a:t>
            </a:r>
            <a:r>
              <a:rPr lang="en-US" sz="2200" b="1" i="1"/>
              <a:t>x</a:t>
            </a:r>
            <a:r>
              <a:rPr lang="en-US" sz="2200" b="1" i="1" baseline="-25000"/>
              <a:t>c  </a:t>
            </a:r>
            <a:r>
              <a:rPr lang="en-US" sz="2200" b="1">
                <a:solidFill>
                  <a:srgbClr val="3817FF"/>
                </a:solidFill>
              </a:rPr>
              <a:t>,</a:t>
            </a:r>
            <a:r>
              <a:rPr lang="en-US" sz="2200" b="1"/>
              <a:t>         </a:t>
            </a:r>
            <a:r>
              <a:rPr lang="en-US" sz="2200" b="1" i="1"/>
              <a:t>y</a:t>
            </a:r>
            <a:r>
              <a:rPr lang="en-US" sz="2200" b="1"/>
              <a:t> = </a:t>
            </a:r>
            <a:r>
              <a:rPr lang="en-US" sz="2200" b="1" i="1"/>
              <a:t>y</a:t>
            </a:r>
            <a:r>
              <a:rPr lang="en-US" sz="2200" b="1"/>
              <a:t> + </a:t>
            </a:r>
            <a:r>
              <a:rPr lang="en-US" sz="2200" b="1" i="1"/>
              <a:t>y</a:t>
            </a:r>
            <a:r>
              <a:rPr lang="en-US" sz="2200" b="1" i="1" baseline="-25000"/>
              <a:t>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F0A0-EA65-4D2A-A374-B1173FA89C30}" type="slidenum">
              <a:rPr lang="en-GB"/>
              <a:pPr/>
              <a:t>69</a:t>
            </a:fld>
            <a:endParaRPr lang="en-GB"/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2928938" y="1341438"/>
          <a:ext cx="4508500" cy="515937"/>
        </p:xfrm>
        <a:graphic>
          <a:graphicData uri="http://schemas.openxmlformats.org/presentationml/2006/ole">
            <p:oleObj spid="_x0000_s292868" name="Equation" r:id="rId4" imgW="2234880" imgH="253800" progId="">
              <p:embed/>
            </p:oleObj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3492500" y="2636838"/>
          <a:ext cx="3024188" cy="477837"/>
        </p:xfrm>
        <a:graphic>
          <a:graphicData uri="http://schemas.openxmlformats.org/presentationml/2006/ole">
            <p:oleObj spid="_x0000_s292869" name="Equation" r:id="rId5" imgW="1536480" imgH="241200" progId="">
              <p:embed/>
            </p:oleObj>
          </a:graphicData>
        </a:graphic>
      </p:graphicFrame>
      <p:graphicFrame>
        <p:nvGraphicFramePr>
          <p:cNvPr id="292870" name="Object 6"/>
          <p:cNvGraphicFramePr>
            <a:graphicFrameLocks noChangeAspect="1"/>
          </p:cNvGraphicFramePr>
          <p:nvPr/>
        </p:nvGraphicFramePr>
        <p:xfrm>
          <a:off x="3059113" y="3500438"/>
          <a:ext cx="4105275" cy="503237"/>
        </p:xfrm>
        <a:graphic>
          <a:graphicData uri="http://schemas.openxmlformats.org/presentationml/2006/ole">
            <p:oleObj spid="_x0000_s292870" name="Equation" r:id="rId6" imgW="208260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Line Drawing Algorithms</a:t>
            </a:r>
            <a:endParaRPr lang="el-G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762125"/>
            <a:ext cx="44958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Cartesian equation:</a:t>
            </a:r>
          </a:p>
          <a:p>
            <a:pPr algn="ctr">
              <a:buFont typeface="Wingdings" pitchFamily="2" charset="2"/>
              <a:buNone/>
            </a:pPr>
            <a:r>
              <a:rPr lang="en-US" sz="2800" i="1">
                <a:solidFill>
                  <a:srgbClr val="FD2919"/>
                </a:solidFill>
              </a:rPr>
              <a:t>y = mx + c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where</a:t>
            </a:r>
          </a:p>
          <a:p>
            <a:pPr lvl="1">
              <a:buFontTx/>
              <a:buNone/>
            </a:pPr>
            <a:r>
              <a:rPr lang="en-US" sz="2400" i="1">
                <a:solidFill>
                  <a:srgbClr val="FD2919"/>
                </a:solidFill>
              </a:rPr>
              <a:t>m</a:t>
            </a:r>
            <a:r>
              <a:rPr lang="en-US" sz="2400"/>
              <a:t> – </a:t>
            </a:r>
            <a:r>
              <a:rPr lang="en-US" sz="2400">
                <a:solidFill>
                  <a:srgbClr val="3D1EF8"/>
                </a:solidFill>
              </a:rPr>
              <a:t>slope</a:t>
            </a:r>
          </a:p>
          <a:p>
            <a:pPr lvl="1">
              <a:buFontTx/>
              <a:buNone/>
            </a:pPr>
            <a:r>
              <a:rPr lang="en-US" sz="2400" i="1">
                <a:solidFill>
                  <a:srgbClr val="FD2919"/>
                </a:solidFill>
              </a:rPr>
              <a:t>c</a:t>
            </a:r>
            <a:r>
              <a:rPr lang="en-US" sz="2400"/>
              <a:t> – </a:t>
            </a:r>
            <a:r>
              <a:rPr lang="en-US" sz="2400">
                <a:solidFill>
                  <a:srgbClr val="3D1EF8"/>
                </a:solidFill>
              </a:rPr>
              <a:t>y-intercept</a:t>
            </a:r>
            <a:endParaRPr lang="el-GR" sz="2400">
              <a:solidFill>
                <a:srgbClr val="3D1EF8"/>
              </a:solidFill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783013" y="4856163"/>
          <a:ext cx="2586037" cy="1020762"/>
        </p:xfrm>
        <a:graphic>
          <a:graphicData uri="http://schemas.openxmlformats.org/presentationml/2006/ole">
            <p:oleObj spid="_x0000_s103428" name="Equation" r:id="rId4" imgW="965160" imgH="380880" progId="Equation.3">
              <p:embed/>
            </p:oleObj>
          </a:graphicData>
        </a:graphic>
      </p:graphicFrame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DF5-B301-43D6-9A0B-4013FF0398BA}" type="slidenum">
              <a:rPr lang="en-GB"/>
              <a:pPr/>
              <a:t>7</a:t>
            </a:fld>
            <a:endParaRPr lang="en-GB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6083300" y="1989138"/>
            <a:ext cx="0" cy="23050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4930775" y="3429000"/>
            <a:ext cx="35290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V="1">
            <a:off x="5507038" y="2349500"/>
            <a:ext cx="2879725" cy="1584325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03446" name="Group 22"/>
          <p:cNvGrpSpPr>
            <a:grpSpLocks/>
          </p:cNvGrpSpPr>
          <p:nvPr/>
        </p:nvGrpSpPr>
        <p:grpSpPr bwMode="auto">
          <a:xfrm>
            <a:off x="5792788" y="2559050"/>
            <a:ext cx="2017712" cy="1165225"/>
            <a:chOff x="3649" y="1839"/>
            <a:chExt cx="1271" cy="734"/>
          </a:xfrm>
        </p:grpSpPr>
        <p:grpSp>
          <p:nvGrpSpPr>
            <p:cNvPr id="103443" name="Group 19"/>
            <p:cNvGrpSpPr>
              <a:grpSpLocks/>
            </p:cNvGrpSpPr>
            <p:nvPr/>
          </p:nvGrpSpPr>
          <p:grpSpPr bwMode="auto">
            <a:xfrm>
              <a:off x="3649" y="2025"/>
              <a:ext cx="954" cy="548"/>
              <a:chOff x="3649" y="2025"/>
              <a:chExt cx="954" cy="548"/>
            </a:xfrm>
          </p:grpSpPr>
          <p:sp>
            <p:nvSpPr>
              <p:cNvPr id="103433" name="Line 9"/>
              <p:cNvSpPr>
                <a:spLocks noChangeShapeType="1"/>
              </p:cNvSpPr>
              <p:nvPr/>
            </p:nvSpPr>
            <p:spPr bwMode="auto">
              <a:xfrm flipV="1">
                <a:off x="4467" y="2161"/>
                <a:ext cx="0" cy="226"/>
              </a:xfrm>
              <a:prstGeom prst="line">
                <a:avLst/>
              </a:prstGeom>
              <a:noFill/>
              <a:ln w="12700">
                <a:solidFill>
                  <a:srgbClr val="3817FF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34" name="Line 10"/>
              <p:cNvSpPr>
                <a:spLocks noChangeShapeType="1"/>
              </p:cNvSpPr>
              <p:nvPr/>
            </p:nvSpPr>
            <p:spPr bwMode="auto">
              <a:xfrm flipH="1">
                <a:off x="3832" y="2161"/>
                <a:ext cx="635" cy="0"/>
              </a:xfrm>
              <a:prstGeom prst="line">
                <a:avLst/>
              </a:prstGeom>
              <a:noFill/>
              <a:ln w="12700">
                <a:solidFill>
                  <a:srgbClr val="3817FF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35" name="Text Box 11"/>
              <p:cNvSpPr txBox="1">
                <a:spLocks noChangeArrowheads="1"/>
              </p:cNvSpPr>
              <p:nvPr/>
            </p:nvSpPr>
            <p:spPr bwMode="auto">
              <a:xfrm>
                <a:off x="4375" y="2342"/>
                <a:ext cx="22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solidFill>
                      <a:srgbClr val="3D1EF8"/>
                    </a:solidFill>
                  </a:rPr>
                  <a:t>x</a:t>
                </a:r>
                <a:r>
                  <a:rPr lang="en-US" sz="1800" baseline="-25000">
                    <a:solidFill>
                      <a:srgbClr val="3D1EF8"/>
                    </a:solidFill>
                  </a:rPr>
                  <a:t>1</a:t>
                </a:r>
                <a:endParaRPr lang="el-GR" sz="1800" baseline="-25000">
                  <a:solidFill>
                    <a:srgbClr val="3D1EF8"/>
                  </a:solidFill>
                </a:endParaRPr>
              </a:p>
            </p:txBody>
          </p:sp>
          <p:sp>
            <p:nvSpPr>
              <p:cNvPr id="103440" name="Text Box 16"/>
              <p:cNvSpPr txBox="1">
                <a:spLocks noChangeArrowheads="1"/>
              </p:cNvSpPr>
              <p:nvPr/>
            </p:nvSpPr>
            <p:spPr bwMode="auto">
              <a:xfrm>
                <a:off x="3649" y="2025"/>
                <a:ext cx="22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solidFill>
                      <a:srgbClr val="3D1EF8"/>
                    </a:solidFill>
                  </a:rPr>
                  <a:t>y</a:t>
                </a:r>
                <a:r>
                  <a:rPr lang="en-US" sz="1800" baseline="-25000">
                    <a:solidFill>
                      <a:srgbClr val="3D1EF8"/>
                    </a:solidFill>
                  </a:rPr>
                  <a:t>1</a:t>
                </a:r>
                <a:endParaRPr lang="el-GR" sz="1800" baseline="-25000">
                  <a:solidFill>
                    <a:srgbClr val="3D1EF8"/>
                  </a:solidFill>
                </a:endParaRPr>
              </a:p>
            </p:txBody>
          </p:sp>
        </p:grpSp>
        <p:grpSp>
          <p:nvGrpSpPr>
            <p:cNvPr id="103442" name="Group 18"/>
            <p:cNvGrpSpPr>
              <a:grpSpLocks/>
            </p:cNvGrpSpPr>
            <p:nvPr/>
          </p:nvGrpSpPr>
          <p:grpSpPr bwMode="auto">
            <a:xfrm>
              <a:off x="3649" y="1839"/>
              <a:ext cx="1271" cy="730"/>
              <a:chOff x="3649" y="1839"/>
              <a:chExt cx="1271" cy="730"/>
            </a:xfrm>
          </p:grpSpPr>
          <p:sp>
            <p:nvSpPr>
              <p:cNvPr id="103436" name="Line 12"/>
              <p:cNvSpPr>
                <a:spLocks noChangeShapeType="1"/>
              </p:cNvSpPr>
              <p:nvPr/>
            </p:nvSpPr>
            <p:spPr bwMode="auto">
              <a:xfrm flipV="1">
                <a:off x="4784" y="1979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3817FF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38" name="Line 14"/>
              <p:cNvSpPr>
                <a:spLocks noChangeShapeType="1"/>
              </p:cNvSpPr>
              <p:nvPr/>
            </p:nvSpPr>
            <p:spPr bwMode="auto">
              <a:xfrm flipH="1">
                <a:off x="3832" y="1979"/>
                <a:ext cx="952" cy="0"/>
              </a:xfrm>
              <a:prstGeom prst="line">
                <a:avLst/>
              </a:prstGeom>
              <a:noFill/>
              <a:ln w="12700">
                <a:solidFill>
                  <a:srgbClr val="3817FF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39" name="Text Box 15"/>
              <p:cNvSpPr txBox="1">
                <a:spLocks noChangeArrowheads="1"/>
              </p:cNvSpPr>
              <p:nvPr/>
            </p:nvSpPr>
            <p:spPr bwMode="auto">
              <a:xfrm>
                <a:off x="4692" y="2338"/>
                <a:ext cx="22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solidFill>
                      <a:srgbClr val="3D1EF8"/>
                    </a:solidFill>
                  </a:rPr>
                  <a:t>x</a:t>
                </a:r>
                <a:r>
                  <a:rPr lang="en-US" sz="1800" baseline="-25000">
                    <a:solidFill>
                      <a:srgbClr val="3D1EF8"/>
                    </a:solidFill>
                  </a:rPr>
                  <a:t>2</a:t>
                </a:r>
                <a:endParaRPr lang="el-GR" sz="1800" baseline="-25000">
                  <a:solidFill>
                    <a:srgbClr val="3D1EF8"/>
                  </a:solidFill>
                </a:endParaRPr>
              </a:p>
            </p:txBody>
          </p:sp>
          <p:sp>
            <p:nvSpPr>
              <p:cNvPr id="103441" name="Text Box 17"/>
              <p:cNvSpPr txBox="1">
                <a:spLocks noChangeArrowheads="1"/>
              </p:cNvSpPr>
              <p:nvPr/>
            </p:nvSpPr>
            <p:spPr bwMode="auto">
              <a:xfrm>
                <a:off x="3649" y="1839"/>
                <a:ext cx="22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solidFill>
                      <a:srgbClr val="3D1EF8"/>
                    </a:solidFill>
                  </a:rPr>
                  <a:t>y</a:t>
                </a:r>
                <a:r>
                  <a:rPr lang="en-US" sz="1800" baseline="-25000">
                    <a:solidFill>
                      <a:srgbClr val="3D1EF8"/>
                    </a:solidFill>
                  </a:rPr>
                  <a:t>2</a:t>
                </a:r>
                <a:endParaRPr lang="el-GR" sz="1800" baseline="-25000">
                  <a:solidFill>
                    <a:srgbClr val="3D1EF8"/>
                  </a:solidFill>
                </a:endParaRPr>
              </a:p>
            </p:txBody>
          </p:sp>
        </p:grpSp>
      </p:grpSp>
      <p:grpSp>
        <p:nvGrpSpPr>
          <p:cNvPr id="103447" name="Group 23"/>
          <p:cNvGrpSpPr>
            <a:grpSpLocks/>
          </p:cNvGrpSpPr>
          <p:nvPr/>
        </p:nvGrpSpPr>
        <p:grpSpPr bwMode="auto">
          <a:xfrm>
            <a:off x="7019925" y="2708275"/>
            <a:ext cx="647700" cy="431800"/>
            <a:chOff x="4422" y="1933"/>
            <a:chExt cx="408" cy="272"/>
          </a:xfrm>
        </p:grpSpPr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4422" y="2115"/>
              <a:ext cx="91" cy="9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4739" y="1933"/>
              <a:ext cx="91" cy="9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592138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FB6A-97D7-4C35-8A64-B18B7413E680}" type="slidenum">
              <a:rPr lang="en-GB"/>
              <a:pPr/>
              <a:t>70</a:t>
            </a:fld>
            <a:endParaRPr lang="en-GB"/>
          </a:p>
        </p:txBody>
      </p:sp>
      <p:graphicFrame>
        <p:nvGraphicFramePr>
          <p:cNvPr id="294208" name="Group 320"/>
          <p:cNvGraphicFramePr>
            <a:graphicFrameLocks noGrp="1"/>
          </p:cNvGraphicFramePr>
          <p:nvPr/>
        </p:nvGraphicFramePr>
        <p:xfrm>
          <a:off x="1763713" y="3357563"/>
          <a:ext cx="3959225" cy="2956560"/>
        </p:xfrm>
        <a:graphic>
          <a:graphicData uri="http://schemas.openxmlformats.org/drawingml/2006/table">
            <a:tbl>
              <a:tblPr/>
              <a:tblGrid>
                <a:gridCol w="431800"/>
                <a:gridCol w="647700"/>
                <a:gridCol w="1008062"/>
                <a:gridCol w="936625"/>
                <a:gridCol w="935038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, 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(1, 6)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(2, 6)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(3, 6)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(4, 5)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640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(5, 5)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640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(6, 4)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432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(7, 3)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384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4158" name="Text Box 270"/>
          <p:cNvSpPr txBox="1">
            <a:spLocks noChangeArrowheads="1"/>
          </p:cNvSpPr>
          <p:nvPr/>
        </p:nvSpPr>
        <p:spPr bwMode="auto">
          <a:xfrm>
            <a:off x="1619250" y="620713"/>
            <a:ext cx="7113588" cy="185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tabLst>
                <a:tab pos="363538" algn="l"/>
                <a:tab pos="1698625" algn="l"/>
              </a:tabLst>
            </a:pPr>
            <a:r>
              <a:rPr lang="en-US" sz="2000" b="1" i="1"/>
              <a:t>r</a:t>
            </a:r>
            <a:r>
              <a:rPr lang="en-US" sz="2000" b="1" i="1" baseline="-25000"/>
              <a:t>x</a:t>
            </a:r>
            <a:r>
              <a:rPr lang="en-US" sz="2000" b="1" i="1"/>
              <a:t> </a:t>
            </a:r>
            <a:r>
              <a:rPr lang="en-US" sz="2000" b="1"/>
              <a:t>= 8 ,   </a:t>
            </a:r>
            <a:r>
              <a:rPr lang="en-US" sz="2000" b="1" i="1"/>
              <a:t>r</a:t>
            </a:r>
            <a:r>
              <a:rPr lang="en-US" sz="2000" b="1" i="1" baseline="-25000"/>
              <a:t>y</a:t>
            </a:r>
            <a:r>
              <a:rPr lang="en-US" sz="2000" b="1"/>
              <a:t> = 6</a:t>
            </a:r>
          </a:p>
          <a:p>
            <a:pPr algn="l">
              <a:spcBef>
                <a:spcPct val="20000"/>
              </a:spcBef>
              <a:tabLst>
                <a:tab pos="363538" algn="l"/>
                <a:tab pos="1698625" algn="l"/>
              </a:tabLst>
            </a:pPr>
            <a:r>
              <a:rPr lang="en-US" sz="2000" b="1"/>
              <a:t>2</a:t>
            </a:r>
            <a:r>
              <a:rPr lang="en-US" sz="2000" b="1" i="1"/>
              <a:t>r</a:t>
            </a:r>
            <a:r>
              <a:rPr lang="en-US" sz="2000" b="1" i="1" baseline="-25000"/>
              <a:t>y</a:t>
            </a:r>
            <a:r>
              <a:rPr lang="en-US" sz="2000" b="1" i="1" baseline="30000"/>
              <a:t>2</a:t>
            </a:r>
            <a:r>
              <a:rPr lang="en-US" sz="2000" b="1" i="1"/>
              <a:t>x </a:t>
            </a:r>
            <a:r>
              <a:rPr lang="en-US" sz="2000" b="1"/>
              <a:t>= 0</a:t>
            </a:r>
            <a:r>
              <a:rPr lang="en-US" sz="2000" i="1">
                <a:solidFill>
                  <a:srgbClr val="3817FF"/>
                </a:solidFill>
              </a:rPr>
              <a:t>	</a:t>
            </a:r>
            <a:r>
              <a:rPr lang="en-US" sz="2000">
                <a:solidFill>
                  <a:srgbClr val="3817FF"/>
                </a:solidFill>
              </a:rPr>
              <a:t>(with increment 2</a:t>
            </a:r>
            <a:r>
              <a:rPr lang="en-US" sz="2000" i="1">
                <a:solidFill>
                  <a:srgbClr val="3817FF"/>
                </a:solidFill>
              </a:rPr>
              <a:t>r</a:t>
            </a:r>
            <a:r>
              <a:rPr lang="en-US" sz="2000" i="1" baseline="-25000">
                <a:solidFill>
                  <a:srgbClr val="3817FF"/>
                </a:solidFill>
              </a:rPr>
              <a:t>y</a:t>
            </a:r>
            <a:r>
              <a:rPr lang="en-US" sz="2000" i="1" baseline="30000">
                <a:solidFill>
                  <a:srgbClr val="3817FF"/>
                </a:solidFill>
              </a:rPr>
              <a:t>2</a:t>
            </a:r>
            <a:r>
              <a:rPr lang="en-US" sz="2000" i="1">
                <a:solidFill>
                  <a:srgbClr val="3817FF"/>
                </a:solidFill>
              </a:rPr>
              <a:t> </a:t>
            </a:r>
            <a:r>
              <a:rPr lang="en-US" sz="2000">
                <a:solidFill>
                  <a:srgbClr val="3817FF"/>
                </a:solidFill>
              </a:rPr>
              <a:t>= 72)</a:t>
            </a:r>
          </a:p>
          <a:p>
            <a:pPr algn="l">
              <a:spcBef>
                <a:spcPct val="20000"/>
              </a:spcBef>
              <a:tabLst>
                <a:tab pos="363538" algn="l"/>
                <a:tab pos="1698625" algn="l"/>
              </a:tabLst>
            </a:pPr>
            <a:r>
              <a:rPr lang="en-US" sz="2000" b="1"/>
              <a:t>2</a:t>
            </a:r>
            <a:r>
              <a:rPr lang="en-US" sz="2000" b="1" i="1"/>
              <a:t>r</a:t>
            </a:r>
            <a:r>
              <a:rPr lang="en-US" sz="2000" b="1" i="1" baseline="-25000"/>
              <a:t>x</a:t>
            </a:r>
            <a:r>
              <a:rPr lang="en-US" sz="2000" b="1" i="1" baseline="30000"/>
              <a:t>2</a:t>
            </a:r>
            <a:r>
              <a:rPr lang="en-US" sz="2000" b="1" i="1"/>
              <a:t>y </a:t>
            </a:r>
            <a:r>
              <a:rPr lang="en-US" sz="2000" b="1"/>
              <a:t>= 2</a:t>
            </a:r>
            <a:r>
              <a:rPr lang="en-US" sz="2000" b="1" i="1"/>
              <a:t>r</a:t>
            </a:r>
            <a:r>
              <a:rPr lang="en-US" sz="2000" b="1" i="1" baseline="-25000"/>
              <a:t>x</a:t>
            </a:r>
            <a:r>
              <a:rPr lang="en-US" sz="2000" b="1" i="1" baseline="30000"/>
              <a:t>2</a:t>
            </a:r>
            <a:r>
              <a:rPr lang="en-US" sz="2000" b="1" i="1"/>
              <a:t>r</a:t>
            </a:r>
            <a:r>
              <a:rPr lang="en-US" sz="2000" b="1" i="1" baseline="-25000"/>
              <a:t>y</a:t>
            </a:r>
            <a:r>
              <a:rPr lang="en-US" sz="2000" i="1">
                <a:solidFill>
                  <a:srgbClr val="3817FF"/>
                </a:solidFill>
              </a:rPr>
              <a:t>	</a:t>
            </a:r>
            <a:r>
              <a:rPr lang="en-US" sz="2000">
                <a:solidFill>
                  <a:srgbClr val="3817FF"/>
                </a:solidFill>
              </a:rPr>
              <a:t>(with increment -2</a:t>
            </a:r>
            <a:r>
              <a:rPr lang="en-US" sz="2000" i="1">
                <a:solidFill>
                  <a:srgbClr val="3817FF"/>
                </a:solidFill>
              </a:rPr>
              <a:t>r</a:t>
            </a:r>
            <a:r>
              <a:rPr lang="en-US" sz="2000" i="1" baseline="-25000">
                <a:solidFill>
                  <a:srgbClr val="3817FF"/>
                </a:solidFill>
              </a:rPr>
              <a:t>x</a:t>
            </a:r>
            <a:r>
              <a:rPr lang="en-US" sz="2000" i="1" baseline="30000">
                <a:solidFill>
                  <a:srgbClr val="3817FF"/>
                </a:solidFill>
              </a:rPr>
              <a:t>2</a:t>
            </a:r>
            <a:r>
              <a:rPr lang="en-US" sz="2000" i="1">
                <a:solidFill>
                  <a:srgbClr val="3817FF"/>
                </a:solidFill>
              </a:rPr>
              <a:t> </a:t>
            </a:r>
            <a:r>
              <a:rPr lang="en-US" sz="2000">
                <a:solidFill>
                  <a:srgbClr val="3817FF"/>
                </a:solidFill>
              </a:rPr>
              <a:t>= -128)</a:t>
            </a:r>
          </a:p>
          <a:p>
            <a:pPr algn="l">
              <a:spcBef>
                <a:spcPct val="20000"/>
              </a:spcBef>
              <a:tabLst>
                <a:tab pos="363538" algn="l"/>
                <a:tab pos="1698625" algn="l"/>
              </a:tabLst>
            </a:pPr>
            <a:r>
              <a:rPr lang="en-US" sz="2000" b="1" u="sng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 1</a:t>
            </a:r>
            <a:r>
              <a:rPr lang="en-US" sz="2000" b="1"/>
              <a:t> </a:t>
            </a:r>
          </a:p>
          <a:p>
            <a:pPr algn="l">
              <a:spcBef>
                <a:spcPct val="20000"/>
              </a:spcBef>
              <a:tabLst>
                <a:tab pos="363538" algn="l"/>
                <a:tab pos="1698625" algn="l"/>
              </a:tabLst>
            </a:pPr>
            <a:r>
              <a:rPr lang="en-US" sz="2000"/>
              <a:t>	</a:t>
            </a:r>
            <a:r>
              <a:rPr lang="en-US" sz="2000">
                <a:solidFill>
                  <a:srgbClr val="3817FF"/>
                </a:solidFill>
              </a:rPr>
              <a:t> </a:t>
            </a:r>
            <a:r>
              <a:rPr lang="en-US" sz="2000" b="1"/>
              <a:t>(</a:t>
            </a:r>
            <a:r>
              <a:rPr lang="en-US" sz="2000" b="1" i="1"/>
              <a:t>x</a:t>
            </a:r>
            <a:r>
              <a:rPr lang="en-US" sz="2000" b="1" baseline="-25000"/>
              <a:t>0</a:t>
            </a:r>
            <a:r>
              <a:rPr lang="en-US" sz="2000" b="1"/>
              <a:t>, </a:t>
            </a:r>
            <a:r>
              <a:rPr lang="en-US" sz="2000" b="1" i="1"/>
              <a:t>y</a:t>
            </a:r>
            <a:r>
              <a:rPr lang="en-US" sz="2000" b="1" baseline="-25000"/>
              <a:t>0</a:t>
            </a:r>
            <a:r>
              <a:rPr lang="en-US" sz="2000" b="1"/>
              <a:t>) = (0, 6)</a:t>
            </a:r>
          </a:p>
        </p:txBody>
      </p:sp>
      <p:graphicFrame>
        <p:nvGraphicFramePr>
          <p:cNvPr id="294209" name="Object 321"/>
          <p:cNvGraphicFramePr>
            <a:graphicFrameLocks noChangeAspect="1"/>
          </p:cNvGraphicFramePr>
          <p:nvPr/>
        </p:nvGraphicFramePr>
        <p:xfrm>
          <a:off x="2124075" y="2492375"/>
          <a:ext cx="3240088" cy="474663"/>
        </p:xfrm>
        <a:graphic>
          <a:graphicData uri="http://schemas.openxmlformats.org/presentationml/2006/ole">
            <p:oleObj spid="_x0000_s294209" name="Equation" r:id="rId4" imgW="1739880" imgH="253800" progId="">
              <p:embed/>
            </p:oleObj>
          </a:graphicData>
        </a:graphic>
      </p:graphicFrame>
      <p:sp>
        <p:nvSpPr>
          <p:cNvPr id="294212" name="Text Box 324"/>
          <p:cNvSpPr txBox="1">
            <a:spLocks noChangeArrowheads="1"/>
          </p:cNvSpPr>
          <p:nvPr/>
        </p:nvSpPr>
        <p:spPr bwMode="auto">
          <a:xfrm>
            <a:off x="5580063" y="5949950"/>
            <a:ext cx="29241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Move out of </a:t>
            </a:r>
            <a:r>
              <a:rPr lang="en-US" sz="2000">
                <a:solidFill>
                  <a:srgbClr val="FD2919"/>
                </a:solidFill>
              </a:rPr>
              <a:t>region 1</a:t>
            </a:r>
            <a:r>
              <a:rPr lang="en-US" sz="2000"/>
              <a:t> since</a:t>
            </a:r>
          </a:p>
          <a:p>
            <a:r>
              <a:rPr lang="en-US" sz="2000" b="1"/>
              <a:t>2</a:t>
            </a:r>
            <a:r>
              <a:rPr lang="en-US" sz="2000" b="1" i="1"/>
              <a:t>r</a:t>
            </a:r>
            <a:r>
              <a:rPr lang="en-US" sz="2000" b="1" i="1" baseline="-25000"/>
              <a:t>y</a:t>
            </a:r>
            <a:r>
              <a:rPr lang="en-US" sz="2000" b="1" i="1" baseline="30000"/>
              <a:t>2</a:t>
            </a:r>
            <a:r>
              <a:rPr lang="en-US" sz="2000" b="1" i="1"/>
              <a:t>x</a:t>
            </a:r>
            <a:r>
              <a:rPr lang="en-US" sz="2000" b="1"/>
              <a:t> &gt; 2</a:t>
            </a:r>
            <a:r>
              <a:rPr lang="en-US" sz="2000" b="1" i="1"/>
              <a:t>r</a:t>
            </a:r>
            <a:r>
              <a:rPr lang="en-US" sz="2000" b="1" i="1" baseline="-25000"/>
              <a:t>x</a:t>
            </a:r>
            <a:r>
              <a:rPr lang="en-US" sz="2000" b="1" i="1" baseline="30000"/>
              <a:t>2</a:t>
            </a:r>
            <a:r>
              <a:rPr lang="en-US" sz="2000" b="1" i="1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592138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graphicFrame>
        <p:nvGraphicFramePr>
          <p:cNvPr id="295939" name="Group 3"/>
          <p:cNvGraphicFramePr>
            <a:graphicFrameLocks noGrp="1"/>
          </p:cNvGraphicFramePr>
          <p:nvPr>
            <p:ph type="tbl" idx="1"/>
          </p:nvPr>
        </p:nvGraphicFramePr>
        <p:xfrm>
          <a:off x="3203575" y="3765550"/>
          <a:ext cx="3896043" cy="3048003"/>
        </p:xfrm>
        <a:graphic>
          <a:graphicData uri="http://schemas.openxmlformats.org/drawingml/2006/table">
            <a:tbl>
              <a:tblPr/>
              <a:tblGrid>
                <a:gridCol w="368300"/>
                <a:gridCol w="369888"/>
                <a:gridCol w="368300"/>
                <a:gridCol w="368300"/>
                <a:gridCol w="368300"/>
                <a:gridCol w="369887"/>
                <a:gridCol w="368300"/>
                <a:gridCol w="368300"/>
                <a:gridCol w="368300"/>
                <a:gridCol w="369888"/>
                <a:gridCol w="20828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279-4333-404E-A110-009892EB236A}" type="slidenum">
              <a:rPr lang="en-GB"/>
              <a:pPr/>
              <a:t>71</a:t>
            </a:fld>
            <a:endParaRPr lang="en-GB"/>
          </a:p>
        </p:txBody>
      </p:sp>
      <p:graphicFrame>
        <p:nvGraphicFramePr>
          <p:cNvPr id="296176" name="Group 240"/>
          <p:cNvGraphicFramePr>
            <a:graphicFrameLocks noGrp="1"/>
          </p:cNvGraphicFramePr>
          <p:nvPr/>
        </p:nvGraphicFramePr>
        <p:xfrm>
          <a:off x="3132138" y="2060575"/>
          <a:ext cx="3959225" cy="1493520"/>
        </p:xfrm>
        <a:graphic>
          <a:graphicData uri="http://schemas.openxmlformats.org/drawingml/2006/table">
            <a:tbl>
              <a:tblPr/>
              <a:tblGrid>
                <a:gridCol w="431800"/>
                <a:gridCol w="647700"/>
                <a:gridCol w="1008062"/>
                <a:gridCol w="936625"/>
                <a:gridCol w="935038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, 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-151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(8, 2)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(8, 1)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745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(8, 0)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817FF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169" name="Text Box 233"/>
          <p:cNvSpPr txBox="1">
            <a:spLocks noChangeArrowheads="1"/>
          </p:cNvSpPr>
          <p:nvPr/>
        </p:nvSpPr>
        <p:spPr bwMode="auto">
          <a:xfrm>
            <a:off x="1619250" y="620713"/>
            <a:ext cx="7113588" cy="828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tabLst>
                <a:tab pos="363538" algn="l"/>
              </a:tabLst>
            </a:pPr>
            <a:r>
              <a:rPr lang="en-US" sz="2200" u="sng">
                <a:solidFill>
                  <a:srgbClr val="FD2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 2</a:t>
            </a:r>
            <a:r>
              <a:rPr lang="en-US" sz="2200"/>
              <a:t> </a:t>
            </a:r>
          </a:p>
          <a:p>
            <a:pPr algn="l">
              <a:spcBef>
                <a:spcPct val="20000"/>
              </a:spcBef>
              <a:tabLst>
                <a:tab pos="363538" algn="l"/>
              </a:tabLst>
            </a:pPr>
            <a:r>
              <a:rPr lang="en-US" sz="2200"/>
              <a:t>	</a:t>
            </a:r>
            <a:r>
              <a:rPr lang="en-US" sz="2200">
                <a:solidFill>
                  <a:srgbClr val="3817FF"/>
                </a:solidFill>
              </a:rPr>
              <a:t> </a:t>
            </a:r>
            <a:r>
              <a:rPr lang="en-US" sz="2200" b="1"/>
              <a:t>(</a:t>
            </a:r>
            <a:r>
              <a:rPr lang="en-US" sz="2200" b="1" i="1"/>
              <a:t>x</a:t>
            </a:r>
            <a:r>
              <a:rPr lang="en-US" sz="2200" b="1" baseline="-25000"/>
              <a:t>0</a:t>
            </a:r>
            <a:r>
              <a:rPr lang="en-US" sz="2200" b="1"/>
              <a:t>, </a:t>
            </a:r>
            <a:r>
              <a:rPr lang="en-US" sz="2200" b="1" i="1"/>
              <a:t>y</a:t>
            </a:r>
            <a:r>
              <a:rPr lang="en-US" sz="2200" b="1" baseline="-25000"/>
              <a:t>0</a:t>
            </a:r>
            <a:r>
              <a:rPr lang="en-US" sz="2200" b="1"/>
              <a:t>) = (7, 3)</a:t>
            </a:r>
            <a:r>
              <a:rPr lang="en-US" sz="2200"/>
              <a:t>      </a:t>
            </a:r>
            <a:r>
              <a:rPr lang="en-US" sz="2200">
                <a:solidFill>
                  <a:srgbClr val="3817FF"/>
                </a:solidFill>
              </a:rPr>
              <a:t>(Last position in</a:t>
            </a:r>
            <a:r>
              <a:rPr lang="en-US" sz="2200"/>
              <a:t> </a:t>
            </a:r>
            <a:r>
              <a:rPr lang="en-US" sz="2200">
                <a:solidFill>
                  <a:srgbClr val="FD2919"/>
                </a:solidFill>
              </a:rPr>
              <a:t>region 1</a:t>
            </a:r>
            <a:r>
              <a:rPr lang="en-US" sz="2200">
                <a:solidFill>
                  <a:srgbClr val="3817FF"/>
                </a:solidFill>
              </a:rPr>
              <a:t>)</a:t>
            </a:r>
          </a:p>
        </p:txBody>
      </p:sp>
      <p:graphicFrame>
        <p:nvGraphicFramePr>
          <p:cNvPr id="296170" name="Object 234"/>
          <p:cNvGraphicFramePr>
            <a:graphicFrameLocks noChangeAspect="1"/>
          </p:cNvGraphicFramePr>
          <p:nvPr/>
        </p:nvGraphicFramePr>
        <p:xfrm>
          <a:off x="2124075" y="1484313"/>
          <a:ext cx="3311525" cy="460375"/>
        </p:xfrm>
        <a:graphic>
          <a:graphicData uri="http://schemas.openxmlformats.org/presentationml/2006/ole">
            <p:oleObj spid="_x0000_s296170" name="Equation" r:id="rId4" imgW="1752480" imgH="241200" progId="">
              <p:embed/>
            </p:oleObj>
          </a:graphicData>
        </a:graphic>
      </p:graphicFrame>
      <p:sp>
        <p:nvSpPr>
          <p:cNvPr id="296177" name="Text Box 241"/>
          <p:cNvSpPr txBox="1">
            <a:spLocks noChangeArrowheads="1"/>
          </p:cNvSpPr>
          <p:nvPr/>
        </p:nvSpPr>
        <p:spPr bwMode="auto">
          <a:xfrm>
            <a:off x="7019925" y="3176588"/>
            <a:ext cx="14684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Stop at </a:t>
            </a:r>
            <a:r>
              <a:rPr lang="en-US" sz="2000" i="1"/>
              <a:t>y</a:t>
            </a:r>
            <a:r>
              <a:rPr lang="en-US" sz="2000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4813"/>
            <a:ext cx="7543800" cy="808037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Exercises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 the ellipse with </a:t>
            </a:r>
            <a:r>
              <a:rPr lang="en-US" i="1"/>
              <a:t>r</a:t>
            </a:r>
            <a:r>
              <a:rPr lang="en-US" i="1" baseline="-25000"/>
              <a:t>x</a:t>
            </a:r>
            <a:r>
              <a:rPr lang="en-US"/>
              <a:t> = 6, </a:t>
            </a:r>
            <a:r>
              <a:rPr lang="en-US" i="1"/>
              <a:t>r</a:t>
            </a:r>
            <a:r>
              <a:rPr lang="en-US" i="1" baseline="-25000"/>
              <a:t>y</a:t>
            </a:r>
            <a:r>
              <a:rPr lang="en-US"/>
              <a:t> = 8.</a:t>
            </a:r>
          </a:p>
          <a:p>
            <a:r>
              <a:rPr lang="en-US"/>
              <a:t>Draw the ellipse with </a:t>
            </a:r>
            <a:r>
              <a:rPr lang="en-US" i="1"/>
              <a:t>r</a:t>
            </a:r>
            <a:r>
              <a:rPr lang="en-US" i="1" baseline="-25000"/>
              <a:t>x</a:t>
            </a:r>
            <a:r>
              <a:rPr lang="en-US"/>
              <a:t> = 10, </a:t>
            </a:r>
            <a:r>
              <a:rPr lang="en-US" i="1"/>
              <a:t>r</a:t>
            </a:r>
            <a:r>
              <a:rPr lang="en-US" i="1" baseline="-25000"/>
              <a:t>y</a:t>
            </a:r>
            <a:r>
              <a:rPr lang="en-US"/>
              <a:t> = 14.</a:t>
            </a:r>
          </a:p>
          <a:p>
            <a:r>
              <a:rPr lang="en-US"/>
              <a:t>Draw the ellipse with </a:t>
            </a:r>
            <a:r>
              <a:rPr lang="en-US" i="1"/>
              <a:t>r</a:t>
            </a:r>
            <a:r>
              <a:rPr lang="en-US" i="1" baseline="-25000"/>
              <a:t>x</a:t>
            </a:r>
            <a:r>
              <a:rPr lang="en-US"/>
              <a:t> = 14, </a:t>
            </a:r>
            <a:r>
              <a:rPr lang="en-US" i="1"/>
              <a:t>r</a:t>
            </a:r>
            <a:r>
              <a:rPr lang="en-US" i="1" baseline="-25000"/>
              <a:t>y</a:t>
            </a:r>
            <a:r>
              <a:rPr lang="en-US"/>
              <a:t> = 10 and center at (15, 10).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63B-3096-46F3-9A8B-D120C5CC3987}" type="slidenum">
              <a:rPr lang="en-GB"/>
              <a:pPr/>
              <a:t>72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7543800" cy="576262"/>
          </a:xfrm>
        </p:spPr>
        <p:txBody>
          <a:bodyPr>
            <a:normAutofit fontScale="90000"/>
          </a:bodyPr>
          <a:lstStyle/>
          <a:p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Midpoint Ellipse Function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765175"/>
            <a:ext cx="7620000" cy="6092825"/>
          </a:xfrm>
        </p:spPr>
        <p:txBody>
          <a:bodyPr/>
          <a:lstStyle/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void ellipse(int Rx, int Ry)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int Rx2 = Rx * Rx, Ry2 = Ry * Ry;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int twoRx2 = 2 * Rx2, twoRy2 = Ry2 * Ry2;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int p, x = 0, y = Ry;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int px = 0, py = twoRx2 * y;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endParaRPr lang="en-US" sz="1400" b="1">
              <a:latin typeface="Courier New" pitchFamily="49" charset="0"/>
            </a:endParaRP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ellisePlotPoints(xcenter, ycenter, x, y);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FD2919"/>
                </a:solidFill>
                <a:latin typeface="Courier New" pitchFamily="49" charset="0"/>
              </a:rPr>
              <a:t>// Region 1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p = round(Ry2 – (Rx2 * Ry) + (0.25 * Rx2));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while (px &lt; py) {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x++;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px += twoRy2;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if (p &lt; 0) p += Ry2 + px;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else {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	y--;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	py -= twoRx2;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	p += Ry2 + px – py;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}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ellisePlotPoints(xcenter, ycenter, x, y);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}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FD2919"/>
                </a:solidFill>
                <a:latin typeface="Courier New" pitchFamily="49" charset="0"/>
              </a:rPr>
              <a:t>// Region 2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p = round(Ry2 * (x+0.5) * (x+0.5) + Rx2 * (y-1)*(y-1) – Rx2 * Ry2;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while (y &gt; 0) {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y--;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py -= twoRx2;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if (p &gt; 0) p += Rx2 – py;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else {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	x++;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	px += twoRy2;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	p += Rx2 – py + px;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}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	ellisePlotPoints(xcenter, ycenter, x, y);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	}</a:t>
            </a:r>
          </a:p>
          <a:p>
            <a:pPr marL="290513" indent="-29051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682625" algn="l"/>
                <a:tab pos="1146175" algn="l"/>
              </a:tabLst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0178-E006-4496-9892-55800AB83FD0}" type="slidenum">
              <a:rPr lang="en-GB"/>
              <a:pPr/>
              <a:t>73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5888"/>
            <a:ext cx="2263775" cy="936625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Slope</a:t>
            </a:r>
            <a:endParaRPr lang="el-G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89125"/>
            <a:ext cx="3632200" cy="11080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>
                <a:solidFill>
                  <a:srgbClr val="3817FF"/>
                </a:solidFill>
              </a:rPr>
              <a:t>if |</a:t>
            </a:r>
            <a:r>
              <a:rPr lang="en-US" sz="2800" i="1">
                <a:solidFill>
                  <a:srgbClr val="3817FF"/>
                </a:solidFill>
              </a:rPr>
              <a:t>m</a:t>
            </a:r>
            <a:r>
              <a:rPr lang="en-US" sz="2800">
                <a:solidFill>
                  <a:srgbClr val="3817FF"/>
                </a:solidFill>
              </a:rPr>
              <a:t>| = 1</a:t>
            </a:r>
            <a:r>
              <a:rPr lang="en-US" sz="2800"/>
              <a:t> </a:t>
            </a:r>
          </a:p>
          <a:p>
            <a:pPr marL="596900" lvl="1" indent="-234950">
              <a:buFont typeface="Symbol" pitchFamily="18" charset="2"/>
              <a:buNone/>
            </a:pPr>
            <a:r>
              <a:rPr lang="en-US">
                <a:solidFill>
                  <a:srgbClr val="FD2919"/>
                </a:solidFill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solidFill>
                  <a:srgbClr val="FD2919"/>
                </a:solidFill>
                <a:sym typeface="Symbol" pitchFamily="18" charset="2"/>
              </a:rPr>
              <a:t> = 45</a:t>
            </a:r>
            <a:r>
              <a:rPr lang="en-US">
                <a:solidFill>
                  <a:srgbClr val="FD2919"/>
                </a:solidFill>
                <a:cs typeface="Times New Roman" pitchFamily="18" charset="0"/>
                <a:sym typeface="Symbol" pitchFamily="18" charset="2"/>
              </a:rPr>
              <a:t>°</a:t>
            </a:r>
            <a:endParaRPr lang="en-US" sz="2400">
              <a:solidFill>
                <a:srgbClr val="3817FF"/>
              </a:solidFill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075E-5CC4-4A32-A488-EFD2C4020BE0}" type="slidenum">
              <a:rPr lang="en-GB"/>
              <a:pPr/>
              <a:t>8</a:t>
            </a:fld>
            <a:endParaRPr lang="en-GB"/>
          </a:p>
        </p:txBody>
      </p:sp>
      <p:grpSp>
        <p:nvGrpSpPr>
          <p:cNvPr id="105515" name="Group 43"/>
          <p:cNvGrpSpPr>
            <a:grpSpLocks/>
          </p:cNvGrpSpPr>
          <p:nvPr/>
        </p:nvGrpSpPr>
        <p:grpSpPr bwMode="auto">
          <a:xfrm>
            <a:off x="3419475" y="1528763"/>
            <a:ext cx="2663825" cy="1800225"/>
            <a:chOff x="2245" y="1117"/>
            <a:chExt cx="1678" cy="1134"/>
          </a:xfrm>
        </p:grpSpPr>
        <p:sp>
          <p:nvSpPr>
            <p:cNvPr id="105476" name="Line 4"/>
            <p:cNvSpPr>
              <a:spLocks noChangeShapeType="1"/>
            </p:cNvSpPr>
            <p:nvPr/>
          </p:nvSpPr>
          <p:spPr bwMode="auto">
            <a:xfrm>
              <a:off x="2971" y="1117"/>
              <a:ext cx="0" cy="11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>
              <a:off x="2245" y="1842"/>
              <a:ext cx="16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 flipV="1">
              <a:off x="2789" y="1253"/>
              <a:ext cx="1089" cy="95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>
              <a:off x="3424" y="1253"/>
              <a:ext cx="0" cy="771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3016" y="1661"/>
              <a:ext cx="862" cy="0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01" name="Text Box 29"/>
            <p:cNvSpPr txBox="1">
              <a:spLocks noChangeArrowheads="1"/>
            </p:cNvSpPr>
            <p:nvPr/>
          </p:nvSpPr>
          <p:spPr bwMode="auto">
            <a:xfrm>
              <a:off x="3515" y="1480"/>
              <a:ext cx="295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817FF"/>
                  </a:solidFill>
                  <a:sym typeface="Symbol" pitchFamily="18" charset="2"/>
                </a:rPr>
                <a:t>45</a:t>
              </a:r>
              <a:r>
                <a:rPr lang="en-US" sz="1600">
                  <a:solidFill>
                    <a:srgbClr val="3817FF"/>
                  </a:solidFill>
                  <a:cs typeface="Times New Roman" pitchFamily="18" charset="0"/>
                  <a:sym typeface="Symbol" pitchFamily="18" charset="2"/>
                </a:rPr>
                <a:t>°</a:t>
              </a:r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>
              <a:off x="3515" y="1570"/>
              <a:ext cx="45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14" name="Group 42"/>
          <p:cNvGrpSpPr>
            <a:grpSpLocks/>
          </p:cNvGrpSpPr>
          <p:nvPr/>
        </p:nvGrpSpPr>
        <p:grpSpPr bwMode="auto">
          <a:xfrm>
            <a:off x="6156325" y="1455738"/>
            <a:ext cx="2663825" cy="1873250"/>
            <a:chOff x="4014" y="1071"/>
            <a:chExt cx="1678" cy="1180"/>
          </a:xfrm>
        </p:grpSpPr>
        <p:sp>
          <p:nvSpPr>
            <p:cNvPr id="105503" name="Line 31"/>
            <p:cNvSpPr>
              <a:spLocks noChangeShapeType="1"/>
            </p:cNvSpPr>
            <p:nvPr/>
          </p:nvSpPr>
          <p:spPr bwMode="auto">
            <a:xfrm>
              <a:off x="4740" y="1117"/>
              <a:ext cx="0" cy="11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04" name="Line 32"/>
            <p:cNvSpPr>
              <a:spLocks noChangeShapeType="1"/>
            </p:cNvSpPr>
            <p:nvPr/>
          </p:nvSpPr>
          <p:spPr bwMode="auto">
            <a:xfrm>
              <a:off x="4014" y="1842"/>
              <a:ext cx="16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05" name="Line 33"/>
            <p:cNvSpPr>
              <a:spLocks noChangeShapeType="1"/>
            </p:cNvSpPr>
            <p:nvPr/>
          </p:nvSpPr>
          <p:spPr bwMode="auto">
            <a:xfrm>
              <a:off x="4604" y="1071"/>
              <a:ext cx="998" cy="998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512" name="Group 40"/>
            <p:cNvGrpSpPr>
              <a:grpSpLocks/>
            </p:cNvGrpSpPr>
            <p:nvPr/>
          </p:nvGrpSpPr>
          <p:grpSpPr bwMode="auto">
            <a:xfrm>
              <a:off x="4785" y="1253"/>
              <a:ext cx="862" cy="771"/>
              <a:chOff x="4785" y="1253"/>
              <a:chExt cx="862" cy="771"/>
            </a:xfrm>
          </p:grpSpPr>
          <p:sp>
            <p:nvSpPr>
              <p:cNvPr id="105506" name="Line 34"/>
              <p:cNvSpPr>
                <a:spLocks noChangeShapeType="1"/>
              </p:cNvSpPr>
              <p:nvPr/>
            </p:nvSpPr>
            <p:spPr bwMode="auto">
              <a:xfrm>
                <a:off x="5193" y="1253"/>
                <a:ext cx="0" cy="771"/>
              </a:xfrm>
              <a:prstGeom prst="line">
                <a:avLst/>
              </a:prstGeom>
              <a:noFill/>
              <a:ln w="12700">
                <a:solidFill>
                  <a:srgbClr val="3817FF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07" name="Line 35"/>
              <p:cNvSpPr>
                <a:spLocks noChangeShapeType="1"/>
              </p:cNvSpPr>
              <p:nvPr/>
            </p:nvSpPr>
            <p:spPr bwMode="auto">
              <a:xfrm>
                <a:off x="4785" y="1661"/>
                <a:ext cx="862" cy="0"/>
              </a:xfrm>
              <a:prstGeom prst="line">
                <a:avLst/>
              </a:prstGeom>
              <a:noFill/>
              <a:ln w="12700">
                <a:solidFill>
                  <a:srgbClr val="3817FF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5508" name="Text Box 36"/>
            <p:cNvSpPr txBox="1">
              <a:spLocks noChangeArrowheads="1"/>
            </p:cNvSpPr>
            <p:nvPr/>
          </p:nvSpPr>
          <p:spPr bwMode="auto">
            <a:xfrm>
              <a:off x="5284" y="1630"/>
              <a:ext cx="295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817FF"/>
                  </a:solidFill>
                  <a:sym typeface="Symbol" pitchFamily="18" charset="2"/>
                </a:rPr>
                <a:t>45</a:t>
              </a:r>
              <a:r>
                <a:rPr lang="en-US" sz="1600">
                  <a:solidFill>
                    <a:srgbClr val="3817FF"/>
                  </a:solidFill>
                  <a:cs typeface="Times New Roman" pitchFamily="18" charset="0"/>
                  <a:sym typeface="Symbol" pitchFamily="18" charset="2"/>
                </a:rPr>
                <a:t>°</a:t>
              </a:r>
            </a:p>
          </p:txBody>
        </p:sp>
        <p:sp>
          <p:nvSpPr>
            <p:cNvPr id="105509" name="Line 37"/>
            <p:cNvSpPr>
              <a:spLocks noChangeShapeType="1"/>
            </p:cNvSpPr>
            <p:nvPr/>
          </p:nvSpPr>
          <p:spPr bwMode="auto">
            <a:xfrm flipV="1">
              <a:off x="5284" y="1661"/>
              <a:ext cx="45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510" name="Text Box 38"/>
          <p:cNvSpPr txBox="1">
            <a:spLocks noChangeArrowheads="1"/>
          </p:cNvSpPr>
          <p:nvPr/>
        </p:nvSpPr>
        <p:spPr bwMode="auto">
          <a:xfrm>
            <a:off x="4859338" y="908050"/>
            <a:ext cx="876300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3600" b="1">
                <a:solidFill>
                  <a:schemeClr val="folHlink"/>
                </a:solidFill>
              </a:rPr>
              <a:t>+ve</a:t>
            </a:r>
            <a:endParaRPr lang="el-GR" sz="3600" b="1">
              <a:solidFill>
                <a:schemeClr val="folHlink"/>
              </a:solidFill>
            </a:endParaRPr>
          </a:p>
        </p:txBody>
      </p:sp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7548563" y="908050"/>
            <a:ext cx="768350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3600" b="1">
                <a:solidFill>
                  <a:schemeClr val="folHlink"/>
                </a:solidFill>
              </a:rPr>
              <a:t>-ve</a:t>
            </a:r>
            <a:endParaRPr lang="el-GR" sz="3600" b="1">
              <a:solidFill>
                <a:schemeClr val="folHlink"/>
              </a:solidFill>
            </a:endParaRPr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>
            <a:off x="4284663" y="1312863"/>
            <a:ext cx="4535487" cy="0"/>
          </a:xfrm>
          <a:prstGeom prst="line">
            <a:avLst/>
          </a:prstGeom>
          <a:noFill/>
          <a:ln w="12700" cap="sq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05526" name="Group 54"/>
          <p:cNvGrpSpPr>
            <a:grpSpLocks/>
          </p:cNvGrpSpPr>
          <p:nvPr/>
        </p:nvGrpSpPr>
        <p:grpSpPr bwMode="auto">
          <a:xfrm>
            <a:off x="4643438" y="3644900"/>
            <a:ext cx="1727200" cy="1223963"/>
            <a:chOff x="2880" y="2614"/>
            <a:chExt cx="1088" cy="771"/>
          </a:xfrm>
        </p:grpSpPr>
        <p:sp>
          <p:nvSpPr>
            <p:cNvPr id="105520" name="Line 48"/>
            <p:cNvSpPr>
              <a:spLocks noChangeShapeType="1"/>
            </p:cNvSpPr>
            <p:nvPr/>
          </p:nvSpPr>
          <p:spPr bwMode="auto">
            <a:xfrm flipV="1">
              <a:off x="2880" y="2795"/>
              <a:ext cx="1088" cy="363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21" name="Line 49"/>
            <p:cNvSpPr>
              <a:spLocks noChangeShapeType="1"/>
            </p:cNvSpPr>
            <p:nvPr/>
          </p:nvSpPr>
          <p:spPr bwMode="auto">
            <a:xfrm>
              <a:off x="3288" y="2614"/>
              <a:ext cx="0" cy="771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22" name="Line 50"/>
            <p:cNvSpPr>
              <a:spLocks noChangeShapeType="1"/>
            </p:cNvSpPr>
            <p:nvPr/>
          </p:nvSpPr>
          <p:spPr bwMode="auto">
            <a:xfrm>
              <a:off x="2880" y="3022"/>
              <a:ext cx="998" cy="0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23" name="Text Box 51"/>
            <p:cNvSpPr txBox="1">
              <a:spLocks noChangeArrowheads="1"/>
            </p:cNvSpPr>
            <p:nvPr/>
          </p:nvSpPr>
          <p:spPr bwMode="auto">
            <a:xfrm>
              <a:off x="3560" y="2855"/>
              <a:ext cx="23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817FF"/>
                  </a:solidFill>
                  <a:sym typeface="Symbol" pitchFamily="18" charset="2"/>
                </a:rPr>
                <a:t></a:t>
              </a:r>
              <a:r>
                <a:rPr lang="en-US" sz="1600">
                  <a:solidFill>
                    <a:srgbClr val="3817FF"/>
                  </a:solidFill>
                  <a:cs typeface="Times New Roman" pitchFamily="18" charset="0"/>
                  <a:sym typeface="Symbol" pitchFamily="18" charset="2"/>
                </a:rPr>
                <a:t>°</a:t>
              </a:r>
            </a:p>
          </p:txBody>
        </p:sp>
        <p:sp>
          <p:nvSpPr>
            <p:cNvPr id="105524" name="Line 52"/>
            <p:cNvSpPr>
              <a:spLocks noChangeShapeType="1"/>
            </p:cNvSpPr>
            <p:nvPr/>
          </p:nvSpPr>
          <p:spPr bwMode="auto">
            <a:xfrm>
              <a:off x="3560" y="2931"/>
              <a:ext cx="45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33" name="Group 61"/>
          <p:cNvGrpSpPr>
            <a:grpSpLocks/>
          </p:cNvGrpSpPr>
          <p:nvPr/>
        </p:nvGrpSpPr>
        <p:grpSpPr bwMode="auto">
          <a:xfrm>
            <a:off x="7308850" y="3644900"/>
            <a:ext cx="1727200" cy="1223963"/>
            <a:chOff x="4332" y="2614"/>
            <a:chExt cx="1088" cy="771"/>
          </a:xfrm>
        </p:grpSpPr>
        <p:sp>
          <p:nvSpPr>
            <p:cNvPr id="105528" name="Line 56"/>
            <p:cNvSpPr>
              <a:spLocks noChangeShapeType="1"/>
            </p:cNvSpPr>
            <p:nvPr/>
          </p:nvSpPr>
          <p:spPr bwMode="auto">
            <a:xfrm>
              <a:off x="4332" y="2886"/>
              <a:ext cx="1088" cy="363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29" name="Line 57"/>
            <p:cNvSpPr>
              <a:spLocks noChangeShapeType="1"/>
            </p:cNvSpPr>
            <p:nvPr/>
          </p:nvSpPr>
          <p:spPr bwMode="auto">
            <a:xfrm>
              <a:off x="4785" y="2614"/>
              <a:ext cx="0" cy="771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30" name="Line 58"/>
            <p:cNvSpPr>
              <a:spLocks noChangeShapeType="1"/>
            </p:cNvSpPr>
            <p:nvPr/>
          </p:nvSpPr>
          <p:spPr bwMode="auto">
            <a:xfrm>
              <a:off x="4377" y="3022"/>
              <a:ext cx="998" cy="0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31" name="Text Box 59"/>
            <p:cNvSpPr txBox="1">
              <a:spLocks noChangeArrowheads="1"/>
            </p:cNvSpPr>
            <p:nvPr/>
          </p:nvSpPr>
          <p:spPr bwMode="auto">
            <a:xfrm>
              <a:off x="5012" y="2976"/>
              <a:ext cx="23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817FF"/>
                  </a:solidFill>
                  <a:sym typeface="Symbol" pitchFamily="18" charset="2"/>
                </a:rPr>
                <a:t></a:t>
              </a:r>
              <a:r>
                <a:rPr lang="en-US" sz="1600">
                  <a:solidFill>
                    <a:srgbClr val="3817FF"/>
                  </a:solidFill>
                  <a:cs typeface="Times New Roman" pitchFamily="18" charset="0"/>
                  <a:sym typeface="Symbol" pitchFamily="18" charset="2"/>
                </a:rPr>
                <a:t>°</a:t>
              </a:r>
            </a:p>
          </p:txBody>
        </p:sp>
        <p:sp>
          <p:nvSpPr>
            <p:cNvPr id="105532" name="Line 60"/>
            <p:cNvSpPr>
              <a:spLocks noChangeShapeType="1"/>
            </p:cNvSpPr>
            <p:nvPr/>
          </p:nvSpPr>
          <p:spPr bwMode="auto">
            <a:xfrm flipV="1">
              <a:off x="5012" y="3022"/>
              <a:ext cx="45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41" name="Group 69"/>
          <p:cNvGrpSpPr>
            <a:grpSpLocks/>
          </p:cNvGrpSpPr>
          <p:nvPr/>
        </p:nvGrpSpPr>
        <p:grpSpPr bwMode="auto">
          <a:xfrm>
            <a:off x="4643438" y="5273675"/>
            <a:ext cx="1584325" cy="1295400"/>
            <a:chOff x="2880" y="3385"/>
            <a:chExt cx="998" cy="816"/>
          </a:xfrm>
        </p:grpSpPr>
        <p:sp>
          <p:nvSpPr>
            <p:cNvPr id="105535" name="Line 63"/>
            <p:cNvSpPr>
              <a:spLocks noChangeShapeType="1"/>
            </p:cNvSpPr>
            <p:nvPr/>
          </p:nvSpPr>
          <p:spPr bwMode="auto">
            <a:xfrm flipV="1">
              <a:off x="3061" y="3385"/>
              <a:ext cx="545" cy="77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36" name="Line 64"/>
            <p:cNvSpPr>
              <a:spLocks noChangeShapeType="1"/>
            </p:cNvSpPr>
            <p:nvPr/>
          </p:nvSpPr>
          <p:spPr bwMode="auto">
            <a:xfrm>
              <a:off x="3288" y="3430"/>
              <a:ext cx="0" cy="771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37" name="Line 65"/>
            <p:cNvSpPr>
              <a:spLocks noChangeShapeType="1"/>
            </p:cNvSpPr>
            <p:nvPr/>
          </p:nvSpPr>
          <p:spPr bwMode="auto">
            <a:xfrm>
              <a:off x="2880" y="3838"/>
              <a:ext cx="998" cy="0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38" name="Text Box 66"/>
            <p:cNvSpPr txBox="1">
              <a:spLocks noChangeArrowheads="1"/>
            </p:cNvSpPr>
            <p:nvPr/>
          </p:nvSpPr>
          <p:spPr bwMode="auto">
            <a:xfrm>
              <a:off x="3424" y="3612"/>
              <a:ext cx="23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817FF"/>
                  </a:solidFill>
                  <a:sym typeface="Symbol" pitchFamily="18" charset="2"/>
                </a:rPr>
                <a:t></a:t>
              </a:r>
              <a:r>
                <a:rPr lang="en-US" sz="1600">
                  <a:solidFill>
                    <a:srgbClr val="3817FF"/>
                  </a:solidFill>
                  <a:cs typeface="Times New Roman" pitchFamily="18" charset="0"/>
                  <a:sym typeface="Symbol" pitchFamily="18" charset="2"/>
                </a:rPr>
                <a:t>°</a:t>
              </a:r>
            </a:p>
          </p:txBody>
        </p:sp>
        <p:sp>
          <p:nvSpPr>
            <p:cNvPr id="105539" name="Line 67"/>
            <p:cNvSpPr>
              <a:spLocks noChangeShapeType="1"/>
            </p:cNvSpPr>
            <p:nvPr/>
          </p:nvSpPr>
          <p:spPr bwMode="auto">
            <a:xfrm>
              <a:off x="3424" y="3657"/>
              <a:ext cx="91" cy="1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48" name="Group 76"/>
          <p:cNvGrpSpPr>
            <a:grpSpLocks/>
          </p:cNvGrpSpPr>
          <p:nvPr/>
        </p:nvGrpSpPr>
        <p:grpSpPr bwMode="auto">
          <a:xfrm>
            <a:off x="7380288" y="5345113"/>
            <a:ext cx="1584325" cy="1223962"/>
            <a:chOff x="4649" y="3430"/>
            <a:chExt cx="998" cy="771"/>
          </a:xfrm>
        </p:grpSpPr>
        <p:sp>
          <p:nvSpPr>
            <p:cNvPr id="105543" name="Line 71"/>
            <p:cNvSpPr>
              <a:spLocks noChangeShapeType="1"/>
            </p:cNvSpPr>
            <p:nvPr/>
          </p:nvSpPr>
          <p:spPr bwMode="auto">
            <a:xfrm>
              <a:off x="4830" y="3475"/>
              <a:ext cx="408" cy="68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44" name="Line 72"/>
            <p:cNvSpPr>
              <a:spLocks noChangeShapeType="1"/>
            </p:cNvSpPr>
            <p:nvPr/>
          </p:nvSpPr>
          <p:spPr bwMode="auto">
            <a:xfrm>
              <a:off x="5057" y="3430"/>
              <a:ext cx="0" cy="771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45" name="Line 73"/>
            <p:cNvSpPr>
              <a:spLocks noChangeShapeType="1"/>
            </p:cNvSpPr>
            <p:nvPr/>
          </p:nvSpPr>
          <p:spPr bwMode="auto">
            <a:xfrm>
              <a:off x="4649" y="3838"/>
              <a:ext cx="998" cy="0"/>
            </a:xfrm>
            <a:prstGeom prst="line">
              <a:avLst/>
            </a:prstGeom>
            <a:noFill/>
            <a:ln w="12700">
              <a:solidFill>
                <a:srgbClr val="3817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46" name="Text Box 74"/>
            <p:cNvSpPr txBox="1">
              <a:spLocks noChangeArrowheads="1"/>
            </p:cNvSpPr>
            <p:nvPr/>
          </p:nvSpPr>
          <p:spPr bwMode="auto">
            <a:xfrm>
              <a:off x="5186" y="3853"/>
              <a:ext cx="23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817FF"/>
                  </a:solidFill>
                  <a:sym typeface="Symbol" pitchFamily="18" charset="2"/>
                </a:rPr>
                <a:t></a:t>
              </a:r>
              <a:r>
                <a:rPr lang="en-US" sz="1600">
                  <a:solidFill>
                    <a:srgbClr val="3817FF"/>
                  </a:solidFill>
                  <a:cs typeface="Times New Roman" pitchFamily="18" charset="0"/>
                  <a:sym typeface="Symbol" pitchFamily="18" charset="2"/>
                </a:rPr>
                <a:t>°</a:t>
              </a:r>
            </a:p>
          </p:txBody>
        </p:sp>
        <p:sp>
          <p:nvSpPr>
            <p:cNvPr id="105547" name="Line 75"/>
            <p:cNvSpPr>
              <a:spLocks noChangeShapeType="1"/>
            </p:cNvSpPr>
            <p:nvPr/>
          </p:nvSpPr>
          <p:spPr bwMode="auto">
            <a:xfrm flipV="1">
              <a:off x="5148" y="3838"/>
              <a:ext cx="136" cy="1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549" name="Rectangle 77"/>
          <p:cNvSpPr>
            <a:spLocks noChangeArrowheads="1"/>
          </p:cNvSpPr>
          <p:nvPr/>
        </p:nvSpPr>
        <p:spPr bwMode="auto">
          <a:xfrm>
            <a:off x="1371600" y="3429000"/>
            <a:ext cx="3632200" cy="1223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Symbol" pitchFamily="18" charset="2"/>
              <a:buNone/>
            </a:pPr>
            <a:r>
              <a:rPr lang="en-US" sz="2800">
                <a:solidFill>
                  <a:srgbClr val="3817FF"/>
                </a:solidFill>
              </a:rPr>
              <a:t>if |</a:t>
            </a:r>
            <a:r>
              <a:rPr lang="en-US" sz="2800" i="1">
                <a:solidFill>
                  <a:srgbClr val="3817FF"/>
                </a:solidFill>
              </a:rPr>
              <a:t>m</a:t>
            </a:r>
            <a:r>
              <a:rPr lang="en-US" sz="2800">
                <a:solidFill>
                  <a:srgbClr val="3817FF"/>
                </a:solidFill>
              </a:rPr>
              <a:t>| </a:t>
            </a:r>
            <a:r>
              <a:rPr lang="en-US" sz="28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800">
                <a:solidFill>
                  <a:srgbClr val="3817FF"/>
                </a:solidFill>
              </a:rPr>
              <a:t> 1</a:t>
            </a:r>
            <a:endParaRPr lang="en-US" sz="2800"/>
          </a:p>
          <a:p>
            <a:pPr marL="596900" lvl="1" indent="-234950" algn="l">
              <a:spcBef>
                <a:spcPct val="20000"/>
              </a:spcBef>
              <a:buSzPct val="95000"/>
            </a:pPr>
            <a:r>
              <a:rPr lang="en-US" sz="2800">
                <a:solidFill>
                  <a:srgbClr val="FD2919"/>
                </a:solidFill>
                <a:cs typeface="Times New Roman" pitchFamily="18" charset="0"/>
                <a:sym typeface="Symbol" pitchFamily="18" charset="2"/>
              </a:rPr>
              <a:t>-45° &lt;  &lt; 45°</a:t>
            </a:r>
            <a:endParaRPr lang="en-US">
              <a:solidFill>
                <a:srgbClr val="FD291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5550" name="Rectangle 78"/>
          <p:cNvSpPr>
            <a:spLocks noChangeArrowheads="1"/>
          </p:cNvSpPr>
          <p:nvPr/>
        </p:nvSpPr>
        <p:spPr bwMode="auto">
          <a:xfrm>
            <a:off x="1371600" y="4968875"/>
            <a:ext cx="3632200" cy="1555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Symbol" pitchFamily="18" charset="2"/>
              <a:buNone/>
            </a:pPr>
            <a:r>
              <a:rPr lang="en-US" sz="2800">
                <a:solidFill>
                  <a:srgbClr val="3817FF"/>
                </a:solidFill>
              </a:rPr>
              <a:t>if |</a:t>
            </a:r>
            <a:r>
              <a:rPr lang="en-US" sz="2800" i="1">
                <a:solidFill>
                  <a:srgbClr val="3817FF"/>
                </a:solidFill>
              </a:rPr>
              <a:t>m</a:t>
            </a:r>
            <a:r>
              <a:rPr lang="en-US" sz="2800">
                <a:solidFill>
                  <a:srgbClr val="3817FF"/>
                </a:solidFill>
              </a:rPr>
              <a:t>| </a:t>
            </a:r>
            <a:r>
              <a:rPr lang="en-US" sz="2800">
                <a:solidFill>
                  <a:srgbClr val="3817FF"/>
                </a:solidFill>
                <a:cs typeface="Times New Roman" pitchFamily="18" charset="0"/>
                <a:sym typeface="Symbol" pitchFamily="18" charset="2"/>
              </a:rPr>
              <a:t></a:t>
            </a:r>
            <a:r>
              <a:rPr lang="en-US" sz="2800">
                <a:solidFill>
                  <a:srgbClr val="3817FF"/>
                </a:solidFill>
              </a:rPr>
              <a:t> 1</a:t>
            </a:r>
            <a:endParaRPr lang="en-US" sz="2800"/>
          </a:p>
          <a:p>
            <a:pPr marL="596900" lvl="1" indent="-234950" algn="l">
              <a:spcBef>
                <a:spcPct val="20000"/>
              </a:spcBef>
              <a:buSzPct val="95000"/>
            </a:pPr>
            <a:r>
              <a:rPr lang="en-US" sz="2800">
                <a:solidFill>
                  <a:srgbClr val="FD2919"/>
                </a:solidFill>
                <a:cs typeface="Times New Roman" pitchFamily="18" charset="0"/>
                <a:sym typeface="Symbol" pitchFamily="18" charset="2"/>
              </a:rPr>
              <a:t>45° &lt;  &lt; 90° 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or</a:t>
            </a:r>
          </a:p>
          <a:p>
            <a:pPr marL="596900" lvl="1" indent="-234950" algn="l">
              <a:buSzPct val="95000"/>
            </a:pPr>
            <a:r>
              <a:rPr lang="en-US" sz="2800">
                <a:solidFill>
                  <a:srgbClr val="FD2919"/>
                </a:solidFill>
                <a:cs typeface="Times New Roman" pitchFamily="18" charset="0"/>
                <a:sym typeface="Symbol" pitchFamily="18" charset="2"/>
              </a:rPr>
              <a:t>-90° &lt;  &lt; -45°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0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05549" grpId="0"/>
      <p:bldP spid="1055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32" name="Group 336"/>
          <p:cNvGraphicFramePr>
            <a:graphicFrameLocks noGrp="1"/>
          </p:cNvGraphicFramePr>
          <p:nvPr>
            <p:ph/>
          </p:nvPr>
        </p:nvGraphicFramePr>
        <p:xfrm>
          <a:off x="2011363" y="2347913"/>
          <a:ext cx="1481137" cy="3531555"/>
        </p:xfrm>
        <a:graphic>
          <a:graphicData uri="http://schemas.openxmlformats.org/drawingml/2006/table">
            <a:tbl>
              <a:tblPr/>
              <a:tblGrid>
                <a:gridCol w="690562"/>
                <a:gridCol w="7905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</a:tr>
            </a:tbl>
          </a:graphicData>
        </a:graphic>
      </p:graphicFrame>
      <p:sp>
        <p:nvSpPr>
          <p:cNvPr id="1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63-B0A3-40DA-9E0B-28FE483C8A90}" type="slidenum">
              <a:rPr lang="en-GB"/>
              <a:pPr/>
              <a:t>9</a:t>
            </a:fld>
            <a:endParaRPr lang="en-GB"/>
          </a:p>
        </p:txBody>
      </p:sp>
      <p:graphicFrame>
        <p:nvGraphicFramePr>
          <p:cNvPr id="106748" name="Group 252"/>
          <p:cNvGraphicFramePr>
            <a:graphicFrameLocks noGrp="1"/>
          </p:cNvGraphicFramePr>
          <p:nvPr/>
        </p:nvGraphicFramePr>
        <p:xfrm>
          <a:off x="4284663" y="2351088"/>
          <a:ext cx="4103687" cy="3657600"/>
        </p:xfrm>
        <a:graphic>
          <a:graphicData uri="http://schemas.openxmlformats.org/drawingml/2006/table">
            <a:tbl>
              <a:tblPr/>
              <a:tblGrid>
                <a:gridCol w="411162"/>
                <a:gridCol w="409575"/>
                <a:gridCol w="411163"/>
                <a:gridCol w="409575"/>
                <a:gridCol w="411162"/>
                <a:gridCol w="409575"/>
                <a:gridCol w="409575"/>
                <a:gridCol w="411163"/>
                <a:gridCol w="409575"/>
                <a:gridCol w="411162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2919"/>
                          </a:solidFill>
                          <a:effectLst/>
                          <a:latin typeface="Times New Roman" pitchFamily="18" charset="0"/>
                          <a:sym typeface="Webdings" pitchFamily="18" charset="2"/>
                        </a:rPr>
                        <a:t>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291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ebdings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631" name="Text Box 135"/>
          <p:cNvSpPr txBox="1">
            <a:spLocks noChangeArrowheads="1"/>
          </p:cNvSpPr>
          <p:nvPr/>
        </p:nvSpPr>
        <p:spPr bwMode="auto">
          <a:xfrm>
            <a:off x="2187575" y="765175"/>
            <a:ext cx="1231900" cy="1431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4000" i="1">
                <a:solidFill>
                  <a:srgbClr val="FD2919"/>
                </a:solidFill>
              </a:rPr>
              <a:t>y = x</a:t>
            </a:r>
          </a:p>
          <a:p>
            <a:r>
              <a:rPr lang="en-US" i="1">
                <a:solidFill>
                  <a:srgbClr val="3817FF"/>
                </a:solidFill>
              </a:rPr>
              <a:t>m </a:t>
            </a:r>
            <a:r>
              <a:rPr lang="en-US">
                <a:solidFill>
                  <a:srgbClr val="3817FF"/>
                </a:solidFill>
              </a:rPr>
              <a:t>= 1</a:t>
            </a:r>
          </a:p>
          <a:p>
            <a:r>
              <a:rPr lang="en-US" i="1">
                <a:solidFill>
                  <a:srgbClr val="3817FF"/>
                </a:solidFill>
              </a:rPr>
              <a:t>c </a:t>
            </a:r>
            <a:r>
              <a:rPr lang="en-US">
                <a:solidFill>
                  <a:srgbClr val="3817FF"/>
                </a:solidFill>
              </a:rPr>
              <a:t>= 0</a:t>
            </a:r>
            <a:endParaRPr lang="el-GR">
              <a:solidFill>
                <a:srgbClr val="3817FF"/>
              </a:solidFill>
            </a:endParaRPr>
          </a:p>
        </p:txBody>
      </p:sp>
      <p:sp>
        <p:nvSpPr>
          <p:cNvPr id="106632" name="Line 136"/>
          <p:cNvSpPr>
            <a:spLocks noChangeShapeType="1"/>
          </p:cNvSpPr>
          <p:nvPr/>
        </p:nvSpPr>
        <p:spPr bwMode="auto">
          <a:xfrm flipV="1">
            <a:off x="4714875" y="1871663"/>
            <a:ext cx="0" cy="3770312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6633" name="Text Box 137"/>
          <p:cNvSpPr txBox="1">
            <a:spLocks noChangeArrowheads="1"/>
          </p:cNvSpPr>
          <p:nvPr/>
        </p:nvSpPr>
        <p:spPr bwMode="auto">
          <a:xfrm>
            <a:off x="4395788" y="1773238"/>
            <a:ext cx="3190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y</a:t>
            </a:r>
            <a:endParaRPr lang="el-GR" i="1">
              <a:solidFill>
                <a:srgbClr val="3817FF"/>
              </a:solidFill>
            </a:endParaRPr>
          </a:p>
        </p:txBody>
      </p:sp>
      <p:sp>
        <p:nvSpPr>
          <p:cNvPr id="106634" name="Line 138"/>
          <p:cNvSpPr>
            <a:spLocks noChangeShapeType="1"/>
          </p:cNvSpPr>
          <p:nvPr/>
        </p:nvSpPr>
        <p:spPr bwMode="auto">
          <a:xfrm flipV="1">
            <a:off x="4714875" y="5641975"/>
            <a:ext cx="4248150" cy="0"/>
          </a:xfrm>
          <a:prstGeom prst="line">
            <a:avLst/>
          </a:prstGeom>
          <a:noFill/>
          <a:ln w="31750" cap="sq">
            <a:solidFill>
              <a:srgbClr val="3817FF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6672" name="Text Box 176"/>
          <p:cNvSpPr txBox="1">
            <a:spLocks noChangeArrowheads="1"/>
          </p:cNvSpPr>
          <p:nvPr/>
        </p:nvSpPr>
        <p:spPr bwMode="auto">
          <a:xfrm>
            <a:off x="8531225" y="5497513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3817FF"/>
                </a:solidFill>
              </a:rPr>
              <a:t>x</a:t>
            </a:r>
            <a:endParaRPr lang="el-GR" i="1">
              <a:solidFill>
                <a:srgbClr val="3817FF"/>
              </a:solidFill>
            </a:endParaRPr>
          </a:p>
        </p:txBody>
      </p:sp>
      <p:sp>
        <p:nvSpPr>
          <p:cNvPr id="106833" name="Text Box 337"/>
          <p:cNvSpPr txBox="1">
            <a:spLocks noChangeArrowheads="1"/>
          </p:cNvSpPr>
          <p:nvPr/>
        </p:nvSpPr>
        <p:spPr bwMode="auto">
          <a:xfrm>
            <a:off x="4086225" y="119063"/>
            <a:ext cx="2232025" cy="823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</a:rPr>
              <a:t>|</a:t>
            </a:r>
            <a:r>
              <a:rPr lang="en-US" sz="4800" i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4800">
                <a:effectLst>
                  <a:outerShdw blurRad="38100" dist="38100" dir="2700000" algn="tl">
                    <a:srgbClr val="FFFFFF"/>
                  </a:outerShdw>
                </a:effectLst>
              </a:rPr>
              <a:t>| = 1</a:t>
            </a:r>
            <a:endParaRPr lang="el-GR" sz="4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32" grpId="0" animBg="1"/>
      <p:bldP spid="106633" grpId="0"/>
      <p:bldP spid="106634" grpId="0" animBg="1"/>
      <p:bldP spid="1066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</TotalTime>
  <Words>4253</Words>
  <Application>Microsoft PowerPoint</Application>
  <PresentationFormat>On-screen Show (4:3)</PresentationFormat>
  <Paragraphs>1457</Paragraphs>
  <Slides>73</Slides>
  <Notes>73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Office Theme</vt:lpstr>
      <vt:lpstr>Equation</vt:lpstr>
      <vt:lpstr>Computer Graphics</vt:lpstr>
      <vt:lpstr>Basic Raster Algorithms  for 2D Primitives</vt:lpstr>
      <vt:lpstr>Implementing Application programs</vt:lpstr>
      <vt:lpstr>Points</vt:lpstr>
      <vt:lpstr>Lines</vt:lpstr>
      <vt:lpstr>Slide 6</vt:lpstr>
      <vt:lpstr>Line Drawing Algorithms</vt:lpstr>
      <vt:lpstr>Slope</vt:lpstr>
      <vt:lpstr>Slide 9</vt:lpstr>
      <vt:lpstr>Slide 10</vt:lpstr>
      <vt:lpstr>Slide 11</vt:lpstr>
      <vt:lpstr>The Digital Differential Analyzer (DDA) Algorithm</vt:lpstr>
      <vt:lpstr>The DDA Method</vt:lpstr>
      <vt:lpstr>The DDA Method</vt:lpstr>
      <vt:lpstr>if slope m  0</vt:lpstr>
      <vt:lpstr>Proceeding from right-endpoint to left-endpoint  if slope m  0</vt:lpstr>
      <vt:lpstr>if slope m &lt; 0</vt:lpstr>
      <vt:lpstr>Proceeding from right-endpoint to left-endpoint  if slope m  0</vt:lpstr>
      <vt:lpstr>Example (DDA)</vt:lpstr>
      <vt:lpstr>Example (DDA)</vt:lpstr>
      <vt:lpstr>Slide 21</vt:lpstr>
      <vt:lpstr>Example</vt:lpstr>
      <vt:lpstr>Bresenham Line Algorithm A more efficient approach</vt:lpstr>
      <vt:lpstr>Bresenham Line Algorithm</vt:lpstr>
      <vt:lpstr>Bresenham Line Algorithm</vt:lpstr>
      <vt:lpstr>Example:</vt:lpstr>
      <vt:lpstr>In General</vt:lpstr>
      <vt:lpstr>Example – Draw a line from (20,10) to (30,18)</vt:lpstr>
      <vt:lpstr>Slide 29</vt:lpstr>
      <vt:lpstr>Special cases</vt:lpstr>
      <vt:lpstr>Parallel Line Algorithms</vt:lpstr>
      <vt:lpstr>Parallel Line Algorithms (continue)</vt:lpstr>
      <vt:lpstr>Anti-aliasing for straight lines</vt:lpstr>
      <vt:lpstr>Another raster effect</vt:lpstr>
      <vt:lpstr>Circle Generating Algorithms</vt:lpstr>
      <vt:lpstr>Circle Equations</vt:lpstr>
      <vt:lpstr>Drawing a circle</vt:lpstr>
      <vt:lpstr>Cartesian form</vt:lpstr>
      <vt:lpstr>Circle algorithms</vt:lpstr>
      <vt:lpstr>Circle Algorithms</vt:lpstr>
      <vt:lpstr>Bresenham’s Circle Algorithm</vt:lpstr>
      <vt:lpstr>Bresenham’s Circle Algorithm</vt:lpstr>
      <vt:lpstr>Bresenham’s Circle Algorithm</vt:lpstr>
      <vt:lpstr>The Algorithm</vt:lpstr>
      <vt:lpstr>Example</vt:lpstr>
      <vt:lpstr>Exercises</vt:lpstr>
      <vt:lpstr>Decision Parameters</vt:lpstr>
      <vt:lpstr>Advantages of Bresenham circle</vt:lpstr>
      <vt:lpstr>Midpoint Circle Algorithm</vt:lpstr>
      <vt:lpstr>Midpoint Circle Algorithm</vt:lpstr>
      <vt:lpstr>Decision Parameters</vt:lpstr>
      <vt:lpstr>The Algorithm</vt:lpstr>
      <vt:lpstr>Example</vt:lpstr>
      <vt:lpstr>Exercises</vt:lpstr>
      <vt:lpstr>Exercises</vt:lpstr>
      <vt:lpstr>Midpoint function</vt:lpstr>
      <vt:lpstr>Ellipse-Generating Algorithms</vt:lpstr>
      <vt:lpstr>Ellipse Properties</vt:lpstr>
      <vt:lpstr>Ellipse Algorithms</vt:lpstr>
      <vt:lpstr>Ellipse Algorithms</vt:lpstr>
      <vt:lpstr>Ellipse Algorithms</vt:lpstr>
      <vt:lpstr>Midpoint Ellipse Algorithm</vt:lpstr>
      <vt:lpstr>Decision Parameter (Region 1)</vt:lpstr>
      <vt:lpstr>Decision Parameter (Region 1)</vt:lpstr>
      <vt:lpstr>Region 2</vt:lpstr>
      <vt:lpstr>Decision Parameter (Region 2)</vt:lpstr>
      <vt:lpstr>Decision Parameter (Region 2)</vt:lpstr>
      <vt:lpstr>Midpoint Ellipse Algorithm</vt:lpstr>
      <vt:lpstr>Midpoint Ellipse Algorithm</vt:lpstr>
      <vt:lpstr>Example</vt:lpstr>
      <vt:lpstr>Example</vt:lpstr>
      <vt:lpstr>Exercises</vt:lpstr>
      <vt:lpstr>Midpoint Ellipse Function</vt:lpstr>
    </vt:vector>
  </TitlesOfParts>
  <Company>OroundaSoft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Dr Andreas Savva</dc:creator>
  <cp:lastModifiedBy>Praveen</cp:lastModifiedBy>
  <cp:revision>400</cp:revision>
  <cp:lastPrinted>1601-01-01T00:00:00Z</cp:lastPrinted>
  <dcterms:created xsi:type="dcterms:W3CDTF">2000-02-09T15:37:58Z</dcterms:created>
  <dcterms:modified xsi:type="dcterms:W3CDTF">2016-03-19T18:44:33Z</dcterms:modified>
</cp:coreProperties>
</file>