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45"/>
  </p:notesMasterIdLst>
  <p:sldIdLst>
    <p:sldId id="258" r:id="rId2"/>
    <p:sldId id="259" r:id="rId3"/>
    <p:sldId id="260" r:id="rId4"/>
    <p:sldId id="262" r:id="rId5"/>
    <p:sldId id="284" r:id="rId6"/>
    <p:sldId id="263" r:id="rId7"/>
    <p:sldId id="264" r:id="rId8"/>
    <p:sldId id="261" r:id="rId9"/>
    <p:sldId id="266" r:id="rId10"/>
    <p:sldId id="297" r:id="rId11"/>
    <p:sldId id="296" r:id="rId12"/>
    <p:sldId id="304" r:id="rId13"/>
    <p:sldId id="305" r:id="rId14"/>
    <p:sldId id="267" r:id="rId15"/>
    <p:sldId id="268" r:id="rId16"/>
    <p:sldId id="269" r:id="rId17"/>
    <p:sldId id="303" r:id="rId18"/>
    <p:sldId id="307" r:id="rId19"/>
    <p:sldId id="308" r:id="rId20"/>
    <p:sldId id="309" r:id="rId21"/>
    <p:sldId id="310" r:id="rId22"/>
    <p:sldId id="270" r:id="rId23"/>
    <p:sldId id="271" r:id="rId24"/>
    <p:sldId id="306" r:id="rId25"/>
    <p:sldId id="298" r:id="rId26"/>
    <p:sldId id="299" r:id="rId27"/>
    <p:sldId id="272" r:id="rId28"/>
    <p:sldId id="274" r:id="rId29"/>
    <p:sldId id="275" r:id="rId30"/>
    <p:sldId id="277" r:id="rId31"/>
    <p:sldId id="278" r:id="rId32"/>
    <p:sldId id="280" r:id="rId33"/>
    <p:sldId id="281" r:id="rId34"/>
    <p:sldId id="282" r:id="rId35"/>
    <p:sldId id="289" r:id="rId36"/>
    <p:sldId id="295" r:id="rId37"/>
    <p:sldId id="300" r:id="rId38"/>
    <p:sldId id="301" r:id="rId39"/>
    <p:sldId id="302" r:id="rId40"/>
    <p:sldId id="287" r:id="rId41"/>
    <p:sldId id="290" r:id="rId42"/>
    <p:sldId id="291" r:id="rId43"/>
    <p:sldId id="292"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264" autoAdjust="0"/>
  </p:normalViewPr>
  <p:slideViewPr>
    <p:cSldViewPr>
      <p:cViewPr>
        <p:scale>
          <a:sx n="70" d="100"/>
          <a:sy n="70" d="100"/>
        </p:scale>
        <p:origin x="-1374"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8D34E39B-B69E-4D1D-BAAC-F1F00DC529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C1C71A9-1F48-40B1-92B3-603E14E9155D}" type="slidenum">
              <a:rPr lang="en-US"/>
              <a:pPr/>
              <a:t>33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97986"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9798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4E92C0-F198-4B40-A849-0C64EB3FD8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E4B7C4-F536-4D71-8D36-953558C3AB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D0DD3F-2F28-412C-8C23-246E85C36CD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683573F-211F-431E-B591-2E7862E916F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2354E5-954D-4269-9F8E-51C0C0FD51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CB9C41-20BD-4ECC-AF5E-1732C784EDA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E975D0-FE5A-4481-8EA8-C93914DE7F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D3FA4C-6E13-4A58-AAC7-D4627579BDE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0D5AE4E-4FDC-4EC3-AFCF-272CC588C9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889A1E9-A879-46D1-AA80-EAC2342FE2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2D32652-D624-4A6D-945D-A1197C0EE60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09F174-F0DE-42BC-B9EF-3CDCB983A0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A9FA2C-84F5-48FF-9589-7A9FC451277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6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69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effectLst>
                  <a:outerShdw blurRad="38100" dist="38100" dir="2700000" algn="tl">
                    <a:srgbClr val="000000"/>
                  </a:outerShdw>
                </a:effectLst>
                <a:latin typeface="Arial" charset="0"/>
              </a:defRPr>
            </a:lvl1pPr>
          </a:lstStyle>
          <a:p>
            <a:pPr>
              <a:defRPr/>
            </a:pPr>
            <a:endParaRPr lang="en-US"/>
          </a:p>
        </p:txBody>
      </p:sp>
      <p:sp>
        <p:nvSpPr>
          <p:cNvPr id="2969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effectLst>
                  <a:outerShdw blurRad="38100" dist="38100" dir="2700000" algn="tl">
                    <a:srgbClr val="000000"/>
                  </a:outerShdw>
                </a:effectLst>
                <a:latin typeface="Arial" charset="0"/>
              </a:defRPr>
            </a:lvl1pPr>
          </a:lstStyle>
          <a:p>
            <a:pPr>
              <a:defRPr/>
            </a:pPr>
            <a:endParaRPr lang="en-US"/>
          </a:p>
        </p:txBody>
      </p:sp>
      <p:sp>
        <p:nvSpPr>
          <p:cNvPr id="2969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latin typeface="Arial" charset="0"/>
              </a:defRPr>
            </a:lvl1pPr>
          </a:lstStyle>
          <a:p>
            <a:pPr>
              <a:defRPr/>
            </a:pPr>
            <a:fld id="{079CF32D-882C-4EDD-9825-D3E2CD91C2CB}"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Image:Dot_matrix_example_text.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6C58F16A-AB29-4A31-8E87-EF770039F3F5}" type="slidenum">
              <a:rPr lang="en-US"/>
              <a:pPr>
                <a:defRPr/>
              </a:pPr>
              <a:t>1</a:t>
            </a:fld>
            <a:endParaRPr lang="en-US"/>
          </a:p>
        </p:txBody>
      </p:sp>
      <p:sp>
        <p:nvSpPr>
          <p:cNvPr id="3075" name="Rectangle 2"/>
          <p:cNvSpPr>
            <a:spLocks noGrp="1" noChangeArrowheads="1"/>
          </p:cNvSpPr>
          <p:nvPr>
            <p:ph type="title"/>
          </p:nvPr>
        </p:nvSpPr>
        <p:spPr>
          <a:xfrm>
            <a:off x="457200" y="381000"/>
            <a:ext cx="8229600" cy="5943600"/>
          </a:xfrm>
        </p:spPr>
        <p:txBody>
          <a:bodyPr/>
          <a:lstStyle/>
          <a:p>
            <a:pPr eaLnBrk="1" hangingPunct="1"/>
            <a:r>
              <a:rPr lang="en-US" sz="7200" b="1" smtClean="0">
                <a:solidFill>
                  <a:srgbClr val="002060"/>
                </a:solidFill>
                <a:effectLst/>
              </a:rPr>
              <a:t>Printer</a:t>
            </a:r>
            <a:r>
              <a:rPr lang="en-US" sz="4000" b="1" smtClean="0">
                <a:solidFill>
                  <a:srgbClr val="002060"/>
                </a:solidFill>
                <a:effectLst/>
              </a:rPr>
              <a:t/>
            </a:r>
            <a:br>
              <a:rPr lang="en-US" sz="4000" b="1" smtClean="0">
                <a:solidFill>
                  <a:srgbClr val="002060"/>
                </a:solidFill>
                <a:effectLst/>
              </a:rPr>
            </a:br>
            <a:r>
              <a:rPr lang="en-US" sz="4000" b="1" smtClean="0">
                <a:solidFill>
                  <a:srgbClr val="002060"/>
                </a:solidFill>
                <a:effectLst/>
              </a:rPr>
              <a:t> </a:t>
            </a:r>
            <a:r>
              <a:rPr lang="en-US" sz="3200" b="1" smtClean="0">
                <a:solidFill>
                  <a:srgbClr val="002060"/>
                </a:solidFill>
                <a:effectLst/>
              </a:rPr>
              <a:t>its types, working and                  usefulness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NortonSlides\art06\prhead.BMP"/>
          <p:cNvPicPr>
            <a:picLocks noChangeAspect="1" noChangeArrowheads="1"/>
          </p:cNvPicPr>
          <p:nvPr/>
        </p:nvPicPr>
        <p:blipFill>
          <a:blip r:embed="rId2"/>
          <a:srcRect b="25177"/>
          <a:stretch>
            <a:fillRect/>
          </a:stretch>
        </p:blipFill>
        <p:spPr bwMode="auto">
          <a:xfrm>
            <a:off x="381000" y="609600"/>
            <a:ext cx="8382000" cy="4899025"/>
          </a:xfrm>
          <a:prstGeom prst="rect">
            <a:avLst/>
          </a:prstGeom>
          <a:noFill/>
          <a:ln w="9525">
            <a:noFill/>
            <a:miter lim="800000"/>
            <a:headEnd/>
            <a:tailEnd/>
          </a:ln>
        </p:spPr>
      </p:pic>
      <p:pic>
        <p:nvPicPr>
          <p:cNvPr id="5123" name="Picture 3" descr="C:\NortonSlides\art06\prhead.BMP"/>
          <p:cNvPicPr>
            <a:picLocks noChangeAspect="1" noChangeArrowheads="1"/>
          </p:cNvPicPr>
          <p:nvPr/>
        </p:nvPicPr>
        <p:blipFill>
          <a:blip r:embed="rId2"/>
          <a:srcRect t="74994" b="15405"/>
          <a:stretch>
            <a:fillRect/>
          </a:stretch>
        </p:blipFill>
        <p:spPr bwMode="auto">
          <a:xfrm>
            <a:off x="381000" y="5519738"/>
            <a:ext cx="8382000" cy="62865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7F18058-3672-40BD-9880-534CBAFE15C9}" type="slidenum">
              <a:rPr lang="en-US"/>
              <a:pPr>
                <a:defRPr/>
              </a:pPr>
              <a:t>11</a:t>
            </a:fld>
            <a:endParaRPr lang="en-US"/>
          </a:p>
        </p:txBody>
      </p:sp>
      <p:sp>
        <p:nvSpPr>
          <p:cNvPr id="12291" name="Rectangle 2"/>
          <p:cNvSpPr>
            <a:spLocks noGrp="1" noChangeArrowheads="1"/>
          </p:cNvSpPr>
          <p:nvPr>
            <p:ph type="title"/>
          </p:nvPr>
        </p:nvSpPr>
        <p:spPr/>
        <p:txBody>
          <a:bodyPr/>
          <a:lstStyle/>
          <a:p>
            <a:pPr eaLnBrk="1" hangingPunct="1"/>
            <a:r>
              <a:rPr lang="en-US" smtClean="0">
                <a:solidFill>
                  <a:srgbClr val="002060"/>
                </a:solidFill>
                <a:effectLst/>
              </a:rPr>
              <a:t>  “A typical dot matrix output”</a:t>
            </a:r>
          </a:p>
        </p:txBody>
      </p:sp>
      <p:pic>
        <p:nvPicPr>
          <p:cNvPr id="12292" name="Picture 6" descr="Typical output from a dot matrix printer operating in non-NLQ mode. This entire image represents an area of printer output approximately 4.5 cm x 1.5cm (1.75 x 0.6 inches) in size.">
            <a:hlinkClick r:id="rId2" tooltip="&quot;Typical output from a dot matrix printer operating in non-NLQ mode. This entire image represents an area of printer output approximately 4.5 cm x 1.5cm (1.75 x 0.6 inches) in size.&quot;"/>
          </p:cNvPr>
          <p:cNvPicPr>
            <a:picLocks noGrp="1" noChangeAspect="1" noChangeArrowheads="1"/>
          </p:cNvPicPr>
          <p:nvPr>
            <p:ph type="body" idx="1"/>
          </p:nvPr>
        </p:nvPicPr>
        <p:blipFill>
          <a:blip r:embed="rId3"/>
          <a:srcRect/>
          <a:stretch>
            <a:fillRect/>
          </a:stretch>
        </p:blipFill>
        <p:spPr>
          <a:xfrm>
            <a:off x="685800" y="2744788"/>
            <a:ext cx="7088188" cy="3322637"/>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matrix printer mechanism</a:t>
            </a:r>
            <a:endParaRPr lang="en-US" dirty="0"/>
          </a:p>
        </p:txBody>
      </p:sp>
      <p:sp>
        <p:nvSpPr>
          <p:cNvPr id="4" name="Slide Number Placeholder 3"/>
          <p:cNvSpPr>
            <a:spLocks noGrp="1"/>
          </p:cNvSpPr>
          <p:nvPr>
            <p:ph type="sldNum" sz="quarter" idx="12"/>
          </p:nvPr>
        </p:nvSpPr>
        <p:spPr/>
        <p:txBody>
          <a:bodyPr/>
          <a:lstStyle/>
          <a:p>
            <a:pPr>
              <a:defRPr/>
            </a:pPr>
            <a:fld id="{48CB9C41-20BD-4ECC-AF5E-1732C784EDA8}" type="slidenum">
              <a:rPr lang="en-US" smtClean="0"/>
              <a:pPr>
                <a:defRPr/>
              </a:pPr>
              <a:t>12</a:t>
            </a:fld>
            <a:endParaRPr lang="en-US"/>
          </a:p>
        </p:txBody>
      </p:sp>
      <p:pic>
        <p:nvPicPr>
          <p:cNvPr id="49154" name="Picture 2" descr="Dot matrix printer head mechanism in action: Classical printer head mechanism is showed from the left side. Permanent-magnet printer head mechanism you may see at right."/>
          <p:cNvPicPr>
            <a:picLocks noChangeAspect="1" noChangeArrowheads="1" noCrop="1"/>
          </p:cNvPicPr>
          <p:nvPr/>
        </p:nvPicPr>
        <p:blipFill>
          <a:blip r:embed="rId2"/>
          <a:srcRect/>
          <a:stretch>
            <a:fillRect/>
          </a:stretch>
        </p:blipFill>
        <p:spPr bwMode="auto">
          <a:xfrm>
            <a:off x="1600200" y="2724150"/>
            <a:ext cx="6553200" cy="2000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9 pin dot matrix in action</a:t>
            </a:r>
            <a:endParaRPr lang="en-US" dirty="0"/>
          </a:p>
        </p:txBody>
      </p:sp>
      <p:sp>
        <p:nvSpPr>
          <p:cNvPr id="4" name="Slide Number Placeholder 3"/>
          <p:cNvSpPr>
            <a:spLocks noGrp="1"/>
          </p:cNvSpPr>
          <p:nvPr>
            <p:ph type="sldNum" sz="quarter" idx="12"/>
          </p:nvPr>
        </p:nvSpPr>
        <p:spPr/>
        <p:txBody>
          <a:bodyPr/>
          <a:lstStyle/>
          <a:p>
            <a:pPr>
              <a:defRPr/>
            </a:pPr>
            <a:fld id="{48CB9C41-20BD-4ECC-AF5E-1732C784EDA8}" type="slidenum">
              <a:rPr lang="en-US" smtClean="0"/>
              <a:pPr>
                <a:defRPr/>
              </a:pPr>
              <a:t>13</a:t>
            </a:fld>
            <a:endParaRPr lang="en-US"/>
          </a:p>
        </p:txBody>
      </p:sp>
      <p:pic>
        <p:nvPicPr>
          <p:cNvPr id="70658" name="Picture 2" descr="9-pin dot matrix printer in action, as the printer head moves in horizontal direction, the print head wires are fired selectively to print the desired characters."/>
          <p:cNvPicPr>
            <a:picLocks noChangeAspect="1" noChangeArrowheads="1" noCrop="1"/>
          </p:cNvPicPr>
          <p:nvPr/>
        </p:nvPicPr>
        <p:blipFill>
          <a:blip r:embed="rId2"/>
          <a:srcRect/>
          <a:stretch>
            <a:fillRect/>
          </a:stretch>
        </p:blipFill>
        <p:spPr bwMode="auto">
          <a:xfrm>
            <a:off x="1828800" y="2743200"/>
            <a:ext cx="4876800" cy="1066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C1C975E-9C5B-48BF-B841-446042E3DF54}" type="slidenum">
              <a:rPr lang="en-US"/>
              <a:pPr>
                <a:defRPr/>
              </a:pPr>
              <a:t>14</a:t>
            </a:fld>
            <a:endParaRPr lang="en-US"/>
          </a:p>
        </p:txBody>
      </p:sp>
      <p:sp>
        <p:nvSpPr>
          <p:cNvPr id="52226" name="Rectangle 2"/>
          <p:cNvSpPr>
            <a:spLocks noGrp="1" noChangeArrowheads="1"/>
          </p:cNvSpPr>
          <p:nvPr>
            <p:ph type="title"/>
          </p:nvPr>
        </p:nvSpPr>
        <p:spPr/>
        <p:txBody>
          <a:bodyPr/>
          <a:lstStyle/>
          <a:p>
            <a:pPr eaLnBrk="1" hangingPunct="1">
              <a:defRPr/>
            </a:pPr>
            <a:r>
              <a:rPr lang="en-US" sz="4000" dirty="0" smtClean="0"/>
              <a:t>“</a:t>
            </a:r>
            <a:r>
              <a:rPr lang="en-US" sz="4000" b="1" dirty="0" smtClean="0">
                <a:solidFill>
                  <a:srgbClr val="002060"/>
                </a:solidFill>
                <a:effectLst/>
              </a:rPr>
              <a:t>Advantages/</a:t>
            </a:r>
            <a:r>
              <a:rPr lang="en-US" sz="4000" b="1" dirty="0" err="1" smtClean="0">
                <a:solidFill>
                  <a:srgbClr val="002060"/>
                </a:solidFill>
                <a:effectLst/>
              </a:rPr>
              <a:t>Dis-advatages</a:t>
            </a:r>
            <a:r>
              <a:rPr lang="en-US" sz="4000" b="1" dirty="0" smtClean="0">
                <a:solidFill>
                  <a:srgbClr val="002060"/>
                </a:solidFill>
                <a:effectLst/>
              </a:rPr>
              <a:t> of Dot-Matrix”</a:t>
            </a:r>
          </a:p>
        </p:txBody>
      </p:sp>
      <p:sp>
        <p:nvSpPr>
          <p:cNvPr id="13316" name="Rectangle 3"/>
          <p:cNvSpPr>
            <a:spLocks noGrp="1" noChangeArrowheads="1"/>
          </p:cNvSpPr>
          <p:nvPr>
            <p:ph type="body" idx="1"/>
          </p:nvPr>
        </p:nvSpPr>
        <p:spPr/>
        <p:txBody>
          <a:bodyPr/>
          <a:lstStyle/>
          <a:p>
            <a:pPr eaLnBrk="1" hangingPunct="1">
              <a:lnSpc>
                <a:spcPct val="90000"/>
              </a:lnSpc>
            </a:pPr>
            <a:r>
              <a:rPr lang="en-US" sz="2800" smtClean="0">
                <a:solidFill>
                  <a:srgbClr val="002060"/>
                </a:solidFill>
                <a:effectLst/>
              </a:rPr>
              <a:t>    </a:t>
            </a:r>
            <a:r>
              <a:rPr lang="en-US" sz="2800" u="sng" smtClean="0">
                <a:solidFill>
                  <a:srgbClr val="002060"/>
                </a:solidFill>
                <a:effectLst/>
              </a:rPr>
              <a:t>Advantages</a:t>
            </a:r>
            <a:r>
              <a:rPr lang="en-US" sz="2800" smtClean="0">
                <a:solidFill>
                  <a:srgbClr val="002060"/>
                </a:solidFill>
                <a:effectLst/>
              </a:rPr>
              <a:t>:</a:t>
            </a:r>
          </a:p>
          <a:p>
            <a:pPr eaLnBrk="1" hangingPunct="1">
              <a:lnSpc>
                <a:spcPct val="90000"/>
              </a:lnSpc>
            </a:pPr>
            <a:r>
              <a:rPr lang="en-US" sz="2800" smtClean="0">
                <a:solidFill>
                  <a:srgbClr val="002060"/>
                </a:solidFill>
                <a:effectLst/>
              </a:rPr>
              <a:t>(1) In-expensive.</a:t>
            </a:r>
          </a:p>
          <a:p>
            <a:pPr eaLnBrk="1" hangingPunct="1">
              <a:lnSpc>
                <a:spcPct val="90000"/>
              </a:lnSpc>
            </a:pPr>
            <a:r>
              <a:rPr lang="en-US" sz="2800" smtClean="0">
                <a:solidFill>
                  <a:srgbClr val="002060"/>
                </a:solidFill>
                <a:effectLst/>
              </a:rPr>
              <a:t>(2) Low per page cost.</a:t>
            </a:r>
          </a:p>
          <a:p>
            <a:pPr eaLnBrk="1" hangingPunct="1">
              <a:lnSpc>
                <a:spcPct val="90000"/>
              </a:lnSpc>
            </a:pPr>
            <a:r>
              <a:rPr lang="en-US" sz="2800" smtClean="0">
                <a:solidFill>
                  <a:srgbClr val="002060"/>
                </a:solidFill>
                <a:effectLst/>
              </a:rPr>
              <a:t>(3) Energy efficient.</a:t>
            </a:r>
          </a:p>
          <a:p>
            <a:pPr eaLnBrk="1" hangingPunct="1">
              <a:lnSpc>
                <a:spcPct val="90000"/>
              </a:lnSpc>
            </a:pPr>
            <a:r>
              <a:rPr lang="en-US" sz="2800" smtClean="0">
                <a:solidFill>
                  <a:srgbClr val="002060"/>
                </a:solidFill>
                <a:effectLst/>
              </a:rPr>
              <a:t> </a:t>
            </a:r>
            <a:r>
              <a:rPr lang="en-US" sz="2800" u="sng" smtClean="0">
                <a:solidFill>
                  <a:srgbClr val="002060"/>
                </a:solidFill>
                <a:effectLst/>
              </a:rPr>
              <a:t>Dis-advantages</a:t>
            </a:r>
            <a:r>
              <a:rPr lang="en-US" sz="2800" smtClean="0">
                <a:solidFill>
                  <a:srgbClr val="002060"/>
                </a:solidFill>
                <a:effectLst/>
              </a:rPr>
              <a:t>:</a:t>
            </a:r>
          </a:p>
          <a:p>
            <a:pPr eaLnBrk="1" hangingPunct="1">
              <a:lnSpc>
                <a:spcPct val="90000"/>
              </a:lnSpc>
            </a:pPr>
            <a:r>
              <a:rPr lang="en-US" sz="2800" smtClean="0">
                <a:solidFill>
                  <a:srgbClr val="002060"/>
                </a:solidFill>
                <a:effectLst/>
              </a:rPr>
              <a:t>(1) Noisy</a:t>
            </a:r>
          </a:p>
          <a:p>
            <a:pPr eaLnBrk="1" hangingPunct="1">
              <a:lnSpc>
                <a:spcPct val="90000"/>
              </a:lnSpc>
            </a:pPr>
            <a:r>
              <a:rPr lang="en-US" sz="2800" smtClean="0">
                <a:solidFill>
                  <a:srgbClr val="002060"/>
                </a:solidFill>
                <a:effectLst/>
              </a:rPr>
              <a:t>(2) Low resolution</a:t>
            </a:r>
          </a:p>
          <a:p>
            <a:pPr eaLnBrk="1" hangingPunct="1">
              <a:lnSpc>
                <a:spcPct val="90000"/>
              </a:lnSpc>
            </a:pPr>
            <a:r>
              <a:rPr lang="en-US" sz="2800" smtClean="0">
                <a:solidFill>
                  <a:srgbClr val="002060"/>
                </a:solidFill>
                <a:effectLst/>
              </a:rPr>
              <a:t>(3) Limited fonts flexibility</a:t>
            </a:r>
          </a:p>
          <a:p>
            <a:pPr eaLnBrk="1" hangingPunct="1">
              <a:lnSpc>
                <a:spcPct val="90000"/>
              </a:lnSpc>
            </a:pPr>
            <a:r>
              <a:rPr lang="en-US" sz="2800" smtClean="0">
                <a:solidFill>
                  <a:srgbClr val="002060"/>
                </a:solidFill>
                <a:effectLst/>
              </a:rPr>
              <a:t>(4) Poor quality graphics output.</a:t>
            </a:r>
          </a:p>
          <a:p>
            <a:pPr eaLnBrk="1" hangingPunct="1">
              <a:lnSpc>
                <a:spcPct val="90000"/>
              </a:lnSpc>
            </a:pPr>
            <a:endParaRPr lang="en-US" sz="2800" smtClean="0">
              <a:solidFill>
                <a:srgbClr val="002060"/>
              </a:solidFill>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5D92F43B-5E29-41E0-8ADA-334E0CDE4631}" type="slidenum">
              <a:rPr lang="en-US"/>
              <a:pPr>
                <a:defRPr/>
              </a:pPr>
              <a:t>15</a:t>
            </a:fld>
            <a:endParaRPr lang="en-US"/>
          </a:p>
        </p:txBody>
      </p:sp>
      <p:sp>
        <p:nvSpPr>
          <p:cNvPr id="14339" name="Rectangle 2"/>
          <p:cNvSpPr>
            <a:spLocks noGrp="1" noChangeArrowheads="1"/>
          </p:cNvSpPr>
          <p:nvPr>
            <p:ph type="title"/>
          </p:nvPr>
        </p:nvSpPr>
        <p:spPr/>
        <p:txBody>
          <a:bodyPr/>
          <a:lstStyle/>
          <a:p>
            <a:pPr eaLnBrk="1" hangingPunct="1"/>
            <a:r>
              <a:rPr lang="en-US" smtClean="0">
                <a:solidFill>
                  <a:srgbClr val="002060"/>
                </a:solidFill>
                <a:effectLst/>
              </a:rPr>
              <a:t>“Daisy Wheel Printer”</a:t>
            </a:r>
          </a:p>
        </p:txBody>
      </p:sp>
      <p:sp>
        <p:nvSpPr>
          <p:cNvPr id="14340" name="Rectangle 3"/>
          <p:cNvSpPr>
            <a:spLocks noGrp="1" noChangeArrowheads="1"/>
          </p:cNvSpPr>
          <p:nvPr>
            <p:ph type="body" sz="half" idx="1"/>
          </p:nvPr>
        </p:nvSpPr>
        <p:spPr>
          <a:xfrm>
            <a:off x="228600" y="2209800"/>
            <a:ext cx="4419600" cy="4648200"/>
          </a:xfrm>
        </p:spPr>
        <p:txBody>
          <a:bodyPr/>
          <a:lstStyle/>
          <a:p>
            <a:pPr eaLnBrk="1" hangingPunct="1">
              <a:lnSpc>
                <a:spcPct val="90000"/>
              </a:lnSpc>
            </a:pPr>
            <a:r>
              <a:rPr lang="en-US" sz="2800" smtClean="0">
                <a:solidFill>
                  <a:srgbClr val="002060"/>
                </a:solidFill>
                <a:effectLst/>
              </a:rPr>
              <a:t>A daisy wheel printer is basically an impact printer consisting of a wheel and attached extensions on which molded metal characters are mounted. A daisy wheel printer produces letter quality print and it can’t produce graphics output.</a:t>
            </a:r>
          </a:p>
        </p:txBody>
      </p:sp>
      <p:pic>
        <p:nvPicPr>
          <p:cNvPr id="14341" name="Picture 4"/>
          <p:cNvPicPr>
            <a:picLocks noGrp="1" noChangeAspect="1" noChangeArrowheads="1"/>
          </p:cNvPicPr>
          <p:nvPr>
            <p:ph sz="half" idx="2"/>
          </p:nvPr>
        </p:nvPicPr>
        <p:blipFill>
          <a:blip r:embed="rId2"/>
          <a:srcRect/>
          <a:stretch>
            <a:fillRect/>
          </a:stretch>
        </p:blipFill>
        <p:spPr>
          <a:xfrm>
            <a:off x="4722813" y="2254250"/>
            <a:ext cx="3963987" cy="3671888"/>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B9C2C13-C16D-454D-ABF4-6107AE3411F0}" type="slidenum">
              <a:rPr lang="en-US">
                <a:solidFill>
                  <a:srgbClr val="002060"/>
                </a:solidFill>
                <a:effectLst/>
              </a:rPr>
              <a:pPr/>
              <a:t>16</a:t>
            </a:fld>
            <a:endParaRPr lang="en-US">
              <a:solidFill>
                <a:srgbClr val="002060"/>
              </a:solidFill>
              <a:effectLst/>
            </a:endParaRPr>
          </a:p>
        </p:txBody>
      </p:sp>
      <p:sp>
        <p:nvSpPr>
          <p:cNvPr id="15363" name="Rectangle 2"/>
          <p:cNvSpPr>
            <a:spLocks noGrp="1" noChangeArrowheads="1"/>
          </p:cNvSpPr>
          <p:nvPr>
            <p:ph type="title"/>
          </p:nvPr>
        </p:nvSpPr>
        <p:spPr/>
        <p:txBody>
          <a:bodyPr/>
          <a:lstStyle/>
          <a:p>
            <a:pPr eaLnBrk="1" hangingPunct="1"/>
            <a:r>
              <a:rPr lang="en-US" smtClean="0">
                <a:solidFill>
                  <a:srgbClr val="002060"/>
                </a:solidFill>
                <a:effectLst/>
              </a:rPr>
              <a:t>  How Daisy wheel printer works?</a:t>
            </a:r>
          </a:p>
        </p:txBody>
      </p:sp>
      <p:sp>
        <p:nvSpPr>
          <p:cNvPr id="15364" name="Rectangle 3"/>
          <p:cNvSpPr>
            <a:spLocks noGrp="1" noChangeArrowheads="1"/>
          </p:cNvSpPr>
          <p:nvPr>
            <p:ph type="body" idx="1"/>
          </p:nvPr>
        </p:nvSpPr>
        <p:spPr/>
        <p:txBody>
          <a:bodyPr/>
          <a:lstStyle/>
          <a:p>
            <a:pPr eaLnBrk="1" hangingPunct="1"/>
            <a:r>
              <a:rPr lang="en-US" smtClean="0">
                <a:solidFill>
                  <a:srgbClr val="002060"/>
                </a:solidFill>
                <a:effectLst/>
              </a:rPr>
              <a:t>In a daisy wheel printer, a hammer presses the wheel against a ribbon which in turn makes an ink stain on the paper in the form of a character mounted on the wheel extensions.</a:t>
            </a:r>
          </a:p>
          <a:p>
            <a:pPr eaLnBrk="1" hangingPunct="1"/>
            <a:r>
              <a:rPr lang="en-US" smtClean="0">
                <a:solidFill>
                  <a:srgbClr val="002060"/>
                </a:solidFill>
                <a:effectLst/>
              </a:rPr>
              <a:t> These printers are very noisy as there occur great movement during the printing. Its printing speed is also very slow ,i.e. less than 90cps.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smtClean="0">
                <a:solidFill>
                  <a:schemeClr val="bg1"/>
                </a:solidFill>
                <a:effectLst/>
              </a:rPr>
              <a:t>LINE PRINTER</a:t>
            </a:r>
            <a:endParaRPr lang="en-US" dirty="0">
              <a:solidFill>
                <a:schemeClr val="bg1"/>
              </a:solidFill>
              <a:effectLst/>
            </a:endParaRPr>
          </a:p>
        </p:txBody>
      </p:sp>
      <p:sp>
        <p:nvSpPr>
          <p:cNvPr id="3" name="Content Placeholder 2"/>
          <p:cNvSpPr>
            <a:spLocks noGrp="1"/>
          </p:cNvSpPr>
          <p:nvPr>
            <p:ph idx="1"/>
          </p:nvPr>
        </p:nvSpPr>
        <p:spPr>
          <a:xfrm>
            <a:off x="457200" y="1371600"/>
            <a:ext cx="8229600" cy="4724400"/>
          </a:xfrm>
        </p:spPr>
        <p:txBody>
          <a:bodyPr/>
          <a:lstStyle/>
          <a:p>
            <a:endParaRPr lang="en-US" dirty="0" smtClean="0">
              <a:solidFill>
                <a:schemeClr val="bg1"/>
              </a:solidFill>
            </a:endParaRPr>
          </a:p>
          <a:p>
            <a:r>
              <a:rPr lang="en-US" sz="2400" dirty="0" smtClean="0">
                <a:solidFill>
                  <a:schemeClr val="bg1"/>
                </a:solidFill>
                <a:effectLst/>
                <a:latin typeface="Book Antiqua" pitchFamily="18" charset="0"/>
              </a:rPr>
              <a:t>Line printers as well as serial dot matrix printers use pins to strike against the inked ribbon, making dots on the paper and forming the desired characters.</a:t>
            </a:r>
          </a:p>
          <a:p>
            <a:r>
              <a:rPr lang="en-US" sz="2400" dirty="0" smtClean="0">
                <a:solidFill>
                  <a:schemeClr val="bg1"/>
                </a:solidFill>
                <a:effectLst/>
                <a:latin typeface="Book Antiqua" pitchFamily="18" charset="0"/>
              </a:rPr>
              <a:t>The differences are that line printers use </a:t>
            </a:r>
            <a:r>
              <a:rPr lang="en-US" sz="2400" b="1" dirty="0" smtClean="0">
                <a:solidFill>
                  <a:schemeClr val="bg1"/>
                </a:solidFill>
                <a:effectLst/>
                <a:latin typeface="Book Antiqua" pitchFamily="18" charset="0"/>
              </a:rPr>
              <a:t>hammer bank </a:t>
            </a:r>
            <a:r>
              <a:rPr lang="en-US" sz="2400" dirty="0" smtClean="0">
                <a:solidFill>
                  <a:schemeClr val="bg1"/>
                </a:solidFill>
                <a:effectLst/>
                <a:latin typeface="Book Antiqua" pitchFamily="18" charset="0"/>
              </a:rPr>
              <a:t>(or </a:t>
            </a:r>
            <a:r>
              <a:rPr lang="en-US" sz="2400" b="1" dirty="0" smtClean="0">
                <a:solidFill>
                  <a:schemeClr val="bg1"/>
                </a:solidFill>
                <a:effectLst/>
                <a:latin typeface="Book Antiqua" pitchFamily="18" charset="0"/>
              </a:rPr>
              <a:t>print-shuttle</a:t>
            </a:r>
            <a:r>
              <a:rPr lang="en-US" sz="2400" dirty="0" smtClean="0">
                <a:solidFill>
                  <a:schemeClr val="bg1"/>
                </a:solidFill>
                <a:effectLst/>
                <a:latin typeface="Book Antiqua" pitchFamily="18" charset="0"/>
              </a:rPr>
              <a:t>) instead of print head, this print-shuttle has hammers instead of print wires, and these hammers are arranged in a horizontal row instead in vertical column.</a:t>
            </a:r>
          </a:p>
          <a:p>
            <a:endParaRPr lang="en-US" sz="1800" dirty="0">
              <a:solidFill>
                <a:schemeClr val="bg1"/>
              </a:solidFill>
              <a:effectLst/>
              <a:latin typeface="Book Antiqua" pitchFamily="18" charset="0"/>
            </a:endParaRPr>
          </a:p>
        </p:txBody>
      </p:sp>
      <p:sp>
        <p:nvSpPr>
          <p:cNvPr id="4" name="Slide Number Placeholder 3"/>
          <p:cNvSpPr>
            <a:spLocks noGrp="1"/>
          </p:cNvSpPr>
          <p:nvPr>
            <p:ph type="sldNum" sz="quarter" idx="12"/>
          </p:nvPr>
        </p:nvSpPr>
        <p:spPr/>
        <p:txBody>
          <a:bodyPr/>
          <a:lstStyle/>
          <a:p>
            <a:pPr>
              <a:defRPr/>
            </a:pPr>
            <a:fld id="{48CB9C41-20BD-4ECC-AF5E-1732C784EDA8}"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effectLst/>
              </a:rPr>
              <a:t>The printing mechanism </a:t>
            </a:r>
            <a:endParaRPr lang="en-US" dirty="0">
              <a:solidFill>
                <a:schemeClr val="bg1"/>
              </a:solidFill>
              <a:effectLst/>
            </a:endParaRPr>
          </a:p>
        </p:txBody>
      </p:sp>
      <p:sp>
        <p:nvSpPr>
          <p:cNvPr id="3" name="Content Placeholder 2"/>
          <p:cNvSpPr>
            <a:spLocks noGrp="1"/>
          </p:cNvSpPr>
          <p:nvPr>
            <p:ph idx="1"/>
          </p:nvPr>
        </p:nvSpPr>
        <p:spPr>
          <a:xfrm>
            <a:off x="457200" y="1752600"/>
            <a:ext cx="8229600" cy="4876800"/>
          </a:xfrm>
        </p:spPr>
        <p:txBody>
          <a:bodyPr>
            <a:normAutofit fontScale="70000" lnSpcReduction="20000"/>
          </a:bodyPr>
          <a:lstStyle/>
          <a:p>
            <a:r>
              <a:rPr lang="en-US" dirty="0" smtClean="0">
                <a:solidFill>
                  <a:schemeClr val="bg1"/>
                </a:solidFill>
                <a:effectLst/>
              </a:rPr>
              <a:t>The permanent magnetic field holds the hammer spring in stressed, ready to strike position.</a:t>
            </a:r>
          </a:p>
          <a:p>
            <a:r>
              <a:rPr lang="en-US" dirty="0" smtClean="0">
                <a:solidFill>
                  <a:schemeClr val="bg1"/>
                </a:solidFill>
                <a:effectLst/>
              </a:rPr>
              <a:t> The driver sends electrical current to hammer coil, which then creates electromagnetic field opposite to the permanent magnetic field. </a:t>
            </a:r>
          </a:p>
          <a:p>
            <a:r>
              <a:rPr lang="en-US" dirty="0" smtClean="0">
                <a:solidFill>
                  <a:schemeClr val="bg1"/>
                </a:solidFill>
                <a:effectLst/>
              </a:rPr>
              <a:t>When both fields equalize, the energy stored in the spring is released to strike the hammer against the ribbon and prints a dot on the paper.</a:t>
            </a:r>
          </a:p>
          <a:p>
            <a:r>
              <a:rPr lang="en-US" dirty="0" smtClean="0">
                <a:solidFill>
                  <a:schemeClr val="bg1"/>
                </a:solidFill>
                <a:effectLst/>
              </a:rPr>
              <a:t>During printing process the print-shuttle vibrates in horizontal direction with high speed while the print hammers are fired selectively.</a:t>
            </a:r>
          </a:p>
          <a:p>
            <a:r>
              <a:rPr lang="en-US" dirty="0" smtClean="0">
                <a:solidFill>
                  <a:schemeClr val="bg1"/>
                </a:solidFill>
                <a:effectLst/>
              </a:rPr>
              <a:t> So each hammer may print a series of dots in horizontal direction for one pass of the shuttle, then paper advances at one step and the shuttle prints the following row of dots</a:t>
            </a:r>
            <a:endParaRPr lang="en-US" dirty="0">
              <a:solidFill>
                <a:schemeClr val="bg1"/>
              </a:solidFill>
              <a:effectLst/>
            </a:endParaRPr>
          </a:p>
        </p:txBody>
      </p:sp>
      <p:sp>
        <p:nvSpPr>
          <p:cNvPr id="4" name="Slide Number Placeholder 3"/>
          <p:cNvSpPr>
            <a:spLocks noGrp="1"/>
          </p:cNvSpPr>
          <p:nvPr>
            <p:ph type="sldNum" sz="quarter" idx="12"/>
          </p:nvPr>
        </p:nvSpPr>
        <p:spPr/>
        <p:txBody>
          <a:bodyPr/>
          <a:lstStyle/>
          <a:p>
            <a:pPr>
              <a:defRPr/>
            </a:pPr>
            <a:fld id="{48CB9C41-20BD-4ECC-AF5E-1732C784EDA8}"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smtClean="0">
                <a:solidFill>
                  <a:schemeClr val="bg1"/>
                </a:solidFill>
                <a:effectLst/>
              </a:rPr>
              <a:t>Printing mechanism</a:t>
            </a:r>
            <a:endParaRPr lang="en-US" dirty="0">
              <a:solidFill>
                <a:schemeClr val="bg1"/>
              </a:solidFill>
              <a:effectLst/>
            </a:endParaRPr>
          </a:p>
        </p:txBody>
      </p:sp>
      <p:sp>
        <p:nvSpPr>
          <p:cNvPr id="4" name="Slide Number Placeholder 3"/>
          <p:cNvSpPr>
            <a:spLocks noGrp="1"/>
          </p:cNvSpPr>
          <p:nvPr>
            <p:ph type="sldNum" sz="quarter" idx="12"/>
          </p:nvPr>
        </p:nvSpPr>
        <p:spPr/>
        <p:txBody>
          <a:bodyPr/>
          <a:lstStyle/>
          <a:p>
            <a:pPr>
              <a:defRPr/>
            </a:pPr>
            <a:fld id="{48CB9C41-20BD-4ECC-AF5E-1732C784EDA8}" type="slidenum">
              <a:rPr lang="en-US" smtClean="0"/>
              <a:pPr>
                <a:defRPr/>
              </a:pPr>
              <a:t>19</a:t>
            </a:fld>
            <a:endParaRPr lang="en-US"/>
          </a:p>
        </p:txBody>
      </p:sp>
      <p:pic>
        <p:nvPicPr>
          <p:cNvPr id="72706" name="Picture 2" descr="The print-shuttle mechanism in action: The permanent magnetic field holds the spring in stressed and ready to shoot position. When the electro-magnetic field equalizes the magnetic field, the spring is released to shoot the print hammer."/>
          <p:cNvPicPr>
            <a:picLocks noChangeAspect="1" noChangeArrowheads="1" noCrop="1"/>
          </p:cNvPicPr>
          <p:nvPr/>
        </p:nvPicPr>
        <p:blipFill>
          <a:blip r:embed="rId2"/>
          <a:srcRect/>
          <a:stretch>
            <a:fillRect/>
          </a:stretch>
        </p:blipFill>
        <p:spPr bwMode="auto">
          <a:xfrm>
            <a:off x="1981200" y="2209800"/>
            <a:ext cx="5410200" cy="2590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pPr>
              <a:defRPr/>
            </a:pPr>
            <a:fld id="{91621E7C-B511-4FF4-A6AC-7E7E3F88AE45}" type="slidenum">
              <a:rPr lang="en-US"/>
              <a:pPr>
                <a:defRPr/>
              </a:pPr>
              <a:t>2</a:t>
            </a:fld>
            <a:endParaRPr lang="en-US"/>
          </a:p>
        </p:txBody>
      </p:sp>
      <p:sp>
        <p:nvSpPr>
          <p:cNvPr id="4099" name="AutoShape 4"/>
          <p:cNvSpPr>
            <a:spLocks noChangeArrowheads="1"/>
          </p:cNvSpPr>
          <p:nvPr/>
        </p:nvSpPr>
        <p:spPr bwMode="auto">
          <a:xfrm>
            <a:off x="2514600" y="685800"/>
            <a:ext cx="3429000" cy="838200"/>
          </a:xfrm>
          <a:prstGeom prst="flowChartPreparation">
            <a:avLst/>
          </a:prstGeom>
          <a:noFill/>
          <a:ln w="38100">
            <a:solidFill>
              <a:schemeClr val="folHlink"/>
            </a:solidFill>
            <a:miter lim="800000"/>
            <a:headEnd/>
            <a:tailEnd/>
          </a:ln>
        </p:spPr>
        <p:txBody>
          <a:bodyPr wrap="none" anchor="ctr"/>
          <a:lstStyle/>
          <a:p>
            <a:pPr algn="ctr"/>
            <a:r>
              <a:rPr lang="en-US" sz="2800" b="1">
                <a:solidFill>
                  <a:srgbClr val="002060"/>
                </a:solidFill>
              </a:rPr>
              <a:t>Printers</a:t>
            </a:r>
          </a:p>
        </p:txBody>
      </p:sp>
      <p:sp>
        <p:nvSpPr>
          <p:cNvPr id="4100" name="AutoShape 16"/>
          <p:cNvSpPr>
            <a:spLocks noChangeArrowheads="1"/>
          </p:cNvSpPr>
          <p:nvPr/>
        </p:nvSpPr>
        <p:spPr bwMode="auto">
          <a:xfrm>
            <a:off x="533400" y="2895600"/>
            <a:ext cx="3276600" cy="762000"/>
          </a:xfrm>
          <a:prstGeom prst="flowChartPreparation">
            <a:avLst/>
          </a:prstGeom>
          <a:noFill/>
          <a:ln w="38100" algn="ctr">
            <a:solidFill>
              <a:schemeClr val="folHlink"/>
            </a:solidFill>
            <a:miter lim="800000"/>
            <a:headEnd/>
            <a:tailEnd/>
          </a:ln>
        </p:spPr>
        <p:txBody>
          <a:bodyPr wrap="none" anchor="ctr"/>
          <a:lstStyle/>
          <a:p>
            <a:pPr algn="ctr" eaLnBrk="1" hangingPunct="1"/>
            <a:r>
              <a:rPr lang="en-US" sz="2800" b="1">
                <a:solidFill>
                  <a:srgbClr val="002060"/>
                </a:solidFill>
                <a:latin typeface="Arial" charset="0"/>
              </a:rPr>
              <a:t>Impact Printers</a:t>
            </a:r>
          </a:p>
        </p:txBody>
      </p:sp>
      <p:sp>
        <p:nvSpPr>
          <p:cNvPr id="4101" name="AutoShape 22"/>
          <p:cNvSpPr>
            <a:spLocks noChangeArrowheads="1"/>
          </p:cNvSpPr>
          <p:nvPr/>
        </p:nvSpPr>
        <p:spPr bwMode="auto">
          <a:xfrm>
            <a:off x="5105400" y="2971800"/>
            <a:ext cx="4038600" cy="838200"/>
          </a:xfrm>
          <a:prstGeom prst="flowChartPreparation">
            <a:avLst/>
          </a:prstGeom>
          <a:noFill/>
          <a:ln w="38100" algn="ctr">
            <a:solidFill>
              <a:schemeClr val="folHlink"/>
            </a:solidFill>
            <a:miter lim="800000"/>
            <a:headEnd/>
            <a:tailEnd/>
          </a:ln>
        </p:spPr>
        <p:txBody>
          <a:bodyPr wrap="none" anchor="ctr"/>
          <a:lstStyle/>
          <a:p>
            <a:pPr algn="ctr" eaLnBrk="1" hangingPunct="1"/>
            <a:r>
              <a:rPr lang="en-US" sz="2800" b="1">
                <a:solidFill>
                  <a:srgbClr val="002060"/>
                </a:solidFill>
                <a:latin typeface="Arial" charset="0"/>
              </a:rPr>
              <a:t>Non-Impact Printers</a:t>
            </a:r>
          </a:p>
        </p:txBody>
      </p:sp>
      <p:sp>
        <p:nvSpPr>
          <p:cNvPr id="4102" name="AutoShape 23"/>
          <p:cNvSpPr>
            <a:spLocks noChangeArrowheads="1"/>
          </p:cNvSpPr>
          <p:nvPr/>
        </p:nvSpPr>
        <p:spPr bwMode="auto">
          <a:xfrm>
            <a:off x="3962400" y="1447800"/>
            <a:ext cx="609600" cy="685800"/>
          </a:xfrm>
          <a:prstGeom prst="downArrow">
            <a:avLst>
              <a:gd name="adj1" fmla="val 50000"/>
              <a:gd name="adj2" fmla="val 28125"/>
            </a:avLst>
          </a:prstGeom>
          <a:solidFill>
            <a:schemeClr val="folHlink"/>
          </a:solidFill>
          <a:ln w="38100" algn="ctr">
            <a:solidFill>
              <a:schemeClr val="hlink"/>
            </a:solidFill>
            <a:miter lim="800000"/>
            <a:headEnd/>
            <a:tailEnd/>
          </a:ln>
        </p:spPr>
        <p:txBody>
          <a:bodyPr wrap="none" anchor="ctr"/>
          <a:lstStyle/>
          <a:p>
            <a:endParaRPr lang="en-US"/>
          </a:p>
        </p:txBody>
      </p:sp>
      <p:sp>
        <p:nvSpPr>
          <p:cNvPr id="4103" name="AutoShape 24"/>
          <p:cNvSpPr>
            <a:spLocks noChangeArrowheads="1"/>
          </p:cNvSpPr>
          <p:nvPr/>
        </p:nvSpPr>
        <p:spPr bwMode="auto">
          <a:xfrm>
            <a:off x="1905000" y="2133600"/>
            <a:ext cx="457200" cy="762000"/>
          </a:xfrm>
          <a:prstGeom prst="downArrow">
            <a:avLst>
              <a:gd name="adj1" fmla="val 50000"/>
              <a:gd name="adj2" fmla="val 41667"/>
            </a:avLst>
          </a:prstGeom>
          <a:solidFill>
            <a:schemeClr val="folHlink"/>
          </a:solidFill>
          <a:ln w="38100" algn="ctr">
            <a:solidFill>
              <a:schemeClr val="hlink"/>
            </a:solidFill>
            <a:miter lim="800000"/>
            <a:headEnd/>
            <a:tailEnd/>
          </a:ln>
        </p:spPr>
        <p:txBody>
          <a:bodyPr wrap="none" anchor="ctr"/>
          <a:lstStyle/>
          <a:p>
            <a:endParaRPr lang="en-US"/>
          </a:p>
        </p:txBody>
      </p:sp>
      <p:sp>
        <p:nvSpPr>
          <p:cNvPr id="4104" name="AutoShape 25"/>
          <p:cNvSpPr>
            <a:spLocks noChangeArrowheads="1"/>
          </p:cNvSpPr>
          <p:nvPr/>
        </p:nvSpPr>
        <p:spPr bwMode="auto">
          <a:xfrm>
            <a:off x="6858000" y="2133600"/>
            <a:ext cx="457200" cy="838200"/>
          </a:xfrm>
          <a:prstGeom prst="downArrow">
            <a:avLst>
              <a:gd name="adj1" fmla="val 50000"/>
              <a:gd name="adj2" fmla="val 45833"/>
            </a:avLst>
          </a:prstGeom>
          <a:solidFill>
            <a:schemeClr val="folHlink"/>
          </a:solidFill>
          <a:ln w="38100" algn="ctr">
            <a:solidFill>
              <a:schemeClr val="hlink"/>
            </a:solidFill>
            <a:miter lim="800000"/>
            <a:headEnd/>
            <a:tailEnd/>
          </a:ln>
        </p:spPr>
        <p:txBody>
          <a:bodyPr wrap="none" anchor="ctr"/>
          <a:lstStyle/>
          <a:p>
            <a:endParaRPr lang="en-US"/>
          </a:p>
        </p:txBody>
      </p:sp>
      <p:sp>
        <p:nvSpPr>
          <p:cNvPr id="4105" name="Line 27"/>
          <p:cNvSpPr>
            <a:spLocks noChangeShapeType="1"/>
          </p:cNvSpPr>
          <p:nvPr/>
        </p:nvSpPr>
        <p:spPr bwMode="auto">
          <a:xfrm>
            <a:off x="1905000" y="2133600"/>
            <a:ext cx="5438775" cy="0"/>
          </a:xfrm>
          <a:prstGeom prst="line">
            <a:avLst/>
          </a:prstGeom>
          <a:noFill/>
          <a:ln w="76200">
            <a:solidFill>
              <a:schemeClr val="folHlink"/>
            </a:solidFill>
            <a:round/>
            <a:headEnd/>
            <a:tailEnd/>
          </a:ln>
        </p:spPr>
        <p:txBody>
          <a:bodyPr/>
          <a:lstStyle/>
          <a:p>
            <a:endParaRPr lang="en-US"/>
          </a:p>
        </p:txBody>
      </p:sp>
      <p:sp>
        <p:nvSpPr>
          <p:cNvPr id="4106" name="AutoShape 29"/>
          <p:cNvSpPr>
            <a:spLocks noChangeArrowheads="1"/>
          </p:cNvSpPr>
          <p:nvPr/>
        </p:nvSpPr>
        <p:spPr bwMode="auto">
          <a:xfrm>
            <a:off x="1981200" y="3657600"/>
            <a:ext cx="152400" cy="838200"/>
          </a:xfrm>
          <a:prstGeom prst="downArrow">
            <a:avLst>
              <a:gd name="adj1" fmla="val 50000"/>
              <a:gd name="adj2" fmla="val 137500"/>
            </a:avLst>
          </a:prstGeom>
          <a:solidFill>
            <a:schemeClr val="folHlink"/>
          </a:solidFill>
          <a:ln w="38100" algn="ctr">
            <a:solidFill>
              <a:schemeClr val="folHlink"/>
            </a:solidFill>
            <a:miter lim="800000"/>
            <a:headEnd/>
            <a:tailEnd/>
          </a:ln>
        </p:spPr>
        <p:txBody>
          <a:bodyPr wrap="none" anchor="ctr"/>
          <a:lstStyle/>
          <a:p>
            <a:endParaRPr lang="en-US"/>
          </a:p>
        </p:txBody>
      </p:sp>
      <p:sp>
        <p:nvSpPr>
          <p:cNvPr id="4107" name="Line 30"/>
          <p:cNvSpPr>
            <a:spLocks noChangeShapeType="1"/>
          </p:cNvSpPr>
          <p:nvPr/>
        </p:nvSpPr>
        <p:spPr bwMode="auto">
          <a:xfrm>
            <a:off x="533400" y="4419600"/>
            <a:ext cx="3352800" cy="0"/>
          </a:xfrm>
          <a:prstGeom prst="line">
            <a:avLst/>
          </a:prstGeom>
          <a:noFill/>
          <a:ln w="57150">
            <a:solidFill>
              <a:schemeClr val="folHlink"/>
            </a:solidFill>
            <a:round/>
            <a:headEnd type="oval" w="med" len="med"/>
            <a:tailEnd type="oval" w="med" len="med"/>
          </a:ln>
        </p:spPr>
        <p:txBody>
          <a:bodyPr/>
          <a:lstStyle/>
          <a:p>
            <a:endParaRPr lang="en-US"/>
          </a:p>
        </p:txBody>
      </p:sp>
      <p:sp>
        <p:nvSpPr>
          <p:cNvPr id="4108" name="AutoShape 31"/>
          <p:cNvSpPr>
            <a:spLocks noChangeArrowheads="1"/>
          </p:cNvSpPr>
          <p:nvPr/>
        </p:nvSpPr>
        <p:spPr bwMode="auto">
          <a:xfrm>
            <a:off x="3505200" y="4419600"/>
            <a:ext cx="1066800" cy="1143000"/>
          </a:xfrm>
          <a:prstGeom prst="curvedLeftArrow">
            <a:avLst>
              <a:gd name="adj1" fmla="val 21429"/>
              <a:gd name="adj2" fmla="val 42857"/>
              <a:gd name="adj3" fmla="val 33333"/>
            </a:avLst>
          </a:prstGeom>
          <a:solidFill>
            <a:schemeClr val="folHlink"/>
          </a:solidFill>
          <a:ln w="38100">
            <a:solidFill>
              <a:schemeClr val="hlink"/>
            </a:solidFill>
            <a:miter lim="800000"/>
            <a:headEnd/>
            <a:tailEnd/>
          </a:ln>
        </p:spPr>
        <p:txBody>
          <a:bodyPr wrap="none" anchor="ctr"/>
          <a:lstStyle/>
          <a:p>
            <a:endParaRPr lang="en-US"/>
          </a:p>
        </p:txBody>
      </p:sp>
      <p:sp>
        <p:nvSpPr>
          <p:cNvPr id="4109" name="AutoShape 32"/>
          <p:cNvSpPr>
            <a:spLocks noChangeArrowheads="1"/>
          </p:cNvSpPr>
          <p:nvPr/>
        </p:nvSpPr>
        <p:spPr bwMode="auto">
          <a:xfrm>
            <a:off x="0" y="4419600"/>
            <a:ext cx="762000" cy="1066800"/>
          </a:xfrm>
          <a:prstGeom prst="curvedRightArrow">
            <a:avLst>
              <a:gd name="adj1" fmla="val 28000"/>
              <a:gd name="adj2" fmla="val 56000"/>
              <a:gd name="adj3" fmla="val 33333"/>
            </a:avLst>
          </a:prstGeom>
          <a:solidFill>
            <a:schemeClr val="folHlink"/>
          </a:solidFill>
          <a:ln w="38100">
            <a:solidFill>
              <a:schemeClr val="hlink"/>
            </a:solidFill>
            <a:miter lim="800000"/>
            <a:headEnd/>
            <a:tailEnd/>
          </a:ln>
        </p:spPr>
        <p:txBody>
          <a:bodyPr wrap="none" anchor="ctr"/>
          <a:lstStyle/>
          <a:p>
            <a:endParaRPr lang="en-US"/>
          </a:p>
        </p:txBody>
      </p:sp>
      <p:sp>
        <p:nvSpPr>
          <p:cNvPr id="4110" name="AutoShape 37"/>
          <p:cNvSpPr>
            <a:spLocks noChangeArrowheads="1"/>
          </p:cNvSpPr>
          <p:nvPr/>
        </p:nvSpPr>
        <p:spPr bwMode="auto">
          <a:xfrm>
            <a:off x="7010400" y="3810000"/>
            <a:ext cx="152400" cy="762000"/>
          </a:xfrm>
          <a:prstGeom prst="downArrow">
            <a:avLst>
              <a:gd name="adj1" fmla="val 50000"/>
              <a:gd name="adj2" fmla="val 125000"/>
            </a:avLst>
          </a:prstGeom>
          <a:solidFill>
            <a:schemeClr val="folHlink"/>
          </a:solidFill>
          <a:ln w="38100" algn="ctr">
            <a:solidFill>
              <a:schemeClr val="folHlink"/>
            </a:solidFill>
            <a:miter lim="800000"/>
            <a:headEnd/>
            <a:tailEnd/>
          </a:ln>
        </p:spPr>
        <p:txBody>
          <a:bodyPr wrap="none" anchor="ctr"/>
          <a:lstStyle/>
          <a:p>
            <a:endParaRPr lang="en-US"/>
          </a:p>
        </p:txBody>
      </p:sp>
      <p:sp>
        <p:nvSpPr>
          <p:cNvPr id="4111" name="Line 38"/>
          <p:cNvSpPr>
            <a:spLocks noChangeShapeType="1"/>
          </p:cNvSpPr>
          <p:nvPr/>
        </p:nvSpPr>
        <p:spPr bwMode="auto">
          <a:xfrm>
            <a:off x="5334000" y="4572000"/>
            <a:ext cx="3810000" cy="0"/>
          </a:xfrm>
          <a:prstGeom prst="line">
            <a:avLst/>
          </a:prstGeom>
          <a:noFill/>
          <a:ln w="57150">
            <a:solidFill>
              <a:schemeClr val="folHlink"/>
            </a:solidFill>
            <a:round/>
            <a:headEnd type="oval" w="med" len="med"/>
            <a:tailEnd type="oval" w="med" len="med"/>
          </a:ln>
        </p:spPr>
        <p:txBody>
          <a:bodyPr/>
          <a:lstStyle/>
          <a:p>
            <a:endParaRPr lang="en-US"/>
          </a:p>
        </p:txBody>
      </p:sp>
      <p:sp>
        <p:nvSpPr>
          <p:cNvPr id="4112" name="AutoShape 39"/>
          <p:cNvSpPr>
            <a:spLocks noChangeArrowheads="1"/>
          </p:cNvSpPr>
          <p:nvPr/>
        </p:nvSpPr>
        <p:spPr bwMode="auto">
          <a:xfrm>
            <a:off x="4648200" y="4495800"/>
            <a:ext cx="609600" cy="1143000"/>
          </a:xfrm>
          <a:prstGeom prst="curvedRightArrow">
            <a:avLst>
              <a:gd name="adj1" fmla="val 37500"/>
              <a:gd name="adj2" fmla="val 75000"/>
              <a:gd name="adj3" fmla="val 33333"/>
            </a:avLst>
          </a:prstGeom>
          <a:solidFill>
            <a:schemeClr val="folHlink"/>
          </a:solidFill>
          <a:ln w="38100">
            <a:solidFill>
              <a:schemeClr val="hlink"/>
            </a:solidFill>
            <a:miter lim="800000"/>
            <a:headEnd/>
            <a:tailEnd/>
          </a:ln>
        </p:spPr>
        <p:txBody>
          <a:bodyPr wrap="none" anchor="ctr"/>
          <a:lstStyle/>
          <a:p>
            <a:endParaRPr lang="en-US"/>
          </a:p>
        </p:txBody>
      </p:sp>
      <p:sp>
        <p:nvSpPr>
          <p:cNvPr id="4113" name="AutoShape 41"/>
          <p:cNvSpPr>
            <a:spLocks noChangeArrowheads="1"/>
          </p:cNvSpPr>
          <p:nvPr/>
        </p:nvSpPr>
        <p:spPr bwMode="auto">
          <a:xfrm>
            <a:off x="8610600" y="4495800"/>
            <a:ext cx="533400" cy="1143000"/>
          </a:xfrm>
          <a:prstGeom prst="curvedLeftArrow">
            <a:avLst>
              <a:gd name="adj1" fmla="val 42857"/>
              <a:gd name="adj2" fmla="val 85714"/>
              <a:gd name="adj3" fmla="val 33333"/>
            </a:avLst>
          </a:prstGeom>
          <a:solidFill>
            <a:schemeClr val="folHlink"/>
          </a:solidFill>
          <a:ln w="38100">
            <a:solidFill>
              <a:schemeClr val="hlink"/>
            </a:solidFill>
            <a:miter lim="800000"/>
            <a:headEnd/>
            <a:tailEnd/>
          </a:ln>
        </p:spPr>
        <p:txBody>
          <a:bodyPr wrap="none" anchor="ctr"/>
          <a:lstStyle/>
          <a:p>
            <a:endParaRPr lang="en-US"/>
          </a:p>
        </p:txBody>
      </p:sp>
      <p:sp>
        <p:nvSpPr>
          <p:cNvPr id="4114" name="AutoShape 45"/>
          <p:cNvSpPr>
            <a:spLocks noChangeArrowheads="1"/>
          </p:cNvSpPr>
          <p:nvPr/>
        </p:nvSpPr>
        <p:spPr bwMode="auto">
          <a:xfrm>
            <a:off x="6934200" y="4572000"/>
            <a:ext cx="228600" cy="685800"/>
          </a:xfrm>
          <a:prstGeom prst="downArrow">
            <a:avLst>
              <a:gd name="adj1" fmla="val 50000"/>
              <a:gd name="adj2" fmla="val 75000"/>
            </a:avLst>
          </a:prstGeom>
          <a:solidFill>
            <a:schemeClr val="folHlink"/>
          </a:solidFill>
          <a:ln w="38100" algn="ctr">
            <a:solidFill>
              <a:schemeClr val="hlink"/>
            </a:solidFill>
            <a:miter lim="800000"/>
            <a:headEnd/>
            <a:tailEnd/>
          </a:ln>
        </p:spPr>
        <p:txBody>
          <a:bodyPr wrap="none" anchor="ctr"/>
          <a:lstStyle/>
          <a:p>
            <a:endParaRPr lang="en-US"/>
          </a:p>
        </p:txBody>
      </p:sp>
      <p:sp>
        <p:nvSpPr>
          <p:cNvPr id="4115" name="AutoShape 47"/>
          <p:cNvSpPr>
            <a:spLocks noChangeArrowheads="1"/>
          </p:cNvSpPr>
          <p:nvPr/>
        </p:nvSpPr>
        <p:spPr bwMode="auto">
          <a:xfrm>
            <a:off x="762000" y="5029200"/>
            <a:ext cx="914400" cy="1143000"/>
          </a:xfrm>
          <a:prstGeom prst="flowChartOffpageConnector">
            <a:avLst/>
          </a:prstGeom>
          <a:noFill/>
          <a:ln w="38100" algn="ctr">
            <a:solidFill>
              <a:schemeClr val="folHlink"/>
            </a:solidFill>
            <a:miter lim="800000"/>
            <a:headEnd/>
            <a:tailEnd/>
          </a:ln>
        </p:spPr>
        <p:txBody>
          <a:bodyPr wrap="none" anchor="ctr"/>
          <a:lstStyle/>
          <a:p>
            <a:pPr algn="ctr" eaLnBrk="1" hangingPunct="1"/>
            <a:r>
              <a:rPr lang="en-US" sz="2400" b="1">
                <a:solidFill>
                  <a:srgbClr val="002060"/>
                </a:solidFill>
                <a:latin typeface="Arial" charset="0"/>
              </a:rPr>
              <a:t>Daisy</a:t>
            </a:r>
          </a:p>
          <a:p>
            <a:pPr algn="ctr" eaLnBrk="1" hangingPunct="1"/>
            <a:r>
              <a:rPr lang="en-US" sz="2400" b="1">
                <a:solidFill>
                  <a:srgbClr val="002060"/>
                </a:solidFill>
                <a:latin typeface="Arial" charset="0"/>
              </a:rPr>
              <a:t>wheel</a:t>
            </a:r>
          </a:p>
        </p:txBody>
      </p:sp>
      <p:sp>
        <p:nvSpPr>
          <p:cNvPr id="4116" name="AutoShape 48"/>
          <p:cNvSpPr>
            <a:spLocks noChangeArrowheads="1"/>
          </p:cNvSpPr>
          <p:nvPr/>
        </p:nvSpPr>
        <p:spPr bwMode="auto">
          <a:xfrm>
            <a:off x="2667000" y="5029200"/>
            <a:ext cx="838200" cy="1143000"/>
          </a:xfrm>
          <a:prstGeom prst="flowChartOffpageConnector">
            <a:avLst/>
          </a:prstGeom>
          <a:noFill/>
          <a:ln w="38100" algn="ctr">
            <a:solidFill>
              <a:schemeClr val="folHlink"/>
            </a:solidFill>
            <a:miter lim="800000"/>
            <a:headEnd/>
            <a:tailEnd/>
          </a:ln>
        </p:spPr>
        <p:txBody>
          <a:bodyPr wrap="none" anchor="ctr"/>
          <a:lstStyle/>
          <a:p>
            <a:pPr algn="ctr" eaLnBrk="1" hangingPunct="1"/>
            <a:r>
              <a:rPr lang="en-US" sz="2400" b="1">
                <a:latin typeface="Arial" charset="0"/>
              </a:rPr>
              <a:t>Dot-</a:t>
            </a:r>
          </a:p>
          <a:p>
            <a:pPr algn="ctr" eaLnBrk="1" hangingPunct="1"/>
            <a:r>
              <a:rPr lang="en-US" sz="2400" b="1">
                <a:solidFill>
                  <a:srgbClr val="002060"/>
                </a:solidFill>
                <a:latin typeface="Arial" charset="0"/>
              </a:rPr>
              <a:t>Matrix</a:t>
            </a:r>
          </a:p>
        </p:txBody>
      </p:sp>
      <p:sp>
        <p:nvSpPr>
          <p:cNvPr id="4117" name="AutoShape 49"/>
          <p:cNvSpPr>
            <a:spLocks noChangeArrowheads="1"/>
          </p:cNvSpPr>
          <p:nvPr/>
        </p:nvSpPr>
        <p:spPr bwMode="auto">
          <a:xfrm>
            <a:off x="5181600" y="4953000"/>
            <a:ext cx="838200" cy="1219200"/>
          </a:xfrm>
          <a:prstGeom prst="flowChartOffpageConnector">
            <a:avLst/>
          </a:prstGeom>
          <a:noFill/>
          <a:ln w="38100" algn="ctr">
            <a:solidFill>
              <a:schemeClr val="folHlink"/>
            </a:solidFill>
            <a:miter lim="800000"/>
            <a:headEnd/>
            <a:tailEnd/>
          </a:ln>
        </p:spPr>
        <p:txBody>
          <a:bodyPr wrap="none" anchor="ctr"/>
          <a:lstStyle/>
          <a:p>
            <a:pPr algn="ctr" eaLnBrk="1" hangingPunct="1"/>
            <a:r>
              <a:rPr lang="en-US" sz="2400" b="1">
                <a:solidFill>
                  <a:srgbClr val="002060"/>
                </a:solidFill>
                <a:latin typeface="Arial" charset="0"/>
              </a:rPr>
              <a:t>Inkjet</a:t>
            </a:r>
          </a:p>
        </p:txBody>
      </p:sp>
      <p:sp>
        <p:nvSpPr>
          <p:cNvPr id="4118" name="AutoShape 50"/>
          <p:cNvSpPr>
            <a:spLocks noChangeArrowheads="1"/>
          </p:cNvSpPr>
          <p:nvPr/>
        </p:nvSpPr>
        <p:spPr bwMode="auto">
          <a:xfrm>
            <a:off x="6553200" y="4953000"/>
            <a:ext cx="990600" cy="1219200"/>
          </a:xfrm>
          <a:prstGeom prst="flowChartOffpageConnector">
            <a:avLst/>
          </a:prstGeom>
          <a:noFill/>
          <a:ln w="38100" algn="ctr">
            <a:solidFill>
              <a:schemeClr val="folHlink"/>
            </a:solidFill>
            <a:miter lim="800000"/>
            <a:headEnd/>
            <a:tailEnd/>
          </a:ln>
        </p:spPr>
        <p:txBody>
          <a:bodyPr wrap="none" anchor="ctr"/>
          <a:lstStyle/>
          <a:p>
            <a:pPr algn="ctr" eaLnBrk="1" hangingPunct="1"/>
            <a:r>
              <a:rPr lang="en-US" sz="2000" b="1">
                <a:solidFill>
                  <a:srgbClr val="002060"/>
                </a:solidFill>
                <a:latin typeface="Arial" charset="0"/>
              </a:rPr>
              <a:t>Thermal</a:t>
            </a:r>
          </a:p>
        </p:txBody>
      </p:sp>
      <p:sp>
        <p:nvSpPr>
          <p:cNvPr id="4119" name="AutoShape 51"/>
          <p:cNvSpPr>
            <a:spLocks noChangeArrowheads="1"/>
          </p:cNvSpPr>
          <p:nvPr/>
        </p:nvSpPr>
        <p:spPr bwMode="auto">
          <a:xfrm>
            <a:off x="7772400" y="4953000"/>
            <a:ext cx="914400" cy="1219200"/>
          </a:xfrm>
          <a:prstGeom prst="flowChartOffpageConnector">
            <a:avLst/>
          </a:prstGeom>
          <a:noFill/>
          <a:ln w="38100" algn="ctr">
            <a:solidFill>
              <a:schemeClr val="folHlink"/>
            </a:solidFill>
            <a:miter lim="800000"/>
            <a:headEnd/>
            <a:tailEnd/>
          </a:ln>
        </p:spPr>
        <p:txBody>
          <a:bodyPr wrap="none" anchor="ctr"/>
          <a:lstStyle/>
          <a:p>
            <a:pPr algn="ctr" eaLnBrk="1" hangingPunct="1"/>
            <a:r>
              <a:rPr lang="en-US" sz="2400" b="1">
                <a:solidFill>
                  <a:srgbClr val="002060"/>
                </a:solidFill>
                <a:latin typeface="Arial" charset="0"/>
              </a:rPr>
              <a:t>Laser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rPr>
              <a:t>Line printing using line printer</a:t>
            </a:r>
            <a:endParaRPr lang="en-US" sz="4000" b="1" dirty="0">
              <a:solidFill>
                <a:schemeClr val="bg1"/>
              </a:solidFill>
              <a:effectLst/>
            </a:endParaRPr>
          </a:p>
        </p:txBody>
      </p:sp>
      <p:sp>
        <p:nvSpPr>
          <p:cNvPr id="4" name="Slide Number Placeholder 3"/>
          <p:cNvSpPr>
            <a:spLocks noGrp="1"/>
          </p:cNvSpPr>
          <p:nvPr>
            <p:ph type="sldNum" sz="quarter" idx="12"/>
          </p:nvPr>
        </p:nvSpPr>
        <p:spPr/>
        <p:txBody>
          <a:bodyPr/>
          <a:lstStyle/>
          <a:p>
            <a:pPr>
              <a:defRPr/>
            </a:pPr>
            <a:fld id="{48CB9C41-20BD-4ECC-AF5E-1732C784EDA8}" type="slidenum">
              <a:rPr lang="en-US" smtClean="0"/>
              <a:pPr>
                <a:defRPr/>
              </a:pPr>
              <a:t>20</a:t>
            </a:fld>
            <a:endParaRPr lang="en-US"/>
          </a:p>
        </p:txBody>
      </p:sp>
      <p:pic>
        <p:nvPicPr>
          <p:cNvPr id="74754" name="Picture 2" descr="Line printing process: While print-shuttle vibrates in horizontal direction the print hammers are fired selectively and each hammer prints a series of dots in horizontal direction for one pass of the shuttle, then paper advances at one step and the shuttle prints the following row of dots."/>
          <p:cNvPicPr>
            <a:picLocks noChangeAspect="1" noChangeArrowheads="1" noCrop="1"/>
          </p:cNvPicPr>
          <p:nvPr/>
        </p:nvPicPr>
        <p:blipFill>
          <a:blip r:embed="rId2"/>
          <a:srcRect/>
          <a:stretch>
            <a:fillRect/>
          </a:stretch>
        </p:blipFill>
        <p:spPr bwMode="auto">
          <a:xfrm>
            <a:off x="163513" y="-312738"/>
            <a:ext cx="4124325" cy="657226"/>
          </a:xfrm>
          <a:prstGeom prst="rect">
            <a:avLst/>
          </a:prstGeom>
          <a:noFill/>
        </p:spPr>
      </p:pic>
      <p:pic>
        <p:nvPicPr>
          <p:cNvPr id="74756" name="Picture 4" descr="Line printing process: While print-shuttle vibrates in horizontal direction the print hammers are fired selectively and each hammer prints a series of dots in horizontal direction for one pass of the shuttle, then paper advances at one step and the shuttle prints the following row of dots."/>
          <p:cNvPicPr>
            <a:picLocks noChangeAspect="1" noChangeArrowheads="1" noCrop="1"/>
          </p:cNvPicPr>
          <p:nvPr/>
        </p:nvPicPr>
        <p:blipFill>
          <a:blip r:embed="rId2"/>
          <a:srcRect/>
          <a:stretch>
            <a:fillRect/>
          </a:stretch>
        </p:blipFill>
        <p:spPr bwMode="auto">
          <a:xfrm>
            <a:off x="163513" y="-312738"/>
            <a:ext cx="4124325" cy="657226"/>
          </a:xfrm>
          <a:prstGeom prst="rect">
            <a:avLst/>
          </a:prstGeom>
          <a:noFill/>
        </p:spPr>
      </p:pic>
      <p:pic>
        <p:nvPicPr>
          <p:cNvPr id="74758" name="Picture 6" descr="Line printing process: While print-shuttle vibrates in horizontal direction the print hammers are fired selectively and each hammer prints a series of dots in horizontal direction for one pass of the shuttle, then paper advances at one step and the shuttle prints the following row of dots."/>
          <p:cNvPicPr>
            <a:picLocks noChangeAspect="1" noChangeArrowheads="1" noCrop="1"/>
          </p:cNvPicPr>
          <p:nvPr/>
        </p:nvPicPr>
        <p:blipFill>
          <a:blip r:embed="rId2"/>
          <a:srcRect/>
          <a:stretch>
            <a:fillRect/>
          </a:stretch>
        </p:blipFill>
        <p:spPr bwMode="auto">
          <a:xfrm>
            <a:off x="163513" y="-312738"/>
            <a:ext cx="4124325" cy="657226"/>
          </a:xfrm>
          <a:prstGeom prst="rect">
            <a:avLst/>
          </a:prstGeom>
          <a:noFill/>
        </p:spPr>
      </p:pic>
      <p:pic>
        <p:nvPicPr>
          <p:cNvPr id="8" name="Picture 2" descr="Line printing process: While print-shuttle vibrates in horizontal direction the print hammers are fired selectively and each hammer prints a series of dots in horizontal direction for one pass of the shuttle, then paper advances at one step and the shuttle prints the following row of dots."/>
          <p:cNvPicPr>
            <a:picLocks noChangeAspect="1" noChangeArrowheads="1" noCrop="1"/>
          </p:cNvPicPr>
          <p:nvPr/>
        </p:nvPicPr>
        <p:blipFill>
          <a:blip r:embed="rId2"/>
          <a:srcRect/>
          <a:stretch>
            <a:fillRect/>
          </a:stretch>
        </p:blipFill>
        <p:spPr bwMode="auto">
          <a:xfrm>
            <a:off x="1600200" y="2895600"/>
            <a:ext cx="5867399" cy="838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solidFill>
                <a:effectLst/>
              </a:rPr>
              <a:t>specification</a:t>
            </a:r>
            <a:endParaRPr lang="en-US" sz="4000" dirty="0">
              <a:solidFill>
                <a:schemeClr val="bg1"/>
              </a:solidFill>
              <a:effectLst/>
            </a:endParaRPr>
          </a:p>
        </p:txBody>
      </p:sp>
      <p:sp>
        <p:nvSpPr>
          <p:cNvPr id="3" name="Content Placeholder 2"/>
          <p:cNvSpPr>
            <a:spLocks noGrp="1"/>
          </p:cNvSpPr>
          <p:nvPr>
            <p:ph idx="1"/>
          </p:nvPr>
        </p:nvSpPr>
        <p:spPr/>
        <p:txBody>
          <a:bodyPr/>
          <a:lstStyle/>
          <a:p>
            <a:r>
              <a:rPr lang="en-US" dirty="0" smtClean="0">
                <a:solidFill>
                  <a:schemeClr val="bg1"/>
                </a:solidFill>
                <a:effectLst/>
              </a:rPr>
              <a:t>Print speed : 500-2000 </a:t>
            </a:r>
            <a:r>
              <a:rPr lang="en-US" dirty="0" err="1" smtClean="0">
                <a:solidFill>
                  <a:schemeClr val="bg1"/>
                </a:solidFill>
                <a:effectLst/>
              </a:rPr>
              <a:t>lpm</a:t>
            </a:r>
            <a:endParaRPr lang="en-US" dirty="0" smtClean="0">
              <a:solidFill>
                <a:schemeClr val="bg1"/>
              </a:solidFill>
              <a:effectLst/>
            </a:endParaRPr>
          </a:p>
          <a:p>
            <a:r>
              <a:rPr lang="en-US" dirty="0" smtClean="0">
                <a:solidFill>
                  <a:schemeClr val="bg1"/>
                </a:solidFill>
                <a:effectLst/>
              </a:rPr>
              <a:t>Resolution : 60-250 dpi</a:t>
            </a:r>
          </a:p>
          <a:p>
            <a:pPr>
              <a:buNone/>
            </a:pPr>
            <a:endParaRPr lang="en-US" dirty="0">
              <a:solidFill>
                <a:schemeClr val="bg1"/>
              </a:solidFill>
              <a:effectLst/>
            </a:endParaRPr>
          </a:p>
        </p:txBody>
      </p:sp>
      <p:sp>
        <p:nvSpPr>
          <p:cNvPr id="4" name="Slide Number Placeholder 3"/>
          <p:cNvSpPr>
            <a:spLocks noGrp="1"/>
          </p:cNvSpPr>
          <p:nvPr>
            <p:ph type="sldNum" sz="quarter" idx="12"/>
          </p:nvPr>
        </p:nvSpPr>
        <p:spPr/>
        <p:txBody>
          <a:bodyPr/>
          <a:lstStyle/>
          <a:p>
            <a:pPr>
              <a:defRPr/>
            </a:pPr>
            <a:fld id="{48CB9C41-20BD-4ECC-AF5E-1732C784EDA8}"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p:spPr>
        <p:txBody>
          <a:bodyPr/>
          <a:lstStyle/>
          <a:p>
            <a:fld id="{CBDD1A96-4FD9-4D67-B1A7-EC0586271811}" type="slidenum">
              <a:rPr lang="en-US">
                <a:solidFill>
                  <a:srgbClr val="002060"/>
                </a:solidFill>
                <a:effectLst/>
              </a:rPr>
              <a:pPr/>
              <a:t>22</a:t>
            </a:fld>
            <a:endParaRPr lang="en-US">
              <a:solidFill>
                <a:srgbClr val="002060"/>
              </a:solidFill>
              <a:effectLst/>
            </a:endParaRPr>
          </a:p>
        </p:txBody>
      </p:sp>
      <p:sp>
        <p:nvSpPr>
          <p:cNvPr id="16387" name="Rectangle 2"/>
          <p:cNvSpPr>
            <a:spLocks noGrp="1" noChangeArrowheads="1"/>
          </p:cNvSpPr>
          <p:nvPr>
            <p:ph type="title"/>
          </p:nvPr>
        </p:nvSpPr>
        <p:spPr/>
        <p:txBody>
          <a:bodyPr/>
          <a:lstStyle/>
          <a:p>
            <a:pPr eaLnBrk="1" hangingPunct="1"/>
            <a:r>
              <a:rPr lang="en-US" dirty="0" smtClean="0">
                <a:solidFill>
                  <a:srgbClr val="002060"/>
                </a:solidFill>
                <a:effectLst/>
              </a:rPr>
              <a:t> “Ink-Jet Printer”</a:t>
            </a:r>
          </a:p>
        </p:txBody>
      </p:sp>
      <p:sp>
        <p:nvSpPr>
          <p:cNvPr id="16388" name="Rectangle 3"/>
          <p:cNvSpPr>
            <a:spLocks noGrp="1" noChangeArrowheads="1"/>
          </p:cNvSpPr>
          <p:nvPr>
            <p:ph type="body" sz="half" idx="1"/>
          </p:nvPr>
        </p:nvSpPr>
        <p:spPr>
          <a:xfrm>
            <a:off x="228600" y="1524000"/>
            <a:ext cx="4495800" cy="5029200"/>
          </a:xfrm>
        </p:spPr>
        <p:txBody>
          <a:bodyPr/>
          <a:lstStyle/>
          <a:p>
            <a:pPr eaLnBrk="1" hangingPunct="1">
              <a:lnSpc>
                <a:spcPct val="90000"/>
              </a:lnSpc>
            </a:pPr>
            <a:r>
              <a:rPr lang="en-US" sz="2800" smtClean="0">
                <a:solidFill>
                  <a:srgbClr val="002060"/>
                </a:solidFill>
                <a:effectLst/>
              </a:rPr>
              <a:t>It is a non-impact printer producing a high quality print. A standard Inkjet printer has a resolution of 300dpi. Newer models have further improved dpi. Inkjet printers were introduced in the later half of 1980s and are very popular owing to their extra-ordinary performance.</a:t>
            </a:r>
          </a:p>
        </p:txBody>
      </p:sp>
      <p:pic>
        <p:nvPicPr>
          <p:cNvPr id="16389" name="Picture 4"/>
          <p:cNvPicPr>
            <a:picLocks noGrp="1" noChangeAspect="1" noChangeArrowheads="1"/>
          </p:cNvPicPr>
          <p:nvPr>
            <p:ph sz="half" idx="2"/>
          </p:nvPr>
        </p:nvPicPr>
        <p:blipFill>
          <a:blip r:embed="rId2"/>
          <a:srcRect/>
          <a:stretch>
            <a:fillRect/>
          </a:stretch>
        </p:blipFill>
        <p:spPr>
          <a:xfrm>
            <a:off x="4876800" y="1752600"/>
            <a:ext cx="3962400" cy="4343400"/>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7"/>
          <p:cNvSpPr>
            <a:spLocks noGrp="1"/>
          </p:cNvSpPr>
          <p:nvPr>
            <p:ph type="sldNum" sz="quarter" idx="12"/>
          </p:nvPr>
        </p:nvSpPr>
        <p:spPr>
          <a:noFill/>
        </p:spPr>
        <p:txBody>
          <a:bodyPr/>
          <a:lstStyle/>
          <a:p>
            <a:fld id="{6B8AD00D-7C59-4DED-855B-53586707FA54}" type="slidenum">
              <a:rPr lang="en-US">
                <a:solidFill>
                  <a:srgbClr val="002060"/>
                </a:solidFill>
                <a:effectLst/>
              </a:rPr>
              <a:pPr/>
              <a:t>23</a:t>
            </a:fld>
            <a:endParaRPr lang="en-US">
              <a:solidFill>
                <a:srgbClr val="002060"/>
              </a:solidFill>
              <a:effectLst/>
            </a:endParaRPr>
          </a:p>
        </p:txBody>
      </p:sp>
      <p:sp>
        <p:nvSpPr>
          <p:cNvPr id="17411" name="Rectangle 2"/>
          <p:cNvSpPr>
            <a:spLocks noGrp="1" noChangeArrowheads="1"/>
          </p:cNvSpPr>
          <p:nvPr>
            <p:ph type="title"/>
          </p:nvPr>
        </p:nvSpPr>
        <p:spPr/>
        <p:txBody>
          <a:bodyPr/>
          <a:lstStyle/>
          <a:p>
            <a:pPr eaLnBrk="1" hangingPunct="1"/>
            <a:r>
              <a:rPr lang="en-US" smtClean="0">
                <a:solidFill>
                  <a:srgbClr val="002060"/>
                </a:solidFill>
                <a:effectLst/>
              </a:rPr>
              <a:t>      How Inkjet Printer works?</a:t>
            </a:r>
          </a:p>
        </p:txBody>
      </p:sp>
      <p:sp>
        <p:nvSpPr>
          <p:cNvPr id="17412" name="Rectangle 3"/>
          <p:cNvSpPr>
            <a:spLocks noGrp="1" noChangeArrowheads="1"/>
          </p:cNvSpPr>
          <p:nvPr>
            <p:ph type="body" sz="half" idx="1"/>
          </p:nvPr>
        </p:nvSpPr>
        <p:spPr>
          <a:xfrm>
            <a:off x="0" y="1371600"/>
            <a:ext cx="5257800" cy="4800600"/>
          </a:xfrm>
        </p:spPr>
        <p:txBody>
          <a:bodyPr/>
          <a:lstStyle/>
          <a:p>
            <a:pPr eaLnBrk="1" hangingPunct="1">
              <a:lnSpc>
                <a:spcPct val="90000"/>
              </a:lnSpc>
            </a:pPr>
            <a:r>
              <a:rPr lang="en-US" sz="2400" dirty="0" smtClean="0">
                <a:solidFill>
                  <a:srgbClr val="002060"/>
                </a:solidFill>
                <a:effectLst/>
              </a:rPr>
              <a:t>(1) Print head having four ink cartridges moves .</a:t>
            </a:r>
          </a:p>
          <a:p>
            <a:pPr eaLnBrk="1" hangingPunct="1">
              <a:lnSpc>
                <a:spcPct val="90000"/>
              </a:lnSpc>
            </a:pPr>
            <a:r>
              <a:rPr lang="en-US" sz="2400" dirty="0" smtClean="0">
                <a:solidFill>
                  <a:srgbClr val="002060"/>
                </a:solidFill>
                <a:effectLst/>
              </a:rPr>
              <a:t>(2) Software instructs where to apply dots of ink, which color and what quantity to use.</a:t>
            </a:r>
          </a:p>
          <a:p>
            <a:pPr eaLnBrk="1" hangingPunct="1">
              <a:lnSpc>
                <a:spcPct val="90000"/>
              </a:lnSpc>
            </a:pPr>
            <a:r>
              <a:rPr lang="en-US" sz="2400" dirty="0" smtClean="0">
                <a:solidFill>
                  <a:srgbClr val="002060"/>
                </a:solidFill>
                <a:effectLst/>
              </a:rPr>
              <a:t>(3) Electrical pulses are sent to the resistors behind each nozzle.</a:t>
            </a:r>
          </a:p>
          <a:p>
            <a:pPr eaLnBrk="1" hangingPunct="1">
              <a:lnSpc>
                <a:spcPct val="90000"/>
              </a:lnSpc>
            </a:pPr>
            <a:r>
              <a:rPr lang="en-US" sz="2400" dirty="0" smtClean="0">
                <a:solidFill>
                  <a:srgbClr val="002060"/>
                </a:solidFill>
                <a:effectLst/>
              </a:rPr>
              <a:t>(4) Vapor bubbles of ink are formed by resistors and the ink is forced to the paper through nozzles.</a:t>
            </a:r>
          </a:p>
          <a:p>
            <a:pPr eaLnBrk="1" hangingPunct="1">
              <a:lnSpc>
                <a:spcPct val="90000"/>
              </a:lnSpc>
            </a:pPr>
            <a:r>
              <a:rPr lang="en-US" sz="2400" dirty="0" smtClean="0">
                <a:solidFill>
                  <a:srgbClr val="002060"/>
                </a:solidFill>
                <a:effectLst/>
              </a:rPr>
              <a:t>(5) A matrix of dots forms characters and pictures.</a:t>
            </a:r>
          </a:p>
        </p:txBody>
      </p:sp>
      <p:pic>
        <p:nvPicPr>
          <p:cNvPr id="17413" name="Picture 4"/>
          <p:cNvPicPr>
            <a:picLocks noGrp="1" noChangeAspect="1" noChangeArrowheads="1"/>
          </p:cNvPicPr>
          <p:nvPr>
            <p:ph sz="quarter" idx="2"/>
          </p:nvPr>
        </p:nvPicPr>
        <p:blipFill>
          <a:blip r:embed="rId2"/>
          <a:srcRect/>
          <a:stretch>
            <a:fillRect/>
          </a:stretch>
        </p:blipFill>
        <p:spPr>
          <a:xfrm>
            <a:off x="5486400" y="1371600"/>
            <a:ext cx="2590800" cy="3429000"/>
          </a:xfrm>
          <a:noFill/>
        </p:spPr>
      </p:pic>
      <p:graphicFrame>
        <p:nvGraphicFramePr>
          <p:cNvPr id="58424" name="Group 56"/>
          <p:cNvGraphicFramePr>
            <a:graphicFrameLocks noGrp="1"/>
          </p:cNvGraphicFramePr>
          <p:nvPr>
            <p:ph sz="quarter" idx="3"/>
          </p:nvPr>
        </p:nvGraphicFramePr>
        <p:xfrm>
          <a:off x="5334000" y="4800600"/>
          <a:ext cx="3429000" cy="533400"/>
        </p:xfrm>
        <a:graphic>
          <a:graphicData uri="http://schemas.openxmlformats.org/drawingml/2006/table">
            <a:tbl>
              <a:tblPr/>
              <a:tblGrid>
                <a:gridCol w="34290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rgbClr val="002060"/>
                          </a:solidFill>
                          <a:effectLst/>
                          <a:latin typeface="Tahoma" pitchFamily="34" charset="0"/>
                        </a:rPr>
                        <a:t>Color</a:t>
                      </a:r>
                      <a:r>
                        <a:rPr kumimoji="0" lang="en-US" sz="1400" b="0" i="0" u="none" strike="noStrike" cap="none" normalizeH="0" baseline="0" dirty="0" smtClean="0">
                          <a:ln>
                            <a:noFill/>
                          </a:ln>
                          <a:solidFill>
                            <a:schemeClr val="folHlink"/>
                          </a:solidFill>
                          <a:effectLst/>
                          <a:latin typeface="Tahoma" pitchFamily="34" charset="0"/>
                        </a:rPr>
                        <a:t> </a:t>
                      </a:r>
                      <a:r>
                        <a:rPr kumimoji="0" lang="en-US" sz="1400" b="0" i="0" u="none" strike="noStrike" cap="none" normalizeH="0" baseline="0" dirty="0" smtClean="0">
                          <a:ln>
                            <a:noFill/>
                          </a:ln>
                          <a:solidFill>
                            <a:srgbClr val="002060"/>
                          </a:solidFill>
                          <a:effectLst/>
                          <a:latin typeface="Tahoma" pitchFamily="34" charset="0"/>
                        </a:rPr>
                        <a:t>cartridge</a:t>
                      </a:r>
                      <a:r>
                        <a:rPr kumimoji="0" lang="en-US" sz="1400" b="0" i="0" u="none" strike="noStrike" cap="none" normalizeH="0" baseline="0" dirty="0" smtClean="0">
                          <a:ln>
                            <a:noFill/>
                          </a:ln>
                          <a:solidFill>
                            <a:schemeClr val="folHlink"/>
                          </a:solidFill>
                          <a:effectLst/>
                          <a:latin typeface="Tahoma" pitchFamily="34" charset="0"/>
                        </a:rPr>
                        <a:t> </a:t>
                      </a:r>
                      <a:r>
                        <a:rPr kumimoji="0" lang="en-US" sz="1400" b="0" i="0" u="none" strike="noStrike" cap="none" normalizeH="0" baseline="0" dirty="0" smtClean="0">
                          <a:ln>
                            <a:noFill/>
                          </a:ln>
                          <a:solidFill>
                            <a:srgbClr val="002060"/>
                          </a:solidFill>
                          <a:effectLst/>
                          <a:latin typeface="Tahoma" pitchFamily="34" charset="0"/>
                        </a:rPr>
                        <a:t>showing</a:t>
                      </a:r>
                      <a:r>
                        <a:rPr kumimoji="0" lang="en-US" sz="1400" b="0" i="0" u="none" strike="noStrike" cap="none" normalizeH="0" baseline="0" dirty="0" smtClean="0">
                          <a:ln>
                            <a:noFill/>
                          </a:ln>
                          <a:solidFill>
                            <a:schemeClr val="folHlink"/>
                          </a:solidFill>
                          <a:effectLst/>
                          <a:latin typeface="Tahoma" pitchFamily="34" charset="0"/>
                        </a:rPr>
                        <a:t> </a:t>
                      </a:r>
                      <a:r>
                        <a:rPr kumimoji="0" lang="en-US" sz="1400" b="0" i="0" u="none" strike="noStrike" cap="none" normalizeH="0" baseline="0" dirty="0" smtClean="0">
                          <a:ln>
                            <a:noFill/>
                          </a:ln>
                          <a:solidFill>
                            <a:srgbClr val="002060"/>
                          </a:solidFill>
                          <a:effectLst/>
                          <a:latin typeface="Tahoma" pitchFamily="34" charset="0"/>
                        </a:rPr>
                        <a:t>inkjet</a:t>
                      </a:r>
                      <a:r>
                        <a:rPr kumimoji="0" lang="en-US" sz="1400" b="0" i="0" u="none" strike="noStrike" cap="none" normalizeH="0" baseline="0" dirty="0" smtClean="0">
                          <a:ln>
                            <a:noFill/>
                          </a:ln>
                          <a:solidFill>
                            <a:schemeClr val="folHlink"/>
                          </a:solidFill>
                          <a:effectLst/>
                          <a:latin typeface="Tahoma" pitchFamily="34" charset="0"/>
                        </a:rPr>
                        <a:t> </a:t>
                      </a:r>
                      <a:r>
                        <a:rPr kumimoji="0" lang="en-US" sz="1400" b="0" i="0" u="none" strike="noStrike" cap="none" normalizeH="0" baseline="0" dirty="0" smtClean="0">
                          <a:ln>
                            <a:noFill/>
                          </a:ln>
                          <a:solidFill>
                            <a:srgbClr val="002060"/>
                          </a:solidFill>
                          <a:effectLst/>
                          <a:latin typeface="Tahoma" pitchFamily="34" charset="0"/>
                        </a:rPr>
                        <a:t>nozzles</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9982200" cy="1371600"/>
          </a:xfrm>
        </p:spPr>
        <p:txBody>
          <a:bodyPr/>
          <a:lstStyle/>
          <a:p>
            <a:r>
              <a:rPr lang="en-US" sz="3600" dirty="0" smtClean="0"/>
              <a:t>Inkjet drops and bubble jet technology</a:t>
            </a:r>
            <a:endParaRPr lang="en-US" sz="3600" dirty="0"/>
          </a:p>
        </p:txBody>
      </p:sp>
      <p:sp>
        <p:nvSpPr>
          <p:cNvPr id="6" name="Slide Number Placeholder 5"/>
          <p:cNvSpPr>
            <a:spLocks noGrp="1"/>
          </p:cNvSpPr>
          <p:nvPr>
            <p:ph type="sldNum" sz="quarter" idx="12"/>
          </p:nvPr>
        </p:nvSpPr>
        <p:spPr/>
        <p:txBody>
          <a:bodyPr/>
          <a:lstStyle/>
          <a:p>
            <a:pPr>
              <a:defRPr/>
            </a:pPr>
            <a:fld id="{0683573F-211F-431E-B591-2E7862E916F4}" type="slidenum">
              <a:rPr lang="en-US" smtClean="0"/>
              <a:pPr>
                <a:defRPr/>
              </a:pPr>
              <a:t>24</a:t>
            </a:fld>
            <a:endParaRPr lang="en-US"/>
          </a:p>
        </p:txBody>
      </p:sp>
      <p:pic>
        <p:nvPicPr>
          <p:cNvPr id="71682" name="Picture 2" descr="The inkjet printer driver sends electrical signals to piezoelectric actuator, which then creates a pressure waves and so ejects ink drops to print dots on the media."/>
          <p:cNvPicPr>
            <a:picLocks noChangeAspect="1" noChangeArrowheads="1" noCrop="1"/>
          </p:cNvPicPr>
          <p:nvPr/>
        </p:nvPicPr>
        <p:blipFill>
          <a:blip r:embed="rId2"/>
          <a:srcRect/>
          <a:stretch>
            <a:fillRect/>
          </a:stretch>
        </p:blipFill>
        <p:spPr bwMode="auto">
          <a:xfrm>
            <a:off x="152400" y="2057400"/>
            <a:ext cx="3305175" cy="828676"/>
          </a:xfrm>
          <a:prstGeom prst="rect">
            <a:avLst/>
          </a:prstGeom>
          <a:noFill/>
        </p:spPr>
      </p:pic>
      <p:pic>
        <p:nvPicPr>
          <p:cNvPr id="71684" name="Picture 4" descr="The bubble jet printer driver sends electrical signals to small resistors (micro-heaters), which evaporate small ink drops. The so formed bubbles eject ink droplets from the printhead nozzles to print dots on the paper."/>
          <p:cNvPicPr>
            <a:picLocks noChangeAspect="1" noChangeArrowheads="1" noCrop="1"/>
          </p:cNvPicPr>
          <p:nvPr/>
        </p:nvPicPr>
        <p:blipFill>
          <a:blip r:embed="rId3"/>
          <a:srcRect/>
          <a:stretch>
            <a:fillRect/>
          </a:stretch>
        </p:blipFill>
        <p:spPr bwMode="auto">
          <a:xfrm>
            <a:off x="5229225" y="5419724"/>
            <a:ext cx="3305175" cy="828676"/>
          </a:xfrm>
          <a:prstGeom prst="rect">
            <a:avLst/>
          </a:prstGeom>
          <a:noFill/>
        </p:spPr>
      </p:pic>
      <p:sp>
        <p:nvSpPr>
          <p:cNvPr id="9" name="TextBox 8"/>
          <p:cNvSpPr txBox="1"/>
          <p:nvPr/>
        </p:nvSpPr>
        <p:spPr>
          <a:xfrm>
            <a:off x="4343400" y="1600200"/>
            <a:ext cx="4038600" cy="1754326"/>
          </a:xfrm>
          <a:prstGeom prst="rect">
            <a:avLst/>
          </a:prstGeom>
          <a:noFill/>
        </p:spPr>
        <p:txBody>
          <a:bodyPr wrap="square" rtlCol="0">
            <a:spAutoFit/>
          </a:bodyPr>
          <a:lstStyle/>
          <a:p>
            <a:r>
              <a:rPr lang="en-US" b="1" dirty="0" smtClean="0">
                <a:solidFill>
                  <a:schemeClr val="bg1"/>
                </a:solidFill>
              </a:rPr>
              <a:t>Drop Demand Inkjet </a:t>
            </a:r>
            <a:r>
              <a:rPr lang="en-US" b="1" dirty="0" err="1" smtClean="0">
                <a:solidFill>
                  <a:schemeClr val="bg1"/>
                </a:solidFill>
              </a:rPr>
              <a:t>Printer</a:t>
            </a:r>
            <a:r>
              <a:rPr lang="en-US" dirty="0" err="1" smtClean="0"/>
              <a:t>E</a:t>
            </a:r>
            <a:endParaRPr lang="en-US" dirty="0" smtClean="0"/>
          </a:p>
          <a:p>
            <a:r>
              <a:rPr lang="en-US" dirty="0" smtClean="0">
                <a:solidFill>
                  <a:schemeClr val="bg1"/>
                </a:solidFill>
              </a:rPr>
              <a:t>Ejects ink drops only when they are needed.</a:t>
            </a:r>
          </a:p>
          <a:p>
            <a:r>
              <a:rPr lang="en-US" dirty="0" smtClean="0">
                <a:solidFill>
                  <a:schemeClr val="bg1"/>
                </a:solidFill>
              </a:rPr>
              <a:t>The drops are ejected by a pressure wave created by the mechanical motion of piezoelectric ceramic</a:t>
            </a:r>
            <a:endParaRPr lang="en-US" dirty="0"/>
          </a:p>
        </p:txBody>
      </p:sp>
      <p:sp>
        <p:nvSpPr>
          <p:cNvPr id="10" name="TextBox 9"/>
          <p:cNvSpPr txBox="1"/>
          <p:nvPr/>
        </p:nvSpPr>
        <p:spPr>
          <a:xfrm>
            <a:off x="609600" y="4618672"/>
            <a:ext cx="4038600" cy="1754326"/>
          </a:xfrm>
          <a:prstGeom prst="rect">
            <a:avLst/>
          </a:prstGeom>
          <a:noFill/>
        </p:spPr>
        <p:txBody>
          <a:bodyPr wrap="square" rtlCol="0">
            <a:spAutoFit/>
          </a:bodyPr>
          <a:lstStyle/>
          <a:p>
            <a:r>
              <a:rPr lang="en-US" b="1" dirty="0" smtClean="0">
                <a:solidFill>
                  <a:schemeClr val="bg1"/>
                </a:solidFill>
              </a:rPr>
              <a:t>Bubble jet printer </a:t>
            </a:r>
            <a:r>
              <a:rPr lang="en-US" dirty="0" smtClean="0"/>
              <a:t>E</a:t>
            </a:r>
          </a:p>
          <a:p>
            <a:r>
              <a:rPr lang="en-US" dirty="0" smtClean="0">
                <a:solidFill>
                  <a:schemeClr val="bg1"/>
                </a:solidFill>
              </a:rPr>
              <a:t>Ink drops are ejected through nozzle by fast growing ink </a:t>
            </a:r>
            <a:r>
              <a:rPr lang="en-US" dirty="0" err="1" smtClean="0">
                <a:solidFill>
                  <a:schemeClr val="bg1"/>
                </a:solidFill>
              </a:rPr>
              <a:t>vapour</a:t>
            </a:r>
            <a:r>
              <a:rPr lang="en-US" dirty="0" smtClean="0">
                <a:solidFill>
                  <a:schemeClr val="bg1"/>
                </a:solidFill>
              </a:rPr>
              <a:t> bubble on the top of heating surface.</a:t>
            </a:r>
          </a:p>
          <a:p>
            <a:endParaRPr lang="en-US" dirty="0">
              <a:solidFill>
                <a:schemeClr val="bg1"/>
              </a:solidFill>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NortonSlides\art06\inkjet.BMP"/>
          <p:cNvPicPr>
            <a:picLocks noChangeAspect="1" noChangeArrowheads="1"/>
          </p:cNvPicPr>
          <p:nvPr/>
        </p:nvPicPr>
        <p:blipFill>
          <a:blip r:embed="rId2"/>
          <a:srcRect/>
          <a:stretch>
            <a:fillRect/>
          </a:stretch>
        </p:blipFill>
        <p:spPr bwMode="auto">
          <a:xfrm>
            <a:off x="1651000" y="539750"/>
            <a:ext cx="5940425" cy="5562600"/>
          </a:xfrm>
          <a:prstGeom prst="rect">
            <a:avLst/>
          </a:prstGeom>
          <a:noFill/>
          <a:ln w="9525">
            <a:noFill/>
            <a:miter lim="800000"/>
            <a:headEnd/>
            <a:tailEnd/>
          </a:ln>
        </p:spPr>
      </p:pic>
    </p:spTree>
  </p:cSld>
  <p:clrMapOvr>
    <a:masterClrMapping/>
  </p:clrMapOvr>
  <p:transition spd="med">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706438"/>
            <a:ext cx="9144000" cy="519112"/>
          </a:xfrm>
          <a:prstGeom prst="rect">
            <a:avLst/>
          </a:prstGeom>
          <a:noFill/>
          <a:ln w="9525">
            <a:noFill/>
            <a:miter lim="800000"/>
            <a:headEnd/>
            <a:tailEnd/>
          </a:ln>
        </p:spPr>
        <p:txBody>
          <a:bodyPr>
            <a:spAutoFit/>
          </a:bodyPr>
          <a:lstStyle/>
          <a:p>
            <a:pPr marL="914400"/>
            <a:r>
              <a:rPr lang="en-US" altLang="zh-TW" sz="2800" b="1">
                <a:solidFill>
                  <a:srgbClr val="FF0000"/>
                </a:solidFill>
                <a:cs typeface="Arial" charset="0"/>
              </a:rPr>
              <a:t>Ink Jet Printers - </a:t>
            </a:r>
            <a:r>
              <a:rPr lang="en-US" altLang="zh-TW" sz="2800" b="1" u="sng">
                <a:solidFill>
                  <a:srgbClr val="FF0000"/>
                </a:solidFill>
                <a:cs typeface="Arial" charset="0"/>
              </a:rPr>
              <a:t>Performance</a:t>
            </a:r>
            <a:endParaRPr lang="en-US" altLang="zh-TW" sz="2800" u="sng">
              <a:solidFill>
                <a:srgbClr val="FF0000"/>
              </a:solidFill>
            </a:endParaRPr>
          </a:p>
        </p:txBody>
      </p:sp>
      <p:sp>
        <p:nvSpPr>
          <p:cNvPr id="14339" name="Rectangle 3"/>
          <p:cNvSpPr>
            <a:spLocks noChangeArrowheads="1"/>
          </p:cNvSpPr>
          <p:nvPr/>
        </p:nvSpPr>
        <p:spPr bwMode="auto">
          <a:xfrm>
            <a:off x="0" y="1557338"/>
            <a:ext cx="8012113" cy="1538834"/>
          </a:xfrm>
          <a:prstGeom prst="rect">
            <a:avLst/>
          </a:prstGeom>
          <a:noFill/>
          <a:ln w="9525">
            <a:noFill/>
            <a:miter lim="800000"/>
            <a:headEnd/>
            <a:tailEnd/>
          </a:ln>
        </p:spPr>
        <p:txBody>
          <a:bodyPr lIns="0" tIns="76176" rIns="0" bIns="76176">
            <a:spAutoFit/>
          </a:bodyPr>
          <a:lstStyle/>
          <a:p>
            <a:pPr marL="1379538" indent="-349250" defTabSz="234950">
              <a:buFontTx/>
              <a:buChar char="•"/>
            </a:pPr>
            <a:r>
              <a:rPr lang="en-US" altLang="zh-TW" b="1" dirty="0">
                <a:solidFill>
                  <a:schemeClr val="accent2"/>
                </a:solidFill>
                <a:latin typeface="Times New Roman" pitchFamily="18" charset="0"/>
                <a:cs typeface="Times New Roman" pitchFamily="18" charset="0"/>
              </a:rPr>
              <a:t>Ink jet printers offer speeds of (2 – 4 pages per </a:t>
            </a:r>
            <a:r>
              <a:rPr lang="en-US" altLang="zh-TW" b="1" dirty="0" smtClean="0">
                <a:solidFill>
                  <a:schemeClr val="accent2"/>
                </a:solidFill>
                <a:latin typeface="Times New Roman" pitchFamily="18" charset="0"/>
                <a:cs typeface="Times New Roman" pitchFamily="18" charset="0"/>
              </a:rPr>
              <a:t>minute) </a:t>
            </a:r>
            <a:r>
              <a:rPr lang="en-US" altLang="zh-TW" b="1" dirty="0">
                <a:solidFill>
                  <a:schemeClr val="accent2"/>
                </a:solidFill>
                <a:latin typeface="Times New Roman" pitchFamily="18" charset="0"/>
                <a:cs typeface="Times New Roman" pitchFamily="18" charset="0"/>
              </a:rPr>
              <a:t>and resolution (300 – 600 dots per inch </a:t>
            </a:r>
            <a:r>
              <a:rPr lang="en-US" altLang="zh-TW" b="1" dirty="0" smtClean="0">
                <a:solidFill>
                  <a:schemeClr val="accent2"/>
                </a:solidFill>
                <a:latin typeface="Times New Roman" pitchFamily="18" charset="0"/>
                <a:cs typeface="Times New Roman" pitchFamily="18" charset="0"/>
              </a:rPr>
              <a:t>), </a:t>
            </a:r>
            <a:r>
              <a:rPr lang="en-US" altLang="zh-TW" b="1" dirty="0">
                <a:solidFill>
                  <a:schemeClr val="accent2"/>
                </a:solidFill>
                <a:latin typeface="Times New Roman" pitchFamily="18" charset="0"/>
                <a:cs typeface="Times New Roman" pitchFamily="18" charset="0"/>
              </a:rPr>
              <a:t>comparable to low-end laser printers.</a:t>
            </a:r>
          </a:p>
          <a:p>
            <a:pPr marL="1379538" indent="-349250" defTabSz="234950" eaLnBrk="0" hangingPunct="0">
              <a:buFontTx/>
              <a:buChar char="•"/>
            </a:pPr>
            <a:endParaRPr lang="en-US" altLang="zh-TW" b="1" dirty="0">
              <a:solidFill>
                <a:schemeClr val="accent2"/>
              </a:solidFill>
              <a:latin typeface="Times New Roman" pitchFamily="18" charset="0"/>
              <a:cs typeface="Times New Roman" pitchFamily="18" charset="0"/>
            </a:endParaRPr>
          </a:p>
          <a:p>
            <a:pPr marL="1379538" indent="-349250" defTabSz="234950" eaLnBrk="0" hangingPunct="0">
              <a:buFontTx/>
              <a:buChar char="•"/>
            </a:pPr>
            <a:r>
              <a:rPr lang="en-US" altLang="zh-TW" b="1" dirty="0">
                <a:solidFill>
                  <a:schemeClr val="accent2"/>
                </a:solidFill>
                <a:latin typeface="Times New Roman" pitchFamily="18" charset="0"/>
                <a:cs typeface="Times New Roman" pitchFamily="18" charset="0"/>
              </a:rPr>
              <a:t>Ink jet printers are inexpensive and have low operating costs.</a:t>
            </a:r>
            <a:r>
              <a:rPr lang="en-US" altLang="zh-TW" b="1" dirty="0">
                <a:solidFill>
                  <a:schemeClr val="accent2"/>
                </a:solidFill>
                <a:latin typeface="Times New Roman" pitchFamily="18"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1E4C89CD-95E0-42D6-98CC-C9D4D4982CB7}" type="slidenum">
              <a:rPr lang="en-US">
                <a:solidFill>
                  <a:srgbClr val="002060"/>
                </a:solidFill>
                <a:effectLst/>
              </a:rPr>
              <a:pPr/>
              <a:t>27</a:t>
            </a:fld>
            <a:endParaRPr lang="en-US">
              <a:solidFill>
                <a:srgbClr val="002060"/>
              </a:solidFill>
              <a:effectLst/>
            </a:endParaRPr>
          </a:p>
        </p:txBody>
      </p:sp>
      <p:sp>
        <p:nvSpPr>
          <p:cNvPr id="18435" name="Rectangle 2"/>
          <p:cNvSpPr>
            <a:spLocks noGrp="1" noChangeArrowheads="1"/>
          </p:cNvSpPr>
          <p:nvPr>
            <p:ph type="title"/>
          </p:nvPr>
        </p:nvSpPr>
        <p:spPr/>
        <p:txBody>
          <a:bodyPr/>
          <a:lstStyle/>
          <a:p>
            <a:pPr eaLnBrk="1" hangingPunct="1"/>
            <a:r>
              <a:rPr lang="en-US" smtClean="0">
                <a:solidFill>
                  <a:srgbClr val="002060"/>
                </a:solidFill>
                <a:effectLst/>
              </a:rPr>
              <a:t>        Inside an Inkjet Printer?</a:t>
            </a:r>
          </a:p>
        </p:txBody>
      </p:sp>
      <p:sp>
        <p:nvSpPr>
          <p:cNvPr id="18436" name="Rectangle 3"/>
          <p:cNvSpPr>
            <a:spLocks noGrp="1" noChangeArrowheads="1"/>
          </p:cNvSpPr>
          <p:nvPr>
            <p:ph type="body" sz="half" idx="1"/>
          </p:nvPr>
        </p:nvSpPr>
        <p:spPr>
          <a:xfrm>
            <a:off x="0" y="1371600"/>
            <a:ext cx="5181600" cy="5257800"/>
          </a:xfrm>
        </p:spPr>
        <p:txBody>
          <a:bodyPr/>
          <a:lstStyle/>
          <a:p>
            <a:pPr eaLnBrk="1" hangingPunct="1"/>
            <a:r>
              <a:rPr lang="en-US" sz="2800" smtClean="0">
                <a:solidFill>
                  <a:srgbClr val="002060"/>
                </a:solidFill>
                <a:effectLst/>
              </a:rPr>
              <a:t>(1) </a:t>
            </a:r>
            <a:r>
              <a:rPr lang="en-US" sz="2800" u="sng" smtClean="0">
                <a:solidFill>
                  <a:srgbClr val="002060"/>
                </a:solidFill>
                <a:effectLst/>
              </a:rPr>
              <a:t>Print head Assembly</a:t>
            </a:r>
            <a:r>
              <a:rPr lang="en-US" sz="2800" smtClean="0">
                <a:solidFill>
                  <a:srgbClr val="002060"/>
                </a:solidFill>
                <a:effectLst/>
              </a:rPr>
              <a:t>:</a:t>
            </a:r>
          </a:p>
          <a:p>
            <a:pPr eaLnBrk="1" hangingPunct="1"/>
            <a:r>
              <a:rPr lang="en-US" sz="2800" smtClean="0">
                <a:solidFill>
                  <a:srgbClr val="002060"/>
                </a:solidFill>
                <a:effectLst/>
              </a:rPr>
              <a:t>Contains a series of nozzles</a:t>
            </a:r>
          </a:p>
          <a:p>
            <a:pPr eaLnBrk="1" hangingPunct="1"/>
            <a:r>
              <a:rPr lang="en-US" sz="2800" smtClean="0">
                <a:solidFill>
                  <a:srgbClr val="002060"/>
                </a:solidFill>
                <a:effectLst/>
              </a:rPr>
              <a:t>(2) </a:t>
            </a:r>
            <a:r>
              <a:rPr lang="en-US" sz="2800" u="sng" smtClean="0">
                <a:solidFill>
                  <a:srgbClr val="002060"/>
                </a:solidFill>
                <a:effectLst/>
              </a:rPr>
              <a:t>Ink Cartridge</a:t>
            </a:r>
            <a:r>
              <a:rPr lang="en-US" sz="2800" smtClean="0">
                <a:solidFill>
                  <a:srgbClr val="002060"/>
                </a:solidFill>
                <a:effectLst/>
              </a:rPr>
              <a:t>:</a:t>
            </a:r>
          </a:p>
          <a:p>
            <a:pPr eaLnBrk="1" hangingPunct="1"/>
            <a:r>
              <a:rPr lang="en-US" sz="2800" smtClean="0">
                <a:solidFill>
                  <a:srgbClr val="002060"/>
                </a:solidFill>
                <a:effectLst/>
              </a:rPr>
              <a:t> Depending on the model &amp; manufacturing of printers, ink cartridge come in various combinations.</a:t>
            </a:r>
          </a:p>
          <a:p>
            <a:pPr eaLnBrk="1" hangingPunct="1"/>
            <a:r>
              <a:rPr lang="en-US" sz="2800" smtClean="0">
                <a:solidFill>
                  <a:srgbClr val="002060"/>
                </a:solidFill>
                <a:effectLst/>
              </a:rPr>
              <a:t>(3) </a:t>
            </a:r>
            <a:r>
              <a:rPr lang="en-US" sz="2800" u="sng" smtClean="0">
                <a:solidFill>
                  <a:srgbClr val="002060"/>
                </a:solidFill>
                <a:effectLst/>
              </a:rPr>
              <a:t>Print head stepper motor</a:t>
            </a:r>
            <a:r>
              <a:rPr lang="en-US" sz="2800" smtClean="0">
                <a:solidFill>
                  <a:srgbClr val="002060"/>
                </a:solidFill>
                <a:effectLst/>
              </a:rPr>
              <a:t>:</a:t>
            </a:r>
          </a:p>
          <a:p>
            <a:pPr eaLnBrk="1" hangingPunct="1"/>
            <a:r>
              <a:rPr lang="en-US" sz="2800" smtClean="0">
                <a:solidFill>
                  <a:srgbClr val="002060"/>
                </a:solidFill>
                <a:effectLst/>
              </a:rPr>
              <a:t>A stepper motor moves the print head assembly back and forth across the paper. </a:t>
            </a:r>
          </a:p>
        </p:txBody>
      </p:sp>
      <p:pic>
        <p:nvPicPr>
          <p:cNvPr id="18437" name="Picture 4"/>
          <p:cNvPicPr>
            <a:picLocks noGrp="1" noChangeAspect="1" noChangeArrowheads="1"/>
          </p:cNvPicPr>
          <p:nvPr>
            <p:ph sz="half" idx="2"/>
          </p:nvPr>
        </p:nvPicPr>
        <p:blipFill>
          <a:blip r:embed="rId2"/>
          <a:srcRect/>
          <a:stretch>
            <a:fillRect/>
          </a:stretch>
        </p:blipFill>
        <p:spPr>
          <a:xfrm>
            <a:off x="5307013" y="2124075"/>
            <a:ext cx="3376612" cy="3187700"/>
          </a:xfrm>
          <a:solidFill>
            <a:schemeClr val="accent1"/>
          </a:solid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7"/>
          <p:cNvSpPr>
            <a:spLocks noGrp="1"/>
          </p:cNvSpPr>
          <p:nvPr>
            <p:ph type="sldNum" sz="quarter" idx="12"/>
          </p:nvPr>
        </p:nvSpPr>
        <p:spPr>
          <a:noFill/>
        </p:spPr>
        <p:txBody>
          <a:bodyPr/>
          <a:lstStyle/>
          <a:p>
            <a:fld id="{C75E2663-26E0-435E-9654-C18DF31C1E91}" type="slidenum">
              <a:rPr lang="en-US">
                <a:solidFill>
                  <a:srgbClr val="002060"/>
                </a:solidFill>
                <a:effectLst/>
              </a:rPr>
              <a:pPr/>
              <a:t>28</a:t>
            </a:fld>
            <a:endParaRPr lang="en-US">
              <a:solidFill>
                <a:srgbClr val="002060"/>
              </a:solidFill>
              <a:effectLst/>
            </a:endParaRPr>
          </a:p>
        </p:txBody>
      </p:sp>
      <p:sp>
        <p:nvSpPr>
          <p:cNvPr id="19459" name="Rectangle 14"/>
          <p:cNvSpPr>
            <a:spLocks noGrp="1" noChangeArrowheads="1"/>
          </p:cNvSpPr>
          <p:nvPr>
            <p:ph type="title"/>
          </p:nvPr>
        </p:nvSpPr>
        <p:spPr/>
        <p:txBody>
          <a:bodyPr/>
          <a:lstStyle/>
          <a:p>
            <a:pPr eaLnBrk="1" hangingPunct="1"/>
            <a:r>
              <a:rPr lang="en-US" smtClean="0">
                <a:solidFill>
                  <a:srgbClr val="002060"/>
                </a:solidFill>
                <a:effectLst/>
              </a:rPr>
              <a:t>Inside an Inkjet printer?</a:t>
            </a:r>
          </a:p>
        </p:txBody>
      </p:sp>
      <p:sp>
        <p:nvSpPr>
          <p:cNvPr id="19460" name="Rectangle 3"/>
          <p:cNvSpPr>
            <a:spLocks noGrp="1" noChangeArrowheads="1"/>
          </p:cNvSpPr>
          <p:nvPr>
            <p:ph type="body" sz="half" idx="1"/>
          </p:nvPr>
        </p:nvSpPr>
        <p:spPr>
          <a:xfrm>
            <a:off x="0" y="1676400"/>
            <a:ext cx="4724400" cy="4800600"/>
          </a:xfrm>
        </p:spPr>
        <p:txBody>
          <a:bodyPr/>
          <a:lstStyle/>
          <a:p>
            <a:pPr eaLnBrk="1" hangingPunct="1"/>
            <a:r>
              <a:rPr lang="en-US" sz="2800" smtClean="0">
                <a:solidFill>
                  <a:srgbClr val="002060"/>
                </a:solidFill>
                <a:effectLst/>
              </a:rPr>
              <a:t>(4) </a:t>
            </a:r>
            <a:r>
              <a:rPr lang="en-US" sz="2800" u="sng" smtClean="0">
                <a:solidFill>
                  <a:srgbClr val="002060"/>
                </a:solidFill>
                <a:effectLst/>
              </a:rPr>
              <a:t>Stabilizer bar</a:t>
            </a:r>
            <a:r>
              <a:rPr lang="en-US" sz="2800" smtClean="0">
                <a:solidFill>
                  <a:srgbClr val="002060"/>
                </a:solidFill>
                <a:effectLst/>
              </a:rPr>
              <a:t>:</a:t>
            </a:r>
          </a:p>
          <a:p>
            <a:pPr eaLnBrk="1" hangingPunct="1"/>
            <a:r>
              <a:rPr lang="en-US" sz="2800" smtClean="0">
                <a:solidFill>
                  <a:srgbClr val="002060"/>
                </a:solidFill>
                <a:effectLst/>
              </a:rPr>
              <a:t>The movement of print head is controlled and made precise by a stabilizer bar.</a:t>
            </a:r>
          </a:p>
          <a:p>
            <a:pPr eaLnBrk="1" hangingPunct="1"/>
            <a:r>
              <a:rPr lang="en-US" sz="2800" smtClean="0">
                <a:solidFill>
                  <a:srgbClr val="002060"/>
                </a:solidFill>
                <a:effectLst/>
              </a:rPr>
              <a:t>(5) </a:t>
            </a:r>
            <a:r>
              <a:rPr lang="en-US" sz="2800" u="sng" smtClean="0">
                <a:solidFill>
                  <a:srgbClr val="002060"/>
                </a:solidFill>
                <a:effectLst/>
              </a:rPr>
              <a:t>Belt</a:t>
            </a:r>
            <a:r>
              <a:rPr lang="en-US" sz="2800" smtClean="0">
                <a:solidFill>
                  <a:srgbClr val="002060"/>
                </a:solidFill>
                <a:effectLst/>
              </a:rPr>
              <a:t>:</a:t>
            </a:r>
          </a:p>
          <a:p>
            <a:pPr eaLnBrk="1" hangingPunct="1"/>
            <a:r>
              <a:rPr lang="en-US" sz="2800" smtClean="0">
                <a:solidFill>
                  <a:srgbClr val="002060"/>
                </a:solidFill>
                <a:effectLst/>
              </a:rPr>
              <a:t> A belt is used to attach print head assembly to the stepper motor.</a:t>
            </a:r>
          </a:p>
        </p:txBody>
      </p:sp>
      <p:pic>
        <p:nvPicPr>
          <p:cNvPr id="19461" name="Picture 4"/>
          <p:cNvPicPr>
            <a:picLocks noGrp="1" noChangeAspect="1" noChangeArrowheads="1"/>
          </p:cNvPicPr>
          <p:nvPr>
            <p:ph sz="quarter" idx="2"/>
          </p:nvPr>
        </p:nvPicPr>
        <p:blipFill>
          <a:blip r:embed="rId2"/>
          <a:srcRect/>
          <a:stretch>
            <a:fillRect/>
          </a:stretch>
        </p:blipFill>
        <p:spPr>
          <a:xfrm>
            <a:off x="5029200" y="2120900"/>
            <a:ext cx="3508375" cy="2695575"/>
          </a:xfrm>
          <a:noFill/>
        </p:spPr>
      </p:pic>
      <p:graphicFrame>
        <p:nvGraphicFramePr>
          <p:cNvPr id="63529" name="Group 41"/>
          <p:cNvGraphicFramePr>
            <a:graphicFrameLocks noGrp="1"/>
          </p:cNvGraphicFramePr>
          <p:nvPr>
            <p:ph sz="quarter" idx="3"/>
          </p:nvPr>
        </p:nvGraphicFramePr>
        <p:xfrm>
          <a:off x="4800600" y="5029200"/>
          <a:ext cx="4111625" cy="1066800"/>
        </p:xfrm>
        <a:graphic>
          <a:graphicData uri="http://schemas.openxmlformats.org/drawingml/2006/table">
            <a:tbl>
              <a:tblPr/>
              <a:tblGrid>
                <a:gridCol w="4111625"/>
              </a:tblGrid>
              <a:tr h="1066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rgbClr val="002060"/>
                          </a:solidFill>
                          <a:effectLst/>
                          <a:latin typeface="Tahoma" pitchFamily="34" charset="0"/>
                        </a:rPr>
                        <a:t>Here you can see stabilizer bar and belt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p:spPr>
        <p:txBody>
          <a:bodyPr/>
          <a:lstStyle/>
          <a:p>
            <a:fld id="{68552980-14FB-4053-84BA-5A638818D7D3}" type="slidenum">
              <a:rPr lang="en-US">
                <a:solidFill>
                  <a:srgbClr val="002060"/>
                </a:solidFill>
                <a:effectLst/>
              </a:rPr>
              <a:pPr/>
              <a:t>29</a:t>
            </a:fld>
            <a:endParaRPr lang="en-US">
              <a:solidFill>
                <a:srgbClr val="002060"/>
              </a:solidFill>
              <a:effectLst/>
            </a:endParaRPr>
          </a:p>
        </p:txBody>
      </p:sp>
      <p:sp>
        <p:nvSpPr>
          <p:cNvPr id="20483" name="Rectangle 2"/>
          <p:cNvSpPr>
            <a:spLocks noGrp="1" noChangeArrowheads="1"/>
          </p:cNvSpPr>
          <p:nvPr>
            <p:ph type="title"/>
          </p:nvPr>
        </p:nvSpPr>
        <p:spPr/>
        <p:txBody>
          <a:bodyPr/>
          <a:lstStyle/>
          <a:p>
            <a:pPr eaLnBrk="1" hangingPunct="1"/>
            <a:r>
              <a:rPr lang="en-US" smtClean="0">
                <a:solidFill>
                  <a:srgbClr val="002060"/>
                </a:solidFill>
                <a:effectLst/>
              </a:rPr>
              <a:t>     Inside the Inkjet Printer?</a:t>
            </a:r>
          </a:p>
        </p:txBody>
      </p:sp>
      <p:sp>
        <p:nvSpPr>
          <p:cNvPr id="20484" name="Rectangle 3"/>
          <p:cNvSpPr>
            <a:spLocks noGrp="1" noChangeArrowheads="1"/>
          </p:cNvSpPr>
          <p:nvPr>
            <p:ph type="body" sz="half" idx="1"/>
          </p:nvPr>
        </p:nvSpPr>
        <p:spPr>
          <a:xfrm>
            <a:off x="228600" y="1524000"/>
            <a:ext cx="5562600" cy="5105400"/>
          </a:xfrm>
        </p:spPr>
        <p:txBody>
          <a:bodyPr/>
          <a:lstStyle/>
          <a:p>
            <a:pPr eaLnBrk="1" hangingPunct="1"/>
            <a:r>
              <a:rPr lang="en-US" sz="2400" smtClean="0">
                <a:solidFill>
                  <a:srgbClr val="002060"/>
                </a:solidFill>
                <a:effectLst/>
              </a:rPr>
              <a:t>(6) </a:t>
            </a:r>
            <a:r>
              <a:rPr lang="en-US" sz="2400" b="1" u="sng" smtClean="0">
                <a:solidFill>
                  <a:srgbClr val="002060"/>
                </a:solidFill>
                <a:effectLst/>
              </a:rPr>
              <a:t>Paper tray/feeder</a:t>
            </a:r>
            <a:r>
              <a:rPr lang="en-US" sz="2400" smtClean="0">
                <a:solidFill>
                  <a:srgbClr val="002060"/>
                </a:solidFill>
                <a:effectLst/>
              </a:rPr>
              <a:t>:</a:t>
            </a:r>
          </a:p>
          <a:p>
            <a:pPr eaLnBrk="1" hangingPunct="1"/>
            <a:r>
              <a:rPr lang="en-US" sz="2400" smtClean="0">
                <a:solidFill>
                  <a:srgbClr val="002060"/>
                </a:solidFill>
                <a:effectLst/>
              </a:rPr>
              <a:t> It enables the user to load the paper into the printer.</a:t>
            </a:r>
          </a:p>
          <a:p>
            <a:pPr eaLnBrk="1" hangingPunct="1"/>
            <a:r>
              <a:rPr lang="en-US" sz="2400" smtClean="0">
                <a:solidFill>
                  <a:srgbClr val="002060"/>
                </a:solidFill>
                <a:effectLst/>
              </a:rPr>
              <a:t>(7) </a:t>
            </a:r>
            <a:r>
              <a:rPr lang="en-US" sz="2400" b="1" u="sng" smtClean="0">
                <a:solidFill>
                  <a:srgbClr val="002060"/>
                </a:solidFill>
                <a:effectLst/>
              </a:rPr>
              <a:t>Rollers</a:t>
            </a:r>
            <a:r>
              <a:rPr lang="en-US" sz="2400" smtClean="0">
                <a:solidFill>
                  <a:srgbClr val="002060"/>
                </a:solidFill>
                <a:effectLst/>
              </a:rPr>
              <a:t>:</a:t>
            </a:r>
          </a:p>
          <a:p>
            <a:pPr eaLnBrk="1" hangingPunct="1"/>
            <a:r>
              <a:rPr lang="en-US" sz="2400" smtClean="0">
                <a:solidFill>
                  <a:srgbClr val="002060"/>
                </a:solidFill>
                <a:effectLst/>
              </a:rPr>
              <a:t> Control the movement of the paper.</a:t>
            </a:r>
          </a:p>
          <a:p>
            <a:pPr eaLnBrk="1" hangingPunct="1"/>
            <a:r>
              <a:rPr lang="en-US" sz="2400" smtClean="0">
                <a:solidFill>
                  <a:srgbClr val="002060"/>
                </a:solidFill>
                <a:effectLst/>
              </a:rPr>
              <a:t>(8) </a:t>
            </a:r>
            <a:r>
              <a:rPr lang="en-US" sz="2400" b="1" u="sng" smtClean="0">
                <a:solidFill>
                  <a:srgbClr val="002060"/>
                </a:solidFill>
                <a:effectLst/>
              </a:rPr>
              <a:t>Control circuitry</a:t>
            </a:r>
            <a:r>
              <a:rPr lang="en-US" sz="2400" smtClean="0">
                <a:solidFill>
                  <a:srgbClr val="002060"/>
                </a:solidFill>
                <a:effectLst/>
              </a:rPr>
              <a:t>:</a:t>
            </a:r>
          </a:p>
          <a:p>
            <a:pPr eaLnBrk="1" hangingPunct="1"/>
            <a:r>
              <a:rPr lang="en-US" sz="2400" smtClean="0">
                <a:solidFill>
                  <a:srgbClr val="002060"/>
                </a:solidFill>
                <a:effectLst/>
              </a:rPr>
              <a:t>control all the mechanical aspects of the operation as well as decode the information sent to the printer from the computer. </a:t>
            </a:r>
          </a:p>
          <a:p>
            <a:pPr eaLnBrk="1" hangingPunct="1"/>
            <a:endParaRPr lang="en-US" sz="2400" smtClean="0">
              <a:solidFill>
                <a:srgbClr val="002060"/>
              </a:solidFill>
              <a:effectLst/>
            </a:endParaRPr>
          </a:p>
        </p:txBody>
      </p:sp>
      <p:pic>
        <p:nvPicPr>
          <p:cNvPr id="20485" name="Picture 4"/>
          <p:cNvPicPr>
            <a:picLocks noGrp="1" noChangeAspect="1" noChangeArrowheads="1"/>
          </p:cNvPicPr>
          <p:nvPr>
            <p:ph sz="half" idx="2"/>
          </p:nvPr>
        </p:nvPicPr>
        <p:blipFill>
          <a:blip r:embed="rId2"/>
          <a:srcRect/>
          <a:stretch>
            <a:fillRect/>
          </a:stretch>
        </p:blipFill>
        <p:spPr>
          <a:xfrm>
            <a:off x="5943600" y="1447800"/>
            <a:ext cx="2895600" cy="43434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C75E315-4DB0-4C53-9261-4AB2B10B10FC}" type="slidenum">
              <a:rPr lang="en-US"/>
              <a:pPr>
                <a:defRPr/>
              </a:pPr>
              <a:t>3</a:t>
            </a:fld>
            <a:endParaRPr lang="en-US"/>
          </a:p>
        </p:txBody>
      </p:sp>
      <p:sp>
        <p:nvSpPr>
          <p:cNvPr id="5123" name="Rectangle 2"/>
          <p:cNvSpPr>
            <a:spLocks noGrp="1" noChangeArrowheads="1"/>
          </p:cNvSpPr>
          <p:nvPr>
            <p:ph type="title"/>
          </p:nvPr>
        </p:nvSpPr>
        <p:spPr/>
        <p:txBody>
          <a:bodyPr/>
          <a:lstStyle/>
          <a:p>
            <a:pPr eaLnBrk="1" hangingPunct="1"/>
            <a:r>
              <a:rPr lang="en-US" smtClean="0">
                <a:solidFill>
                  <a:srgbClr val="002060"/>
                </a:solidFill>
                <a:effectLst/>
              </a:rPr>
              <a:t>What is a </a:t>
            </a:r>
            <a:r>
              <a:rPr lang="en-US" b="1" smtClean="0">
                <a:solidFill>
                  <a:srgbClr val="002060"/>
                </a:solidFill>
                <a:effectLst/>
              </a:rPr>
              <a:t>printer</a:t>
            </a:r>
            <a:r>
              <a:rPr lang="en-US" smtClean="0">
                <a:solidFill>
                  <a:srgbClr val="002060"/>
                </a:solidFill>
                <a:effectLst/>
              </a:rPr>
              <a:t>?</a:t>
            </a:r>
          </a:p>
        </p:txBody>
      </p:sp>
      <p:sp>
        <p:nvSpPr>
          <p:cNvPr id="5124" name="Rectangle 3"/>
          <p:cNvSpPr>
            <a:spLocks noGrp="1" noChangeArrowheads="1"/>
          </p:cNvSpPr>
          <p:nvPr>
            <p:ph type="body" idx="1"/>
          </p:nvPr>
        </p:nvSpPr>
        <p:spPr/>
        <p:txBody>
          <a:bodyPr/>
          <a:lstStyle/>
          <a:p>
            <a:pPr eaLnBrk="1" hangingPunct="1"/>
            <a:r>
              <a:rPr lang="en-US" smtClean="0">
                <a:solidFill>
                  <a:srgbClr val="002060"/>
                </a:solidFill>
                <a:effectLst/>
              </a:rPr>
              <a:t>An external hardware device responsible for taking computer data and generating a hard copy of that data. Printers are one of the most commonly used peripherals and they print text and still images on the paper.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11CE9BEC-2A6B-4A46-A0FF-357EFAF55237}" type="slidenum">
              <a:rPr lang="en-US">
                <a:solidFill>
                  <a:srgbClr val="002060"/>
                </a:solidFill>
                <a:effectLst/>
              </a:rPr>
              <a:pPr/>
              <a:t>30</a:t>
            </a:fld>
            <a:endParaRPr lang="en-US">
              <a:solidFill>
                <a:srgbClr val="002060"/>
              </a:solidFill>
              <a:effectLst/>
            </a:endParaRPr>
          </a:p>
        </p:txBody>
      </p:sp>
      <p:sp>
        <p:nvSpPr>
          <p:cNvPr id="21507" name="Rectangle 2"/>
          <p:cNvSpPr>
            <a:spLocks noGrp="1" noChangeArrowheads="1"/>
          </p:cNvSpPr>
          <p:nvPr>
            <p:ph type="title"/>
          </p:nvPr>
        </p:nvSpPr>
        <p:spPr>
          <a:xfrm>
            <a:off x="457200" y="381000"/>
            <a:ext cx="8229600" cy="1068388"/>
          </a:xfrm>
        </p:spPr>
        <p:txBody>
          <a:bodyPr/>
          <a:lstStyle/>
          <a:p>
            <a:pPr eaLnBrk="1" hangingPunct="1"/>
            <a:r>
              <a:rPr lang="en-US" smtClean="0">
                <a:solidFill>
                  <a:srgbClr val="002060"/>
                </a:solidFill>
                <a:effectLst/>
              </a:rPr>
              <a:t>Advantages/ Dis-advantages</a:t>
            </a:r>
          </a:p>
        </p:txBody>
      </p:sp>
      <p:sp>
        <p:nvSpPr>
          <p:cNvPr id="21508" name="Rectangle 3"/>
          <p:cNvSpPr>
            <a:spLocks noGrp="1" noChangeArrowheads="1"/>
          </p:cNvSpPr>
          <p:nvPr>
            <p:ph type="body" idx="1"/>
          </p:nvPr>
        </p:nvSpPr>
        <p:spPr>
          <a:xfrm>
            <a:off x="381000" y="1219200"/>
            <a:ext cx="8763000" cy="5638800"/>
          </a:xfrm>
        </p:spPr>
        <p:txBody>
          <a:bodyPr/>
          <a:lstStyle/>
          <a:p>
            <a:pPr eaLnBrk="1" hangingPunct="1"/>
            <a:r>
              <a:rPr lang="en-US" u="sng" smtClean="0">
                <a:solidFill>
                  <a:srgbClr val="002060"/>
                </a:solidFill>
                <a:effectLst/>
              </a:rPr>
              <a:t>Advantages</a:t>
            </a:r>
            <a:r>
              <a:rPr lang="en-US" smtClean="0">
                <a:solidFill>
                  <a:srgbClr val="002060"/>
                </a:solidFill>
                <a:effectLst/>
              </a:rPr>
              <a:t>:</a:t>
            </a:r>
          </a:p>
          <a:p>
            <a:pPr eaLnBrk="1" hangingPunct="1"/>
            <a:r>
              <a:rPr lang="en-US" smtClean="0">
                <a:solidFill>
                  <a:srgbClr val="002060"/>
                </a:solidFill>
                <a:effectLst/>
              </a:rPr>
              <a:t>(1) High resolution output.</a:t>
            </a:r>
          </a:p>
          <a:p>
            <a:pPr eaLnBrk="1" hangingPunct="1"/>
            <a:r>
              <a:rPr lang="en-US" smtClean="0">
                <a:solidFill>
                  <a:srgbClr val="002060"/>
                </a:solidFill>
                <a:effectLst/>
              </a:rPr>
              <a:t>(2) Energy efficient.</a:t>
            </a:r>
          </a:p>
          <a:p>
            <a:pPr eaLnBrk="1" hangingPunct="1"/>
            <a:r>
              <a:rPr lang="en-US" smtClean="0">
                <a:solidFill>
                  <a:srgbClr val="002060"/>
                </a:solidFill>
                <a:effectLst/>
              </a:rPr>
              <a:t>(3) Many options to select.</a:t>
            </a:r>
          </a:p>
          <a:p>
            <a:pPr eaLnBrk="1" hangingPunct="1"/>
            <a:r>
              <a:rPr lang="en-US" u="sng" smtClean="0">
                <a:solidFill>
                  <a:srgbClr val="002060"/>
                </a:solidFill>
                <a:effectLst/>
              </a:rPr>
              <a:t>Dis-advantages</a:t>
            </a:r>
            <a:r>
              <a:rPr lang="en-US" smtClean="0">
                <a:solidFill>
                  <a:srgbClr val="002060"/>
                </a:solidFill>
                <a:effectLst/>
              </a:rPr>
              <a:t>:</a:t>
            </a:r>
          </a:p>
          <a:p>
            <a:pPr eaLnBrk="1" hangingPunct="1"/>
            <a:r>
              <a:rPr lang="en-US" smtClean="0">
                <a:solidFill>
                  <a:srgbClr val="002060"/>
                </a:solidFill>
                <a:effectLst/>
              </a:rPr>
              <a:t>(1) Expensive.</a:t>
            </a:r>
          </a:p>
          <a:p>
            <a:pPr eaLnBrk="1" hangingPunct="1"/>
            <a:r>
              <a:rPr lang="en-US" smtClean="0">
                <a:solidFill>
                  <a:srgbClr val="002060"/>
                </a:solidFill>
                <a:effectLst/>
              </a:rPr>
              <a:t>(2) Special paper required for higher resolution output.</a:t>
            </a:r>
          </a:p>
          <a:p>
            <a:pPr eaLnBrk="1" hangingPunct="1"/>
            <a:r>
              <a:rPr lang="en-US" smtClean="0">
                <a:solidFill>
                  <a:srgbClr val="002060"/>
                </a:solidFill>
                <a:effectLst/>
              </a:rPr>
              <a:t>(3) Time consuming in case of graphics printing.</a:t>
            </a:r>
          </a:p>
          <a:p>
            <a:pPr eaLnBrk="1" hangingPunct="1"/>
            <a:endParaRPr lang="en-US" u="sng" smtClean="0">
              <a:solidFill>
                <a:srgbClr val="002060"/>
              </a:solidFill>
              <a:effectLst/>
            </a:endParaRPr>
          </a:p>
          <a:p>
            <a:pPr eaLnBrk="1" hangingPunct="1"/>
            <a:endParaRPr lang="en-US" smtClean="0">
              <a:solidFill>
                <a:srgbClr val="002060"/>
              </a:solidFill>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7"/>
          <p:cNvSpPr>
            <a:spLocks noGrp="1"/>
          </p:cNvSpPr>
          <p:nvPr>
            <p:ph type="sldNum" sz="quarter" idx="12"/>
          </p:nvPr>
        </p:nvSpPr>
        <p:spPr>
          <a:noFill/>
        </p:spPr>
        <p:txBody>
          <a:bodyPr/>
          <a:lstStyle/>
          <a:p>
            <a:fld id="{2F4C4A0F-AF1B-4AB5-989A-ACC7CADC75E3}" type="slidenum">
              <a:rPr lang="en-US">
                <a:solidFill>
                  <a:srgbClr val="002060"/>
                </a:solidFill>
                <a:effectLst/>
              </a:rPr>
              <a:pPr/>
              <a:t>31</a:t>
            </a:fld>
            <a:endParaRPr lang="en-US">
              <a:solidFill>
                <a:srgbClr val="002060"/>
              </a:solidFill>
              <a:effectLst/>
            </a:endParaRPr>
          </a:p>
        </p:txBody>
      </p:sp>
      <p:sp>
        <p:nvSpPr>
          <p:cNvPr id="22531" name="Rectangle 2"/>
          <p:cNvSpPr>
            <a:spLocks noGrp="1" noChangeArrowheads="1"/>
          </p:cNvSpPr>
          <p:nvPr>
            <p:ph type="title"/>
          </p:nvPr>
        </p:nvSpPr>
        <p:spPr/>
        <p:txBody>
          <a:bodyPr/>
          <a:lstStyle/>
          <a:p>
            <a:pPr eaLnBrk="1" hangingPunct="1"/>
            <a:r>
              <a:rPr lang="en-US" smtClean="0">
                <a:solidFill>
                  <a:srgbClr val="002060"/>
                </a:solidFill>
                <a:effectLst/>
              </a:rPr>
              <a:t>Thermal Printer</a:t>
            </a:r>
          </a:p>
        </p:txBody>
      </p:sp>
      <p:sp>
        <p:nvSpPr>
          <p:cNvPr id="22532" name="Rectangle 3"/>
          <p:cNvSpPr>
            <a:spLocks noGrp="1" noChangeArrowheads="1"/>
          </p:cNvSpPr>
          <p:nvPr>
            <p:ph type="body" sz="half" idx="1"/>
          </p:nvPr>
        </p:nvSpPr>
        <p:spPr>
          <a:xfrm>
            <a:off x="0" y="1981200"/>
            <a:ext cx="4495800" cy="4114800"/>
          </a:xfrm>
        </p:spPr>
        <p:txBody>
          <a:bodyPr/>
          <a:lstStyle/>
          <a:p>
            <a:pPr eaLnBrk="1" hangingPunct="1">
              <a:lnSpc>
                <a:spcPct val="90000"/>
              </a:lnSpc>
            </a:pPr>
            <a:r>
              <a:rPr lang="en-US" sz="2800" smtClean="0">
                <a:solidFill>
                  <a:srgbClr val="002060"/>
                </a:solidFill>
                <a:effectLst/>
              </a:rPr>
              <a:t>Thermal printers are in-expensive printers mostly used in fax machines. The  Thermal printers are further classified into two types.</a:t>
            </a:r>
          </a:p>
          <a:p>
            <a:pPr eaLnBrk="1" hangingPunct="1">
              <a:lnSpc>
                <a:spcPct val="90000"/>
              </a:lnSpc>
            </a:pPr>
            <a:r>
              <a:rPr lang="en-US" sz="2800" smtClean="0">
                <a:solidFill>
                  <a:srgbClr val="002060"/>
                </a:solidFill>
                <a:effectLst/>
              </a:rPr>
              <a:t>(1) </a:t>
            </a:r>
            <a:r>
              <a:rPr lang="en-US" sz="2800" u="sng" smtClean="0">
                <a:solidFill>
                  <a:srgbClr val="002060"/>
                </a:solidFill>
                <a:effectLst/>
              </a:rPr>
              <a:t>Electro thermal printers</a:t>
            </a:r>
            <a:r>
              <a:rPr lang="en-US" sz="2800" smtClean="0">
                <a:solidFill>
                  <a:srgbClr val="002060"/>
                </a:solidFill>
                <a:effectLst/>
              </a:rPr>
              <a:t>:</a:t>
            </a:r>
          </a:p>
          <a:p>
            <a:pPr eaLnBrk="1" hangingPunct="1">
              <a:lnSpc>
                <a:spcPct val="90000"/>
              </a:lnSpc>
            </a:pPr>
            <a:r>
              <a:rPr lang="en-US" sz="2800" smtClean="0">
                <a:solidFill>
                  <a:srgbClr val="002060"/>
                </a:solidFill>
                <a:effectLst/>
              </a:rPr>
              <a:t>(2) </a:t>
            </a:r>
            <a:r>
              <a:rPr lang="en-US" sz="2800" u="sng" smtClean="0">
                <a:solidFill>
                  <a:srgbClr val="002060"/>
                </a:solidFill>
                <a:effectLst/>
              </a:rPr>
              <a:t>Thermal Wax printers</a:t>
            </a:r>
            <a:r>
              <a:rPr lang="en-US" sz="2800" smtClean="0">
                <a:solidFill>
                  <a:srgbClr val="002060"/>
                </a:solidFill>
                <a:effectLst/>
              </a:rPr>
              <a:t>:</a:t>
            </a:r>
          </a:p>
        </p:txBody>
      </p:sp>
      <p:pic>
        <p:nvPicPr>
          <p:cNvPr id="22533" name="Picture 4"/>
          <p:cNvPicPr>
            <a:picLocks noGrp="1" noChangeAspect="1" noChangeArrowheads="1"/>
          </p:cNvPicPr>
          <p:nvPr>
            <p:ph sz="quarter" idx="2"/>
          </p:nvPr>
        </p:nvPicPr>
        <p:blipFill>
          <a:blip r:embed="rId2"/>
          <a:srcRect/>
          <a:stretch>
            <a:fillRect/>
          </a:stretch>
        </p:blipFill>
        <p:spPr>
          <a:xfrm>
            <a:off x="4724400" y="1447800"/>
            <a:ext cx="4419600" cy="3581400"/>
          </a:xfrm>
          <a:noFill/>
        </p:spPr>
      </p:pic>
      <p:graphicFrame>
        <p:nvGraphicFramePr>
          <p:cNvPr id="71712" name="Group 32"/>
          <p:cNvGraphicFramePr>
            <a:graphicFrameLocks noGrp="1"/>
          </p:cNvGraphicFramePr>
          <p:nvPr>
            <p:ph sz="quarter" idx="3"/>
          </p:nvPr>
        </p:nvGraphicFramePr>
        <p:xfrm>
          <a:off x="5029200" y="5105400"/>
          <a:ext cx="3733800" cy="796925"/>
        </p:xfrm>
        <a:graphic>
          <a:graphicData uri="http://schemas.openxmlformats.org/drawingml/2006/table">
            <a:tbl>
              <a:tblPr/>
              <a:tblGrid>
                <a:gridCol w="3733800"/>
              </a:tblGrid>
              <a:tr h="796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rgbClr val="002060"/>
                          </a:solidFill>
                          <a:effectLst/>
                          <a:latin typeface="Tahoma" pitchFamily="34" charset="0"/>
                        </a:rPr>
                        <a:t>A fax machine using a thermal printer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6464BB10-6628-49A1-9704-5B32B6591A9D}" type="slidenum">
              <a:rPr lang="en-US">
                <a:solidFill>
                  <a:srgbClr val="002060"/>
                </a:solidFill>
                <a:effectLst/>
              </a:rPr>
              <a:pPr/>
              <a:t>32</a:t>
            </a:fld>
            <a:endParaRPr lang="en-US">
              <a:solidFill>
                <a:srgbClr val="002060"/>
              </a:solidFill>
              <a:effectLst/>
            </a:endParaRPr>
          </a:p>
        </p:txBody>
      </p:sp>
      <p:sp>
        <p:nvSpPr>
          <p:cNvPr id="23555" name="Rectangle 2"/>
          <p:cNvSpPr>
            <a:spLocks noGrp="1" noChangeArrowheads="1"/>
          </p:cNvSpPr>
          <p:nvPr>
            <p:ph type="title"/>
          </p:nvPr>
        </p:nvSpPr>
        <p:spPr/>
        <p:txBody>
          <a:bodyPr/>
          <a:lstStyle/>
          <a:p>
            <a:pPr eaLnBrk="1" hangingPunct="1"/>
            <a:r>
              <a:rPr lang="en-US" smtClean="0">
                <a:solidFill>
                  <a:srgbClr val="002060"/>
                </a:solidFill>
                <a:effectLst/>
              </a:rPr>
              <a:t>  How thermal printer works?</a:t>
            </a:r>
          </a:p>
        </p:txBody>
      </p:sp>
      <p:sp>
        <p:nvSpPr>
          <p:cNvPr id="23556" name="Rectangle 3"/>
          <p:cNvSpPr>
            <a:spLocks noGrp="1" noChangeArrowheads="1"/>
          </p:cNvSpPr>
          <p:nvPr>
            <p:ph type="body" idx="1"/>
          </p:nvPr>
        </p:nvSpPr>
        <p:spPr/>
        <p:txBody>
          <a:bodyPr/>
          <a:lstStyle/>
          <a:p>
            <a:pPr eaLnBrk="1" hangingPunct="1"/>
            <a:r>
              <a:rPr lang="en-US" smtClean="0">
                <a:solidFill>
                  <a:srgbClr val="002060"/>
                </a:solidFill>
                <a:effectLst/>
              </a:rPr>
              <a:t>Thermal printers use heated pins and ribbons with different color bands. These printers contain a stick of wax like ink. The ribbon passes in front of a print head that has a series of tiny heated pins. The pins cause the wax to melt and adhere to the paper and when temperature reaches to a certain level, it is hardened.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a:spLocks noGrp="1"/>
          </p:cNvSpPr>
          <p:nvPr>
            <p:ph type="sldNum" sz="quarter" idx="12"/>
          </p:nvPr>
        </p:nvSpPr>
        <p:spPr>
          <a:noFill/>
        </p:spPr>
        <p:txBody>
          <a:bodyPr/>
          <a:lstStyle/>
          <a:p>
            <a:fld id="{779825D8-0D07-4163-B533-1A54C01FEE80}" type="slidenum">
              <a:rPr lang="en-US">
                <a:solidFill>
                  <a:srgbClr val="002060"/>
                </a:solidFill>
                <a:effectLst/>
              </a:rPr>
              <a:pPr/>
              <a:t>33</a:t>
            </a:fld>
            <a:endParaRPr lang="en-US">
              <a:solidFill>
                <a:srgbClr val="002060"/>
              </a:solidFill>
              <a:effectLst/>
            </a:endParaRPr>
          </a:p>
        </p:txBody>
      </p:sp>
      <p:sp>
        <p:nvSpPr>
          <p:cNvPr id="24579" name="Rectangle 2"/>
          <p:cNvSpPr>
            <a:spLocks noGrp="1" noChangeArrowheads="1"/>
          </p:cNvSpPr>
          <p:nvPr>
            <p:ph type="title"/>
          </p:nvPr>
        </p:nvSpPr>
        <p:spPr/>
        <p:txBody>
          <a:bodyPr/>
          <a:lstStyle/>
          <a:p>
            <a:pPr eaLnBrk="1" hangingPunct="1"/>
            <a:r>
              <a:rPr lang="en-US" smtClean="0">
                <a:solidFill>
                  <a:srgbClr val="002060"/>
                </a:solidFill>
                <a:effectLst/>
              </a:rPr>
              <a:t> “Laser Printer”</a:t>
            </a:r>
          </a:p>
        </p:txBody>
      </p:sp>
      <p:sp>
        <p:nvSpPr>
          <p:cNvPr id="24580" name="Rectangle 3"/>
          <p:cNvSpPr>
            <a:spLocks noGrp="1" noChangeArrowheads="1"/>
          </p:cNvSpPr>
          <p:nvPr>
            <p:ph type="body" sz="half" idx="1"/>
          </p:nvPr>
        </p:nvSpPr>
        <p:spPr>
          <a:xfrm>
            <a:off x="457200" y="1981200"/>
            <a:ext cx="4348163" cy="4081463"/>
          </a:xfrm>
        </p:spPr>
        <p:txBody>
          <a:bodyPr/>
          <a:lstStyle/>
          <a:p>
            <a:pPr eaLnBrk="1" hangingPunct="1"/>
            <a:r>
              <a:rPr lang="en-US" sz="2800" smtClean="0">
                <a:solidFill>
                  <a:srgbClr val="002060"/>
                </a:solidFill>
                <a:effectLst/>
              </a:rPr>
              <a:t>Laser printers use very advanced technology and produce a high quality output. Laser printers can also produce high quality graphics images.</a:t>
            </a:r>
          </a:p>
          <a:p>
            <a:pPr eaLnBrk="1" hangingPunct="1"/>
            <a:r>
              <a:rPr lang="en-US" sz="2800" smtClean="0">
                <a:solidFill>
                  <a:srgbClr val="002060"/>
                </a:solidFill>
                <a:effectLst/>
              </a:rPr>
              <a:t>Resolution is 600 to 1200dpi.</a:t>
            </a:r>
          </a:p>
          <a:p>
            <a:pPr eaLnBrk="1" hangingPunct="1"/>
            <a:endParaRPr lang="en-US" sz="2800" smtClean="0">
              <a:solidFill>
                <a:srgbClr val="002060"/>
              </a:solidFill>
              <a:effectLst/>
            </a:endParaRPr>
          </a:p>
        </p:txBody>
      </p:sp>
      <p:pic>
        <p:nvPicPr>
          <p:cNvPr id="24581" name="Picture 4"/>
          <p:cNvPicPr>
            <a:picLocks noGrp="1" noChangeAspect="1" noChangeArrowheads="1"/>
          </p:cNvPicPr>
          <p:nvPr>
            <p:ph sz="half" idx="2"/>
          </p:nvPr>
        </p:nvPicPr>
        <p:blipFill>
          <a:blip r:embed="rId3"/>
          <a:srcRect/>
          <a:stretch>
            <a:fillRect/>
          </a:stretch>
        </p:blipFill>
        <p:spPr>
          <a:xfrm>
            <a:off x="4953000" y="1676400"/>
            <a:ext cx="3810000" cy="4495800"/>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B861A645-2298-4678-AC8B-6CFFE6B2C733}" type="slidenum">
              <a:rPr lang="en-US">
                <a:solidFill>
                  <a:srgbClr val="002060"/>
                </a:solidFill>
                <a:effectLst/>
              </a:rPr>
              <a:pPr/>
              <a:t>34</a:t>
            </a:fld>
            <a:endParaRPr lang="en-US">
              <a:solidFill>
                <a:srgbClr val="002060"/>
              </a:solidFill>
              <a:effectLst/>
            </a:endParaRPr>
          </a:p>
        </p:txBody>
      </p:sp>
      <p:sp>
        <p:nvSpPr>
          <p:cNvPr id="25603" name="Rectangle 2"/>
          <p:cNvSpPr>
            <a:spLocks noGrp="1" noChangeArrowheads="1"/>
          </p:cNvSpPr>
          <p:nvPr>
            <p:ph type="title"/>
          </p:nvPr>
        </p:nvSpPr>
        <p:spPr/>
        <p:txBody>
          <a:bodyPr/>
          <a:lstStyle/>
          <a:p>
            <a:pPr eaLnBrk="1" hangingPunct="1"/>
            <a:r>
              <a:rPr lang="en-US" smtClean="0">
                <a:solidFill>
                  <a:srgbClr val="002060"/>
                </a:solidFill>
                <a:effectLst/>
              </a:rPr>
              <a:t>        How Laser printer Works?</a:t>
            </a:r>
          </a:p>
        </p:txBody>
      </p:sp>
      <p:sp>
        <p:nvSpPr>
          <p:cNvPr id="25604" name="Rectangle 3"/>
          <p:cNvSpPr>
            <a:spLocks noGrp="1" noChangeArrowheads="1"/>
          </p:cNvSpPr>
          <p:nvPr>
            <p:ph type="body" idx="1"/>
          </p:nvPr>
        </p:nvSpPr>
        <p:spPr/>
        <p:txBody>
          <a:bodyPr/>
          <a:lstStyle/>
          <a:p>
            <a:pPr eaLnBrk="1" hangingPunct="1">
              <a:lnSpc>
                <a:spcPct val="90000"/>
              </a:lnSpc>
            </a:pPr>
            <a:r>
              <a:rPr lang="en-US" sz="2800" smtClean="0">
                <a:solidFill>
                  <a:srgbClr val="002060"/>
                </a:solidFill>
                <a:effectLst/>
              </a:rPr>
              <a:t>(1) Paper is fed and the drum rotates.</a:t>
            </a:r>
          </a:p>
          <a:p>
            <a:pPr eaLnBrk="1" hangingPunct="1">
              <a:lnSpc>
                <a:spcPct val="90000"/>
              </a:lnSpc>
            </a:pPr>
            <a:r>
              <a:rPr lang="en-US" sz="2800" smtClean="0">
                <a:solidFill>
                  <a:srgbClr val="002060"/>
                </a:solidFill>
                <a:effectLst/>
              </a:rPr>
              <a:t>(2) A laser beam conveys information from the computer to a rotating mirror and thus an image is created on the drum.</a:t>
            </a:r>
          </a:p>
          <a:p>
            <a:pPr eaLnBrk="1" hangingPunct="1">
              <a:lnSpc>
                <a:spcPct val="90000"/>
              </a:lnSpc>
            </a:pPr>
            <a:r>
              <a:rPr lang="en-US" sz="2800" smtClean="0">
                <a:solidFill>
                  <a:srgbClr val="002060"/>
                </a:solidFill>
                <a:effectLst/>
              </a:rPr>
              <a:t>(3)The charges on the drum are ionized and the toner sticks to the drum.</a:t>
            </a:r>
          </a:p>
          <a:p>
            <a:pPr eaLnBrk="1" hangingPunct="1">
              <a:lnSpc>
                <a:spcPct val="90000"/>
              </a:lnSpc>
            </a:pPr>
            <a:r>
              <a:rPr lang="en-US" sz="2800" smtClean="0">
                <a:solidFill>
                  <a:srgbClr val="002060"/>
                </a:solidFill>
                <a:effectLst/>
              </a:rPr>
              <a:t>(4)Toner is transferred from drum to paper.</a:t>
            </a:r>
          </a:p>
          <a:p>
            <a:pPr eaLnBrk="1" hangingPunct="1">
              <a:lnSpc>
                <a:spcPct val="90000"/>
              </a:lnSpc>
            </a:pPr>
            <a:r>
              <a:rPr lang="en-US" sz="2800" smtClean="0">
                <a:solidFill>
                  <a:srgbClr val="002060"/>
                </a:solidFill>
                <a:effectLst/>
              </a:rPr>
              <a:t>(5)Heat is applied to fuse the toner on the paper.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6"/>
          <p:cNvSpPr>
            <a:spLocks noGrp="1"/>
          </p:cNvSpPr>
          <p:nvPr>
            <p:ph type="sldNum" sz="quarter" idx="12"/>
          </p:nvPr>
        </p:nvSpPr>
        <p:spPr>
          <a:noFill/>
        </p:spPr>
        <p:txBody>
          <a:bodyPr/>
          <a:lstStyle/>
          <a:p>
            <a:fld id="{35798C01-E17C-4AE0-9F03-27FCC373FB0A}" type="slidenum">
              <a:rPr lang="en-US">
                <a:solidFill>
                  <a:srgbClr val="002060"/>
                </a:solidFill>
                <a:effectLst/>
              </a:rPr>
              <a:pPr/>
              <a:t>35</a:t>
            </a:fld>
            <a:endParaRPr lang="en-US">
              <a:solidFill>
                <a:srgbClr val="002060"/>
              </a:solidFill>
              <a:effectLst/>
            </a:endParaRPr>
          </a:p>
        </p:txBody>
      </p:sp>
      <p:sp>
        <p:nvSpPr>
          <p:cNvPr id="1028" name="Rectangle 2"/>
          <p:cNvSpPr>
            <a:spLocks noGrp="1" noChangeArrowheads="1"/>
          </p:cNvSpPr>
          <p:nvPr>
            <p:ph type="title"/>
          </p:nvPr>
        </p:nvSpPr>
        <p:spPr/>
        <p:txBody>
          <a:bodyPr/>
          <a:lstStyle/>
          <a:p>
            <a:pPr eaLnBrk="1" hangingPunct="1"/>
            <a:r>
              <a:rPr lang="en-US" smtClean="0">
                <a:solidFill>
                  <a:srgbClr val="002060"/>
                </a:solidFill>
                <a:effectLst/>
              </a:rPr>
              <a:t>        “Multi-function printer”</a:t>
            </a:r>
          </a:p>
        </p:txBody>
      </p:sp>
      <p:sp>
        <p:nvSpPr>
          <p:cNvPr id="1029" name="Rectangle 3"/>
          <p:cNvSpPr>
            <a:spLocks noGrp="1" noChangeArrowheads="1"/>
          </p:cNvSpPr>
          <p:nvPr>
            <p:ph type="body" sz="half" idx="1"/>
          </p:nvPr>
        </p:nvSpPr>
        <p:spPr/>
        <p:txBody>
          <a:bodyPr/>
          <a:lstStyle/>
          <a:p>
            <a:pPr eaLnBrk="1" hangingPunct="1">
              <a:lnSpc>
                <a:spcPct val="80000"/>
              </a:lnSpc>
            </a:pPr>
            <a:r>
              <a:rPr lang="en-US" sz="2400" smtClean="0">
                <a:solidFill>
                  <a:srgbClr val="002060"/>
                </a:solidFill>
                <a:effectLst/>
              </a:rPr>
              <a:t>A multi function printer abbreviated as MFP is an all purpose device that prints, faxes, copies and scans. A single multi function printer can replace several bulky devices. A multi function printer is also known as AIO. These printers use inkjet technology and provide high quality print but at slow speed.</a:t>
            </a:r>
          </a:p>
        </p:txBody>
      </p:sp>
      <p:graphicFrame>
        <p:nvGraphicFramePr>
          <p:cNvPr id="1026" name="Object 7"/>
          <p:cNvGraphicFramePr>
            <a:graphicFrameLocks noChangeAspect="1"/>
          </p:cNvGraphicFramePr>
          <p:nvPr>
            <p:ph sz="half" idx="2"/>
          </p:nvPr>
        </p:nvGraphicFramePr>
        <p:xfrm>
          <a:off x="4419600" y="1524000"/>
          <a:ext cx="4724400" cy="4800600"/>
        </p:xfrm>
        <a:graphic>
          <a:graphicData uri="http://schemas.openxmlformats.org/presentationml/2006/ole">
            <p:oleObj spid="_x0000_s1026" name="Bitmap Image" r:id="rId3" imgW="4761905" imgH="4761905" progId="PBrush">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a:noFill/>
        </p:spPr>
        <p:txBody>
          <a:bodyPr/>
          <a:lstStyle/>
          <a:p>
            <a:fld id="{96761FD9-F5D2-4757-ADBF-E59C154C321D}" type="slidenum">
              <a:rPr lang="en-US">
                <a:solidFill>
                  <a:srgbClr val="002060"/>
                </a:solidFill>
                <a:effectLst/>
              </a:rPr>
              <a:pPr/>
              <a:t>36</a:t>
            </a:fld>
            <a:endParaRPr lang="en-US">
              <a:solidFill>
                <a:srgbClr val="002060"/>
              </a:solidFill>
              <a:effectLst/>
            </a:endParaRPr>
          </a:p>
        </p:txBody>
      </p:sp>
      <p:sp>
        <p:nvSpPr>
          <p:cNvPr id="26627" name="Rectangle 2"/>
          <p:cNvSpPr>
            <a:spLocks noGrp="1" noChangeArrowheads="1"/>
          </p:cNvSpPr>
          <p:nvPr>
            <p:ph type="title"/>
          </p:nvPr>
        </p:nvSpPr>
        <p:spPr/>
        <p:txBody>
          <a:bodyPr/>
          <a:lstStyle/>
          <a:p>
            <a:pPr eaLnBrk="1" hangingPunct="1"/>
            <a:r>
              <a:rPr lang="en-US" smtClean="0">
                <a:solidFill>
                  <a:srgbClr val="002060"/>
                </a:solidFill>
                <a:effectLst/>
              </a:rPr>
              <a:t> “</a:t>
            </a:r>
            <a:r>
              <a:rPr lang="en-US" b="1" smtClean="0">
                <a:solidFill>
                  <a:srgbClr val="002060"/>
                </a:solidFill>
                <a:effectLst/>
              </a:rPr>
              <a:t>Plotter</a:t>
            </a:r>
            <a:r>
              <a:rPr lang="en-US" smtClean="0">
                <a:solidFill>
                  <a:srgbClr val="002060"/>
                </a:solidFill>
                <a:effectLst/>
              </a:rPr>
              <a:t>”</a:t>
            </a:r>
          </a:p>
        </p:txBody>
      </p:sp>
      <p:sp>
        <p:nvSpPr>
          <p:cNvPr id="26628" name="Rectangle 3"/>
          <p:cNvSpPr>
            <a:spLocks noGrp="1" noChangeArrowheads="1"/>
          </p:cNvSpPr>
          <p:nvPr>
            <p:ph type="body" sz="half" idx="1"/>
          </p:nvPr>
        </p:nvSpPr>
        <p:spPr>
          <a:xfrm>
            <a:off x="457200" y="1447800"/>
            <a:ext cx="4572000" cy="4876800"/>
          </a:xfrm>
        </p:spPr>
        <p:txBody>
          <a:bodyPr/>
          <a:lstStyle/>
          <a:p>
            <a:pPr eaLnBrk="1" hangingPunct="1">
              <a:lnSpc>
                <a:spcPct val="90000"/>
              </a:lnSpc>
            </a:pPr>
            <a:r>
              <a:rPr lang="en-US" sz="2800" smtClean="0">
                <a:solidFill>
                  <a:srgbClr val="002060"/>
                </a:solidFill>
                <a:effectLst/>
              </a:rPr>
              <a:t>A large scale printer which is very accurate in producing engineering drawings and architectural blueprints. </a:t>
            </a:r>
          </a:p>
          <a:p>
            <a:pPr eaLnBrk="1" hangingPunct="1">
              <a:lnSpc>
                <a:spcPct val="90000"/>
              </a:lnSpc>
            </a:pPr>
            <a:r>
              <a:rPr lang="en-US" sz="2800" smtClean="0">
                <a:solidFill>
                  <a:srgbClr val="002060"/>
                </a:solidFill>
                <a:effectLst/>
              </a:rPr>
              <a:t>Two types of plotters are flatbed and drum.</a:t>
            </a:r>
          </a:p>
          <a:p>
            <a:pPr eaLnBrk="1" hangingPunct="1">
              <a:lnSpc>
                <a:spcPct val="90000"/>
              </a:lnSpc>
            </a:pPr>
            <a:r>
              <a:rPr lang="en-US" sz="2800" smtClean="0">
                <a:solidFill>
                  <a:srgbClr val="002060"/>
                </a:solidFill>
                <a:effectLst/>
              </a:rPr>
              <a:t>Flatbed plotters are horizontally aligned while drum plotters are vertically positioned.</a:t>
            </a:r>
          </a:p>
          <a:p>
            <a:pPr eaLnBrk="1" hangingPunct="1">
              <a:lnSpc>
                <a:spcPct val="90000"/>
              </a:lnSpc>
              <a:buFont typeface="Wingdings" pitchFamily="2" charset="2"/>
              <a:buNone/>
            </a:pPr>
            <a:endParaRPr lang="en-US" sz="2800" smtClean="0">
              <a:solidFill>
                <a:srgbClr val="002060"/>
              </a:solidFill>
              <a:effectLst/>
            </a:endParaRPr>
          </a:p>
        </p:txBody>
      </p:sp>
      <p:pic>
        <p:nvPicPr>
          <p:cNvPr id="26629" name="Picture 5"/>
          <p:cNvPicPr>
            <a:picLocks noGrp="1" noChangeAspect="1" noChangeArrowheads="1"/>
          </p:cNvPicPr>
          <p:nvPr>
            <p:ph sz="half" idx="2"/>
          </p:nvPr>
        </p:nvPicPr>
        <p:blipFill>
          <a:blip r:embed="rId2"/>
          <a:srcRect/>
          <a:stretch>
            <a:fillRect/>
          </a:stretch>
        </p:blipFill>
        <p:spPr>
          <a:xfrm>
            <a:off x="5078413" y="2054225"/>
            <a:ext cx="3602037" cy="3592513"/>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NortonSlides\printer.BMP"/>
          <p:cNvPicPr>
            <a:picLocks noChangeAspect="1" noChangeArrowheads="1"/>
          </p:cNvPicPr>
          <p:nvPr/>
        </p:nvPicPr>
        <p:blipFill>
          <a:blip r:embed="rId2"/>
          <a:srcRect/>
          <a:stretch>
            <a:fillRect/>
          </a:stretch>
        </p:blipFill>
        <p:spPr bwMode="auto">
          <a:xfrm>
            <a:off x="1130300" y="806450"/>
            <a:ext cx="6629400" cy="5319713"/>
          </a:xfrm>
          <a:prstGeom prst="rect">
            <a:avLst/>
          </a:prstGeom>
          <a:noFill/>
          <a:ln w="9525">
            <a:noFill/>
            <a:miter lim="800000"/>
            <a:headEnd/>
            <a:tailEnd/>
          </a:ln>
        </p:spPr>
      </p:pic>
      <p:sp>
        <p:nvSpPr>
          <p:cNvPr id="7178" name="Line 10"/>
          <p:cNvSpPr>
            <a:spLocks noChangeShapeType="1"/>
          </p:cNvSpPr>
          <p:nvPr/>
        </p:nvSpPr>
        <p:spPr bwMode="auto">
          <a:xfrm flipH="1">
            <a:off x="3671888" y="2319338"/>
            <a:ext cx="1476375" cy="357187"/>
          </a:xfrm>
          <a:prstGeom prst="line">
            <a:avLst/>
          </a:prstGeom>
          <a:noFill/>
          <a:ln w="38100">
            <a:solidFill>
              <a:srgbClr val="FF0000"/>
            </a:solidFill>
            <a:round/>
            <a:headEnd/>
            <a:tailEnd/>
          </a:ln>
        </p:spPr>
        <p:txBody>
          <a:bodyPr/>
          <a:lstStyle/>
          <a:p>
            <a:endParaRPr lang="en-US"/>
          </a:p>
        </p:txBody>
      </p:sp>
      <p:sp>
        <p:nvSpPr>
          <p:cNvPr id="7179" name="Line 11"/>
          <p:cNvSpPr>
            <a:spLocks noChangeShapeType="1"/>
          </p:cNvSpPr>
          <p:nvPr/>
        </p:nvSpPr>
        <p:spPr bwMode="auto">
          <a:xfrm flipH="1">
            <a:off x="3619500" y="2324100"/>
            <a:ext cx="1524000" cy="457200"/>
          </a:xfrm>
          <a:prstGeom prst="line">
            <a:avLst/>
          </a:prstGeom>
          <a:noFill/>
          <a:ln w="38100">
            <a:solidFill>
              <a:srgbClr val="FF0000"/>
            </a:solidFill>
            <a:round/>
            <a:headEnd/>
            <a:tailEnd/>
          </a:ln>
        </p:spPr>
        <p:txBody>
          <a:bodyPr/>
          <a:lstStyle/>
          <a:p>
            <a:endParaRPr lang="en-US"/>
          </a:p>
        </p:txBody>
      </p:sp>
      <p:sp>
        <p:nvSpPr>
          <p:cNvPr id="7180" name="Line 12"/>
          <p:cNvSpPr>
            <a:spLocks noChangeShapeType="1"/>
          </p:cNvSpPr>
          <p:nvPr/>
        </p:nvSpPr>
        <p:spPr bwMode="auto">
          <a:xfrm flipH="1">
            <a:off x="3814763" y="2319338"/>
            <a:ext cx="1304925" cy="514350"/>
          </a:xfrm>
          <a:prstGeom prst="line">
            <a:avLst/>
          </a:prstGeom>
          <a:noFill/>
          <a:ln w="38100">
            <a:solidFill>
              <a:srgbClr val="FF0000"/>
            </a:solidFill>
            <a:round/>
            <a:headEnd/>
            <a:tailEnd/>
          </a:ln>
        </p:spPr>
        <p:txBody>
          <a:bodyPr/>
          <a:lstStyle/>
          <a:p>
            <a:endParaRPr lang="en-US"/>
          </a:p>
        </p:txBody>
      </p:sp>
      <p:sp>
        <p:nvSpPr>
          <p:cNvPr id="7181" name="Line 13"/>
          <p:cNvSpPr>
            <a:spLocks noChangeShapeType="1"/>
          </p:cNvSpPr>
          <p:nvPr/>
        </p:nvSpPr>
        <p:spPr bwMode="auto">
          <a:xfrm flipH="1">
            <a:off x="4000500" y="2324100"/>
            <a:ext cx="1152525" cy="542925"/>
          </a:xfrm>
          <a:prstGeom prst="line">
            <a:avLst/>
          </a:prstGeom>
          <a:noFill/>
          <a:ln w="38100">
            <a:solidFill>
              <a:srgbClr val="FF0000"/>
            </a:solidFill>
            <a:round/>
            <a:headEnd/>
            <a:tailEnd/>
          </a:ln>
        </p:spPr>
        <p:txBody>
          <a:bodyPr/>
          <a:lstStyle/>
          <a:p>
            <a:endParaRPr lang="en-US"/>
          </a:p>
        </p:txBody>
      </p:sp>
      <p:sp>
        <p:nvSpPr>
          <p:cNvPr id="7183" name="Line 15"/>
          <p:cNvSpPr>
            <a:spLocks noChangeShapeType="1"/>
          </p:cNvSpPr>
          <p:nvPr/>
        </p:nvSpPr>
        <p:spPr bwMode="auto">
          <a:xfrm flipH="1">
            <a:off x="4195763" y="2333625"/>
            <a:ext cx="952500" cy="566738"/>
          </a:xfrm>
          <a:prstGeom prst="line">
            <a:avLst/>
          </a:prstGeom>
          <a:noFill/>
          <a:ln w="38100">
            <a:solidFill>
              <a:srgbClr val="FF0000"/>
            </a:solidFill>
            <a:round/>
            <a:headEnd/>
            <a:tailEnd/>
          </a:ln>
        </p:spPr>
        <p:txBody>
          <a:bodyPr/>
          <a:lstStyle/>
          <a:p>
            <a:endParaRPr lang="en-US"/>
          </a:p>
        </p:txBody>
      </p:sp>
      <p:sp>
        <p:nvSpPr>
          <p:cNvPr id="7184" name="Line 16"/>
          <p:cNvSpPr>
            <a:spLocks noChangeShapeType="1"/>
          </p:cNvSpPr>
          <p:nvPr/>
        </p:nvSpPr>
        <p:spPr bwMode="auto">
          <a:xfrm flipH="1">
            <a:off x="4348163" y="2328863"/>
            <a:ext cx="781050" cy="590550"/>
          </a:xfrm>
          <a:prstGeom prst="line">
            <a:avLst/>
          </a:prstGeom>
          <a:noFill/>
          <a:ln w="38100">
            <a:solidFill>
              <a:srgbClr val="FF0000"/>
            </a:solidFill>
            <a:round/>
            <a:headEnd/>
            <a:tailEnd/>
          </a:ln>
        </p:spPr>
        <p:txBody>
          <a:bodyPr/>
          <a:lstStyle/>
          <a:p>
            <a:endParaRPr lang="en-US"/>
          </a:p>
        </p:txBody>
      </p:sp>
      <p:sp>
        <p:nvSpPr>
          <p:cNvPr id="7185" name="Line 17"/>
          <p:cNvSpPr>
            <a:spLocks noChangeShapeType="1"/>
          </p:cNvSpPr>
          <p:nvPr/>
        </p:nvSpPr>
        <p:spPr bwMode="auto">
          <a:xfrm flipH="1">
            <a:off x="4486275" y="2333625"/>
            <a:ext cx="661988" cy="604838"/>
          </a:xfrm>
          <a:prstGeom prst="line">
            <a:avLst/>
          </a:prstGeom>
          <a:noFill/>
          <a:ln w="38100">
            <a:solidFill>
              <a:srgbClr val="FF0000"/>
            </a:solidFill>
            <a:round/>
            <a:headEnd/>
            <a:tailEnd/>
          </a:ln>
        </p:spPr>
        <p:txBody>
          <a:bodyPr/>
          <a:lstStyle/>
          <a:p>
            <a:endParaRPr lang="en-US"/>
          </a:p>
        </p:txBody>
      </p:sp>
      <p:sp>
        <p:nvSpPr>
          <p:cNvPr id="7186" name="Line 18"/>
          <p:cNvSpPr>
            <a:spLocks noChangeShapeType="1"/>
          </p:cNvSpPr>
          <p:nvPr/>
        </p:nvSpPr>
        <p:spPr bwMode="auto">
          <a:xfrm flipH="1">
            <a:off x="4624388" y="2343150"/>
            <a:ext cx="509587" cy="614363"/>
          </a:xfrm>
          <a:prstGeom prst="line">
            <a:avLst/>
          </a:prstGeom>
          <a:noFill/>
          <a:ln w="38100">
            <a:solidFill>
              <a:srgbClr val="FF0000"/>
            </a:solidFill>
            <a:round/>
            <a:headEnd/>
            <a:tailEnd/>
          </a:ln>
        </p:spPr>
        <p:txBody>
          <a:bodyPr/>
          <a:lstStyle/>
          <a:p>
            <a:endParaRPr lang="en-US"/>
          </a:p>
        </p:txBody>
      </p:sp>
      <p:sp>
        <p:nvSpPr>
          <p:cNvPr id="7187" name="Line 19"/>
          <p:cNvSpPr>
            <a:spLocks noChangeShapeType="1"/>
          </p:cNvSpPr>
          <p:nvPr/>
        </p:nvSpPr>
        <p:spPr bwMode="auto">
          <a:xfrm flipH="1">
            <a:off x="4743450" y="2319338"/>
            <a:ext cx="400050" cy="657225"/>
          </a:xfrm>
          <a:prstGeom prst="line">
            <a:avLst/>
          </a:prstGeom>
          <a:noFill/>
          <a:ln w="38100">
            <a:solidFill>
              <a:srgbClr val="FF0000"/>
            </a:solidFill>
            <a:round/>
            <a:headEnd/>
            <a:tailEnd/>
          </a:ln>
        </p:spPr>
        <p:txBody>
          <a:bodyPr/>
          <a:lstStyle/>
          <a:p>
            <a:endParaRPr lang="en-US"/>
          </a:p>
        </p:txBody>
      </p:sp>
      <p:sp>
        <p:nvSpPr>
          <p:cNvPr id="7188" name="Line 20"/>
          <p:cNvSpPr>
            <a:spLocks noChangeShapeType="1"/>
          </p:cNvSpPr>
          <p:nvPr/>
        </p:nvSpPr>
        <p:spPr bwMode="auto">
          <a:xfrm flipH="1">
            <a:off x="4852988" y="2324100"/>
            <a:ext cx="266700" cy="671513"/>
          </a:xfrm>
          <a:prstGeom prst="line">
            <a:avLst/>
          </a:prstGeom>
          <a:noFill/>
          <a:ln w="38100">
            <a:solidFill>
              <a:srgbClr val="FF0000"/>
            </a:solidFill>
            <a:round/>
            <a:headEnd/>
            <a:tailEnd/>
          </a:ln>
        </p:spPr>
        <p:txBody>
          <a:bodyPr/>
          <a:lstStyle/>
          <a:p>
            <a:endParaRPr lang="en-US"/>
          </a:p>
        </p:txBody>
      </p:sp>
      <p:sp>
        <p:nvSpPr>
          <p:cNvPr id="7189" name="Line 21"/>
          <p:cNvSpPr>
            <a:spLocks noChangeShapeType="1"/>
          </p:cNvSpPr>
          <p:nvPr/>
        </p:nvSpPr>
        <p:spPr bwMode="auto">
          <a:xfrm flipH="1">
            <a:off x="4981575" y="2319338"/>
            <a:ext cx="152400" cy="709612"/>
          </a:xfrm>
          <a:prstGeom prst="line">
            <a:avLst/>
          </a:prstGeom>
          <a:noFill/>
          <a:ln w="38100">
            <a:solidFill>
              <a:srgbClr val="FF0000"/>
            </a:solidFill>
            <a:round/>
            <a:headEnd/>
            <a:tailEnd/>
          </a:ln>
        </p:spPr>
        <p:txBody>
          <a:bodyPr/>
          <a:lstStyle/>
          <a:p>
            <a:endParaRPr lang="en-US"/>
          </a:p>
        </p:txBody>
      </p:sp>
      <p:sp>
        <p:nvSpPr>
          <p:cNvPr id="7190" name="Line 22"/>
          <p:cNvSpPr>
            <a:spLocks noChangeShapeType="1"/>
          </p:cNvSpPr>
          <p:nvPr/>
        </p:nvSpPr>
        <p:spPr bwMode="auto">
          <a:xfrm flipH="1">
            <a:off x="5105400" y="2324100"/>
            <a:ext cx="38100" cy="723900"/>
          </a:xfrm>
          <a:prstGeom prst="line">
            <a:avLst/>
          </a:prstGeom>
          <a:noFill/>
          <a:ln w="38100">
            <a:solidFill>
              <a:srgbClr val="FF0000"/>
            </a:solidFill>
            <a:round/>
            <a:headEnd/>
            <a:tailEnd/>
          </a:ln>
        </p:spPr>
        <p:txBody>
          <a:bodyPr/>
          <a:lstStyle/>
          <a:p>
            <a:endParaRPr lang="en-US"/>
          </a:p>
        </p:txBody>
      </p:sp>
      <p:sp>
        <p:nvSpPr>
          <p:cNvPr id="7191" name="Line 23"/>
          <p:cNvSpPr>
            <a:spLocks noChangeShapeType="1"/>
          </p:cNvSpPr>
          <p:nvPr/>
        </p:nvSpPr>
        <p:spPr bwMode="auto">
          <a:xfrm>
            <a:off x="5124450" y="2314575"/>
            <a:ext cx="109538" cy="752475"/>
          </a:xfrm>
          <a:prstGeom prst="line">
            <a:avLst/>
          </a:prstGeom>
          <a:noFill/>
          <a:ln w="38100">
            <a:solidFill>
              <a:srgbClr val="FF0000"/>
            </a:solidFill>
            <a:round/>
            <a:headEnd/>
            <a:tailEnd/>
          </a:ln>
        </p:spPr>
        <p:txBody>
          <a:bodyPr/>
          <a:lstStyle/>
          <a:p>
            <a:endParaRPr lang="en-US"/>
          </a:p>
        </p:txBody>
      </p:sp>
      <p:sp>
        <p:nvSpPr>
          <p:cNvPr id="7192" name="Line 24"/>
          <p:cNvSpPr>
            <a:spLocks noChangeShapeType="1"/>
          </p:cNvSpPr>
          <p:nvPr/>
        </p:nvSpPr>
        <p:spPr bwMode="auto">
          <a:xfrm>
            <a:off x="5138738" y="2319338"/>
            <a:ext cx="238125" cy="781050"/>
          </a:xfrm>
          <a:prstGeom prst="line">
            <a:avLst/>
          </a:prstGeom>
          <a:noFill/>
          <a:ln w="38100">
            <a:solidFill>
              <a:srgbClr val="FF0000"/>
            </a:solidFill>
            <a:round/>
            <a:headEnd/>
            <a:tailEnd/>
          </a:ln>
        </p:spPr>
        <p:txBody>
          <a:bodyPr/>
          <a:lstStyle/>
          <a:p>
            <a:endParaRPr lang="en-US"/>
          </a:p>
        </p:txBody>
      </p:sp>
      <p:sp>
        <p:nvSpPr>
          <p:cNvPr id="7193" name="Line 25"/>
          <p:cNvSpPr>
            <a:spLocks noChangeShapeType="1"/>
          </p:cNvSpPr>
          <p:nvPr/>
        </p:nvSpPr>
        <p:spPr bwMode="auto">
          <a:xfrm>
            <a:off x="5138738" y="2309813"/>
            <a:ext cx="371475" cy="814387"/>
          </a:xfrm>
          <a:prstGeom prst="line">
            <a:avLst/>
          </a:prstGeom>
          <a:noFill/>
          <a:ln w="38100">
            <a:solidFill>
              <a:srgbClr val="FF0000"/>
            </a:solidFill>
            <a:round/>
            <a:headEnd/>
            <a:tailEnd/>
          </a:ln>
        </p:spPr>
        <p:txBody>
          <a:bodyPr/>
          <a:lstStyle/>
          <a:p>
            <a:endParaRPr lang="en-US"/>
          </a:p>
        </p:txBody>
      </p:sp>
      <p:sp>
        <p:nvSpPr>
          <p:cNvPr id="7194" name="Line 26"/>
          <p:cNvSpPr>
            <a:spLocks noChangeShapeType="1"/>
          </p:cNvSpPr>
          <p:nvPr/>
        </p:nvSpPr>
        <p:spPr bwMode="auto">
          <a:xfrm>
            <a:off x="5162550" y="2324100"/>
            <a:ext cx="495300" cy="804863"/>
          </a:xfrm>
          <a:prstGeom prst="line">
            <a:avLst/>
          </a:prstGeom>
          <a:noFill/>
          <a:ln w="38100">
            <a:solidFill>
              <a:srgbClr val="FF0000"/>
            </a:solidFill>
            <a:round/>
            <a:headEnd/>
            <a:tailEnd/>
          </a:ln>
        </p:spPr>
        <p:txBody>
          <a:bodyPr/>
          <a:lstStyle/>
          <a:p>
            <a:endParaRPr lang="en-US"/>
          </a:p>
        </p:txBody>
      </p:sp>
      <p:sp>
        <p:nvSpPr>
          <p:cNvPr id="7195" name="Line 27"/>
          <p:cNvSpPr>
            <a:spLocks noChangeShapeType="1"/>
          </p:cNvSpPr>
          <p:nvPr/>
        </p:nvSpPr>
        <p:spPr bwMode="auto">
          <a:xfrm>
            <a:off x="5138738" y="2338388"/>
            <a:ext cx="685800" cy="819150"/>
          </a:xfrm>
          <a:prstGeom prst="line">
            <a:avLst/>
          </a:prstGeom>
          <a:noFill/>
          <a:ln w="38100">
            <a:solidFill>
              <a:srgbClr val="FF0000"/>
            </a:solidFill>
            <a:round/>
            <a:headEnd/>
            <a:tailEnd/>
          </a:ln>
        </p:spPr>
        <p:txBody>
          <a:bodyPr/>
          <a:lstStyle/>
          <a:p>
            <a:endParaRPr lang="en-US"/>
          </a:p>
        </p:txBody>
      </p:sp>
      <p:sp>
        <p:nvSpPr>
          <p:cNvPr id="7196" name="Line 28"/>
          <p:cNvSpPr>
            <a:spLocks noChangeShapeType="1"/>
          </p:cNvSpPr>
          <p:nvPr/>
        </p:nvSpPr>
        <p:spPr bwMode="auto">
          <a:xfrm>
            <a:off x="5153025" y="2319338"/>
            <a:ext cx="871538" cy="885825"/>
          </a:xfrm>
          <a:prstGeom prst="line">
            <a:avLst/>
          </a:prstGeom>
          <a:noFill/>
          <a:ln w="38100">
            <a:solidFill>
              <a:srgbClr val="FF0000"/>
            </a:solidFill>
            <a:round/>
            <a:headEnd/>
            <a:tailEnd/>
          </a:ln>
        </p:spPr>
        <p:txBody>
          <a:bodyPr/>
          <a:lstStyle/>
          <a:p>
            <a:endParaRPr lang="en-US"/>
          </a:p>
        </p:txBody>
      </p:sp>
      <p:sp>
        <p:nvSpPr>
          <p:cNvPr id="16405" name="WordArt 30"/>
          <p:cNvSpPr>
            <a:spLocks noChangeArrowheads="1" noChangeShapeType="1" noTextEdit="1"/>
          </p:cNvSpPr>
          <p:nvPr/>
        </p:nvSpPr>
        <p:spPr bwMode="auto">
          <a:xfrm>
            <a:off x="981075" y="1878013"/>
            <a:ext cx="2554288" cy="933450"/>
          </a:xfrm>
          <a:prstGeom prst="rect">
            <a:avLst/>
          </a:prstGeom>
        </p:spPr>
        <p:txBody>
          <a:bodyPr wrap="none" fromWordArt="1">
            <a:prstTxWarp prst="textPlain">
              <a:avLst>
                <a:gd name="adj" fmla="val 50000"/>
              </a:avLst>
            </a:prstTxWarp>
          </a:bodyPr>
          <a:lstStyle/>
          <a:p>
            <a:pPr algn="ctr"/>
            <a:r>
              <a:rPr lang="en-US" sz="6600" kern="10">
                <a:ln w="12700">
                  <a:solidFill>
                    <a:srgbClr val="000000"/>
                  </a:solidFill>
                  <a:round/>
                  <a:headEnd/>
                  <a:tailEnd/>
                </a:ln>
                <a:solidFill>
                  <a:srgbClr val="FF0000">
                    <a:alpha val="50195"/>
                  </a:srgbClr>
                </a:solidFill>
                <a:latin typeface="Arial Black"/>
              </a:rPr>
              <a:t>Laser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75">
                                          <p:stCondLst>
                                            <p:cond delay="0"/>
                                          </p:stCondLst>
                                        </p:cTn>
                                        <p:tgtEl>
                                          <p:spTgt spid="7178"/>
                                        </p:tgtEl>
                                        <p:attrNameLst>
                                          <p:attrName>style.visibility</p:attrName>
                                        </p:attrNameLst>
                                      </p:cBhvr>
                                      <p:to>
                                        <p:strVal val="visible"/>
                                      </p:to>
                                    </p:set>
                                  </p:childTnLst>
                                </p:cTn>
                              </p:par>
                            </p:childTnLst>
                          </p:cTn>
                        </p:par>
                        <p:par>
                          <p:cTn id="7" fill="hold">
                            <p:stCondLst>
                              <p:cond delay="75"/>
                            </p:stCondLst>
                            <p:childTnLst>
                              <p:par>
                                <p:cTn id="8" presetID="11" presetClass="entr" presetSubtype="0" fill="hold" grpId="0" nodeType="afterEffect">
                                  <p:stCondLst>
                                    <p:cond delay="0"/>
                                  </p:stCondLst>
                                  <p:childTnLst>
                                    <p:set>
                                      <p:cBhvr>
                                        <p:cTn id="9" dur="75">
                                          <p:stCondLst>
                                            <p:cond delay="0"/>
                                          </p:stCondLst>
                                        </p:cTn>
                                        <p:tgtEl>
                                          <p:spTgt spid="7179"/>
                                        </p:tgtEl>
                                        <p:attrNameLst>
                                          <p:attrName>style.visibility</p:attrName>
                                        </p:attrNameLst>
                                      </p:cBhvr>
                                      <p:to>
                                        <p:strVal val="visible"/>
                                      </p:to>
                                    </p:set>
                                  </p:childTnLst>
                                </p:cTn>
                              </p:par>
                            </p:childTnLst>
                          </p:cTn>
                        </p:par>
                        <p:par>
                          <p:cTn id="10" fill="hold">
                            <p:stCondLst>
                              <p:cond delay="150"/>
                            </p:stCondLst>
                            <p:childTnLst>
                              <p:par>
                                <p:cTn id="11" presetID="11" presetClass="entr" presetSubtype="0" fill="hold" grpId="0" nodeType="afterEffect">
                                  <p:stCondLst>
                                    <p:cond delay="0"/>
                                  </p:stCondLst>
                                  <p:childTnLst>
                                    <p:set>
                                      <p:cBhvr>
                                        <p:cTn id="12" dur="75">
                                          <p:stCondLst>
                                            <p:cond delay="0"/>
                                          </p:stCondLst>
                                        </p:cTn>
                                        <p:tgtEl>
                                          <p:spTgt spid="7180"/>
                                        </p:tgtEl>
                                        <p:attrNameLst>
                                          <p:attrName>style.visibility</p:attrName>
                                        </p:attrNameLst>
                                      </p:cBhvr>
                                      <p:to>
                                        <p:strVal val="visible"/>
                                      </p:to>
                                    </p:set>
                                  </p:childTnLst>
                                </p:cTn>
                              </p:par>
                            </p:childTnLst>
                          </p:cTn>
                        </p:par>
                        <p:par>
                          <p:cTn id="13" fill="hold">
                            <p:stCondLst>
                              <p:cond delay="225"/>
                            </p:stCondLst>
                            <p:childTnLst>
                              <p:par>
                                <p:cTn id="14" presetID="11" presetClass="entr" presetSubtype="0" fill="hold" grpId="0" nodeType="afterEffect">
                                  <p:stCondLst>
                                    <p:cond delay="0"/>
                                  </p:stCondLst>
                                  <p:childTnLst>
                                    <p:set>
                                      <p:cBhvr>
                                        <p:cTn id="15" dur="75">
                                          <p:stCondLst>
                                            <p:cond delay="0"/>
                                          </p:stCondLst>
                                        </p:cTn>
                                        <p:tgtEl>
                                          <p:spTgt spid="7181"/>
                                        </p:tgtEl>
                                        <p:attrNameLst>
                                          <p:attrName>style.visibility</p:attrName>
                                        </p:attrNameLst>
                                      </p:cBhvr>
                                      <p:to>
                                        <p:strVal val="visible"/>
                                      </p:to>
                                    </p:set>
                                  </p:childTnLst>
                                </p:cTn>
                              </p:par>
                            </p:childTnLst>
                          </p:cTn>
                        </p:par>
                        <p:par>
                          <p:cTn id="16" fill="hold">
                            <p:stCondLst>
                              <p:cond delay="300"/>
                            </p:stCondLst>
                            <p:childTnLst>
                              <p:par>
                                <p:cTn id="17" presetID="11" presetClass="entr" presetSubtype="0" fill="hold" grpId="0" nodeType="afterEffect">
                                  <p:stCondLst>
                                    <p:cond delay="0"/>
                                  </p:stCondLst>
                                  <p:childTnLst>
                                    <p:set>
                                      <p:cBhvr>
                                        <p:cTn id="18" dur="75">
                                          <p:stCondLst>
                                            <p:cond delay="0"/>
                                          </p:stCondLst>
                                        </p:cTn>
                                        <p:tgtEl>
                                          <p:spTgt spid="7183"/>
                                        </p:tgtEl>
                                        <p:attrNameLst>
                                          <p:attrName>style.visibility</p:attrName>
                                        </p:attrNameLst>
                                      </p:cBhvr>
                                      <p:to>
                                        <p:strVal val="visible"/>
                                      </p:to>
                                    </p:set>
                                  </p:childTnLst>
                                </p:cTn>
                              </p:par>
                            </p:childTnLst>
                          </p:cTn>
                        </p:par>
                        <p:par>
                          <p:cTn id="19" fill="hold">
                            <p:stCondLst>
                              <p:cond delay="375"/>
                            </p:stCondLst>
                            <p:childTnLst>
                              <p:par>
                                <p:cTn id="20" presetID="11" presetClass="entr" presetSubtype="0" fill="hold" grpId="0" nodeType="afterEffect">
                                  <p:stCondLst>
                                    <p:cond delay="0"/>
                                  </p:stCondLst>
                                  <p:childTnLst>
                                    <p:set>
                                      <p:cBhvr>
                                        <p:cTn id="21" dur="75">
                                          <p:stCondLst>
                                            <p:cond delay="0"/>
                                          </p:stCondLst>
                                        </p:cTn>
                                        <p:tgtEl>
                                          <p:spTgt spid="7184"/>
                                        </p:tgtEl>
                                        <p:attrNameLst>
                                          <p:attrName>style.visibility</p:attrName>
                                        </p:attrNameLst>
                                      </p:cBhvr>
                                      <p:to>
                                        <p:strVal val="visible"/>
                                      </p:to>
                                    </p:set>
                                  </p:childTnLst>
                                </p:cTn>
                              </p:par>
                            </p:childTnLst>
                          </p:cTn>
                        </p:par>
                        <p:par>
                          <p:cTn id="22" fill="hold">
                            <p:stCondLst>
                              <p:cond delay="450"/>
                            </p:stCondLst>
                            <p:childTnLst>
                              <p:par>
                                <p:cTn id="23" presetID="11" presetClass="entr" presetSubtype="0" fill="hold" grpId="0" nodeType="afterEffect">
                                  <p:stCondLst>
                                    <p:cond delay="0"/>
                                  </p:stCondLst>
                                  <p:childTnLst>
                                    <p:set>
                                      <p:cBhvr>
                                        <p:cTn id="24" dur="75">
                                          <p:stCondLst>
                                            <p:cond delay="0"/>
                                          </p:stCondLst>
                                        </p:cTn>
                                        <p:tgtEl>
                                          <p:spTgt spid="7185"/>
                                        </p:tgtEl>
                                        <p:attrNameLst>
                                          <p:attrName>style.visibility</p:attrName>
                                        </p:attrNameLst>
                                      </p:cBhvr>
                                      <p:to>
                                        <p:strVal val="visible"/>
                                      </p:to>
                                    </p:set>
                                  </p:childTnLst>
                                </p:cTn>
                              </p:par>
                            </p:childTnLst>
                          </p:cTn>
                        </p:par>
                        <p:par>
                          <p:cTn id="25" fill="hold">
                            <p:stCondLst>
                              <p:cond delay="525"/>
                            </p:stCondLst>
                            <p:childTnLst>
                              <p:par>
                                <p:cTn id="26" presetID="11" presetClass="entr" presetSubtype="0" fill="hold" grpId="0" nodeType="afterEffect">
                                  <p:stCondLst>
                                    <p:cond delay="0"/>
                                  </p:stCondLst>
                                  <p:childTnLst>
                                    <p:set>
                                      <p:cBhvr>
                                        <p:cTn id="27" dur="75">
                                          <p:stCondLst>
                                            <p:cond delay="0"/>
                                          </p:stCondLst>
                                        </p:cTn>
                                        <p:tgtEl>
                                          <p:spTgt spid="7186"/>
                                        </p:tgtEl>
                                        <p:attrNameLst>
                                          <p:attrName>style.visibility</p:attrName>
                                        </p:attrNameLst>
                                      </p:cBhvr>
                                      <p:to>
                                        <p:strVal val="visible"/>
                                      </p:to>
                                    </p:set>
                                  </p:childTnLst>
                                </p:cTn>
                              </p:par>
                            </p:childTnLst>
                          </p:cTn>
                        </p:par>
                        <p:par>
                          <p:cTn id="28" fill="hold">
                            <p:stCondLst>
                              <p:cond delay="600"/>
                            </p:stCondLst>
                            <p:childTnLst>
                              <p:par>
                                <p:cTn id="29" presetID="11" presetClass="entr" presetSubtype="0" fill="hold" grpId="0" nodeType="afterEffect">
                                  <p:stCondLst>
                                    <p:cond delay="0"/>
                                  </p:stCondLst>
                                  <p:childTnLst>
                                    <p:set>
                                      <p:cBhvr>
                                        <p:cTn id="30" dur="75">
                                          <p:stCondLst>
                                            <p:cond delay="0"/>
                                          </p:stCondLst>
                                        </p:cTn>
                                        <p:tgtEl>
                                          <p:spTgt spid="7187"/>
                                        </p:tgtEl>
                                        <p:attrNameLst>
                                          <p:attrName>style.visibility</p:attrName>
                                        </p:attrNameLst>
                                      </p:cBhvr>
                                      <p:to>
                                        <p:strVal val="visible"/>
                                      </p:to>
                                    </p:set>
                                  </p:childTnLst>
                                </p:cTn>
                              </p:par>
                            </p:childTnLst>
                          </p:cTn>
                        </p:par>
                        <p:par>
                          <p:cTn id="31" fill="hold">
                            <p:stCondLst>
                              <p:cond delay="675"/>
                            </p:stCondLst>
                            <p:childTnLst>
                              <p:par>
                                <p:cTn id="32" presetID="11" presetClass="entr" presetSubtype="0" fill="hold" grpId="0" nodeType="afterEffect">
                                  <p:stCondLst>
                                    <p:cond delay="0"/>
                                  </p:stCondLst>
                                  <p:childTnLst>
                                    <p:set>
                                      <p:cBhvr>
                                        <p:cTn id="33" dur="75">
                                          <p:stCondLst>
                                            <p:cond delay="0"/>
                                          </p:stCondLst>
                                        </p:cTn>
                                        <p:tgtEl>
                                          <p:spTgt spid="7188"/>
                                        </p:tgtEl>
                                        <p:attrNameLst>
                                          <p:attrName>style.visibility</p:attrName>
                                        </p:attrNameLst>
                                      </p:cBhvr>
                                      <p:to>
                                        <p:strVal val="visible"/>
                                      </p:to>
                                    </p:set>
                                  </p:childTnLst>
                                </p:cTn>
                              </p:par>
                            </p:childTnLst>
                          </p:cTn>
                        </p:par>
                        <p:par>
                          <p:cTn id="34" fill="hold">
                            <p:stCondLst>
                              <p:cond delay="750"/>
                            </p:stCondLst>
                            <p:childTnLst>
                              <p:par>
                                <p:cTn id="35" presetID="11" presetClass="entr" presetSubtype="0" fill="hold" grpId="0" nodeType="afterEffect">
                                  <p:stCondLst>
                                    <p:cond delay="0"/>
                                  </p:stCondLst>
                                  <p:childTnLst>
                                    <p:set>
                                      <p:cBhvr>
                                        <p:cTn id="36" dur="75">
                                          <p:stCondLst>
                                            <p:cond delay="0"/>
                                          </p:stCondLst>
                                        </p:cTn>
                                        <p:tgtEl>
                                          <p:spTgt spid="7189"/>
                                        </p:tgtEl>
                                        <p:attrNameLst>
                                          <p:attrName>style.visibility</p:attrName>
                                        </p:attrNameLst>
                                      </p:cBhvr>
                                      <p:to>
                                        <p:strVal val="visible"/>
                                      </p:to>
                                    </p:set>
                                  </p:childTnLst>
                                </p:cTn>
                              </p:par>
                            </p:childTnLst>
                          </p:cTn>
                        </p:par>
                        <p:par>
                          <p:cTn id="37" fill="hold">
                            <p:stCondLst>
                              <p:cond delay="825"/>
                            </p:stCondLst>
                            <p:childTnLst>
                              <p:par>
                                <p:cTn id="38" presetID="11" presetClass="entr" presetSubtype="0" fill="hold" grpId="0" nodeType="afterEffect">
                                  <p:stCondLst>
                                    <p:cond delay="0"/>
                                  </p:stCondLst>
                                  <p:childTnLst>
                                    <p:set>
                                      <p:cBhvr>
                                        <p:cTn id="39" dur="75">
                                          <p:stCondLst>
                                            <p:cond delay="0"/>
                                          </p:stCondLst>
                                        </p:cTn>
                                        <p:tgtEl>
                                          <p:spTgt spid="7190"/>
                                        </p:tgtEl>
                                        <p:attrNameLst>
                                          <p:attrName>style.visibility</p:attrName>
                                        </p:attrNameLst>
                                      </p:cBhvr>
                                      <p:to>
                                        <p:strVal val="visible"/>
                                      </p:to>
                                    </p:set>
                                  </p:childTnLst>
                                </p:cTn>
                              </p:par>
                            </p:childTnLst>
                          </p:cTn>
                        </p:par>
                        <p:par>
                          <p:cTn id="40" fill="hold">
                            <p:stCondLst>
                              <p:cond delay="900"/>
                            </p:stCondLst>
                            <p:childTnLst>
                              <p:par>
                                <p:cTn id="41" presetID="11" presetClass="entr" presetSubtype="0" fill="hold" grpId="0" nodeType="afterEffect">
                                  <p:stCondLst>
                                    <p:cond delay="0"/>
                                  </p:stCondLst>
                                  <p:childTnLst>
                                    <p:set>
                                      <p:cBhvr>
                                        <p:cTn id="42" dur="75">
                                          <p:stCondLst>
                                            <p:cond delay="0"/>
                                          </p:stCondLst>
                                        </p:cTn>
                                        <p:tgtEl>
                                          <p:spTgt spid="7191"/>
                                        </p:tgtEl>
                                        <p:attrNameLst>
                                          <p:attrName>style.visibility</p:attrName>
                                        </p:attrNameLst>
                                      </p:cBhvr>
                                      <p:to>
                                        <p:strVal val="visible"/>
                                      </p:to>
                                    </p:set>
                                  </p:childTnLst>
                                </p:cTn>
                              </p:par>
                            </p:childTnLst>
                          </p:cTn>
                        </p:par>
                        <p:par>
                          <p:cTn id="43" fill="hold">
                            <p:stCondLst>
                              <p:cond delay="975"/>
                            </p:stCondLst>
                            <p:childTnLst>
                              <p:par>
                                <p:cTn id="44" presetID="11" presetClass="entr" presetSubtype="0" fill="hold" grpId="0" nodeType="afterEffect">
                                  <p:stCondLst>
                                    <p:cond delay="0"/>
                                  </p:stCondLst>
                                  <p:childTnLst>
                                    <p:set>
                                      <p:cBhvr>
                                        <p:cTn id="45" dur="75">
                                          <p:stCondLst>
                                            <p:cond delay="0"/>
                                          </p:stCondLst>
                                        </p:cTn>
                                        <p:tgtEl>
                                          <p:spTgt spid="7192"/>
                                        </p:tgtEl>
                                        <p:attrNameLst>
                                          <p:attrName>style.visibility</p:attrName>
                                        </p:attrNameLst>
                                      </p:cBhvr>
                                      <p:to>
                                        <p:strVal val="visible"/>
                                      </p:to>
                                    </p:set>
                                  </p:childTnLst>
                                </p:cTn>
                              </p:par>
                            </p:childTnLst>
                          </p:cTn>
                        </p:par>
                        <p:par>
                          <p:cTn id="46" fill="hold">
                            <p:stCondLst>
                              <p:cond delay="1050"/>
                            </p:stCondLst>
                            <p:childTnLst>
                              <p:par>
                                <p:cTn id="47" presetID="11" presetClass="entr" presetSubtype="0" fill="hold" grpId="0" nodeType="afterEffect">
                                  <p:stCondLst>
                                    <p:cond delay="0"/>
                                  </p:stCondLst>
                                  <p:childTnLst>
                                    <p:set>
                                      <p:cBhvr>
                                        <p:cTn id="48" dur="75">
                                          <p:stCondLst>
                                            <p:cond delay="0"/>
                                          </p:stCondLst>
                                        </p:cTn>
                                        <p:tgtEl>
                                          <p:spTgt spid="7193"/>
                                        </p:tgtEl>
                                        <p:attrNameLst>
                                          <p:attrName>style.visibility</p:attrName>
                                        </p:attrNameLst>
                                      </p:cBhvr>
                                      <p:to>
                                        <p:strVal val="visible"/>
                                      </p:to>
                                    </p:set>
                                  </p:childTnLst>
                                </p:cTn>
                              </p:par>
                            </p:childTnLst>
                          </p:cTn>
                        </p:par>
                        <p:par>
                          <p:cTn id="49" fill="hold">
                            <p:stCondLst>
                              <p:cond delay="1125"/>
                            </p:stCondLst>
                            <p:childTnLst>
                              <p:par>
                                <p:cTn id="50" presetID="11" presetClass="entr" presetSubtype="0" fill="hold" grpId="0" nodeType="afterEffect">
                                  <p:stCondLst>
                                    <p:cond delay="0"/>
                                  </p:stCondLst>
                                  <p:childTnLst>
                                    <p:set>
                                      <p:cBhvr>
                                        <p:cTn id="51" dur="75">
                                          <p:stCondLst>
                                            <p:cond delay="0"/>
                                          </p:stCondLst>
                                        </p:cTn>
                                        <p:tgtEl>
                                          <p:spTgt spid="7194"/>
                                        </p:tgtEl>
                                        <p:attrNameLst>
                                          <p:attrName>style.visibility</p:attrName>
                                        </p:attrNameLst>
                                      </p:cBhvr>
                                      <p:to>
                                        <p:strVal val="visible"/>
                                      </p:to>
                                    </p:set>
                                  </p:childTnLst>
                                </p:cTn>
                              </p:par>
                            </p:childTnLst>
                          </p:cTn>
                        </p:par>
                        <p:par>
                          <p:cTn id="52" fill="hold">
                            <p:stCondLst>
                              <p:cond delay="1200"/>
                            </p:stCondLst>
                            <p:childTnLst>
                              <p:par>
                                <p:cTn id="53" presetID="11" presetClass="entr" presetSubtype="0" fill="hold" grpId="0" nodeType="afterEffect">
                                  <p:stCondLst>
                                    <p:cond delay="0"/>
                                  </p:stCondLst>
                                  <p:childTnLst>
                                    <p:set>
                                      <p:cBhvr>
                                        <p:cTn id="54" dur="75">
                                          <p:stCondLst>
                                            <p:cond delay="0"/>
                                          </p:stCondLst>
                                        </p:cTn>
                                        <p:tgtEl>
                                          <p:spTgt spid="7195"/>
                                        </p:tgtEl>
                                        <p:attrNameLst>
                                          <p:attrName>style.visibility</p:attrName>
                                        </p:attrNameLst>
                                      </p:cBhvr>
                                      <p:to>
                                        <p:strVal val="visible"/>
                                      </p:to>
                                    </p:set>
                                  </p:childTnLst>
                                </p:cTn>
                              </p:par>
                            </p:childTnLst>
                          </p:cTn>
                        </p:par>
                        <p:par>
                          <p:cTn id="55" fill="hold">
                            <p:stCondLst>
                              <p:cond delay="1275"/>
                            </p:stCondLst>
                            <p:childTnLst>
                              <p:par>
                                <p:cTn id="56" presetID="11" presetClass="entr" presetSubtype="0" fill="hold" grpId="0" nodeType="afterEffect">
                                  <p:stCondLst>
                                    <p:cond delay="0"/>
                                  </p:stCondLst>
                                  <p:childTnLst>
                                    <p:set>
                                      <p:cBhvr>
                                        <p:cTn id="57" dur="75">
                                          <p:stCondLst>
                                            <p:cond delay="0"/>
                                          </p:stCondLst>
                                        </p:cTn>
                                        <p:tgtEl>
                                          <p:spTgt spid="7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P spid="7179" grpId="0" animBg="1"/>
      <p:bldP spid="7180" grpId="0" animBg="1"/>
      <p:bldP spid="7181" grpId="0" animBg="1"/>
      <p:bldP spid="7183" grpId="0" animBg="1"/>
      <p:bldP spid="7184" grpId="0" animBg="1"/>
      <p:bldP spid="7185" grpId="0" animBg="1"/>
      <p:bldP spid="7186" grpId="0" animBg="1"/>
      <p:bldP spid="7187" grpId="0" animBg="1"/>
      <p:bldP spid="7188" grpId="0" animBg="1"/>
      <p:bldP spid="7189" grpId="0" animBg="1"/>
      <p:bldP spid="7190" grpId="0" animBg="1"/>
      <p:bldP spid="7191" grpId="0" animBg="1"/>
      <p:bldP spid="7192" grpId="0" animBg="1"/>
      <p:bldP spid="7193" grpId="0" animBg="1"/>
      <p:bldP spid="7194" grpId="0" animBg="1"/>
      <p:bldP spid="7195" grpId="0" animBg="1"/>
      <p:bldP spid="719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588963"/>
            <a:ext cx="9144000" cy="946150"/>
          </a:xfrm>
          <a:prstGeom prst="rect">
            <a:avLst/>
          </a:prstGeom>
          <a:noFill/>
          <a:ln w="9525">
            <a:noFill/>
            <a:miter lim="800000"/>
            <a:headEnd/>
            <a:tailEnd/>
          </a:ln>
        </p:spPr>
        <p:txBody>
          <a:bodyPr>
            <a:spAutoFit/>
          </a:bodyPr>
          <a:lstStyle/>
          <a:p>
            <a:pPr marL="914400"/>
            <a:r>
              <a:rPr lang="en-US" altLang="zh-TW" sz="2800" b="1">
                <a:solidFill>
                  <a:srgbClr val="FF0000"/>
                </a:solidFill>
                <a:cs typeface="Arial" charset="0"/>
              </a:rPr>
              <a:t>Laser Printers – </a:t>
            </a:r>
          </a:p>
          <a:p>
            <a:pPr marL="914400"/>
            <a:r>
              <a:rPr lang="en-US" altLang="zh-TW" sz="2800" b="1" u="sng">
                <a:solidFill>
                  <a:srgbClr val="FF0000"/>
                </a:solidFill>
                <a:cs typeface="Arial" charset="0"/>
              </a:rPr>
              <a:t>How Do Laser Printers Work?</a:t>
            </a:r>
            <a:endParaRPr lang="en-US" altLang="zh-TW" sz="2800">
              <a:solidFill>
                <a:srgbClr val="FF0000"/>
              </a:solidFill>
            </a:endParaRPr>
          </a:p>
        </p:txBody>
      </p:sp>
      <p:sp>
        <p:nvSpPr>
          <p:cNvPr id="17411" name="Rectangle 3"/>
          <p:cNvSpPr>
            <a:spLocks noChangeArrowheads="1"/>
          </p:cNvSpPr>
          <p:nvPr/>
        </p:nvSpPr>
        <p:spPr bwMode="auto">
          <a:xfrm>
            <a:off x="0" y="1933575"/>
            <a:ext cx="8224838" cy="2708275"/>
          </a:xfrm>
          <a:prstGeom prst="rect">
            <a:avLst/>
          </a:prstGeom>
          <a:noFill/>
          <a:ln w="9525">
            <a:noFill/>
            <a:miter lim="800000"/>
            <a:headEnd/>
            <a:tailEnd/>
          </a:ln>
        </p:spPr>
        <p:txBody>
          <a:bodyPr lIns="0" tIns="76176" rIns="0" bIns="76176">
            <a:spAutoFit/>
          </a:bodyPr>
          <a:lstStyle/>
          <a:p>
            <a:pPr marL="1379538" indent="-465138" defTabSz="234950">
              <a:buFontTx/>
              <a:buChar char="•"/>
            </a:pPr>
            <a:r>
              <a:rPr lang="en-US" altLang="zh-TW" b="1" dirty="0">
                <a:solidFill>
                  <a:schemeClr val="accent2"/>
                </a:solidFill>
                <a:latin typeface="Times New Roman" pitchFamily="18" charset="0"/>
                <a:cs typeface="Times New Roman" pitchFamily="18" charset="0"/>
              </a:rPr>
              <a:t>Laser printers are non-impact printers.</a:t>
            </a:r>
          </a:p>
          <a:p>
            <a:pPr marL="1379538" indent="-465138" defTabSz="234950" eaLnBrk="0" hangingPunct="0">
              <a:buFontTx/>
              <a:buChar char="•"/>
            </a:pPr>
            <a:endParaRPr lang="en-US" altLang="zh-TW" b="1" dirty="0">
              <a:solidFill>
                <a:schemeClr val="accent2"/>
              </a:solidFill>
              <a:latin typeface="Times New Roman" pitchFamily="18" charset="0"/>
              <a:cs typeface="Times New Roman" pitchFamily="18" charset="0"/>
            </a:endParaRPr>
          </a:p>
          <a:p>
            <a:pPr marL="1379538" indent="-465138" defTabSz="234950" eaLnBrk="0" hangingPunct="0">
              <a:buFontTx/>
              <a:buChar char="•"/>
            </a:pPr>
            <a:r>
              <a:rPr lang="en-US" altLang="zh-TW" b="1" dirty="0">
                <a:solidFill>
                  <a:schemeClr val="accent2"/>
                </a:solidFill>
                <a:latin typeface="Times New Roman" pitchFamily="18" charset="0"/>
                <a:cs typeface="Times New Roman" pitchFamily="18" charset="0"/>
              </a:rPr>
              <a:t>They use heat and pressure to bond particles 	of toner to paper.</a:t>
            </a:r>
          </a:p>
          <a:p>
            <a:pPr marL="1379538" indent="-465138" defTabSz="234950" eaLnBrk="0" hangingPunct="0">
              <a:buFontTx/>
              <a:buChar char="•"/>
            </a:pPr>
            <a:endParaRPr lang="en-US" altLang="zh-TW" b="1" dirty="0">
              <a:solidFill>
                <a:schemeClr val="accent2"/>
              </a:solidFill>
              <a:latin typeface="Times New Roman" pitchFamily="18" charset="0"/>
              <a:cs typeface="Times New Roman" pitchFamily="18" charset="0"/>
            </a:endParaRPr>
          </a:p>
          <a:p>
            <a:pPr marL="1379538" indent="-465138" defTabSz="234950" eaLnBrk="0" hangingPunct="0">
              <a:buFontTx/>
              <a:buChar char="•"/>
            </a:pPr>
            <a:r>
              <a:rPr lang="en-US" altLang="zh-TW" b="1" dirty="0">
                <a:solidFill>
                  <a:schemeClr val="accent2"/>
                </a:solidFill>
                <a:latin typeface="Times New Roman" pitchFamily="18" charset="0"/>
                <a:cs typeface="Times New Roman" pitchFamily="18" charset="0"/>
              </a:rPr>
              <a:t>Laser printers are available for color and black-and-white printing.</a:t>
            </a:r>
            <a:r>
              <a:rPr lang="en-US" altLang="zh-TW" b="1" dirty="0">
                <a:solidFill>
                  <a:schemeClr val="accent2"/>
                </a:solidFill>
                <a:latin typeface="Times New Roman" pitchFamily="18" charset="0"/>
              </a:rPr>
              <a:t> </a:t>
            </a:r>
            <a:endParaRPr lang="en-US" altLang="zh-TW" b="1"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NortonSlides\art06\lasprtr.BMP"/>
          <p:cNvPicPr>
            <a:picLocks noChangeAspect="1" noChangeArrowheads="1"/>
          </p:cNvPicPr>
          <p:nvPr/>
        </p:nvPicPr>
        <p:blipFill>
          <a:blip r:embed="rId2"/>
          <a:srcRect b="15440"/>
          <a:stretch>
            <a:fillRect/>
          </a:stretch>
        </p:blipFill>
        <p:spPr bwMode="auto">
          <a:xfrm>
            <a:off x="76200" y="304800"/>
            <a:ext cx="8915400" cy="5021263"/>
          </a:xfrm>
          <a:prstGeom prst="rect">
            <a:avLst/>
          </a:prstGeom>
          <a:noFill/>
          <a:ln w="9525">
            <a:noFill/>
            <a:miter lim="800000"/>
            <a:headEnd/>
            <a:tailEnd/>
          </a:ln>
        </p:spPr>
      </p:pic>
      <p:grpSp>
        <p:nvGrpSpPr>
          <p:cNvPr id="2" name="Group 99"/>
          <p:cNvGrpSpPr>
            <a:grpSpLocks/>
          </p:cNvGrpSpPr>
          <p:nvPr/>
        </p:nvGrpSpPr>
        <p:grpSpPr bwMode="auto">
          <a:xfrm>
            <a:off x="4584700" y="1676400"/>
            <a:ext cx="3048000" cy="838200"/>
            <a:chOff x="2880" y="1056"/>
            <a:chExt cx="1920" cy="528"/>
          </a:xfrm>
        </p:grpSpPr>
        <p:sp>
          <p:nvSpPr>
            <p:cNvPr id="18436" name="Freeform 3"/>
            <p:cNvSpPr>
              <a:spLocks/>
            </p:cNvSpPr>
            <p:nvPr/>
          </p:nvSpPr>
          <p:spPr bwMode="auto">
            <a:xfrm>
              <a:off x="2880" y="1056"/>
              <a:ext cx="1920" cy="528"/>
            </a:xfrm>
            <a:custGeom>
              <a:avLst/>
              <a:gdLst>
                <a:gd name="T0" fmla="*/ 0 w 1920"/>
                <a:gd name="T1" fmla="*/ 0 h 528"/>
                <a:gd name="T2" fmla="*/ 1296 w 1920"/>
                <a:gd name="T3" fmla="*/ 48 h 528"/>
                <a:gd name="T4" fmla="*/ 1920 w 1920"/>
                <a:gd name="T5" fmla="*/ 528 h 528"/>
                <a:gd name="T6" fmla="*/ 576 w 1920"/>
                <a:gd name="T7" fmla="*/ 528 h 528"/>
                <a:gd name="T8" fmla="*/ 0 w 1920"/>
                <a:gd name="T9" fmla="*/ 0 h 528"/>
                <a:gd name="T10" fmla="*/ 0 60000 65536"/>
                <a:gd name="T11" fmla="*/ 0 60000 65536"/>
                <a:gd name="T12" fmla="*/ 0 60000 65536"/>
                <a:gd name="T13" fmla="*/ 0 60000 65536"/>
                <a:gd name="T14" fmla="*/ 0 60000 65536"/>
                <a:gd name="T15" fmla="*/ 0 w 1920"/>
                <a:gd name="T16" fmla="*/ 0 h 528"/>
                <a:gd name="T17" fmla="*/ 1920 w 1920"/>
                <a:gd name="T18" fmla="*/ 528 h 528"/>
              </a:gdLst>
              <a:ahLst/>
              <a:cxnLst>
                <a:cxn ang="T10">
                  <a:pos x="T0" y="T1"/>
                </a:cxn>
                <a:cxn ang="T11">
                  <a:pos x="T2" y="T3"/>
                </a:cxn>
                <a:cxn ang="T12">
                  <a:pos x="T4" y="T5"/>
                </a:cxn>
                <a:cxn ang="T13">
                  <a:pos x="T6" y="T7"/>
                </a:cxn>
                <a:cxn ang="T14">
                  <a:pos x="T8" y="T9"/>
                </a:cxn>
              </a:cxnLst>
              <a:rect l="T15" t="T16" r="T17" b="T18"/>
              <a:pathLst>
                <a:path w="1920" h="528">
                  <a:moveTo>
                    <a:pt x="0" y="0"/>
                  </a:moveTo>
                  <a:lnTo>
                    <a:pt x="1296" y="48"/>
                  </a:lnTo>
                  <a:lnTo>
                    <a:pt x="1920" y="528"/>
                  </a:lnTo>
                  <a:lnTo>
                    <a:pt x="576" y="528"/>
                  </a:lnTo>
                  <a:lnTo>
                    <a:pt x="0" y="0"/>
                  </a:lnTo>
                  <a:close/>
                </a:path>
              </a:pathLst>
            </a:custGeom>
            <a:solidFill>
              <a:schemeClr val="accent1"/>
            </a:solidFill>
            <a:ln w="9525">
              <a:solidFill>
                <a:schemeClr val="tx1"/>
              </a:solidFill>
              <a:round/>
              <a:headEnd/>
              <a:tailEnd/>
            </a:ln>
          </p:spPr>
          <p:txBody>
            <a:bodyPr/>
            <a:lstStyle/>
            <a:p>
              <a:endParaRPr lang="en-US"/>
            </a:p>
          </p:txBody>
        </p:sp>
        <p:grpSp>
          <p:nvGrpSpPr>
            <p:cNvPr id="3" name="Group 98"/>
            <p:cNvGrpSpPr>
              <a:grpSpLocks/>
            </p:cNvGrpSpPr>
            <p:nvPr/>
          </p:nvGrpSpPr>
          <p:grpSpPr bwMode="auto">
            <a:xfrm rot="-5173801">
              <a:off x="3578" y="959"/>
              <a:ext cx="410" cy="732"/>
              <a:chOff x="2124" y="1077"/>
              <a:chExt cx="1512" cy="2166"/>
            </a:xfrm>
          </p:grpSpPr>
          <p:grpSp>
            <p:nvGrpSpPr>
              <p:cNvPr id="4" name="Group 75"/>
              <p:cNvGrpSpPr>
                <a:grpSpLocks/>
              </p:cNvGrpSpPr>
              <p:nvPr/>
            </p:nvGrpSpPr>
            <p:grpSpPr bwMode="auto">
              <a:xfrm>
                <a:off x="2124" y="1809"/>
                <a:ext cx="1512" cy="1434"/>
                <a:chOff x="2124" y="1809"/>
                <a:chExt cx="1512" cy="1434"/>
              </a:xfrm>
            </p:grpSpPr>
            <p:grpSp>
              <p:nvGrpSpPr>
                <p:cNvPr id="5" name="Group 69"/>
                <p:cNvGrpSpPr>
                  <a:grpSpLocks/>
                </p:cNvGrpSpPr>
                <p:nvPr/>
              </p:nvGrpSpPr>
              <p:grpSpPr bwMode="auto">
                <a:xfrm>
                  <a:off x="2532" y="1809"/>
                  <a:ext cx="1104" cy="1434"/>
                  <a:chOff x="2532" y="1809"/>
                  <a:chExt cx="1104" cy="1434"/>
                </a:xfrm>
              </p:grpSpPr>
              <p:sp>
                <p:nvSpPr>
                  <p:cNvPr id="18467" name="Freeform 66"/>
                  <p:cNvSpPr>
                    <a:spLocks/>
                  </p:cNvSpPr>
                  <p:nvPr/>
                </p:nvSpPr>
                <p:spPr bwMode="auto">
                  <a:xfrm>
                    <a:off x="2532" y="1809"/>
                    <a:ext cx="1104" cy="1434"/>
                  </a:xfrm>
                  <a:custGeom>
                    <a:avLst/>
                    <a:gdLst>
                      <a:gd name="T0" fmla="*/ 0 w 1104"/>
                      <a:gd name="T1" fmla="*/ 228 h 1434"/>
                      <a:gd name="T2" fmla="*/ 576 w 1104"/>
                      <a:gd name="T3" fmla="*/ 1434 h 1434"/>
                      <a:gd name="T4" fmla="*/ 768 w 1104"/>
                      <a:gd name="T5" fmla="*/ 1152 h 1434"/>
                      <a:gd name="T6" fmla="*/ 1104 w 1104"/>
                      <a:gd name="T7" fmla="*/ 1134 h 1434"/>
                      <a:gd name="T8" fmla="*/ 462 w 1104"/>
                      <a:gd name="T9" fmla="*/ 0 h 1434"/>
                      <a:gd name="T10" fmla="*/ 0 w 1104"/>
                      <a:gd name="T11" fmla="*/ 228 h 1434"/>
                      <a:gd name="T12" fmla="*/ 0 60000 65536"/>
                      <a:gd name="T13" fmla="*/ 0 60000 65536"/>
                      <a:gd name="T14" fmla="*/ 0 60000 65536"/>
                      <a:gd name="T15" fmla="*/ 0 60000 65536"/>
                      <a:gd name="T16" fmla="*/ 0 60000 65536"/>
                      <a:gd name="T17" fmla="*/ 0 60000 65536"/>
                      <a:gd name="T18" fmla="*/ 0 w 1104"/>
                      <a:gd name="T19" fmla="*/ 0 h 1434"/>
                      <a:gd name="T20" fmla="*/ 1104 w 1104"/>
                      <a:gd name="T21" fmla="*/ 1434 h 1434"/>
                    </a:gdLst>
                    <a:ahLst/>
                    <a:cxnLst>
                      <a:cxn ang="T12">
                        <a:pos x="T0" y="T1"/>
                      </a:cxn>
                      <a:cxn ang="T13">
                        <a:pos x="T2" y="T3"/>
                      </a:cxn>
                      <a:cxn ang="T14">
                        <a:pos x="T4" y="T5"/>
                      </a:cxn>
                      <a:cxn ang="T15">
                        <a:pos x="T6" y="T7"/>
                      </a:cxn>
                      <a:cxn ang="T16">
                        <a:pos x="T8" y="T9"/>
                      </a:cxn>
                      <a:cxn ang="T17">
                        <a:pos x="T10" y="T11"/>
                      </a:cxn>
                    </a:cxnLst>
                    <a:rect l="T18" t="T19" r="T20" b="T21"/>
                    <a:pathLst>
                      <a:path w="1104" h="1434">
                        <a:moveTo>
                          <a:pt x="0" y="228"/>
                        </a:moveTo>
                        <a:lnTo>
                          <a:pt x="576" y="1434"/>
                        </a:lnTo>
                        <a:lnTo>
                          <a:pt x="768" y="1152"/>
                        </a:lnTo>
                        <a:lnTo>
                          <a:pt x="1104" y="1134"/>
                        </a:lnTo>
                        <a:lnTo>
                          <a:pt x="462" y="0"/>
                        </a:lnTo>
                        <a:lnTo>
                          <a:pt x="0" y="228"/>
                        </a:lnTo>
                        <a:close/>
                      </a:path>
                    </a:pathLst>
                  </a:custGeom>
                  <a:solidFill>
                    <a:srgbClr val="0000E0"/>
                  </a:solidFill>
                  <a:ln w="12700">
                    <a:solidFill>
                      <a:srgbClr val="000000"/>
                    </a:solidFill>
                    <a:round/>
                    <a:headEnd/>
                    <a:tailEnd/>
                  </a:ln>
                </p:spPr>
                <p:txBody>
                  <a:bodyPr/>
                  <a:lstStyle/>
                  <a:p>
                    <a:endParaRPr lang="en-US"/>
                  </a:p>
                </p:txBody>
              </p:sp>
              <p:sp>
                <p:nvSpPr>
                  <p:cNvPr id="18468" name="Freeform 67"/>
                  <p:cNvSpPr>
                    <a:spLocks/>
                  </p:cNvSpPr>
                  <p:nvPr/>
                </p:nvSpPr>
                <p:spPr bwMode="auto">
                  <a:xfrm>
                    <a:off x="2810" y="1989"/>
                    <a:ext cx="238" cy="887"/>
                  </a:xfrm>
                  <a:custGeom>
                    <a:avLst/>
                    <a:gdLst>
                      <a:gd name="T0" fmla="*/ 238 w 238"/>
                      <a:gd name="T1" fmla="*/ 30 h 887"/>
                      <a:gd name="T2" fmla="*/ 129 w 238"/>
                      <a:gd name="T3" fmla="*/ 887 h 887"/>
                      <a:gd name="T4" fmla="*/ 0 w 238"/>
                      <a:gd name="T5" fmla="*/ 620 h 887"/>
                      <a:gd name="T6" fmla="*/ 124 w 238"/>
                      <a:gd name="T7" fmla="*/ 0 h 887"/>
                      <a:gd name="T8" fmla="*/ 238 w 238"/>
                      <a:gd name="T9" fmla="*/ 30 h 887"/>
                      <a:gd name="T10" fmla="*/ 0 60000 65536"/>
                      <a:gd name="T11" fmla="*/ 0 60000 65536"/>
                      <a:gd name="T12" fmla="*/ 0 60000 65536"/>
                      <a:gd name="T13" fmla="*/ 0 60000 65536"/>
                      <a:gd name="T14" fmla="*/ 0 60000 65536"/>
                      <a:gd name="T15" fmla="*/ 0 w 238"/>
                      <a:gd name="T16" fmla="*/ 0 h 887"/>
                      <a:gd name="T17" fmla="*/ 238 w 238"/>
                      <a:gd name="T18" fmla="*/ 887 h 887"/>
                    </a:gdLst>
                    <a:ahLst/>
                    <a:cxnLst>
                      <a:cxn ang="T10">
                        <a:pos x="T0" y="T1"/>
                      </a:cxn>
                      <a:cxn ang="T11">
                        <a:pos x="T2" y="T3"/>
                      </a:cxn>
                      <a:cxn ang="T12">
                        <a:pos x="T4" y="T5"/>
                      </a:cxn>
                      <a:cxn ang="T13">
                        <a:pos x="T6" y="T7"/>
                      </a:cxn>
                      <a:cxn ang="T14">
                        <a:pos x="T8" y="T9"/>
                      </a:cxn>
                    </a:cxnLst>
                    <a:rect l="T15" t="T16" r="T17" b="T18"/>
                    <a:pathLst>
                      <a:path w="238" h="887">
                        <a:moveTo>
                          <a:pt x="238" y="30"/>
                        </a:moveTo>
                        <a:lnTo>
                          <a:pt x="129" y="887"/>
                        </a:lnTo>
                        <a:lnTo>
                          <a:pt x="0" y="620"/>
                        </a:lnTo>
                        <a:lnTo>
                          <a:pt x="124" y="0"/>
                        </a:lnTo>
                        <a:lnTo>
                          <a:pt x="238" y="30"/>
                        </a:lnTo>
                        <a:close/>
                      </a:path>
                    </a:pathLst>
                  </a:custGeom>
                  <a:solidFill>
                    <a:srgbClr val="000080"/>
                  </a:solidFill>
                  <a:ln w="9525">
                    <a:noFill/>
                    <a:round/>
                    <a:headEnd/>
                    <a:tailEnd/>
                  </a:ln>
                </p:spPr>
                <p:txBody>
                  <a:bodyPr/>
                  <a:lstStyle/>
                  <a:p>
                    <a:endParaRPr lang="en-US"/>
                  </a:p>
                </p:txBody>
              </p:sp>
              <p:sp>
                <p:nvSpPr>
                  <p:cNvPr id="18469" name="Oval 68"/>
                  <p:cNvSpPr>
                    <a:spLocks noChangeArrowheads="1"/>
                  </p:cNvSpPr>
                  <p:nvPr/>
                </p:nvSpPr>
                <p:spPr bwMode="auto">
                  <a:xfrm>
                    <a:off x="2952" y="1977"/>
                    <a:ext cx="192" cy="192"/>
                  </a:xfrm>
                  <a:prstGeom prst="ellipse">
                    <a:avLst/>
                  </a:prstGeom>
                  <a:solidFill>
                    <a:srgbClr val="000080"/>
                  </a:solidFill>
                  <a:ln w="9525">
                    <a:noFill/>
                    <a:round/>
                    <a:headEnd/>
                    <a:tailEnd/>
                  </a:ln>
                </p:spPr>
                <p:txBody>
                  <a:bodyPr/>
                  <a:lstStyle/>
                  <a:p>
                    <a:endParaRPr lang="en-US"/>
                  </a:p>
                </p:txBody>
              </p:sp>
            </p:grpSp>
            <p:grpSp>
              <p:nvGrpSpPr>
                <p:cNvPr id="6" name="Group 74"/>
                <p:cNvGrpSpPr>
                  <a:grpSpLocks/>
                </p:cNvGrpSpPr>
                <p:nvPr/>
              </p:nvGrpSpPr>
              <p:grpSpPr bwMode="auto">
                <a:xfrm>
                  <a:off x="2124" y="1863"/>
                  <a:ext cx="876" cy="1344"/>
                  <a:chOff x="2124" y="1863"/>
                  <a:chExt cx="876" cy="1344"/>
                </a:xfrm>
              </p:grpSpPr>
              <p:sp>
                <p:nvSpPr>
                  <p:cNvPr id="18463" name="Freeform 70"/>
                  <p:cNvSpPr>
                    <a:spLocks/>
                  </p:cNvSpPr>
                  <p:nvPr/>
                </p:nvSpPr>
                <p:spPr bwMode="auto">
                  <a:xfrm>
                    <a:off x="2124" y="1863"/>
                    <a:ext cx="876" cy="1344"/>
                  </a:xfrm>
                  <a:custGeom>
                    <a:avLst/>
                    <a:gdLst>
                      <a:gd name="T0" fmla="*/ 876 w 876"/>
                      <a:gd name="T1" fmla="*/ 126 h 1344"/>
                      <a:gd name="T2" fmla="*/ 618 w 876"/>
                      <a:gd name="T3" fmla="*/ 1344 h 1344"/>
                      <a:gd name="T4" fmla="*/ 366 w 876"/>
                      <a:gd name="T5" fmla="*/ 1092 h 1344"/>
                      <a:gd name="T6" fmla="*/ 0 w 876"/>
                      <a:gd name="T7" fmla="*/ 1194 h 1344"/>
                      <a:gd name="T8" fmla="*/ 408 w 876"/>
                      <a:gd name="T9" fmla="*/ 0 h 1344"/>
                      <a:gd name="T10" fmla="*/ 876 w 876"/>
                      <a:gd name="T11" fmla="*/ 126 h 1344"/>
                      <a:gd name="T12" fmla="*/ 0 60000 65536"/>
                      <a:gd name="T13" fmla="*/ 0 60000 65536"/>
                      <a:gd name="T14" fmla="*/ 0 60000 65536"/>
                      <a:gd name="T15" fmla="*/ 0 60000 65536"/>
                      <a:gd name="T16" fmla="*/ 0 60000 65536"/>
                      <a:gd name="T17" fmla="*/ 0 60000 65536"/>
                      <a:gd name="T18" fmla="*/ 0 w 876"/>
                      <a:gd name="T19" fmla="*/ 0 h 1344"/>
                      <a:gd name="T20" fmla="*/ 876 w 876"/>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876" h="1344">
                        <a:moveTo>
                          <a:pt x="876" y="126"/>
                        </a:moveTo>
                        <a:lnTo>
                          <a:pt x="618" y="1344"/>
                        </a:lnTo>
                        <a:lnTo>
                          <a:pt x="366" y="1092"/>
                        </a:lnTo>
                        <a:lnTo>
                          <a:pt x="0" y="1194"/>
                        </a:lnTo>
                        <a:lnTo>
                          <a:pt x="408" y="0"/>
                        </a:lnTo>
                        <a:lnTo>
                          <a:pt x="876" y="126"/>
                        </a:lnTo>
                        <a:close/>
                      </a:path>
                    </a:pathLst>
                  </a:custGeom>
                  <a:solidFill>
                    <a:srgbClr val="0000FF"/>
                  </a:solidFill>
                  <a:ln w="12700">
                    <a:solidFill>
                      <a:srgbClr val="000000"/>
                    </a:solidFill>
                    <a:round/>
                    <a:headEnd/>
                    <a:tailEnd/>
                  </a:ln>
                </p:spPr>
                <p:txBody>
                  <a:bodyPr/>
                  <a:lstStyle/>
                  <a:p>
                    <a:endParaRPr lang="en-US"/>
                  </a:p>
                </p:txBody>
              </p:sp>
              <p:sp>
                <p:nvSpPr>
                  <p:cNvPr id="18464" name="Oval 71"/>
                  <p:cNvSpPr>
                    <a:spLocks noChangeArrowheads="1"/>
                  </p:cNvSpPr>
                  <p:nvPr/>
                </p:nvSpPr>
                <p:spPr bwMode="auto">
                  <a:xfrm>
                    <a:off x="2484" y="1956"/>
                    <a:ext cx="192" cy="192"/>
                  </a:xfrm>
                  <a:prstGeom prst="ellipse">
                    <a:avLst/>
                  </a:prstGeom>
                  <a:solidFill>
                    <a:srgbClr val="000080"/>
                  </a:solidFill>
                  <a:ln w="9525">
                    <a:noFill/>
                    <a:round/>
                    <a:headEnd/>
                    <a:tailEnd/>
                  </a:ln>
                </p:spPr>
                <p:txBody>
                  <a:bodyPr/>
                  <a:lstStyle/>
                  <a:p>
                    <a:endParaRPr lang="en-US"/>
                  </a:p>
                </p:txBody>
              </p:sp>
              <p:sp>
                <p:nvSpPr>
                  <p:cNvPr id="18465" name="Oval 72"/>
                  <p:cNvSpPr>
                    <a:spLocks noChangeArrowheads="1"/>
                  </p:cNvSpPr>
                  <p:nvPr/>
                </p:nvSpPr>
                <p:spPr bwMode="auto">
                  <a:xfrm>
                    <a:off x="2616" y="2019"/>
                    <a:ext cx="192" cy="192"/>
                  </a:xfrm>
                  <a:prstGeom prst="ellipse">
                    <a:avLst/>
                  </a:prstGeom>
                  <a:solidFill>
                    <a:srgbClr val="000080"/>
                  </a:solidFill>
                  <a:ln w="9525">
                    <a:noFill/>
                    <a:round/>
                    <a:headEnd/>
                    <a:tailEnd/>
                  </a:ln>
                </p:spPr>
                <p:txBody>
                  <a:bodyPr/>
                  <a:lstStyle/>
                  <a:p>
                    <a:endParaRPr lang="en-US"/>
                  </a:p>
                </p:txBody>
              </p:sp>
              <p:sp>
                <p:nvSpPr>
                  <p:cNvPr id="18466" name="Oval 73"/>
                  <p:cNvSpPr>
                    <a:spLocks noChangeArrowheads="1"/>
                  </p:cNvSpPr>
                  <p:nvPr/>
                </p:nvSpPr>
                <p:spPr bwMode="auto">
                  <a:xfrm>
                    <a:off x="2775" y="2034"/>
                    <a:ext cx="192" cy="192"/>
                  </a:xfrm>
                  <a:prstGeom prst="ellipse">
                    <a:avLst/>
                  </a:prstGeom>
                  <a:solidFill>
                    <a:srgbClr val="000080"/>
                  </a:solidFill>
                  <a:ln w="9525">
                    <a:noFill/>
                    <a:round/>
                    <a:headEnd/>
                    <a:tailEnd/>
                  </a:ln>
                </p:spPr>
                <p:txBody>
                  <a:bodyPr/>
                  <a:lstStyle/>
                  <a:p>
                    <a:endParaRPr lang="en-US"/>
                  </a:p>
                </p:txBody>
              </p:sp>
            </p:grpSp>
          </p:grpSp>
          <p:grpSp>
            <p:nvGrpSpPr>
              <p:cNvPr id="7" name="Group 97"/>
              <p:cNvGrpSpPr>
                <a:grpSpLocks/>
              </p:cNvGrpSpPr>
              <p:nvPr/>
            </p:nvGrpSpPr>
            <p:grpSpPr bwMode="auto">
              <a:xfrm>
                <a:off x="2250" y="1077"/>
                <a:ext cx="1110" cy="1104"/>
                <a:chOff x="2250" y="1077"/>
                <a:chExt cx="1110" cy="1104"/>
              </a:xfrm>
            </p:grpSpPr>
            <p:sp>
              <p:nvSpPr>
                <p:cNvPr id="18440" name="Oval 76"/>
                <p:cNvSpPr>
                  <a:spLocks noChangeArrowheads="1"/>
                </p:cNvSpPr>
                <p:nvPr/>
              </p:nvSpPr>
              <p:spPr bwMode="auto">
                <a:xfrm>
                  <a:off x="3045" y="1221"/>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1" name="Oval 77"/>
                <p:cNvSpPr>
                  <a:spLocks noChangeArrowheads="1"/>
                </p:cNvSpPr>
                <p:nvPr/>
              </p:nvSpPr>
              <p:spPr bwMode="auto">
                <a:xfrm>
                  <a:off x="2364" y="1233"/>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2" name="Oval 78"/>
                <p:cNvSpPr>
                  <a:spLocks noChangeArrowheads="1"/>
                </p:cNvSpPr>
                <p:nvPr/>
              </p:nvSpPr>
              <p:spPr bwMode="auto">
                <a:xfrm>
                  <a:off x="3147" y="1389"/>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3" name="Oval 79"/>
                <p:cNvSpPr>
                  <a:spLocks noChangeArrowheads="1"/>
                </p:cNvSpPr>
                <p:nvPr/>
              </p:nvSpPr>
              <p:spPr bwMode="auto">
                <a:xfrm>
                  <a:off x="2310" y="1767"/>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4" name="Oval 80"/>
                <p:cNvSpPr>
                  <a:spLocks noChangeArrowheads="1"/>
                </p:cNvSpPr>
                <p:nvPr/>
              </p:nvSpPr>
              <p:spPr bwMode="auto">
                <a:xfrm>
                  <a:off x="3111" y="1770"/>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5" name="Oval 81"/>
                <p:cNvSpPr>
                  <a:spLocks noChangeArrowheads="1"/>
                </p:cNvSpPr>
                <p:nvPr/>
              </p:nvSpPr>
              <p:spPr bwMode="auto">
                <a:xfrm>
                  <a:off x="2700" y="1077"/>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6" name="Oval 82"/>
                <p:cNvSpPr>
                  <a:spLocks noChangeArrowheads="1"/>
                </p:cNvSpPr>
                <p:nvPr/>
              </p:nvSpPr>
              <p:spPr bwMode="auto">
                <a:xfrm>
                  <a:off x="2889" y="1110"/>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7" name="Oval 83"/>
                <p:cNvSpPr>
                  <a:spLocks noChangeArrowheads="1"/>
                </p:cNvSpPr>
                <p:nvPr/>
              </p:nvSpPr>
              <p:spPr bwMode="auto">
                <a:xfrm>
                  <a:off x="2514" y="1119"/>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8" name="Oval 84"/>
                <p:cNvSpPr>
                  <a:spLocks noChangeArrowheads="1"/>
                </p:cNvSpPr>
                <p:nvPr/>
              </p:nvSpPr>
              <p:spPr bwMode="auto">
                <a:xfrm>
                  <a:off x="2271" y="1395"/>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49" name="Oval 85"/>
                <p:cNvSpPr>
                  <a:spLocks noChangeArrowheads="1"/>
                </p:cNvSpPr>
                <p:nvPr/>
              </p:nvSpPr>
              <p:spPr bwMode="auto">
                <a:xfrm>
                  <a:off x="2250" y="1584"/>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50" name="Oval 86"/>
                <p:cNvSpPr>
                  <a:spLocks noChangeArrowheads="1"/>
                </p:cNvSpPr>
                <p:nvPr/>
              </p:nvSpPr>
              <p:spPr bwMode="auto">
                <a:xfrm>
                  <a:off x="2439" y="1908"/>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51" name="Oval 87"/>
                <p:cNvSpPr>
                  <a:spLocks noChangeArrowheads="1"/>
                </p:cNvSpPr>
                <p:nvPr/>
              </p:nvSpPr>
              <p:spPr bwMode="auto">
                <a:xfrm>
                  <a:off x="3168" y="1584"/>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52" name="Oval 88"/>
                <p:cNvSpPr>
                  <a:spLocks noChangeArrowheads="1"/>
                </p:cNvSpPr>
                <p:nvPr/>
              </p:nvSpPr>
              <p:spPr bwMode="auto">
                <a:xfrm>
                  <a:off x="2982" y="1911"/>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53" name="Oval 89"/>
                <p:cNvSpPr>
                  <a:spLocks noChangeArrowheads="1"/>
                </p:cNvSpPr>
                <p:nvPr/>
              </p:nvSpPr>
              <p:spPr bwMode="auto">
                <a:xfrm>
                  <a:off x="2805" y="1989"/>
                  <a:ext cx="192" cy="192"/>
                </a:xfrm>
                <a:prstGeom prst="ellipse">
                  <a:avLst/>
                </a:prstGeom>
                <a:solidFill>
                  <a:srgbClr val="FF8000"/>
                </a:solidFill>
                <a:ln w="12700">
                  <a:solidFill>
                    <a:srgbClr val="000000"/>
                  </a:solidFill>
                  <a:round/>
                  <a:headEnd/>
                  <a:tailEnd/>
                </a:ln>
              </p:spPr>
              <p:txBody>
                <a:bodyPr/>
                <a:lstStyle/>
                <a:p>
                  <a:endParaRPr lang="en-US"/>
                </a:p>
              </p:txBody>
            </p:sp>
            <p:sp>
              <p:nvSpPr>
                <p:cNvPr id="18454" name="Oval 90"/>
                <p:cNvSpPr>
                  <a:spLocks noChangeArrowheads="1"/>
                </p:cNvSpPr>
                <p:nvPr/>
              </p:nvSpPr>
              <p:spPr bwMode="auto">
                <a:xfrm>
                  <a:off x="2616" y="1989"/>
                  <a:ext cx="190" cy="190"/>
                </a:xfrm>
                <a:prstGeom prst="ellipse">
                  <a:avLst/>
                </a:prstGeom>
                <a:solidFill>
                  <a:srgbClr val="FF8000"/>
                </a:solidFill>
                <a:ln w="12700">
                  <a:solidFill>
                    <a:srgbClr val="000000"/>
                  </a:solidFill>
                  <a:round/>
                  <a:headEnd/>
                  <a:tailEnd/>
                </a:ln>
              </p:spPr>
              <p:txBody>
                <a:bodyPr/>
                <a:lstStyle/>
                <a:p>
                  <a:endParaRPr lang="en-US"/>
                </a:p>
              </p:txBody>
            </p:sp>
            <p:sp>
              <p:nvSpPr>
                <p:cNvPr id="18455" name="Oval 91"/>
                <p:cNvSpPr>
                  <a:spLocks noChangeArrowheads="1"/>
                </p:cNvSpPr>
                <p:nvPr/>
              </p:nvSpPr>
              <p:spPr bwMode="auto">
                <a:xfrm>
                  <a:off x="2328" y="1155"/>
                  <a:ext cx="960" cy="960"/>
                </a:xfrm>
                <a:prstGeom prst="ellipse">
                  <a:avLst/>
                </a:prstGeom>
                <a:solidFill>
                  <a:srgbClr val="FFA040"/>
                </a:solidFill>
                <a:ln w="12700">
                  <a:solidFill>
                    <a:srgbClr val="000000"/>
                  </a:solidFill>
                  <a:round/>
                  <a:headEnd/>
                  <a:tailEnd/>
                </a:ln>
              </p:spPr>
              <p:txBody>
                <a:bodyPr/>
                <a:lstStyle/>
                <a:p>
                  <a:endParaRPr lang="en-US"/>
                </a:p>
              </p:txBody>
            </p:sp>
            <p:sp>
              <p:nvSpPr>
                <p:cNvPr id="18456" name="Oval 92"/>
                <p:cNvSpPr>
                  <a:spLocks noChangeArrowheads="1"/>
                </p:cNvSpPr>
                <p:nvPr/>
              </p:nvSpPr>
              <p:spPr bwMode="auto">
                <a:xfrm>
                  <a:off x="2339" y="1201"/>
                  <a:ext cx="937" cy="911"/>
                </a:xfrm>
                <a:prstGeom prst="ellipse">
                  <a:avLst/>
                </a:prstGeom>
                <a:solidFill>
                  <a:srgbClr val="E07000"/>
                </a:solidFill>
                <a:ln w="9525">
                  <a:noFill/>
                  <a:round/>
                  <a:headEnd/>
                  <a:tailEnd/>
                </a:ln>
              </p:spPr>
              <p:txBody>
                <a:bodyPr/>
                <a:lstStyle/>
                <a:p>
                  <a:endParaRPr lang="en-US"/>
                </a:p>
              </p:txBody>
            </p:sp>
            <p:sp>
              <p:nvSpPr>
                <p:cNvPr id="18457" name="Oval 93"/>
                <p:cNvSpPr>
                  <a:spLocks noChangeArrowheads="1"/>
                </p:cNvSpPr>
                <p:nvPr/>
              </p:nvSpPr>
              <p:spPr bwMode="auto">
                <a:xfrm>
                  <a:off x="2345" y="1175"/>
                  <a:ext cx="929" cy="921"/>
                </a:xfrm>
                <a:prstGeom prst="ellipse">
                  <a:avLst/>
                </a:prstGeom>
                <a:solidFill>
                  <a:srgbClr val="FF8000"/>
                </a:solidFill>
                <a:ln w="9525">
                  <a:noFill/>
                  <a:round/>
                  <a:headEnd/>
                  <a:tailEnd/>
                </a:ln>
              </p:spPr>
              <p:txBody>
                <a:bodyPr/>
                <a:lstStyle/>
                <a:p>
                  <a:endParaRPr lang="en-US"/>
                </a:p>
              </p:txBody>
            </p:sp>
            <p:sp>
              <p:nvSpPr>
                <p:cNvPr id="18458" name="Oval 94"/>
                <p:cNvSpPr>
                  <a:spLocks noChangeArrowheads="1"/>
                </p:cNvSpPr>
                <p:nvPr/>
              </p:nvSpPr>
              <p:spPr bwMode="auto">
                <a:xfrm>
                  <a:off x="2372" y="1193"/>
                  <a:ext cx="885" cy="882"/>
                </a:xfrm>
                <a:prstGeom prst="ellipse">
                  <a:avLst/>
                </a:prstGeom>
                <a:solidFill>
                  <a:srgbClr val="E07000"/>
                </a:solidFill>
                <a:ln w="9525">
                  <a:noFill/>
                  <a:round/>
                  <a:headEnd/>
                  <a:tailEnd/>
                </a:ln>
              </p:spPr>
              <p:txBody>
                <a:bodyPr/>
                <a:lstStyle/>
                <a:p>
                  <a:endParaRPr lang="en-US"/>
                </a:p>
              </p:txBody>
            </p:sp>
            <p:sp>
              <p:nvSpPr>
                <p:cNvPr id="18459" name="Oval 95"/>
                <p:cNvSpPr>
                  <a:spLocks noChangeArrowheads="1"/>
                </p:cNvSpPr>
                <p:nvPr/>
              </p:nvSpPr>
              <p:spPr bwMode="auto">
                <a:xfrm>
                  <a:off x="2382" y="1236"/>
                  <a:ext cx="865" cy="838"/>
                </a:xfrm>
                <a:prstGeom prst="ellipse">
                  <a:avLst/>
                </a:prstGeom>
                <a:solidFill>
                  <a:srgbClr val="FFA040"/>
                </a:solidFill>
                <a:ln w="9525">
                  <a:noFill/>
                  <a:round/>
                  <a:headEnd/>
                  <a:tailEnd/>
                </a:ln>
              </p:spPr>
              <p:txBody>
                <a:bodyPr/>
                <a:lstStyle/>
                <a:p>
                  <a:endParaRPr lang="en-US"/>
                </a:p>
              </p:txBody>
            </p:sp>
            <p:sp>
              <p:nvSpPr>
                <p:cNvPr id="18460" name="Oval 96"/>
                <p:cNvSpPr>
                  <a:spLocks noChangeArrowheads="1"/>
                </p:cNvSpPr>
                <p:nvPr/>
              </p:nvSpPr>
              <p:spPr bwMode="auto">
                <a:xfrm>
                  <a:off x="2384" y="1211"/>
                  <a:ext cx="858" cy="847"/>
                </a:xfrm>
                <a:prstGeom prst="ellipse">
                  <a:avLst/>
                </a:prstGeom>
                <a:solidFill>
                  <a:srgbClr val="FF8000"/>
                </a:solidFill>
                <a:ln w="9525">
                  <a:noFill/>
                  <a:round/>
                  <a:headEnd/>
                  <a:tailEnd/>
                </a:ln>
              </p:spPr>
              <p:txBody>
                <a:bodyPr/>
                <a:lstStyle/>
                <a:p>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after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73AED06-AC18-4800-81BD-0905521ED3E7}" type="slidenum">
              <a:rPr lang="en-US"/>
              <a:pPr>
                <a:defRPr/>
              </a:pPr>
              <a:t>4</a:t>
            </a:fld>
            <a:endParaRPr lang="en-US"/>
          </a:p>
        </p:txBody>
      </p:sp>
      <p:sp>
        <p:nvSpPr>
          <p:cNvPr id="39938" name="Rectangle 2"/>
          <p:cNvSpPr>
            <a:spLocks noGrp="1" noChangeArrowheads="1"/>
          </p:cNvSpPr>
          <p:nvPr>
            <p:ph type="title"/>
          </p:nvPr>
        </p:nvSpPr>
        <p:spPr>
          <a:xfrm>
            <a:off x="457200" y="381000"/>
            <a:ext cx="8229600" cy="838200"/>
          </a:xfrm>
        </p:spPr>
        <p:txBody>
          <a:bodyPr/>
          <a:lstStyle/>
          <a:p>
            <a:pPr eaLnBrk="1" hangingPunct="1">
              <a:defRPr/>
            </a:pPr>
            <a:r>
              <a:rPr lang="en-US" dirty="0" smtClean="0">
                <a:solidFill>
                  <a:srgbClr val="002060"/>
                </a:solidFill>
              </a:rPr>
              <a:t>        “</a:t>
            </a:r>
            <a:r>
              <a:rPr lang="en-US" dirty="0" smtClean="0">
                <a:solidFill>
                  <a:srgbClr val="002060"/>
                </a:solidFill>
                <a:effectLst/>
              </a:rPr>
              <a:t>Print</a:t>
            </a:r>
            <a:r>
              <a:rPr lang="en-US" b="1" dirty="0" smtClean="0">
                <a:solidFill>
                  <a:srgbClr val="002060"/>
                </a:solidFill>
              </a:rPr>
              <a:t> Quality</a:t>
            </a:r>
            <a:r>
              <a:rPr lang="en-US" dirty="0" smtClean="0">
                <a:solidFill>
                  <a:srgbClr val="002060"/>
                </a:solidFill>
              </a:rPr>
              <a:t>”</a:t>
            </a:r>
          </a:p>
        </p:txBody>
      </p:sp>
      <p:sp>
        <p:nvSpPr>
          <p:cNvPr id="6148" name="Rectangle 3"/>
          <p:cNvSpPr>
            <a:spLocks noGrp="1" noChangeArrowheads="1"/>
          </p:cNvSpPr>
          <p:nvPr>
            <p:ph type="body" idx="1"/>
          </p:nvPr>
        </p:nvSpPr>
        <p:spPr>
          <a:xfrm>
            <a:off x="381000" y="1600200"/>
            <a:ext cx="8382000" cy="4572000"/>
          </a:xfrm>
        </p:spPr>
        <p:txBody>
          <a:bodyPr/>
          <a:lstStyle/>
          <a:p>
            <a:pPr marL="571500" indent="-571500" eaLnBrk="1" hangingPunct="1">
              <a:lnSpc>
                <a:spcPct val="80000"/>
              </a:lnSpc>
            </a:pPr>
            <a:r>
              <a:rPr lang="en-US" sz="2200" b="1" smtClean="0">
                <a:solidFill>
                  <a:srgbClr val="002060"/>
                </a:solidFill>
                <a:effectLst/>
              </a:rPr>
              <a:t>(1)</a:t>
            </a:r>
            <a:r>
              <a:rPr lang="en-US" sz="2200" b="1" u="sng" smtClean="0">
                <a:solidFill>
                  <a:srgbClr val="002060"/>
                </a:solidFill>
                <a:effectLst/>
              </a:rPr>
              <a:t> Near typeset quality</a:t>
            </a:r>
            <a:r>
              <a:rPr lang="en-US" sz="2200" b="1" smtClean="0">
                <a:solidFill>
                  <a:srgbClr val="002060"/>
                </a:solidFill>
                <a:effectLst/>
              </a:rPr>
              <a:t>:</a:t>
            </a:r>
          </a:p>
          <a:p>
            <a:pPr marL="571500" indent="-571500" eaLnBrk="1" hangingPunct="1">
              <a:lnSpc>
                <a:spcPct val="80000"/>
              </a:lnSpc>
            </a:pPr>
            <a:r>
              <a:rPr lang="en-US" sz="2200" b="1" smtClean="0">
                <a:solidFill>
                  <a:srgbClr val="002060"/>
                </a:solidFill>
                <a:effectLst/>
              </a:rPr>
              <a:t>A	Lower quality print similar to the output of a type-writer.</a:t>
            </a:r>
          </a:p>
          <a:p>
            <a:pPr marL="571500" indent="-571500" eaLnBrk="1" hangingPunct="1">
              <a:lnSpc>
                <a:spcPct val="80000"/>
              </a:lnSpc>
            </a:pPr>
            <a:r>
              <a:rPr lang="en-US" sz="2200" b="1" smtClean="0">
                <a:solidFill>
                  <a:srgbClr val="002060"/>
                </a:solidFill>
                <a:effectLst/>
              </a:rPr>
              <a:t>(2) </a:t>
            </a:r>
            <a:r>
              <a:rPr lang="en-US" sz="2200" b="1" u="sng" smtClean="0">
                <a:solidFill>
                  <a:srgbClr val="002060"/>
                </a:solidFill>
                <a:effectLst/>
              </a:rPr>
              <a:t>Letter quality:</a:t>
            </a:r>
          </a:p>
          <a:p>
            <a:pPr marL="571500" indent="-571500" eaLnBrk="1" hangingPunct="1">
              <a:lnSpc>
                <a:spcPct val="80000"/>
              </a:lnSpc>
            </a:pPr>
            <a:r>
              <a:rPr lang="en-US" sz="2200" b="1" smtClean="0">
                <a:solidFill>
                  <a:srgbClr val="002060"/>
                </a:solidFill>
                <a:effectLst/>
              </a:rPr>
              <a:t>  Print made up by fully formed (solid line) characters.</a:t>
            </a:r>
          </a:p>
          <a:p>
            <a:pPr marL="571500" indent="-571500" eaLnBrk="1" hangingPunct="1">
              <a:lnSpc>
                <a:spcPct val="80000"/>
              </a:lnSpc>
            </a:pPr>
            <a:r>
              <a:rPr lang="en-US" sz="2200" b="1" smtClean="0">
                <a:solidFill>
                  <a:srgbClr val="002060"/>
                </a:solidFill>
                <a:effectLst/>
              </a:rPr>
              <a:t>(3) </a:t>
            </a:r>
            <a:r>
              <a:rPr lang="en-US" sz="2200" b="1" u="sng" smtClean="0">
                <a:solidFill>
                  <a:srgbClr val="002060"/>
                </a:solidFill>
                <a:effectLst/>
              </a:rPr>
              <a:t>Near letter quality:</a:t>
            </a:r>
          </a:p>
          <a:p>
            <a:pPr marL="571500" indent="-571500" eaLnBrk="1" hangingPunct="1">
              <a:lnSpc>
                <a:spcPct val="80000"/>
              </a:lnSpc>
            </a:pPr>
            <a:r>
              <a:rPr lang="en-US" sz="2200" b="1" smtClean="0">
                <a:solidFill>
                  <a:srgbClr val="002060"/>
                </a:solidFill>
                <a:effectLst/>
              </a:rPr>
              <a:t>    A print of high quality formed by multiple passes of print head over the same letter.</a:t>
            </a:r>
          </a:p>
          <a:p>
            <a:pPr marL="571500" indent="-571500" eaLnBrk="1" hangingPunct="1">
              <a:lnSpc>
                <a:spcPct val="80000"/>
              </a:lnSpc>
            </a:pPr>
            <a:r>
              <a:rPr lang="en-US" sz="2200" b="1" smtClean="0">
                <a:solidFill>
                  <a:srgbClr val="002060"/>
                </a:solidFill>
                <a:effectLst/>
              </a:rPr>
              <a:t>(4) S</a:t>
            </a:r>
            <a:r>
              <a:rPr lang="en-US" sz="2200" b="1" u="sng" smtClean="0">
                <a:solidFill>
                  <a:srgbClr val="002060"/>
                </a:solidFill>
                <a:effectLst/>
              </a:rPr>
              <a:t>tandard quality:</a:t>
            </a:r>
          </a:p>
          <a:p>
            <a:pPr marL="571500" indent="-571500" eaLnBrk="1" hangingPunct="1">
              <a:lnSpc>
                <a:spcPct val="80000"/>
              </a:lnSpc>
            </a:pPr>
            <a:r>
              <a:rPr lang="en-US" sz="2200" b="1" smtClean="0">
                <a:solidFill>
                  <a:srgbClr val="002060"/>
                </a:solidFill>
                <a:effectLst/>
              </a:rPr>
              <a:t>     A high quality print formed by a single pass of the print head.</a:t>
            </a:r>
          </a:p>
          <a:p>
            <a:pPr marL="571500" indent="-571500" eaLnBrk="1" hangingPunct="1">
              <a:lnSpc>
                <a:spcPct val="80000"/>
              </a:lnSpc>
            </a:pPr>
            <a:r>
              <a:rPr lang="en-US" sz="2200" b="1" smtClean="0">
                <a:solidFill>
                  <a:srgbClr val="002060"/>
                </a:solidFill>
                <a:effectLst/>
              </a:rPr>
              <a:t>(5)  </a:t>
            </a:r>
            <a:r>
              <a:rPr lang="en-US" sz="2200" b="1" u="sng" smtClean="0">
                <a:solidFill>
                  <a:srgbClr val="002060"/>
                </a:solidFill>
                <a:effectLst/>
              </a:rPr>
              <a:t>Draft quality:</a:t>
            </a:r>
          </a:p>
          <a:p>
            <a:pPr marL="571500" indent="-571500" eaLnBrk="1" hangingPunct="1">
              <a:lnSpc>
                <a:spcPct val="80000"/>
              </a:lnSpc>
            </a:pPr>
            <a:r>
              <a:rPr lang="en-US" sz="2200" b="1" smtClean="0">
                <a:solidFill>
                  <a:srgbClr val="002060"/>
                </a:solidFill>
                <a:effectLst/>
              </a:rPr>
              <a:t>       A print formed with minimum number of dots or lines and are smaller than the standard quality characters.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AED26B7C-E61C-4D4A-ABED-4BB63FA48AFD}" type="slidenum">
              <a:rPr lang="en-US">
                <a:solidFill>
                  <a:srgbClr val="002060"/>
                </a:solidFill>
                <a:effectLst/>
              </a:rPr>
              <a:pPr/>
              <a:t>40</a:t>
            </a:fld>
            <a:endParaRPr lang="en-US">
              <a:solidFill>
                <a:srgbClr val="002060"/>
              </a:solidFill>
              <a:effectLst/>
            </a:endParaRPr>
          </a:p>
        </p:txBody>
      </p:sp>
      <p:sp>
        <p:nvSpPr>
          <p:cNvPr id="27651" name="Rectangle 2"/>
          <p:cNvSpPr>
            <a:spLocks noGrp="1" noChangeArrowheads="1"/>
          </p:cNvSpPr>
          <p:nvPr>
            <p:ph type="title"/>
          </p:nvPr>
        </p:nvSpPr>
        <p:spPr/>
        <p:txBody>
          <a:bodyPr/>
          <a:lstStyle/>
          <a:p>
            <a:pPr eaLnBrk="1" hangingPunct="1"/>
            <a:r>
              <a:rPr lang="en-US" smtClean="0">
                <a:solidFill>
                  <a:srgbClr val="002060"/>
                </a:solidFill>
                <a:effectLst/>
              </a:rPr>
              <a:t>   “Printers for different users”</a:t>
            </a:r>
          </a:p>
        </p:txBody>
      </p:sp>
      <p:sp>
        <p:nvSpPr>
          <p:cNvPr id="27652" name="Rectangle 3"/>
          <p:cNvSpPr>
            <a:spLocks noGrp="1" noChangeArrowheads="1"/>
          </p:cNvSpPr>
          <p:nvPr>
            <p:ph type="body" idx="1"/>
          </p:nvPr>
        </p:nvSpPr>
        <p:spPr/>
        <p:txBody>
          <a:bodyPr/>
          <a:lstStyle/>
          <a:p>
            <a:pPr eaLnBrk="1" hangingPunct="1">
              <a:lnSpc>
                <a:spcPct val="90000"/>
              </a:lnSpc>
            </a:pPr>
            <a:r>
              <a:rPr lang="en-US" sz="2800" smtClean="0">
                <a:solidFill>
                  <a:srgbClr val="002060"/>
                </a:solidFill>
                <a:effectLst/>
              </a:rPr>
              <a:t>To choose a printer from a printer’s family following considerations are to be made.</a:t>
            </a:r>
          </a:p>
          <a:p>
            <a:pPr eaLnBrk="1" hangingPunct="1">
              <a:lnSpc>
                <a:spcPct val="90000"/>
              </a:lnSpc>
            </a:pPr>
            <a:r>
              <a:rPr lang="en-US" sz="2800" smtClean="0">
                <a:solidFill>
                  <a:srgbClr val="002060"/>
                </a:solidFill>
                <a:effectLst/>
              </a:rPr>
              <a:t>(1) What’s the budget?</a:t>
            </a:r>
          </a:p>
          <a:p>
            <a:pPr eaLnBrk="1" hangingPunct="1">
              <a:lnSpc>
                <a:spcPct val="90000"/>
              </a:lnSpc>
            </a:pPr>
            <a:r>
              <a:rPr lang="en-US" sz="2800" smtClean="0">
                <a:solidFill>
                  <a:srgbClr val="002060"/>
                </a:solidFill>
                <a:effectLst/>
              </a:rPr>
              <a:t>(2) Is color needed or just black&amp; white?</a:t>
            </a:r>
          </a:p>
          <a:p>
            <a:pPr eaLnBrk="1" hangingPunct="1">
              <a:lnSpc>
                <a:spcPct val="90000"/>
              </a:lnSpc>
            </a:pPr>
            <a:r>
              <a:rPr lang="en-US" sz="2800" smtClean="0">
                <a:solidFill>
                  <a:srgbClr val="002060"/>
                </a:solidFill>
                <a:effectLst/>
              </a:rPr>
              <a:t>(3) What is the Volume of the output?</a:t>
            </a:r>
          </a:p>
          <a:p>
            <a:pPr eaLnBrk="1" hangingPunct="1">
              <a:lnSpc>
                <a:spcPct val="90000"/>
              </a:lnSpc>
            </a:pPr>
            <a:r>
              <a:rPr lang="en-US" sz="2800" smtClean="0">
                <a:solidFill>
                  <a:srgbClr val="002060"/>
                </a:solidFill>
                <a:effectLst/>
              </a:rPr>
              <a:t>(4) How important is the quality of the output?</a:t>
            </a:r>
          </a:p>
          <a:p>
            <a:pPr eaLnBrk="1" hangingPunct="1">
              <a:lnSpc>
                <a:spcPct val="90000"/>
              </a:lnSpc>
            </a:pPr>
            <a:r>
              <a:rPr lang="en-US" sz="2800" smtClean="0">
                <a:solidFill>
                  <a:srgbClr val="002060"/>
                </a:solidFill>
                <a:effectLst/>
              </a:rPr>
              <a:t>(5) What special features are needed?</a:t>
            </a:r>
          </a:p>
          <a:p>
            <a:pPr eaLnBrk="1" hangingPunct="1">
              <a:lnSpc>
                <a:spcPct val="90000"/>
              </a:lnSpc>
            </a:pPr>
            <a:r>
              <a:rPr lang="en-US" sz="2800" smtClean="0">
                <a:solidFill>
                  <a:srgbClr val="002060"/>
                </a:solidFill>
                <a:effectLst/>
              </a:rPr>
              <a:t>(6) Is the printer is to be used by a single user or a whole network?</a:t>
            </a:r>
          </a:p>
          <a:p>
            <a:pPr eaLnBrk="1" hangingPunct="1">
              <a:lnSpc>
                <a:spcPct val="90000"/>
              </a:lnSpc>
            </a:pPr>
            <a:endParaRPr lang="en-US" sz="2800" smtClean="0">
              <a:solidFill>
                <a:srgbClr val="002060"/>
              </a:solidFill>
              <a:effectLst/>
            </a:endParaRPr>
          </a:p>
          <a:p>
            <a:pPr eaLnBrk="1" hangingPunct="1">
              <a:lnSpc>
                <a:spcPct val="90000"/>
              </a:lnSpc>
            </a:pPr>
            <a:endParaRPr lang="en-US" sz="2800" smtClean="0">
              <a:solidFill>
                <a:srgbClr val="002060"/>
              </a:solidFill>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3DECB79D-9F3E-4468-B936-80E7BC266A63}" type="slidenum">
              <a:rPr lang="en-US">
                <a:solidFill>
                  <a:srgbClr val="002060"/>
                </a:solidFill>
                <a:effectLst/>
              </a:rPr>
              <a:pPr/>
              <a:t>41</a:t>
            </a:fld>
            <a:endParaRPr lang="en-US">
              <a:solidFill>
                <a:srgbClr val="002060"/>
              </a:solidFill>
              <a:effectLst/>
            </a:endParaRPr>
          </a:p>
        </p:txBody>
      </p:sp>
      <p:sp>
        <p:nvSpPr>
          <p:cNvPr id="28675" name="Rectangle 2"/>
          <p:cNvSpPr>
            <a:spLocks noGrp="1" noChangeArrowheads="1"/>
          </p:cNvSpPr>
          <p:nvPr>
            <p:ph type="title"/>
          </p:nvPr>
        </p:nvSpPr>
        <p:spPr/>
        <p:txBody>
          <a:bodyPr/>
          <a:lstStyle/>
          <a:p>
            <a:pPr eaLnBrk="1" hangingPunct="1"/>
            <a:r>
              <a:rPr lang="en-US" smtClean="0">
                <a:solidFill>
                  <a:srgbClr val="002060"/>
                </a:solidFill>
                <a:effectLst/>
              </a:rPr>
              <a:t>“</a:t>
            </a:r>
            <a:r>
              <a:rPr lang="en-US" b="1" smtClean="0">
                <a:solidFill>
                  <a:srgbClr val="002060"/>
                </a:solidFill>
                <a:effectLst/>
              </a:rPr>
              <a:t>Printer for Home users”</a:t>
            </a:r>
          </a:p>
        </p:txBody>
      </p:sp>
      <p:sp>
        <p:nvSpPr>
          <p:cNvPr id="28676" name="Rectangle 3"/>
          <p:cNvSpPr>
            <a:spLocks noGrp="1" noChangeArrowheads="1"/>
          </p:cNvSpPr>
          <p:nvPr>
            <p:ph type="body" idx="1"/>
          </p:nvPr>
        </p:nvSpPr>
        <p:spPr/>
        <p:txBody>
          <a:bodyPr/>
          <a:lstStyle/>
          <a:p>
            <a:pPr eaLnBrk="1" hangingPunct="1"/>
            <a:r>
              <a:rPr lang="en-US" smtClean="0">
                <a:solidFill>
                  <a:srgbClr val="002060"/>
                </a:solidFill>
                <a:effectLst/>
              </a:rPr>
              <a:t>For home users, the quality of the print and the price of the printer both matter. So a better choice in such case is a portable color Inkjet printer.</a:t>
            </a:r>
          </a:p>
          <a:p>
            <a:pPr eaLnBrk="1" hangingPunct="1"/>
            <a:r>
              <a:rPr lang="en-US" smtClean="0">
                <a:solidFill>
                  <a:srgbClr val="002060"/>
                </a:solidFill>
                <a:effectLst/>
              </a:rPr>
              <a:t> If the budget of the user is good enough then the best choice is a personal laser printer which enhances both the speed and quality of the print.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535879B9-02F7-4BAF-BDD0-C7B426ECD4FC}" type="slidenum">
              <a:rPr lang="en-US">
                <a:solidFill>
                  <a:srgbClr val="002060"/>
                </a:solidFill>
                <a:effectLst/>
              </a:rPr>
              <a:pPr/>
              <a:t>42</a:t>
            </a:fld>
            <a:endParaRPr lang="en-US">
              <a:solidFill>
                <a:srgbClr val="002060"/>
              </a:solidFill>
              <a:effectLst/>
            </a:endParaRPr>
          </a:p>
        </p:txBody>
      </p:sp>
      <p:sp>
        <p:nvSpPr>
          <p:cNvPr id="29699" name="Rectangle 2"/>
          <p:cNvSpPr>
            <a:spLocks noGrp="1" noChangeArrowheads="1"/>
          </p:cNvSpPr>
          <p:nvPr>
            <p:ph type="title"/>
          </p:nvPr>
        </p:nvSpPr>
        <p:spPr/>
        <p:txBody>
          <a:bodyPr/>
          <a:lstStyle/>
          <a:p>
            <a:pPr eaLnBrk="1" hangingPunct="1"/>
            <a:r>
              <a:rPr lang="en-US" smtClean="0">
                <a:solidFill>
                  <a:srgbClr val="002060"/>
                </a:solidFill>
                <a:effectLst/>
              </a:rPr>
              <a:t>  “Small and medium offices”</a:t>
            </a:r>
          </a:p>
        </p:txBody>
      </p:sp>
      <p:sp>
        <p:nvSpPr>
          <p:cNvPr id="29700" name="Rectangle 3"/>
          <p:cNvSpPr>
            <a:spLocks noGrp="1" noChangeArrowheads="1"/>
          </p:cNvSpPr>
          <p:nvPr>
            <p:ph type="body" idx="1"/>
          </p:nvPr>
        </p:nvSpPr>
        <p:spPr/>
        <p:txBody>
          <a:bodyPr/>
          <a:lstStyle/>
          <a:p>
            <a:pPr eaLnBrk="1" hangingPunct="1"/>
            <a:r>
              <a:rPr lang="en-US" smtClean="0">
                <a:solidFill>
                  <a:srgbClr val="002060"/>
                </a:solidFill>
                <a:effectLst/>
              </a:rPr>
              <a:t>For small and medium scale offices a better option is a multi-function printer which is an integrated device fulfilling various requirement of the office.</a:t>
            </a:r>
          </a:p>
          <a:p>
            <a:pPr eaLnBrk="1" hangingPunct="1"/>
            <a:r>
              <a:rPr lang="en-US" smtClean="0">
                <a:solidFill>
                  <a:srgbClr val="002060"/>
                </a:solidFill>
                <a:effectLst/>
              </a:rPr>
              <a:t> For better output, a laser printer is the best choice.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2BAB1001-5903-49BA-ACBD-CC44F90959AF}" type="slidenum">
              <a:rPr lang="en-US">
                <a:solidFill>
                  <a:srgbClr val="002060"/>
                </a:solidFill>
                <a:effectLst/>
              </a:rPr>
              <a:pPr/>
              <a:t>43</a:t>
            </a:fld>
            <a:endParaRPr lang="en-US">
              <a:solidFill>
                <a:srgbClr val="002060"/>
              </a:solidFill>
              <a:effectLst/>
            </a:endParaRPr>
          </a:p>
        </p:txBody>
      </p:sp>
      <p:sp>
        <p:nvSpPr>
          <p:cNvPr id="30723" name="Rectangle 2"/>
          <p:cNvSpPr>
            <a:spLocks noGrp="1" noChangeArrowheads="1"/>
          </p:cNvSpPr>
          <p:nvPr>
            <p:ph type="title"/>
          </p:nvPr>
        </p:nvSpPr>
        <p:spPr/>
        <p:txBody>
          <a:bodyPr/>
          <a:lstStyle/>
          <a:p>
            <a:pPr eaLnBrk="1" hangingPunct="1"/>
            <a:r>
              <a:rPr lang="en-US" sz="4000" b="1" smtClean="0">
                <a:solidFill>
                  <a:srgbClr val="002060"/>
                </a:solidFill>
                <a:effectLst/>
              </a:rPr>
              <a:t> “Printers for banks, large business organizations and companies”</a:t>
            </a:r>
          </a:p>
        </p:txBody>
      </p:sp>
      <p:sp>
        <p:nvSpPr>
          <p:cNvPr id="30724" name="Rectangle 3"/>
          <p:cNvSpPr>
            <a:spLocks noGrp="1" noChangeArrowheads="1"/>
          </p:cNvSpPr>
          <p:nvPr>
            <p:ph type="body" idx="1"/>
          </p:nvPr>
        </p:nvSpPr>
        <p:spPr/>
        <p:txBody>
          <a:bodyPr/>
          <a:lstStyle/>
          <a:p>
            <a:pPr eaLnBrk="1" hangingPunct="1">
              <a:lnSpc>
                <a:spcPct val="90000"/>
              </a:lnSpc>
            </a:pPr>
            <a:r>
              <a:rPr lang="en-US" smtClean="0">
                <a:solidFill>
                  <a:srgbClr val="002060"/>
                </a:solidFill>
                <a:effectLst/>
              </a:rPr>
              <a:t>In banks, large size business environments and companies printers with networking capabilities should be preferred which can increase productivity and reduce the cost without compromising on the quality. Of course laser printer is quite suitable choice but multi-functional printer and inkjet printer can also play vital role.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AABB627-8919-4183-B934-BF62AC20A1F7}" type="slidenum">
              <a:rPr lang="en-US"/>
              <a:pPr>
                <a:defRPr/>
              </a:pPr>
              <a:t>5</a:t>
            </a:fld>
            <a:endParaRPr lang="en-US"/>
          </a:p>
        </p:txBody>
      </p:sp>
      <p:sp>
        <p:nvSpPr>
          <p:cNvPr id="88066" name="Rectangle 2"/>
          <p:cNvSpPr>
            <a:spLocks noGrp="1" noChangeArrowheads="1"/>
          </p:cNvSpPr>
          <p:nvPr>
            <p:ph type="title"/>
          </p:nvPr>
        </p:nvSpPr>
        <p:spPr/>
        <p:txBody>
          <a:bodyPr/>
          <a:lstStyle/>
          <a:p>
            <a:pPr eaLnBrk="1" hangingPunct="1">
              <a:defRPr/>
            </a:pPr>
            <a:r>
              <a:rPr lang="en-US" dirty="0" smtClean="0">
                <a:solidFill>
                  <a:srgbClr val="002060"/>
                </a:solidFill>
              </a:rPr>
              <a:t>  </a:t>
            </a:r>
            <a:r>
              <a:rPr lang="en-US" dirty="0" smtClean="0">
                <a:solidFill>
                  <a:srgbClr val="002060"/>
                </a:solidFill>
                <a:effectLst/>
              </a:rPr>
              <a:t>“Factors affecting print quality”</a:t>
            </a:r>
          </a:p>
        </p:txBody>
      </p:sp>
      <p:sp>
        <p:nvSpPr>
          <p:cNvPr id="7172" name="Rectangle 3"/>
          <p:cNvSpPr>
            <a:spLocks noGrp="1" noChangeArrowheads="1"/>
          </p:cNvSpPr>
          <p:nvPr>
            <p:ph type="body" idx="1"/>
          </p:nvPr>
        </p:nvSpPr>
        <p:spPr>
          <a:xfrm>
            <a:off x="457200" y="1600200"/>
            <a:ext cx="8229600" cy="5029200"/>
          </a:xfrm>
        </p:spPr>
        <p:txBody>
          <a:bodyPr/>
          <a:lstStyle/>
          <a:p>
            <a:pPr eaLnBrk="1" hangingPunct="1">
              <a:lnSpc>
                <a:spcPct val="80000"/>
              </a:lnSpc>
            </a:pPr>
            <a:r>
              <a:rPr lang="en-US" sz="2000" b="1" smtClean="0">
                <a:solidFill>
                  <a:srgbClr val="002060"/>
                </a:solidFill>
                <a:effectLst/>
              </a:rPr>
              <a:t>(1) </a:t>
            </a:r>
            <a:r>
              <a:rPr lang="en-US" sz="2000" b="1" u="sng" smtClean="0">
                <a:solidFill>
                  <a:srgbClr val="002060"/>
                </a:solidFill>
                <a:effectLst/>
              </a:rPr>
              <a:t>DPI</a:t>
            </a:r>
            <a:r>
              <a:rPr lang="en-US" sz="2000" b="1" smtClean="0">
                <a:solidFill>
                  <a:srgbClr val="002060"/>
                </a:solidFill>
                <a:effectLst/>
              </a:rPr>
              <a:t>:</a:t>
            </a:r>
          </a:p>
          <a:p>
            <a:pPr eaLnBrk="1" hangingPunct="1">
              <a:lnSpc>
                <a:spcPct val="80000"/>
              </a:lnSpc>
            </a:pPr>
            <a:r>
              <a:rPr lang="en-US" sz="2000" b="1" smtClean="0">
                <a:solidFill>
                  <a:srgbClr val="002060"/>
                </a:solidFill>
                <a:effectLst/>
              </a:rPr>
              <a:t>It is a measurement of printer’s resolution indicating how many ink dots can be placed by the printer in one square inch. The higher the DPI, the sharper is  image.</a:t>
            </a:r>
          </a:p>
          <a:p>
            <a:pPr eaLnBrk="1" hangingPunct="1">
              <a:lnSpc>
                <a:spcPct val="80000"/>
              </a:lnSpc>
            </a:pPr>
            <a:r>
              <a:rPr lang="en-US" sz="2000" b="1" smtClean="0">
                <a:solidFill>
                  <a:srgbClr val="002060"/>
                </a:solidFill>
                <a:effectLst/>
              </a:rPr>
              <a:t>(2) </a:t>
            </a:r>
            <a:r>
              <a:rPr lang="en-US" sz="2000" b="1" u="sng" smtClean="0">
                <a:solidFill>
                  <a:srgbClr val="002060"/>
                </a:solidFill>
                <a:effectLst/>
              </a:rPr>
              <a:t>Type of printer</a:t>
            </a:r>
            <a:r>
              <a:rPr lang="en-US" sz="2000" b="1" smtClean="0">
                <a:solidFill>
                  <a:srgbClr val="002060"/>
                </a:solidFill>
                <a:effectLst/>
              </a:rPr>
              <a:t>:</a:t>
            </a:r>
            <a:r>
              <a:rPr lang="en-US" sz="2000" b="1" u="sng" smtClean="0">
                <a:solidFill>
                  <a:srgbClr val="002060"/>
                </a:solidFill>
                <a:effectLst/>
              </a:rPr>
              <a:t> </a:t>
            </a:r>
          </a:p>
          <a:p>
            <a:pPr eaLnBrk="1" hangingPunct="1">
              <a:lnSpc>
                <a:spcPct val="80000"/>
              </a:lnSpc>
            </a:pPr>
            <a:r>
              <a:rPr lang="en-US" sz="2000" b="1" smtClean="0">
                <a:solidFill>
                  <a:srgbClr val="002060"/>
                </a:solidFill>
                <a:effectLst/>
              </a:rPr>
              <a:t> Each type of printer has its own capabilities of printing. Some types of printers produce high quality print while other produce low quality print.</a:t>
            </a:r>
          </a:p>
          <a:p>
            <a:pPr eaLnBrk="1" hangingPunct="1">
              <a:lnSpc>
                <a:spcPct val="80000"/>
              </a:lnSpc>
            </a:pPr>
            <a:r>
              <a:rPr lang="en-US" sz="2000" b="1" smtClean="0">
                <a:solidFill>
                  <a:srgbClr val="002060"/>
                </a:solidFill>
                <a:effectLst/>
              </a:rPr>
              <a:t>(3) </a:t>
            </a:r>
            <a:r>
              <a:rPr lang="en-US" sz="2000" b="1" u="sng" smtClean="0">
                <a:solidFill>
                  <a:srgbClr val="002060"/>
                </a:solidFill>
                <a:effectLst/>
              </a:rPr>
              <a:t>Print Mode</a:t>
            </a:r>
            <a:r>
              <a:rPr lang="en-US" sz="2000" b="1" smtClean="0">
                <a:solidFill>
                  <a:srgbClr val="002060"/>
                </a:solidFill>
                <a:effectLst/>
              </a:rPr>
              <a:t>:</a:t>
            </a:r>
          </a:p>
          <a:p>
            <a:pPr eaLnBrk="1" hangingPunct="1">
              <a:lnSpc>
                <a:spcPct val="80000"/>
              </a:lnSpc>
            </a:pPr>
            <a:r>
              <a:rPr lang="en-US" sz="2000" b="1" smtClean="0">
                <a:solidFill>
                  <a:srgbClr val="002060"/>
                </a:solidFill>
                <a:effectLst/>
              </a:rPr>
              <a:t>   The printing mode may also affect the quality. For example the draft mode increases the print rate but quality is reduced. </a:t>
            </a:r>
          </a:p>
          <a:p>
            <a:pPr eaLnBrk="1" hangingPunct="1">
              <a:lnSpc>
                <a:spcPct val="80000"/>
              </a:lnSpc>
            </a:pPr>
            <a:r>
              <a:rPr lang="en-US" sz="2000" b="1" smtClean="0">
                <a:solidFill>
                  <a:srgbClr val="002060"/>
                </a:solidFill>
                <a:effectLst/>
              </a:rPr>
              <a:t>(4) </a:t>
            </a:r>
            <a:r>
              <a:rPr lang="en-US" sz="2000" b="1" u="sng" smtClean="0">
                <a:solidFill>
                  <a:srgbClr val="002060"/>
                </a:solidFill>
                <a:effectLst/>
              </a:rPr>
              <a:t>Toner</a:t>
            </a:r>
            <a:r>
              <a:rPr lang="en-US" sz="2000" b="1" smtClean="0">
                <a:solidFill>
                  <a:srgbClr val="002060"/>
                </a:solidFill>
                <a:effectLst/>
              </a:rPr>
              <a:t>:</a:t>
            </a:r>
          </a:p>
          <a:p>
            <a:pPr eaLnBrk="1" hangingPunct="1">
              <a:lnSpc>
                <a:spcPct val="80000"/>
              </a:lnSpc>
            </a:pPr>
            <a:r>
              <a:rPr lang="en-US" sz="2000" b="1" smtClean="0">
                <a:solidFill>
                  <a:srgbClr val="002060"/>
                </a:solidFill>
                <a:effectLst/>
              </a:rPr>
              <a:t>    The quality and amount of toner also affects  print quality.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7"/>
          <p:cNvSpPr>
            <a:spLocks noGrp="1"/>
          </p:cNvSpPr>
          <p:nvPr>
            <p:ph type="sldNum" sz="quarter" idx="12"/>
          </p:nvPr>
        </p:nvSpPr>
        <p:spPr/>
        <p:txBody>
          <a:bodyPr/>
          <a:lstStyle/>
          <a:p>
            <a:pPr>
              <a:defRPr/>
            </a:pPr>
            <a:fld id="{1D9A884F-1C1A-4DA1-9439-09AB2A5E3DBE}" type="slidenum">
              <a:rPr lang="en-US"/>
              <a:pPr>
                <a:defRPr/>
              </a:pPr>
              <a:t>6</a:t>
            </a:fld>
            <a:endParaRPr lang="en-US" dirty="0"/>
          </a:p>
        </p:txBody>
      </p:sp>
      <p:sp>
        <p:nvSpPr>
          <p:cNvPr id="40962" name="Rectangle 2"/>
          <p:cNvSpPr>
            <a:spLocks noGrp="1" noChangeArrowheads="1"/>
          </p:cNvSpPr>
          <p:nvPr>
            <p:ph type="title"/>
          </p:nvPr>
        </p:nvSpPr>
        <p:spPr>
          <a:xfrm>
            <a:off x="457200" y="304800"/>
            <a:ext cx="8229600" cy="1371600"/>
          </a:xfrm>
        </p:spPr>
        <p:txBody>
          <a:bodyPr/>
          <a:lstStyle/>
          <a:p>
            <a:pPr eaLnBrk="1" hangingPunct="1">
              <a:defRPr/>
            </a:pPr>
            <a:r>
              <a:rPr lang="en-US" dirty="0" smtClean="0"/>
              <a:t>“</a:t>
            </a:r>
            <a:r>
              <a:rPr lang="en-US" dirty="0" smtClean="0">
                <a:solidFill>
                  <a:srgbClr val="002060"/>
                </a:solidFill>
              </a:rPr>
              <a:t>Impact</a:t>
            </a:r>
            <a:r>
              <a:rPr lang="en-US" dirty="0" smtClean="0"/>
              <a:t> </a:t>
            </a:r>
            <a:r>
              <a:rPr lang="en-US" dirty="0" smtClean="0">
                <a:solidFill>
                  <a:srgbClr val="002060"/>
                </a:solidFill>
              </a:rPr>
              <a:t>Printer</a:t>
            </a:r>
            <a:r>
              <a:rPr lang="en-US" dirty="0" smtClean="0"/>
              <a:t>”</a:t>
            </a:r>
          </a:p>
        </p:txBody>
      </p:sp>
      <p:sp>
        <p:nvSpPr>
          <p:cNvPr id="8196" name="Rectangle 3"/>
          <p:cNvSpPr>
            <a:spLocks noGrp="1" noChangeArrowheads="1"/>
          </p:cNvSpPr>
          <p:nvPr>
            <p:ph type="body" sz="half" idx="1"/>
          </p:nvPr>
        </p:nvSpPr>
        <p:spPr>
          <a:xfrm>
            <a:off x="304800" y="1371600"/>
            <a:ext cx="4114800" cy="6172200"/>
          </a:xfrm>
        </p:spPr>
        <p:txBody>
          <a:bodyPr/>
          <a:lstStyle/>
          <a:p>
            <a:pPr eaLnBrk="1" hangingPunct="1"/>
            <a:r>
              <a:rPr lang="en-US" sz="2800" smtClean="0">
                <a:solidFill>
                  <a:srgbClr val="002060"/>
                </a:solidFill>
                <a:effectLst/>
              </a:rPr>
              <a:t>These printers have a mechanism that touches the paper to create an image. These printers work by banging a print head containing a number of metal pins which strike an inked ribbon placed between the print head  and the paper. </a:t>
            </a:r>
          </a:p>
        </p:txBody>
      </p:sp>
      <p:pic>
        <p:nvPicPr>
          <p:cNvPr id="8197" name="Picture 9"/>
          <p:cNvPicPr>
            <a:picLocks noGrp="1" noChangeAspect="1" noChangeArrowheads="1"/>
          </p:cNvPicPr>
          <p:nvPr>
            <p:ph sz="quarter" idx="2"/>
          </p:nvPr>
        </p:nvPicPr>
        <p:blipFill>
          <a:blip r:embed="rId2">
            <a:lum bright="6000"/>
          </a:blip>
          <a:srcRect/>
          <a:stretch>
            <a:fillRect/>
          </a:stretch>
        </p:blipFill>
        <p:spPr>
          <a:xfrm>
            <a:off x="4648200" y="1447800"/>
            <a:ext cx="4114800" cy="2971800"/>
          </a:xfrm>
          <a:noFill/>
        </p:spPr>
      </p:pic>
      <p:graphicFrame>
        <p:nvGraphicFramePr>
          <p:cNvPr id="40984" name="Group 24"/>
          <p:cNvGraphicFramePr>
            <a:graphicFrameLocks noGrp="1"/>
          </p:cNvGraphicFramePr>
          <p:nvPr>
            <p:ph sz="quarter" idx="3"/>
          </p:nvPr>
        </p:nvGraphicFramePr>
        <p:xfrm>
          <a:off x="4648200" y="4613275"/>
          <a:ext cx="4038600" cy="1449388"/>
        </p:xfrm>
        <a:graphic>
          <a:graphicData uri="http://schemas.openxmlformats.org/drawingml/2006/table">
            <a:tbl>
              <a:tblPr/>
              <a:tblGrid>
                <a:gridCol w="4038600"/>
              </a:tblGrid>
              <a:tr h="1449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1" u="none" strike="noStrike" cap="none" normalizeH="0" baseline="0" dirty="0" smtClean="0">
                          <a:ln>
                            <a:noFill/>
                          </a:ln>
                          <a:solidFill>
                            <a:srgbClr val="002060"/>
                          </a:solidFill>
                          <a:effectLst/>
                          <a:latin typeface="Tahoma" pitchFamily="34" charset="0"/>
                        </a:rPr>
                        <a:t>An impact printer showing details of print head.sss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7"/>
          <p:cNvSpPr>
            <a:spLocks noGrp="1"/>
          </p:cNvSpPr>
          <p:nvPr>
            <p:ph type="sldNum" sz="quarter" idx="12"/>
          </p:nvPr>
        </p:nvSpPr>
        <p:spPr/>
        <p:txBody>
          <a:bodyPr/>
          <a:lstStyle/>
          <a:p>
            <a:pPr>
              <a:defRPr/>
            </a:pPr>
            <a:fld id="{5BF46975-B953-480B-9C6F-6225BB3FDD1B}" type="slidenum">
              <a:rPr lang="en-US"/>
              <a:pPr>
                <a:defRPr/>
              </a:pPr>
              <a:t>7</a:t>
            </a:fld>
            <a:endParaRPr lang="en-US"/>
          </a:p>
        </p:txBody>
      </p:sp>
      <p:sp>
        <p:nvSpPr>
          <p:cNvPr id="41986" name="Rectangle 2"/>
          <p:cNvSpPr>
            <a:spLocks noGrp="1" noChangeArrowheads="1"/>
          </p:cNvSpPr>
          <p:nvPr>
            <p:ph type="title"/>
          </p:nvPr>
        </p:nvSpPr>
        <p:spPr/>
        <p:txBody>
          <a:bodyPr/>
          <a:lstStyle/>
          <a:p>
            <a:pPr eaLnBrk="1" hangingPunct="1">
              <a:defRPr/>
            </a:pPr>
            <a:r>
              <a:rPr lang="en-US" dirty="0" smtClean="0">
                <a:solidFill>
                  <a:srgbClr val="002060"/>
                </a:solidFill>
              </a:rPr>
              <a:t> “Non-Impact Printers”</a:t>
            </a:r>
          </a:p>
        </p:txBody>
      </p:sp>
      <p:sp>
        <p:nvSpPr>
          <p:cNvPr id="9220" name="Rectangle 3"/>
          <p:cNvSpPr>
            <a:spLocks noGrp="1" noChangeArrowheads="1"/>
          </p:cNvSpPr>
          <p:nvPr>
            <p:ph type="body" sz="half" idx="1"/>
          </p:nvPr>
        </p:nvSpPr>
        <p:spPr/>
        <p:txBody>
          <a:bodyPr/>
          <a:lstStyle/>
          <a:p>
            <a:pPr eaLnBrk="1" hangingPunct="1"/>
            <a:r>
              <a:rPr lang="en-US" sz="2400" smtClean="0">
                <a:solidFill>
                  <a:srgbClr val="002060"/>
                </a:solidFill>
                <a:effectLst/>
                <a:latin typeface="Arial Rounded MT Bold" pitchFamily="34" charset="0"/>
              </a:rPr>
              <a:t>These printers create an image on the print medium without the use of force. They don’t touch the paper while creating an image. Non-impact printers are much quieter than impact printers as they don’t strike the paper.</a:t>
            </a:r>
          </a:p>
        </p:txBody>
      </p:sp>
      <p:pic>
        <p:nvPicPr>
          <p:cNvPr id="9221" name="Picture 14"/>
          <p:cNvPicPr>
            <a:picLocks noGrp="1" noChangeAspect="1" noChangeArrowheads="1"/>
          </p:cNvPicPr>
          <p:nvPr>
            <p:ph sz="quarter" idx="2"/>
          </p:nvPr>
        </p:nvPicPr>
        <p:blipFill>
          <a:blip r:embed="rId2"/>
          <a:srcRect/>
          <a:stretch>
            <a:fillRect/>
          </a:stretch>
        </p:blipFill>
        <p:spPr>
          <a:xfrm>
            <a:off x="4495800" y="2120900"/>
            <a:ext cx="4191000" cy="2767013"/>
          </a:xfrm>
          <a:noFill/>
        </p:spPr>
      </p:pic>
      <p:graphicFrame>
        <p:nvGraphicFramePr>
          <p:cNvPr id="42012" name="Group 28"/>
          <p:cNvGraphicFramePr>
            <a:graphicFrameLocks noGrp="1"/>
          </p:cNvGraphicFramePr>
          <p:nvPr>
            <p:ph sz="quarter" idx="3"/>
          </p:nvPr>
        </p:nvGraphicFramePr>
        <p:xfrm>
          <a:off x="4648200" y="5099050"/>
          <a:ext cx="4038600" cy="939800"/>
        </p:xfrm>
        <a:graphic>
          <a:graphicData uri="http://schemas.openxmlformats.org/drawingml/2006/table">
            <a:tbl>
              <a:tblPr/>
              <a:tblGrid>
                <a:gridCol w="4038600"/>
              </a:tblGrid>
              <a:tr h="939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dirty="0" smtClean="0">
                          <a:ln>
                            <a:noFill/>
                          </a:ln>
                          <a:solidFill>
                            <a:srgbClr val="002060"/>
                          </a:solidFill>
                          <a:effectLst/>
                          <a:latin typeface="Tahoma" pitchFamily="34" charset="0"/>
                        </a:rPr>
                        <a:t>A non-impact printer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6717A4CD-4FE2-4C46-BE5F-E4748387EA4D}" type="slidenum">
              <a:rPr lang="en-US"/>
              <a:pPr>
                <a:defRPr/>
              </a:pPr>
              <a:t>8</a:t>
            </a:fld>
            <a:endParaRPr lang="en-US"/>
          </a:p>
        </p:txBody>
      </p:sp>
      <p:sp>
        <p:nvSpPr>
          <p:cNvPr id="38914" name="Rectangle 2"/>
          <p:cNvSpPr>
            <a:spLocks noGrp="1" noChangeArrowheads="1"/>
          </p:cNvSpPr>
          <p:nvPr>
            <p:ph type="title"/>
          </p:nvPr>
        </p:nvSpPr>
        <p:spPr/>
        <p:txBody>
          <a:bodyPr/>
          <a:lstStyle/>
          <a:p>
            <a:pPr eaLnBrk="1" hangingPunct="1">
              <a:defRPr/>
            </a:pPr>
            <a:r>
              <a:rPr lang="en-US" dirty="0" smtClean="0">
                <a:solidFill>
                  <a:srgbClr val="002060"/>
                </a:solidFill>
              </a:rPr>
              <a:t> “</a:t>
            </a:r>
            <a:r>
              <a:rPr lang="en-US" b="1" dirty="0" smtClean="0">
                <a:solidFill>
                  <a:srgbClr val="002060"/>
                </a:solidFill>
              </a:rPr>
              <a:t>Dot Matrix Printer</a:t>
            </a:r>
            <a:r>
              <a:rPr lang="en-US" dirty="0" smtClean="0">
                <a:solidFill>
                  <a:srgbClr val="002060"/>
                </a:solidFill>
              </a:rPr>
              <a:t>”</a:t>
            </a:r>
          </a:p>
        </p:txBody>
      </p:sp>
      <p:sp>
        <p:nvSpPr>
          <p:cNvPr id="10244" name="Rectangle 3"/>
          <p:cNvSpPr>
            <a:spLocks noGrp="1" noChangeArrowheads="1"/>
          </p:cNvSpPr>
          <p:nvPr>
            <p:ph type="body" sz="half" idx="1"/>
          </p:nvPr>
        </p:nvSpPr>
        <p:spPr>
          <a:xfrm>
            <a:off x="304800" y="1981200"/>
            <a:ext cx="4572000" cy="4876800"/>
          </a:xfrm>
        </p:spPr>
        <p:txBody>
          <a:bodyPr/>
          <a:lstStyle/>
          <a:p>
            <a:pPr eaLnBrk="1" hangingPunct="1">
              <a:lnSpc>
                <a:spcPct val="90000"/>
              </a:lnSpc>
            </a:pPr>
            <a:r>
              <a:rPr lang="en-US" sz="2400" b="1" smtClean="0">
                <a:solidFill>
                  <a:srgbClr val="002060"/>
                </a:solidFill>
                <a:effectLst/>
              </a:rPr>
              <a:t>The term dot matrix refers to the process of placing dots to form an image. </a:t>
            </a:r>
          </a:p>
          <a:p>
            <a:pPr eaLnBrk="1" hangingPunct="1">
              <a:lnSpc>
                <a:spcPct val="90000"/>
              </a:lnSpc>
            </a:pPr>
            <a:r>
              <a:rPr lang="en-US" sz="2400" b="1" smtClean="0">
                <a:solidFill>
                  <a:srgbClr val="002060"/>
                </a:solidFill>
                <a:effectLst/>
              </a:rPr>
              <a:t>Its speed is usually 30 to 550 characters per second (cps). </a:t>
            </a:r>
          </a:p>
          <a:p>
            <a:pPr eaLnBrk="1" hangingPunct="1">
              <a:lnSpc>
                <a:spcPct val="90000"/>
              </a:lnSpc>
            </a:pPr>
            <a:r>
              <a:rPr lang="en-US" sz="2400" b="1" smtClean="0">
                <a:solidFill>
                  <a:srgbClr val="002060"/>
                </a:solidFill>
                <a:effectLst/>
              </a:rPr>
              <a:t>This is the cheapest and the most noisy printer and has a low print quality. Dot Matrix were 1</a:t>
            </a:r>
            <a:r>
              <a:rPr lang="en-US" sz="2400" b="1" baseline="30000" smtClean="0">
                <a:solidFill>
                  <a:srgbClr val="002060"/>
                </a:solidFill>
                <a:effectLst/>
              </a:rPr>
              <a:t>st</a:t>
            </a:r>
            <a:r>
              <a:rPr lang="en-US" sz="2400" b="1" smtClean="0">
                <a:solidFill>
                  <a:srgbClr val="002060"/>
                </a:solidFill>
                <a:effectLst/>
              </a:rPr>
              <a:t> introduced by Centronics in 1970.</a:t>
            </a:r>
          </a:p>
        </p:txBody>
      </p:sp>
      <p:pic>
        <p:nvPicPr>
          <p:cNvPr id="10245" name="Picture 6"/>
          <p:cNvPicPr>
            <a:picLocks noGrp="1" noChangeAspect="1" noChangeArrowheads="1"/>
          </p:cNvPicPr>
          <p:nvPr>
            <p:ph sz="half" idx="2"/>
          </p:nvPr>
        </p:nvPicPr>
        <p:blipFill>
          <a:blip r:embed="rId2"/>
          <a:srcRect/>
          <a:stretch>
            <a:fillRect/>
          </a:stretch>
        </p:blipFill>
        <p:spPr>
          <a:xfrm>
            <a:off x="4957763" y="2133600"/>
            <a:ext cx="4186237" cy="3133725"/>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31F38DA-DAC4-4145-9054-BAA16E5D3563}" type="slidenum">
              <a:rPr lang="en-US"/>
              <a:pPr>
                <a:defRPr/>
              </a:pPr>
              <a:t>9</a:t>
            </a:fld>
            <a:endParaRPr lang="en-US"/>
          </a:p>
        </p:txBody>
      </p:sp>
      <p:sp>
        <p:nvSpPr>
          <p:cNvPr id="51202" name="Rectangle 2"/>
          <p:cNvSpPr>
            <a:spLocks noGrp="1" noChangeArrowheads="1"/>
          </p:cNvSpPr>
          <p:nvPr>
            <p:ph type="title"/>
          </p:nvPr>
        </p:nvSpPr>
        <p:spPr>
          <a:xfrm>
            <a:off x="457200" y="838200"/>
            <a:ext cx="8229600" cy="838200"/>
          </a:xfrm>
        </p:spPr>
        <p:txBody>
          <a:bodyPr/>
          <a:lstStyle/>
          <a:p>
            <a:pPr eaLnBrk="1" hangingPunct="1">
              <a:defRPr/>
            </a:pPr>
            <a:r>
              <a:rPr lang="en-US" sz="4000" b="1" dirty="0" smtClean="0"/>
              <a:t>      </a:t>
            </a:r>
            <a:r>
              <a:rPr lang="en-US" sz="4000" b="1" dirty="0" smtClean="0">
                <a:solidFill>
                  <a:srgbClr val="002060"/>
                </a:solidFill>
              </a:rPr>
              <a:t>How Dot-Matrix works</a:t>
            </a:r>
            <a:r>
              <a:rPr lang="en-US" sz="4000" dirty="0" smtClean="0">
                <a:solidFill>
                  <a:srgbClr val="002060"/>
                </a:solidFill>
              </a:rPr>
              <a:t>?</a:t>
            </a:r>
            <a:r>
              <a:rPr lang="en-US" sz="4000" dirty="0" smtClean="0"/>
              <a:t>		</a:t>
            </a:r>
          </a:p>
        </p:txBody>
      </p:sp>
      <p:sp>
        <p:nvSpPr>
          <p:cNvPr id="11268" name="Rectangle 3"/>
          <p:cNvSpPr>
            <a:spLocks noGrp="1" noChangeArrowheads="1"/>
          </p:cNvSpPr>
          <p:nvPr>
            <p:ph type="body" idx="1"/>
          </p:nvPr>
        </p:nvSpPr>
        <p:spPr>
          <a:xfrm>
            <a:off x="457200" y="1447800"/>
            <a:ext cx="8229600" cy="5181600"/>
          </a:xfrm>
        </p:spPr>
        <p:txBody>
          <a:bodyPr/>
          <a:lstStyle/>
          <a:p>
            <a:pPr eaLnBrk="1" hangingPunct="1"/>
            <a:r>
              <a:rPr lang="en-US" sz="2800" smtClean="0">
                <a:solidFill>
                  <a:srgbClr val="002060"/>
                </a:solidFill>
                <a:effectLst/>
              </a:rPr>
              <a:t>The dot matrix forms images one character at a time as the print head moves across the paper. </a:t>
            </a:r>
          </a:p>
          <a:p>
            <a:pPr eaLnBrk="1" hangingPunct="1"/>
            <a:r>
              <a:rPr lang="en-US" sz="2800" smtClean="0">
                <a:solidFill>
                  <a:srgbClr val="002060"/>
                </a:solidFill>
                <a:effectLst/>
              </a:rPr>
              <a:t> Uses tiny pins to hit an ink ribbon and the paper much as a typewriter does.</a:t>
            </a:r>
          </a:p>
          <a:p>
            <a:pPr eaLnBrk="1" hangingPunct="1"/>
            <a:r>
              <a:rPr lang="en-US" sz="2800" smtClean="0">
                <a:solidFill>
                  <a:srgbClr val="002060"/>
                </a:solidFill>
                <a:effectLst/>
              </a:rPr>
              <a:t> This printer arranges dots to form characters and all kinds of images. </a:t>
            </a:r>
          </a:p>
          <a:p>
            <a:pPr eaLnBrk="1" hangingPunct="1"/>
            <a:r>
              <a:rPr lang="en-US" sz="2800" smtClean="0">
                <a:solidFill>
                  <a:srgbClr val="002060"/>
                </a:solidFill>
                <a:effectLst/>
              </a:rPr>
              <a:t>9 to 24 vertical column pins are contained in a rectangular print head. When print head moves across the paper,  pins are activated to form a dotted character image. These printers can produce carbon copies along with the originals.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2441</TotalTime>
  <Words>2005</Words>
  <Application>Microsoft PowerPoint</Application>
  <PresentationFormat>On-screen Show (4:3)</PresentationFormat>
  <Paragraphs>213</Paragraphs>
  <Slides>43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Textured</vt:lpstr>
      <vt:lpstr>Bitmap Image</vt:lpstr>
      <vt:lpstr>Printer  its types, working and                  usefulness</vt:lpstr>
      <vt:lpstr>Slide 2</vt:lpstr>
      <vt:lpstr>What is a printer?</vt:lpstr>
      <vt:lpstr>        “Print Quality”</vt:lpstr>
      <vt:lpstr>  “Factors affecting print quality”</vt:lpstr>
      <vt:lpstr>“Impact Printer”</vt:lpstr>
      <vt:lpstr> “Non-Impact Printers”</vt:lpstr>
      <vt:lpstr> “Dot Matrix Printer”</vt:lpstr>
      <vt:lpstr>      How Dot-Matrix works?  </vt:lpstr>
      <vt:lpstr>Slide 10</vt:lpstr>
      <vt:lpstr>  “A typical dot matrix output”</vt:lpstr>
      <vt:lpstr>Dot matrix printer mechanism</vt:lpstr>
      <vt:lpstr>Serial 9 pin dot matrix in action</vt:lpstr>
      <vt:lpstr>“Advantages/Dis-advatages of Dot-Matrix”</vt:lpstr>
      <vt:lpstr>“Daisy Wheel Printer”</vt:lpstr>
      <vt:lpstr>  How Daisy wheel printer works?</vt:lpstr>
      <vt:lpstr>LINE PRINTER</vt:lpstr>
      <vt:lpstr>The printing mechanism </vt:lpstr>
      <vt:lpstr>Printing mechanism</vt:lpstr>
      <vt:lpstr>Line printing using line printer</vt:lpstr>
      <vt:lpstr>specification</vt:lpstr>
      <vt:lpstr> “Ink-Jet Printer”</vt:lpstr>
      <vt:lpstr>      How Inkjet Printer works?</vt:lpstr>
      <vt:lpstr>Inkjet drops and bubble jet technology</vt:lpstr>
      <vt:lpstr>Slide 25</vt:lpstr>
      <vt:lpstr>Slide 26</vt:lpstr>
      <vt:lpstr>        Inside an Inkjet Printer?</vt:lpstr>
      <vt:lpstr>Inside an Inkjet printer?</vt:lpstr>
      <vt:lpstr>     Inside the Inkjet Printer?</vt:lpstr>
      <vt:lpstr>Advantages/ Dis-advantages</vt:lpstr>
      <vt:lpstr>Thermal Printer</vt:lpstr>
      <vt:lpstr>  How thermal printer works?</vt:lpstr>
      <vt:lpstr> “Laser Printer”</vt:lpstr>
      <vt:lpstr>        How Laser printer Works?</vt:lpstr>
      <vt:lpstr>        “Multi-function printer”</vt:lpstr>
      <vt:lpstr> “Plotter”</vt:lpstr>
      <vt:lpstr>Slide 37</vt:lpstr>
      <vt:lpstr>Slide 38</vt:lpstr>
      <vt:lpstr>Slide 39</vt:lpstr>
      <vt:lpstr>   “Printers for different users”</vt:lpstr>
      <vt:lpstr>“Printer for Home users”</vt:lpstr>
      <vt:lpstr>  “Small and medium offices”</vt:lpstr>
      <vt:lpstr> “Printers for banks, large business organizations and companies”</vt:lpstr>
    </vt:vector>
  </TitlesOfParts>
  <Company>abbasi foundations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Azhar Maqsood</dc:creator>
  <cp:lastModifiedBy>Praveen</cp:lastModifiedBy>
  <cp:revision>49</cp:revision>
  <dcterms:created xsi:type="dcterms:W3CDTF">2006-11-17T11:55:09Z</dcterms:created>
  <dcterms:modified xsi:type="dcterms:W3CDTF">2016-03-19T18:37:20Z</dcterms:modified>
</cp:coreProperties>
</file>